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437" r:id="rId2"/>
    <p:sldId id="426" r:id="rId3"/>
    <p:sldId id="357" r:id="rId4"/>
    <p:sldId id="380" r:id="rId5"/>
    <p:sldId id="438" r:id="rId6"/>
    <p:sldId id="441" r:id="rId7"/>
    <p:sldId id="439" r:id="rId8"/>
    <p:sldId id="419" r:id="rId9"/>
    <p:sldId id="392" r:id="rId10"/>
    <p:sldId id="386" r:id="rId11"/>
    <p:sldId id="387" r:id="rId12"/>
    <p:sldId id="440" r:id="rId13"/>
    <p:sldId id="427" r:id="rId14"/>
    <p:sldId id="382" r:id="rId15"/>
    <p:sldId id="381" r:id="rId16"/>
    <p:sldId id="383" r:id="rId17"/>
    <p:sldId id="384" r:id="rId18"/>
    <p:sldId id="385" r:id="rId19"/>
    <p:sldId id="388" r:id="rId20"/>
    <p:sldId id="389" r:id="rId21"/>
    <p:sldId id="442" r:id="rId22"/>
    <p:sldId id="435" r:id="rId23"/>
    <p:sldId id="420" r:id="rId24"/>
    <p:sldId id="443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444" r:id="rId43"/>
    <p:sldId id="410" r:id="rId44"/>
    <p:sldId id="411" r:id="rId45"/>
    <p:sldId id="412" r:id="rId46"/>
    <p:sldId id="445" r:id="rId47"/>
    <p:sldId id="413" r:id="rId48"/>
    <p:sldId id="424" r:id="rId49"/>
    <p:sldId id="422" r:id="rId50"/>
    <p:sldId id="421" r:id="rId51"/>
    <p:sldId id="415" r:id="rId52"/>
    <p:sldId id="416" r:id="rId53"/>
    <p:sldId id="417" r:id="rId54"/>
    <p:sldId id="447" r:id="rId55"/>
    <p:sldId id="446" r:id="rId56"/>
    <p:sldId id="418" r:id="rId57"/>
    <p:sldId id="448" r:id="rId58"/>
    <p:sldId id="449" r:id="rId59"/>
  </p:sldIdLst>
  <p:sldSz cx="9144000" cy="6858000" type="screen4x3"/>
  <p:notesSz cx="9220200" cy="6934200"/>
  <p:custDataLst>
    <p:tags r:id="rId6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  <p15:guide id="3" orient="horz" pos="2184">
          <p15:clr>
            <a:srgbClr val="A4A3A4"/>
          </p15:clr>
        </p15:guide>
        <p15:guide id="4" pos="29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43C80"/>
    <a:srgbClr val="FFFF99"/>
    <a:srgbClr val="009900"/>
    <a:srgbClr val="FF0000"/>
    <a:srgbClr val="80008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42" autoAdjust="0"/>
    <p:restoredTop sz="84314" autoAdjust="0"/>
  </p:normalViewPr>
  <p:slideViewPr>
    <p:cSldViewPr>
      <p:cViewPr varScale="1">
        <p:scale>
          <a:sx n="93" d="100"/>
          <a:sy n="93" d="100"/>
        </p:scale>
        <p:origin x="200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8754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  <p:guide orient="horz" pos="2184"/>
        <p:guide pos="29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87949"/>
            <a:ext cx="3995820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331 15au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4381" y="6587949"/>
            <a:ext cx="3995819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08-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995820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4381" y="1"/>
            <a:ext cx="3995819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6550" y="520700"/>
            <a:ext cx="3467100" cy="260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28560" y="3293975"/>
            <a:ext cx="6763081" cy="311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87949"/>
            <a:ext cx="3995820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4381" y="6587949"/>
            <a:ext cx="3995819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some systems where software quality is critical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ED243-F83E-5D43-969B-23CC017080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4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Look at the code, try one input in each execution-equivalent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82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Now consider this buggy implementation. By testing one input in each execution-equivalent set, we didn’t find the bug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By looking at the code and the spec, we can see there are actually three subdomains!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39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4188" y="693738"/>
            <a:ext cx="3170237" cy="2376487"/>
          </a:xfrm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406642" y="3300855"/>
            <a:ext cx="6414923" cy="26381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/>
              <a:t>In the previous example, we didn’t find the right set of subdomains</a:t>
            </a:r>
          </a:p>
          <a:p>
            <a:pPr marL="171450" indent="-171450">
              <a:buFontTx/>
              <a:buChar char="-"/>
            </a:pPr>
            <a:r>
              <a:rPr lang="en-US"/>
              <a:t>Let’s try to define the ideal subdomains we want to find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The problem is that they’re not always obvious. </a:t>
            </a:r>
          </a:p>
          <a:p>
            <a:pPr marL="171450" indent="-171450">
              <a:buFontTx/>
              <a:buChar char="-"/>
            </a:pPr>
            <a:r>
              <a:rPr lang="en-US"/>
              <a:t>If we knew the revealing subdomains, up front, they would reveal our bugs, we’d hardly have to test at all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In this case, we managed ot figure out the true subdomains by looking at the spec and the code</a:t>
            </a:r>
          </a:p>
          <a:p>
            <a:pPr marL="171450" indent="-171450">
              <a:buFontTx/>
              <a:buChar char="-"/>
            </a:pPr>
            <a:r>
              <a:rPr lang="en-US"/>
              <a:t>we’re going to slightly formalize this by talking about heuristics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54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/>
              <a:t>This all comes back to input selection</a:t>
            </a:r>
          </a:p>
          <a:p>
            <a:pPr marL="628650" lvl="1" indent="-171450">
              <a:buFontTx/>
              <a:buChar char="-"/>
            </a:pPr>
            <a:r>
              <a:rPr lang="en-US"/>
              <a:t>want to select right set of inputs to run tests on</a:t>
            </a:r>
          </a:p>
          <a:p>
            <a:pPr marL="628650" lvl="1" indent="-171450">
              <a:buFontTx/>
              <a:buChar char="-"/>
            </a:pPr>
            <a:r>
              <a:rPr lang="en-US"/>
              <a:t>for this we need to guess the true revealing subdomains</a:t>
            </a:r>
          </a:p>
          <a:p>
            <a:pPr marL="171450" lvl="0" indent="-171450">
              <a:buFontTx/>
              <a:buChar char="-"/>
            </a:pPr>
            <a:endParaRPr lang="en-US"/>
          </a:p>
          <a:p>
            <a:pPr marL="171450" lvl="0" indent="-171450">
              <a:buFontTx/>
              <a:buChar char="-"/>
            </a:pPr>
            <a:r>
              <a:rPr lang="en-US"/>
              <a:t>heuristics are rules that help us make good guesses about what the true subdomains are</a:t>
            </a:r>
          </a:p>
          <a:p>
            <a:pPr marL="171450" lvl="0" indent="-171450">
              <a:buFontTx/>
              <a:buChar char="-"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55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If we only test cases in the specification, it’s called black box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9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33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Sometimes it’s not enough to test one input from each case in the specification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08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08642" y="3302000"/>
            <a:ext cx="6414923" cy="263816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/>
              <a:t>- What are the edge cases?</a:t>
            </a:r>
          </a:p>
        </p:txBody>
      </p:sp>
    </p:spTree>
    <p:extLst>
      <p:ext uri="{BB962C8B-B14F-4D97-AF65-F5344CB8AC3E}">
        <p14:creationId xmlns:p14="http://schemas.microsoft.com/office/powerpoint/2010/main" val="790150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08642" y="3302000"/>
            <a:ext cx="6414923" cy="263816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/>
              <a:t>- What are some edge cases here?</a:t>
            </a:r>
          </a:p>
        </p:txBody>
      </p:sp>
    </p:spTree>
    <p:extLst>
      <p:ext uri="{BB962C8B-B14F-4D97-AF65-F5344CB8AC3E}">
        <p14:creationId xmlns:p14="http://schemas.microsoft.com/office/powerpoint/2010/main" val="22160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GO QUICKLY through these intro slides; don’t get bogged down in details.  Spending too much time on them distracts from the more important content.</a:t>
            </a:r>
          </a:p>
        </p:txBody>
      </p:sp>
    </p:spTree>
    <p:extLst>
      <p:ext uri="{BB962C8B-B14F-4D97-AF65-F5344CB8AC3E}">
        <p14:creationId xmlns:p14="http://schemas.microsoft.com/office/powerpoint/2010/main" val="107302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Black box testing and boundary cases are not sufficient to find the bug!</a:t>
            </a:r>
          </a:p>
          <a:p>
            <a:pPr marL="171450" indent="-171450">
              <a:buFontTx/>
              <a:buChar char="-"/>
            </a:pPr>
            <a:r>
              <a:rPr lang="en-US"/>
              <a:t>We’re going to need more heuristics to find the bug!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58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08642" y="3302000"/>
            <a:ext cx="6414923" cy="263816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59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with glass box, we have enough cases to find the bug!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In conclusion, glass box testing helps us find bugs related in implementation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60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4188" y="693738"/>
            <a:ext cx="3170237" cy="2376487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406642" y="3300855"/>
            <a:ext cx="6414923" cy="26381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/>
              <a:t>now that we’ve talked about clear box testing, let’s talk about code coverage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Code coverage is a useful tool, often used by companies as one metric that measures how good a test suite is</a:t>
            </a:r>
          </a:p>
          <a:p>
            <a:pPr marL="171450" indent="-171450">
              <a:buFontTx/>
              <a:buChar char="-"/>
            </a:pPr>
            <a:r>
              <a:rPr lang="en-US"/>
              <a:t>If you have low coverage, that’s a strong sign that your test suite is insufficient</a:t>
            </a:r>
          </a:p>
          <a:p>
            <a:pPr marL="171450" indent="-171450">
              <a:buFontTx/>
              <a:buChar char="-"/>
            </a:pPr>
            <a:r>
              <a:rPr lang="en-US"/>
              <a:t>High coverage is better, but does not imply that your test suite is perfect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Code coverage is the idea of tests executing every line of the program</a:t>
            </a:r>
          </a:p>
        </p:txBody>
      </p:sp>
    </p:spTree>
    <p:extLst>
      <p:ext uri="{BB962C8B-B14F-4D97-AF65-F5344CB8AC3E}">
        <p14:creationId xmlns:p14="http://schemas.microsoft.com/office/powerpoint/2010/main" val="347821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4188" y="693738"/>
            <a:ext cx="3170237" cy="2376487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406642" y="3300855"/>
            <a:ext cx="6414923" cy="26381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0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4188" y="693738"/>
            <a:ext cx="3170237" cy="2376487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406642" y="3300855"/>
            <a:ext cx="6414923" cy="26381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4188" y="693738"/>
            <a:ext cx="3170237" cy="2376487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406642" y="3300855"/>
            <a:ext cx="6414923" cy="26381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9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408642" y="3302000"/>
            <a:ext cx="6414923" cy="263816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89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408642" y="3302000"/>
            <a:ext cx="6414923" cy="263816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57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Testing is one tool to mitigate the risks of low quality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84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that’s why we need to be systematic and pick our test cases in a way that they’re representative of the whole program – more on this later...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74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4188" y="693738"/>
            <a:ext cx="3170237" cy="2376487"/>
          </a:xfrm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406642" y="3300855"/>
            <a:ext cx="6414923" cy="26381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/>
              <a:t>- not only can testing help to validate your code before you ship it to a customer, it can also help you to have confidence in each part of your code before you write the next part that depends on it</a:t>
            </a:r>
          </a:p>
        </p:txBody>
      </p:sp>
    </p:spTree>
    <p:extLst>
      <p:ext uri="{BB962C8B-B14F-4D97-AF65-F5344CB8AC3E}">
        <p14:creationId xmlns:p14="http://schemas.microsoft.com/office/powerpoint/2010/main" val="3284709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Most of today’s examples will be about unit testing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0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408642" y="3302000"/>
            <a:ext cx="6414923" cy="263816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pPr marL="171450" indent="-171450">
              <a:buFontTx/>
              <a:buChar char="-"/>
            </a:pPr>
            <a:r>
              <a:rPr lang="en-US"/>
              <a:t>outputs are important!</a:t>
            </a:r>
          </a:p>
          <a:p>
            <a:pPr marL="628650" lvl="1" indent="-171450">
              <a:buFontTx/>
              <a:buChar char="-"/>
            </a:pPr>
            <a:r>
              <a:rPr lang="en-US"/>
              <a:t>generally not sufficient to just run code and see if it doesn’t throw an exception</a:t>
            </a:r>
          </a:p>
          <a:p>
            <a:pPr marL="628650" lvl="1" indent="-171450">
              <a:buFontTx/>
              <a:buChar char="-"/>
            </a:pPr>
            <a:endParaRPr lang="en-US"/>
          </a:p>
          <a:p>
            <a:pPr marL="171450" lvl="0" indent="-171450">
              <a:buFontTx/>
              <a:buChar char="-"/>
            </a:pPr>
            <a:r>
              <a:rPr lang="en-US"/>
              <a:t>Input selection is hard, and we’re going to talk a lot about it today</a:t>
            </a:r>
          </a:p>
        </p:txBody>
      </p:sp>
    </p:spTree>
    <p:extLst>
      <p:ext uri="{BB962C8B-B14F-4D97-AF65-F5344CB8AC3E}">
        <p14:creationId xmlns:p14="http://schemas.microsoft.com/office/powerpoint/2010/main" val="1356964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4188" y="693738"/>
            <a:ext cx="3170237" cy="2376487"/>
          </a:xfrm>
          <a:ln/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406642" y="3300855"/>
            <a:ext cx="6414923" cy="26381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/>
              <a:t>What values of x do we want to test?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(and why for each one)</a:t>
            </a:r>
          </a:p>
        </p:txBody>
      </p:sp>
    </p:spTree>
    <p:extLst>
      <p:ext uri="{BB962C8B-B14F-4D97-AF65-F5344CB8AC3E}">
        <p14:creationId xmlns:p14="http://schemas.microsoft.com/office/powerpoint/2010/main" val="508949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0513" y="511175"/>
            <a:ext cx="3495675" cy="26209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206551" y="3303148"/>
            <a:ext cx="6741070" cy="312887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2" tIns="45427" rIns="90852" bIns="45427"/>
          <a:lstStyle/>
          <a:p>
            <a:r>
              <a:rPr lang="en-US" dirty="0"/>
              <a:t>This is why we need to be systematic.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9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43C8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43C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Card Survey (Anonymous)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1. Keep: </a:t>
            </a:r>
            <a:r>
              <a:rPr lang="en-US" sz="2000" dirty="0"/>
              <a:t>What have I been doing well that I should continue doing?</a:t>
            </a:r>
          </a:p>
          <a:p>
            <a:pPr marL="0" indent="0">
              <a:buNone/>
            </a:pPr>
            <a:r>
              <a:rPr lang="en-US" sz="2000" b="1" dirty="0"/>
              <a:t>2. Change: </a:t>
            </a:r>
            <a:r>
              <a:rPr lang="en-US" sz="2000" dirty="0"/>
              <a:t>What is something I already do, but should change so I do it better?</a:t>
            </a:r>
          </a:p>
          <a:p>
            <a:pPr marL="0" indent="0">
              <a:buNone/>
            </a:pPr>
            <a:r>
              <a:rPr lang="en-US" sz="2000" b="1" dirty="0"/>
              <a:t>3. Stop: </a:t>
            </a:r>
            <a:r>
              <a:rPr lang="en-US" sz="2000" dirty="0"/>
              <a:t>What is one bad thing I should stop doing?</a:t>
            </a:r>
          </a:p>
          <a:p>
            <a:pPr marL="0" indent="0">
              <a:buNone/>
            </a:pPr>
            <a:r>
              <a:rPr lang="en-US" sz="2000" b="1" dirty="0"/>
              <a:t>4. Start: </a:t>
            </a:r>
            <a:r>
              <a:rPr lang="en-US" sz="2000" dirty="0"/>
              <a:t>What is one good thing I haven't done that I should start doing?</a:t>
            </a:r>
          </a:p>
          <a:p>
            <a:pPr marL="0" indent="0">
              <a:buNone/>
            </a:pPr>
            <a:r>
              <a:rPr lang="en-US" sz="2000" b="1" dirty="0"/>
              <a:t>5. Any other feedback you wish to give!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Topic Suggestions:</a:t>
            </a:r>
          </a:p>
          <a:p>
            <a:r>
              <a:rPr lang="en-US" sz="2000" dirty="0"/>
              <a:t>Lecture: Clarity, Speed/Pacing, Active Learning, Interaction with Students</a:t>
            </a:r>
          </a:p>
          <a:p>
            <a:r>
              <a:rPr lang="en-US" sz="2000" dirty="0"/>
              <a:t>Office Hours</a:t>
            </a:r>
          </a:p>
          <a:p>
            <a:r>
              <a:rPr lang="en-US" sz="2000" dirty="0"/>
              <a:t>Homework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6323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Quality Software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49530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What Affects </a:t>
            </a:r>
            <a:r>
              <a:rPr lang="en-US" sz="2000" i="1" dirty="0">
                <a:solidFill>
                  <a:schemeClr val="accent2"/>
                </a:solidFill>
              </a:rPr>
              <a:t>Software Quality</a:t>
            </a:r>
            <a:r>
              <a:rPr lang="en-US" sz="2000" dirty="0"/>
              <a:t>?</a:t>
            </a:r>
          </a:p>
          <a:p>
            <a:pPr marL="0" indent="0">
              <a:lnSpc>
                <a:spcPct val="90000"/>
              </a:lnSpc>
              <a:buNone/>
            </a:pPr>
            <a:endParaRPr lang="en-US" sz="800" dirty="0">
              <a:solidFill>
                <a:schemeClr val="accent6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accent6"/>
                </a:solidFill>
              </a:rPr>
              <a:t>External</a:t>
            </a:r>
          </a:p>
          <a:p>
            <a:pPr marL="457200" lvl="1" indent="0">
              <a:lnSpc>
                <a:spcPct val="90000"/>
              </a:lnSpc>
              <a:spcBef>
                <a:spcPts val="150"/>
              </a:spcBef>
              <a:buNone/>
            </a:pPr>
            <a:r>
              <a:rPr lang="en-US" sz="2000" dirty="0"/>
              <a:t>Correctness		Does it match what the customer wanted?</a:t>
            </a:r>
          </a:p>
          <a:p>
            <a:pPr marL="457200" lvl="1" indent="0">
              <a:lnSpc>
                <a:spcPct val="90000"/>
              </a:lnSpc>
              <a:spcBef>
                <a:spcPts val="150"/>
              </a:spcBef>
              <a:buNone/>
            </a:pPr>
            <a:r>
              <a:rPr lang="en-US" sz="2000" dirty="0"/>
              <a:t>Reliability		Does it do it accurately all the time?</a:t>
            </a:r>
          </a:p>
          <a:p>
            <a:pPr marL="457200" lvl="1" indent="0">
              <a:lnSpc>
                <a:spcPct val="90000"/>
              </a:lnSpc>
              <a:spcBef>
                <a:spcPts val="150"/>
              </a:spcBef>
              <a:buNone/>
            </a:pPr>
            <a:r>
              <a:rPr lang="en-US" sz="2000" dirty="0"/>
              <a:t>Efficiency		Does it do without excessive resources?</a:t>
            </a:r>
          </a:p>
          <a:p>
            <a:pPr marL="457200" lvl="1" indent="0">
              <a:lnSpc>
                <a:spcPct val="90000"/>
              </a:lnSpc>
              <a:spcBef>
                <a:spcPts val="150"/>
              </a:spcBef>
              <a:buNone/>
            </a:pPr>
            <a:r>
              <a:rPr lang="en-US" sz="2000" dirty="0"/>
              <a:t>Integrity		Is it secure?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accent6"/>
                </a:solidFill>
              </a:rPr>
              <a:t>Internal</a:t>
            </a:r>
          </a:p>
          <a:p>
            <a:pPr marL="457200" lvl="1" indent="0">
              <a:lnSpc>
                <a:spcPct val="90000"/>
              </a:lnSpc>
              <a:spcBef>
                <a:spcPts val="150"/>
              </a:spcBef>
              <a:buNone/>
            </a:pPr>
            <a:r>
              <a:rPr lang="en-US" sz="2000" dirty="0"/>
              <a:t>Correctness		Does the software match the spec?</a:t>
            </a:r>
          </a:p>
          <a:p>
            <a:pPr marL="457200" lvl="1" indent="0">
              <a:lnSpc>
                <a:spcPct val="90000"/>
              </a:lnSpc>
              <a:spcBef>
                <a:spcPts val="150"/>
              </a:spcBef>
              <a:buNone/>
            </a:pPr>
            <a:r>
              <a:rPr lang="en-US" sz="2000" dirty="0"/>
              <a:t>Portability		Can I use it under different conditions?</a:t>
            </a:r>
          </a:p>
          <a:p>
            <a:pPr marL="457200" lvl="1" indent="0">
              <a:lnSpc>
                <a:spcPct val="90000"/>
              </a:lnSpc>
              <a:spcBef>
                <a:spcPts val="150"/>
              </a:spcBef>
              <a:buNone/>
            </a:pPr>
            <a:r>
              <a:rPr lang="en-US" sz="2000" dirty="0"/>
              <a:t>Maintainability	Can I fix it?</a:t>
            </a:r>
          </a:p>
          <a:p>
            <a:pPr marL="457200" lvl="1" indent="0">
              <a:lnSpc>
                <a:spcPct val="90000"/>
              </a:lnSpc>
              <a:spcBef>
                <a:spcPts val="150"/>
              </a:spcBef>
              <a:buNone/>
            </a:pPr>
            <a:r>
              <a:rPr lang="en-US" sz="2000" dirty="0"/>
              <a:t>Flexibility		Can I change it or extend it or reuse it?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accent6"/>
                </a:solidFill>
              </a:rPr>
              <a:t>Quality Assurance (QA)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Process of uncovering problems and improving software quality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Testing is a major part of QA</a:t>
            </a:r>
          </a:p>
        </p:txBody>
      </p:sp>
    </p:spTree>
    <p:extLst>
      <p:ext uri="{BB962C8B-B14F-4D97-AF65-F5344CB8AC3E}">
        <p14:creationId xmlns:p14="http://schemas.microsoft.com/office/powerpoint/2010/main" val="31129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Quality Assurance (QA)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</a:rPr>
              <a:t>Testing </a:t>
            </a:r>
            <a:r>
              <a:rPr lang="en-US" sz="2000" dirty="0">
                <a:solidFill>
                  <a:schemeClr val="accent6"/>
                </a:solidFill>
              </a:rPr>
              <a:t>plus other activities including:</a:t>
            </a:r>
          </a:p>
          <a:p>
            <a:pPr lvl="1" indent="-342900"/>
            <a:r>
              <a:rPr lang="en-US" sz="2000" dirty="0"/>
              <a:t>Static analysis (assessing code without executing it)</a:t>
            </a:r>
          </a:p>
          <a:p>
            <a:pPr lvl="1" indent="-342900"/>
            <a:r>
              <a:rPr lang="en-US" sz="2000" dirty="0"/>
              <a:t>Correctness proofs (theorems about program properties)</a:t>
            </a:r>
          </a:p>
          <a:p>
            <a:pPr lvl="1" indent="-342900"/>
            <a:r>
              <a:rPr lang="en-US" sz="2000" dirty="0"/>
              <a:t>Code reviews (people reading each others’ code)</a:t>
            </a:r>
          </a:p>
          <a:p>
            <a:pPr lvl="1" indent="-342900"/>
            <a:r>
              <a:rPr lang="en-US" sz="2000" dirty="0"/>
              <a:t>Software process (methodology for code development)</a:t>
            </a:r>
          </a:p>
          <a:p>
            <a:pPr lvl="1" indent="-342900"/>
            <a:r>
              <a:rPr lang="en-US" sz="2000" dirty="0"/>
              <a:t>…and many other ways to find problems and increase confidence</a:t>
            </a:r>
          </a:p>
          <a:p>
            <a:pPr marL="40005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No single activity or approach can guarantee software quality</a:t>
            </a:r>
          </a:p>
          <a:p>
            <a:pPr marL="0" lvl="1" indent="0">
              <a:buNone/>
            </a:pPr>
            <a:r>
              <a:rPr lang="en-US" sz="2000" dirty="0"/>
              <a:t>	“Beware of bugs in the above code;</a:t>
            </a:r>
            <a:br>
              <a:rPr lang="en-US" sz="2000" dirty="0"/>
            </a:br>
            <a:r>
              <a:rPr lang="en-US" sz="2000" dirty="0"/>
              <a:t>	I have only proved it correct, not tried it.”</a:t>
            </a:r>
            <a:br>
              <a:rPr lang="en-US" sz="2000" dirty="0"/>
            </a:br>
            <a:r>
              <a:rPr lang="en-US" sz="2000" dirty="0"/>
              <a:t>		-Donald Knuth, 1977</a:t>
            </a:r>
          </a:p>
        </p:txBody>
      </p:sp>
      <p:pic>
        <p:nvPicPr>
          <p:cNvPr id="5" name="Picture 2" descr="http://upload.wikimedia.org/wikipedia/commons/thumb/4/4f/KnuthAtOpenContentAlliance.jpg/192px-KnuthAtOpenContentAlli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371600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63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Kinds of Software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  <a:defRPr/>
            </a:pPr>
            <a:r>
              <a:rPr lang="en-US" sz="2000" dirty="0"/>
              <a:t>How much assure software quality before we “ship it” ⛵?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Depends on the cost of mistakes</a:t>
            </a:r>
          </a:p>
          <a:p>
            <a:pPr lvl="1">
              <a:spcBef>
                <a:spcPts val="200"/>
              </a:spcBef>
              <a:defRPr/>
            </a:pPr>
            <a:r>
              <a:rPr lang="en-US" sz="2000" dirty="0"/>
              <a:t>Depends on the customer!</a:t>
            </a:r>
          </a:p>
          <a:p>
            <a:pPr>
              <a:spcBef>
                <a:spcPts val="200"/>
              </a:spcBef>
              <a:defRPr/>
            </a:pPr>
            <a:endParaRPr lang="en-US" sz="2000" dirty="0"/>
          </a:p>
          <a:p>
            <a:pPr marL="0" indent="0">
              <a:spcBef>
                <a:spcPts val="200"/>
              </a:spcBef>
              <a:buNone/>
              <a:defRPr/>
            </a:pPr>
            <a:r>
              <a:rPr lang="en-US" sz="2000" dirty="0"/>
              <a:t>Some potential customers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The person at the next desk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Business contract customers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Web or app customers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Airplane passengers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Medical patients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The Space Program</a:t>
            </a:r>
          </a:p>
          <a:p>
            <a:pPr>
              <a:spcBef>
                <a:spcPts val="200"/>
              </a:spcBef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919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068" y="2465689"/>
            <a:ext cx="578548" cy="6974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080" y="399976"/>
            <a:ext cx="6921767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rgbClr val="443C8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3600">
                <a:solidFill>
                  <a:srgbClr val="800080"/>
                </a:solidFill>
                <a:latin typeface="Arial" charset="0"/>
              </a:defRPr>
            </a:lvl2pPr>
            <a:lvl3pPr eaLnBrk="0" hangingPunct="0">
              <a:defRPr sz="3600">
                <a:solidFill>
                  <a:srgbClr val="800080"/>
                </a:solidFill>
                <a:latin typeface="Arial" charset="0"/>
              </a:defRPr>
            </a:lvl3pPr>
            <a:lvl4pPr eaLnBrk="0" hangingPunct="0">
              <a:defRPr sz="3600">
                <a:solidFill>
                  <a:srgbClr val="800080"/>
                </a:solidFill>
                <a:latin typeface="Arial" charset="0"/>
              </a:defRPr>
            </a:lvl4pPr>
            <a:lvl5pPr eaLnBrk="0" hangingPunct="0">
              <a:defRPr sz="3600">
                <a:solidFill>
                  <a:srgbClr val="800080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9pPr>
          </a:lstStyle>
          <a:p>
            <a:r>
              <a:rPr lang="en-US" dirty="0"/>
              <a:t>Clinical Neutron Therapy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594" y="1256432"/>
            <a:ext cx="3335446" cy="2501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1238864"/>
            <a:ext cx="3836800" cy="5115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594" y="3858654"/>
            <a:ext cx="3335446" cy="250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53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Therac-25 radiation therapy machine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311045" indent="-311045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Excessive radiation killed patients (1985-87)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/>
              <a:t>New design removed hardware that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prevents the electron-beam from operating in its high-energy mode. Now </a:t>
            </a:r>
            <a:r>
              <a:rPr lang="en-US" sz="2000" dirty="0">
                <a:solidFill>
                  <a:schemeClr val="accent2"/>
                </a:solidFill>
              </a:rPr>
              <a:t>safety checks  done in software</a:t>
            </a:r>
            <a:r>
              <a:rPr lang="en-US" sz="2000" dirty="0"/>
              <a:t>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/>
              <a:t>Equipment </a:t>
            </a:r>
            <a:r>
              <a:rPr lang="en-US" sz="2000"/>
              <a:t>control software </a:t>
            </a:r>
            <a:r>
              <a:rPr lang="en-US" sz="2000" dirty="0"/>
              <a:t>task </a:t>
            </a:r>
            <a:r>
              <a:rPr lang="en-US" sz="2000" dirty="0">
                <a:solidFill>
                  <a:schemeClr val="accent2"/>
                </a:solidFill>
              </a:rPr>
              <a:t>did not properly synchronize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with the operator interface task, so race conditions occurred if the operator changed the setup too quickly.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>
              <a:solidFill>
                <a:schemeClr val="accent2"/>
              </a:solidFill>
            </a:endParaRP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>
                <a:solidFill>
                  <a:schemeClr val="accent2"/>
                </a:solidFill>
              </a:rPr>
              <a:t>Missed during testing</a:t>
            </a:r>
            <a:br>
              <a:rPr lang="en-US" sz="2000" dirty="0"/>
            </a:br>
            <a:r>
              <a:rPr lang="en-US" sz="2000" dirty="0"/>
              <a:t>because it took practice before </a:t>
            </a:r>
            <a:br>
              <a:rPr lang="en-US" sz="2000" dirty="0"/>
            </a:br>
            <a:r>
              <a:rPr lang="en-US" sz="2000" dirty="0"/>
              <a:t>operators worked quickly enough</a:t>
            </a:r>
          </a:p>
          <a:p>
            <a:pPr marL="414726" lvl="1" indent="0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/>
              <a:t>     for the problem to occur. </a:t>
            </a:r>
          </a:p>
          <a:p>
            <a:pPr marL="282244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/>
          </a:p>
          <a:p>
            <a:pPr marL="673930" lvl="1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11" y="4186202"/>
            <a:ext cx="3435482" cy="25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70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174750"/>
            <a:ext cx="8001000" cy="5389563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>
                <a:solidFill>
                  <a:srgbClr val="000000"/>
                </a:solidFill>
              </a:rPr>
              <a:t>Rocket self-destructed 37 seconds after launch</a:t>
            </a:r>
          </a:p>
          <a:p>
            <a:pPr lvl="1" eaLnBrk="1">
              <a:lnSpc>
                <a:spcPct val="80000"/>
              </a:lnSpc>
              <a:buSzPct val="100000"/>
            </a:pPr>
            <a:r>
              <a:rPr lang="en-US" sz="2000" dirty="0">
                <a:solidFill>
                  <a:srgbClr val="000000"/>
                </a:solidFill>
              </a:rPr>
              <a:t>Cost: over $1 billion</a:t>
            </a:r>
          </a:p>
          <a:p>
            <a:pPr lvl="1" eaLnBrk="1">
              <a:lnSpc>
                <a:spcPct val="80000"/>
              </a:lnSpc>
              <a:buSzPct val="100000"/>
            </a:pPr>
            <a:endParaRPr lang="en-US" sz="1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>
                <a:solidFill>
                  <a:srgbClr val="000000"/>
                </a:solidFill>
              </a:rPr>
              <a:t>Reason: Undetected bug in control software</a:t>
            </a:r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Conversion from 64-bit floating point to 16-bit signed integer  caused an exception</a:t>
            </a:r>
          </a:p>
          <a:p>
            <a:pPr marL="772302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The floating point number was larger than 32767</a:t>
            </a:r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Efficiency considerations led to the disabling of the exception handler, so program crashed, so rocket crashed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err="1"/>
              <a:t>Ariane</a:t>
            </a:r>
            <a:r>
              <a:rPr lang="en-US" dirty="0"/>
              <a:t> 5 rocket (1996)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3" y="1371600"/>
            <a:ext cx="1448927" cy="2317670"/>
          </a:xfrm>
        </p:spPr>
      </p:pic>
      <p:pic>
        <p:nvPicPr>
          <p:cNvPr id="106505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4513" y="1371600"/>
            <a:ext cx="3417887" cy="2343150"/>
          </a:xfrm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89" y="1371600"/>
            <a:ext cx="1620511" cy="2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76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1" y="990600"/>
            <a:ext cx="7620000" cy="5562600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Legs deployed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000000"/>
                </a:solidFill>
              </a:rPr>
              <a:t> Sensor signal falsely indicated that the craft had touched down (130 feet above the surface)</a:t>
            </a:r>
          </a:p>
          <a:p>
            <a:pPr marL="673930" lvl="1" indent="-259204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Then the descent engines shut down prematurely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673930" lvl="1" indent="-259204" eaLnBrk="1">
              <a:lnSpc>
                <a:spcPct val="80000"/>
              </a:lnSpc>
              <a:buSzPct val="100000"/>
              <a:buFont typeface="Times New Roman" pitchFamily="18" charset="0"/>
              <a:buChar char="–"/>
              <a:defRPr/>
            </a:pPr>
            <a:endParaRPr lang="en-US" sz="20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Mars Polar Lander</a:t>
            </a:r>
          </a:p>
        </p:txBody>
      </p:sp>
      <p:pic>
        <p:nvPicPr>
          <p:cNvPr id="512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1"/>
            <a:ext cx="3429000" cy="2285999"/>
          </a:xfrm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92250"/>
            <a:ext cx="3835400" cy="2317750"/>
          </a:xfrm>
        </p:spPr>
      </p:pic>
    </p:spTree>
    <p:extLst>
      <p:ext uri="{BB962C8B-B14F-4D97-AF65-F5344CB8AC3E}">
        <p14:creationId xmlns:p14="http://schemas.microsoft.com/office/powerpoint/2010/main" val="253650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2000" dirty="0"/>
              <a:t>Mariner I space probe (1962)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>
                <a:solidFill>
                  <a:schemeClr val="accent2"/>
                </a:solidFill>
              </a:rPr>
              <a:t>Microsoft Zune New Year’s Eve crash (2008)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iPhone alarm (2011)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Denver Airport baggage-handling system (1994)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Air-Traffic Control System in LA Airport (2004)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AT&amp;T network outage (1990)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Northeast blackout (2003)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USS Yorktown Incapacitated (1997)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Intel Pentium floating point divide (1993)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Excel: 65,535 displays as 100,000 (2007)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Prius brakes and engine stalling (2005)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Soviet gas pipeline (1982)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>
                <a:solidFill>
                  <a:schemeClr val="accent2"/>
                </a:solidFill>
              </a:rPr>
              <a:t>Study linking national debt to slow growth (2010)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…</a:t>
            </a:r>
          </a:p>
          <a:p>
            <a:pPr>
              <a:spcBef>
                <a:spcPts val="200"/>
              </a:spcBef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4772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bugs cost money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2013 Cambridge University study: Software bugs cost global economy $312 Billion per year</a:t>
            </a:r>
          </a:p>
          <a:p>
            <a:pPr lvl="1"/>
            <a:r>
              <a:rPr lang="en-US" sz="2000" dirty="0"/>
              <a:t>http://</a:t>
            </a:r>
            <a:r>
              <a:rPr lang="en-US" sz="2000" dirty="0" err="1"/>
              <a:t>www.prweb.com</a:t>
            </a:r>
            <a:r>
              <a:rPr lang="en-US" sz="2000" dirty="0"/>
              <a:t>/releases/2013/1/prweb10298185.htm</a:t>
            </a:r>
          </a:p>
          <a:p>
            <a:pPr lvl="1"/>
            <a:endParaRPr lang="en-US" sz="2000" dirty="0"/>
          </a:p>
          <a:p>
            <a:r>
              <a:rPr lang="en-US" sz="2000" dirty="0"/>
              <a:t>$440 million loss by Knight Capital Group in 30 minutes</a:t>
            </a:r>
          </a:p>
          <a:p>
            <a:pPr lvl="1"/>
            <a:r>
              <a:rPr lang="en-US" sz="2000" dirty="0"/>
              <a:t>August 2012 high-frequency trading error</a:t>
            </a:r>
          </a:p>
          <a:p>
            <a:endParaRPr lang="en-US" sz="2000" dirty="0"/>
          </a:p>
          <a:p>
            <a:r>
              <a:rPr lang="en-US" sz="2000" dirty="0"/>
              <a:t>$6 billion loss from 2003 blackout in NE USA &amp; Canada</a:t>
            </a:r>
          </a:p>
          <a:p>
            <a:pPr lvl="1"/>
            <a:r>
              <a:rPr lang="en-US" sz="2000" dirty="0"/>
              <a:t>Software bug in alarm system in Ohio power control room</a:t>
            </a:r>
          </a:p>
        </p:txBody>
      </p:sp>
    </p:spTree>
    <p:extLst>
      <p:ext uri="{BB962C8B-B14F-4D97-AF65-F5344CB8AC3E}">
        <p14:creationId xmlns:p14="http://schemas.microsoft.com/office/powerpoint/2010/main" val="1006849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learn from testing?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572000" cy="2590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“Program testing can be used to show the presence of bugs, but never to show their absence!”</a:t>
            </a:r>
          </a:p>
          <a:p>
            <a:pPr marL="0" indent="0" algn="r">
              <a:buNone/>
            </a:pPr>
            <a:r>
              <a:rPr lang="en-US" sz="2000" i="1" dirty="0" err="1"/>
              <a:t>Edsgar</a:t>
            </a:r>
            <a:r>
              <a:rPr lang="en-US" sz="2000" i="1" dirty="0"/>
              <a:t> </a:t>
            </a:r>
            <a:r>
              <a:rPr lang="en-US" sz="2000" i="1" dirty="0" err="1"/>
              <a:t>Dijkstra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/>
              <a:t>Notes on Structured Programming, </a:t>
            </a:r>
            <a:r>
              <a:rPr lang="en-US" sz="2000" dirty="0"/>
              <a:t>1970</a:t>
            </a:r>
            <a:endParaRPr lang="en-US" sz="2000" i="1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52625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51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70880"/>
            <a:ext cx="4724400" cy="56896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Leah Perlmutter /  Summer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960880"/>
          </a:xfrm>
          <a:prstGeom prst="rect">
            <a:avLst/>
          </a:prstGeom>
          <a:solidFill>
            <a:srgbClr val="44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19"/>
            <a:ext cx="7772400" cy="142478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CSE 331</a:t>
            </a:r>
            <a:b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Software Design and Implementation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460" y="2917597"/>
            <a:ext cx="8133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Helvetica" charset="0"/>
                <a:ea typeface="Helvetica" charset="0"/>
                <a:cs typeface="Helvetica" charset="0"/>
              </a:rPr>
              <a:t>Lecture 8</a:t>
            </a:r>
          </a:p>
          <a:p>
            <a:pPr algn="ctr"/>
            <a:r>
              <a:rPr lang="en-US" sz="5400" i="1" dirty="0">
                <a:latin typeface="Helvetica" charset="0"/>
                <a:ea typeface="Helvetica" charset="0"/>
                <a:cs typeface="Helvetica" charset="0"/>
              </a:rPr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214129447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/>
              <a:t>What Is Testing For?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chemeClr val="tx2"/>
                </a:solidFill>
              </a:rPr>
              <a:t>Validation = reasoning + testing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Make sure module does what it is specified to do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Uncover problems, increase confidence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Two rules: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>
              <a:solidFill>
                <a:schemeClr val="accent6"/>
              </a:solidFill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chemeClr val="tx2"/>
                </a:solidFill>
              </a:rPr>
              <a:t>1. Do it </a:t>
            </a:r>
            <a:r>
              <a:rPr lang="en-GB" sz="2000" dirty="0">
                <a:solidFill>
                  <a:schemeClr val="accent6"/>
                </a:solidFill>
              </a:rPr>
              <a:t>early</a:t>
            </a:r>
            <a:r>
              <a:rPr lang="en-GB" sz="2000" dirty="0">
                <a:solidFill>
                  <a:schemeClr val="tx2"/>
                </a:solidFill>
              </a:rPr>
              <a:t> and </a:t>
            </a:r>
            <a:r>
              <a:rPr lang="en-GB" sz="2000" dirty="0">
                <a:solidFill>
                  <a:schemeClr val="accent6"/>
                </a:solidFill>
              </a:rPr>
              <a:t>often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Catch bugs quickly, before they have a chance to hide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chemeClr val="accent6"/>
                </a:solidFill>
              </a:rPr>
              <a:t>Automate</a:t>
            </a:r>
            <a:r>
              <a:rPr lang="en-GB" sz="2000" dirty="0"/>
              <a:t> the process wherever feasible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chemeClr val="tx2"/>
                </a:solidFill>
              </a:rPr>
              <a:t>2. Be </a:t>
            </a:r>
            <a:r>
              <a:rPr lang="en-GB" sz="2000" dirty="0">
                <a:solidFill>
                  <a:schemeClr val="accent6"/>
                </a:solidFill>
              </a:rPr>
              <a:t>systematic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If you thrash about randomly, the bugs will hide in the corner until you're gone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Understand what has been tested for and what has not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Have a strategy!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3850153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Why test?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Low quality can have great costs</a:t>
            </a:r>
          </a:p>
          <a:p>
            <a:pPr lvl="1"/>
            <a:r>
              <a:rPr lang="en-US" sz="2000" dirty="0"/>
              <a:t>human lives</a:t>
            </a:r>
          </a:p>
          <a:p>
            <a:pPr lvl="1"/>
            <a:r>
              <a:rPr lang="en-US" sz="2000" dirty="0"/>
              <a:t>billions of dollars</a:t>
            </a:r>
          </a:p>
          <a:p>
            <a:pPr lvl="1"/>
            <a:r>
              <a:rPr lang="en-US" sz="2000" dirty="0"/>
              <a:t>ruined business relationships</a:t>
            </a:r>
          </a:p>
          <a:p>
            <a:pPr lvl="1"/>
            <a:r>
              <a:rPr lang="en-US" sz="2000" dirty="0"/>
              <a:t>your company’s reputation</a:t>
            </a:r>
          </a:p>
          <a:p>
            <a:pPr lvl="1"/>
            <a:r>
              <a:rPr lang="en-US" sz="2000" dirty="0"/>
              <a:t>making your life harder as a programmer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Software quality is important</a:t>
            </a:r>
          </a:p>
          <a:p>
            <a:pPr lvl="1"/>
            <a:r>
              <a:rPr lang="en-US" sz="2000" dirty="0"/>
              <a:t>Testing is one way to improve quality</a:t>
            </a:r>
          </a:p>
          <a:p>
            <a:pPr marL="457200" lvl="1" indent="0">
              <a:buNone/>
            </a:pPr>
            <a:endParaRPr lang="en-US" sz="2000" dirty="0"/>
          </a:p>
          <a:p>
            <a:pPr marL="57150" indent="0">
              <a:buNone/>
            </a:pPr>
            <a:r>
              <a:rPr lang="en-US" sz="2000" dirty="0"/>
              <a:t>331 homeworks will give you the opportunity to practice testing!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7313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40089" y="2286000"/>
            <a:ext cx="60638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How to Test</a:t>
            </a:r>
          </a:p>
        </p:txBody>
      </p:sp>
    </p:spTree>
    <p:extLst>
      <p:ext uri="{BB962C8B-B14F-4D97-AF65-F5344CB8AC3E}">
        <p14:creationId xmlns:p14="http://schemas.microsoft.com/office/powerpoint/2010/main" val="2488607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Testing is so important the field has terminology for different kinds of tests</a:t>
            </a:r>
          </a:p>
          <a:p>
            <a:pPr lvl="1"/>
            <a:r>
              <a:rPr lang="en-US" sz="2000" dirty="0"/>
              <a:t>Won’t discuss all the kinds and terms</a:t>
            </a:r>
          </a:p>
          <a:p>
            <a:pPr lvl="1"/>
            <a:endParaRPr lang="en-US" sz="1200" dirty="0"/>
          </a:p>
          <a:p>
            <a:r>
              <a:rPr lang="en-US" sz="2000" dirty="0"/>
              <a:t>Here are three orthogonal dimensions:</a:t>
            </a:r>
          </a:p>
          <a:p>
            <a:endParaRPr lang="en-US" sz="400" dirty="0"/>
          </a:p>
          <a:p>
            <a:pPr lvl="1">
              <a:buClr>
                <a:schemeClr val="tx1"/>
              </a:buClr>
            </a:pPr>
            <a:r>
              <a:rPr lang="en-US" sz="2000" b="1" i="1" dirty="0">
                <a:solidFill>
                  <a:srgbClr val="FF0000"/>
                </a:solidFill>
              </a:rPr>
              <a:t>Unit</a:t>
            </a:r>
            <a:r>
              <a:rPr lang="en-US" sz="2000" dirty="0"/>
              <a:t> testing versus </a:t>
            </a:r>
            <a:r>
              <a:rPr lang="en-US" sz="2000" b="1" i="1" dirty="0">
                <a:solidFill>
                  <a:srgbClr val="FF0000"/>
                </a:solidFill>
              </a:rPr>
              <a:t>system/integration</a:t>
            </a:r>
            <a:r>
              <a:rPr lang="en-US" sz="2000" dirty="0"/>
              <a:t> testing</a:t>
            </a:r>
          </a:p>
          <a:p>
            <a:pPr lvl="2"/>
            <a:r>
              <a:rPr lang="en-US" sz="2000" dirty="0"/>
              <a:t>One module’s functionality versus pieces fitting together</a:t>
            </a:r>
          </a:p>
          <a:p>
            <a:pPr lvl="2"/>
            <a:endParaRPr lang="en-US" sz="400" dirty="0"/>
          </a:p>
          <a:p>
            <a:pPr lvl="1">
              <a:buClr>
                <a:schemeClr val="tx1"/>
              </a:buClr>
            </a:pPr>
            <a:r>
              <a:rPr lang="en-US" sz="2000" b="1" i="1" dirty="0">
                <a:solidFill>
                  <a:srgbClr val="FF0000"/>
                </a:solidFill>
              </a:rPr>
              <a:t>Black-box</a:t>
            </a:r>
            <a:r>
              <a:rPr lang="en-US" sz="2000" dirty="0"/>
              <a:t> testing versus </a:t>
            </a:r>
            <a:r>
              <a:rPr lang="en-US" sz="2000" b="1" i="1" dirty="0">
                <a:solidFill>
                  <a:srgbClr val="FF0000"/>
                </a:solidFill>
              </a:rPr>
              <a:t>clear-box</a:t>
            </a:r>
            <a:r>
              <a:rPr lang="en-US" sz="2000" dirty="0"/>
              <a:t> testing</a:t>
            </a:r>
          </a:p>
          <a:p>
            <a:pPr lvl="2"/>
            <a:r>
              <a:rPr lang="en-US" sz="2000" dirty="0"/>
              <a:t>Does implementation influence test creation?</a:t>
            </a:r>
          </a:p>
          <a:p>
            <a:pPr lvl="2"/>
            <a:r>
              <a:rPr lang="en-US" sz="2000" dirty="0"/>
              <a:t>“Do you look at the code when choosing test data?”</a:t>
            </a:r>
          </a:p>
          <a:p>
            <a:pPr lvl="2"/>
            <a:endParaRPr lang="en-US" sz="400" dirty="0"/>
          </a:p>
          <a:p>
            <a:pPr lvl="1">
              <a:buClr>
                <a:schemeClr val="tx1"/>
              </a:buClr>
            </a:pPr>
            <a:r>
              <a:rPr lang="en-US" sz="2000" b="1" i="1" dirty="0">
                <a:solidFill>
                  <a:srgbClr val="FF0000"/>
                </a:solidFill>
              </a:rPr>
              <a:t>Specification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testing versus </a:t>
            </a:r>
            <a:r>
              <a:rPr lang="en-US" sz="2000" b="1" i="1" dirty="0">
                <a:solidFill>
                  <a:srgbClr val="FF0000"/>
                </a:solidFill>
              </a:rPr>
              <a:t>implementation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testing</a:t>
            </a:r>
          </a:p>
          <a:p>
            <a:pPr lvl="2"/>
            <a:r>
              <a:rPr lang="en-US" sz="2000" dirty="0"/>
              <a:t>Test only behavior guaranteed by specification or other behavior expected for the implementation?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8672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Testing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r>
              <a:rPr lang="en-US" sz="2000" dirty="0"/>
              <a:t>A unit test focuses on one method, class, interface, or module</a:t>
            </a:r>
          </a:p>
          <a:p>
            <a:endParaRPr lang="en-US" sz="2000" dirty="0"/>
          </a:p>
          <a:p>
            <a:r>
              <a:rPr lang="en-US" sz="2000" dirty="0"/>
              <a:t>Test a single unit in isolation from all others</a:t>
            </a:r>
          </a:p>
          <a:p>
            <a:endParaRPr lang="en-US" sz="2000" dirty="0"/>
          </a:p>
          <a:p>
            <a:r>
              <a:rPr lang="en-US" sz="2000" dirty="0"/>
              <a:t>Typically done earlier in software life-cycle</a:t>
            </a:r>
          </a:p>
          <a:p>
            <a:pPr lvl="1"/>
            <a:r>
              <a:rPr lang="en-US" sz="2000" dirty="0"/>
              <a:t>Integrate (and test the integration) after successful unit testing</a:t>
            </a:r>
          </a:p>
        </p:txBody>
      </p:sp>
    </p:spTree>
    <p:extLst>
      <p:ext uri="{BB962C8B-B14F-4D97-AF65-F5344CB8AC3E}">
        <p14:creationId xmlns:p14="http://schemas.microsoft.com/office/powerpoint/2010/main" val="4037572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is testing done?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20000" cy="3048000"/>
          </a:xfrm>
        </p:spPr>
        <p:txBody>
          <a:bodyPr/>
          <a:lstStyle/>
          <a:p>
            <a:pPr marL="914400" lvl="1" indent="-457200">
              <a:buFont typeface="+mj-lt"/>
              <a:buAutoNum type="arabicParenR"/>
            </a:pPr>
            <a:r>
              <a:rPr lang="en-GB" sz="2000" dirty="0"/>
              <a:t>Choose a part to test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GB" sz="2000" dirty="0"/>
              <a:t>Choose input data/configuration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GB" sz="2000" dirty="0"/>
              <a:t>Define the expected outcome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GB" sz="2000" dirty="0"/>
              <a:t>Run with input and record the outcome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GB" sz="2000" dirty="0"/>
              <a:t>Compare </a:t>
            </a:r>
            <a:r>
              <a:rPr lang="en-GB" sz="2000" i="1" dirty="0"/>
              <a:t>observed</a:t>
            </a:r>
            <a:r>
              <a:rPr lang="en-GB" sz="2000" dirty="0"/>
              <a:t> outcome to </a:t>
            </a:r>
            <a:r>
              <a:rPr lang="en-GB" sz="2000" i="1" dirty="0"/>
              <a:t>expected</a:t>
            </a:r>
            <a:r>
              <a:rPr lang="en-GB" sz="2000" dirty="0"/>
              <a:t> outcome</a:t>
            </a:r>
          </a:p>
          <a:p>
            <a:pPr marL="0" indent="0">
              <a:buNone/>
            </a:pPr>
            <a:endParaRPr lang="en-GB" sz="2000" dirty="0"/>
          </a:p>
          <a:p>
            <a:pPr marL="457200" lvl="1" indent="0">
              <a:buNone/>
            </a:pPr>
            <a:endParaRPr lang="en-GB" sz="2000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4E9AF9FF-FD12-6D40-A8F2-10E384E8DD0E}"/>
              </a:ext>
            </a:extLst>
          </p:cNvPr>
          <p:cNvSpPr/>
          <p:nvPr/>
        </p:nvSpPr>
        <p:spPr>
          <a:xfrm>
            <a:off x="5562600" y="2438400"/>
            <a:ext cx="304800" cy="533400"/>
          </a:xfrm>
          <a:prstGeom prst="rightBrace">
            <a:avLst>
              <a:gd name="adj1" fmla="val 8333"/>
              <a:gd name="adj2" fmla="val 4845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030D1191-3F5A-E746-97B9-407829E6CF1C}"/>
              </a:ext>
            </a:extLst>
          </p:cNvPr>
          <p:cNvSpPr/>
          <p:nvPr/>
        </p:nvSpPr>
        <p:spPr>
          <a:xfrm>
            <a:off x="6096000" y="2328219"/>
            <a:ext cx="1756458" cy="381000"/>
          </a:xfrm>
          <a:prstGeom prst="wedgeRectCallout">
            <a:avLst>
              <a:gd name="adj1" fmla="val -62584"/>
              <a:gd name="adj2" fmla="val 36449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prstClr val="black"/>
                </a:solidFill>
                <a:latin typeface="Calibri" panose="020F0502020204030204"/>
              </a:rPr>
              <a:t>Lots of these!</a:t>
            </a:r>
            <a:endParaRPr lang="en-US" sz="2000" b="1" kern="0">
              <a:solidFill>
                <a:srgbClr val="70AD47">
                  <a:lumMod val="5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1E2D9CF5-72FF-0A4C-921D-4F344846AD12}"/>
              </a:ext>
            </a:extLst>
          </p:cNvPr>
          <p:cNvSpPr/>
          <p:nvPr/>
        </p:nvSpPr>
        <p:spPr>
          <a:xfrm>
            <a:off x="6400800" y="2810647"/>
            <a:ext cx="2590800" cy="491182"/>
          </a:xfrm>
          <a:prstGeom prst="wedgeRectCallout">
            <a:avLst>
              <a:gd name="adj1" fmla="val -68999"/>
              <a:gd name="adj2" fmla="val -66301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prstClr val="black"/>
                </a:solidFill>
                <a:latin typeface="Calibri" panose="020F0502020204030204"/>
              </a:rPr>
              <a:t>Input selection is hard!</a:t>
            </a:r>
            <a:endParaRPr lang="en-US" sz="2000" b="1" kern="0">
              <a:solidFill>
                <a:srgbClr val="70AD47">
                  <a:lumMod val="5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79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/>
              <a:t>sqrt example: Input Selection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throws: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IllegalArgumentException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if x&lt;0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returns: approximation to square root of x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sqrt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(double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x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){…}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What are some values or ranges of </a:t>
            </a:r>
            <a:r>
              <a:rPr lang="en-GB" sz="2000" i="1" dirty="0"/>
              <a:t>x</a:t>
            </a:r>
            <a:r>
              <a:rPr lang="en-GB" sz="2000" dirty="0"/>
              <a:t> that might be worth probing?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x </a:t>
            </a:r>
            <a:r>
              <a:rPr lang="en-GB" sz="2000" dirty="0"/>
              <a:t>&lt; 0 (exception thrown)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x </a:t>
            </a:r>
            <a:r>
              <a:rPr lang="en-GB" sz="2000" i="1" dirty="0">
                <a:cs typeface="Times New Roman" pitchFamily="18" charset="0"/>
              </a:rPr>
              <a:t>≥ </a:t>
            </a:r>
            <a:r>
              <a:rPr lang="en-GB" sz="2000" dirty="0"/>
              <a:t>0 (returns normally)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around </a:t>
            </a:r>
            <a:r>
              <a:rPr lang="en-GB" sz="2000" i="1" dirty="0"/>
              <a:t>x </a:t>
            </a:r>
            <a:r>
              <a:rPr lang="en-GB" sz="2000" dirty="0"/>
              <a:t>= 0 (boundary condition)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perfect squares (</a:t>
            </a:r>
            <a:r>
              <a:rPr lang="en-GB" sz="2000" dirty="0" err="1"/>
              <a:t>sqrt</a:t>
            </a:r>
            <a:r>
              <a:rPr lang="en-GB" sz="2000" dirty="0"/>
              <a:t>(</a:t>
            </a:r>
            <a:r>
              <a:rPr lang="en-GB" sz="2000" i="1" dirty="0"/>
              <a:t>x</a:t>
            </a:r>
            <a:r>
              <a:rPr lang="en-GB" sz="2000" dirty="0"/>
              <a:t>) an integer), non-perfect squares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x</a:t>
            </a:r>
            <a:r>
              <a:rPr lang="en-GB" sz="2000" dirty="0"/>
              <a:t>&lt;</a:t>
            </a:r>
            <a:r>
              <a:rPr lang="en-GB" sz="2000" dirty="0" err="1"/>
              <a:t>sqrt</a:t>
            </a:r>
            <a:r>
              <a:rPr lang="en-GB" sz="2000" dirty="0"/>
              <a:t>(</a:t>
            </a:r>
            <a:r>
              <a:rPr lang="en-GB" sz="2000" i="1" dirty="0"/>
              <a:t>x</a:t>
            </a:r>
            <a:r>
              <a:rPr lang="en-GB" sz="2000" dirty="0"/>
              <a:t>) and </a:t>
            </a:r>
            <a:r>
              <a:rPr lang="en-GB" sz="2000" i="1" dirty="0"/>
              <a:t>x</a:t>
            </a:r>
            <a:r>
              <a:rPr lang="en-GB" sz="2000" dirty="0"/>
              <a:t>&gt;</a:t>
            </a:r>
            <a:r>
              <a:rPr lang="en-GB" sz="2000" dirty="0" err="1"/>
              <a:t>sqrt</a:t>
            </a:r>
            <a:r>
              <a:rPr lang="en-GB" sz="2000" dirty="0"/>
              <a:t>(</a:t>
            </a:r>
            <a:r>
              <a:rPr lang="en-GB" sz="2000" i="1" dirty="0"/>
              <a:t>x</a:t>
            </a:r>
            <a:r>
              <a:rPr lang="en-GB" sz="2000" dirty="0"/>
              <a:t>) – that's </a:t>
            </a:r>
            <a:r>
              <a:rPr lang="en-GB" sz="2000" i="1" dirty="0"/>
              <a:t>x</a:t>
            </a:r>
            <a:r>
              <a:rPr lang="en-GB" sz="2000" dirty="0"/>
              <a:t>&lt;1 and </a:t>
            </a:r>
            <a:r>
              <a:rPr lang="en-GB" sz="2000" i="1" dirty="0"/>
              <a:t>x</a:t>
            </a:r>
            <a:r>
              <a:rPr lang="en-GB" sz="2000" dirty="0"/>
              <a:t>&gt;1 (and </a:t>
            </a:r>
            <a:r>
              <a:rPr lang="en-GB" sz="2000" i="1" dirty="0"/>
              <a:t>x</a:t>
            </a:r>
            <a:r>
              <a:rPr lang="en-GB" sz="2000" dirty="0"/>
              <a:t>=1)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Specific tests: say x = -1, 0, 0.5, 1, 4</a:t>
            </a:r>
          </a:p>
        </p:txBody>
      </p:sp>
    </p:spTree>
    <p:extLst>
      <p:ext uri="{BB962C8B-B14F-4D97-AF65-F5344CB8AC3E}">
        <p14:creationId xmlns:p14="http://schemas.microsoft.com/office/powerpoint/2010/main" val="1914578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Why is Input Selection Hard?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/>
              <a:t>“Just try it and see if it works...”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chemeClr val="accent6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requires: 1 ≤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≤ 10000</a:t>
            </a: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 // returns:  computes 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some f(</a:t>
            </a:r>
            <a:r>
              <a:rPr lang="en-US" sz="2000" b="1" i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)</a:t>
            </a:r>
            <a:endParaRPr lang="en-US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proc1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y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z</a:t>
            </a:r>
            <a:r>
              <a:rPr lang="en-US" sz="2000" b="1" dirty="0">
                <a:latin typeface="Courier New" pitchFamily="49" charset="0"/>
              </a:rPr>
              <a:t>){…}</a:t>
            </a: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latin typeface="Courier New" pitchFamily="49" charset="0"/>
              </a:rPr>
              <a:t>       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Exhaustive testing would require 1 trillion runs!</a:t>
            </a:r>
          </a:p>
          <a:p>
            <a:pPr lvl="1" eaLnBrk="1"/>
            <a:r>
              <a:rPr lang="en-US" sz="2000" dirty="0"/>
              <a:t>Sounds totally impractical – and this is a trivially small problem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Key problem: choosing test suite</a:t>
            </a:r>
          </a:p>
          <a:p>
            <a:pPr lvl="1" eaLnBrk="1">
              <a:buClr>
                <a:schemeClr val="tx1"/>
              </a:buClr>
            </a:pPr>
            <a:r>
              <a:rPr lang="en-US" sz="2000" b="1" dirty="0">
                <a:solidFill>
                  <a:srgbClr val="FF0000"/>
                </a:solidFill>
              </a:rPr>
              <a:t>Small enough </a:t>
            </a:r>
            <a:r>
              <a:rPr lang="en-US" sz="2000" dirty="0"/>
              <a:t>to finish in a useful amount of time </a:t>
            </a:r>
          </a:p>
          <a:p>
            <a:pPr lvl="1" eaLnBrk="1">
              <a:buClr>
                <a:schemeClr val="tx1"/>
              </a:buClr>
            </a:pPr>
            <a:r>
              <a:rPr lang="en-US" sz="2000" b="1" dirty="0">
                <a:solidFill>
                  <a:srgbClr val="FF0000"/>
                </a:solidFill>
              </a:rPr>
              <a:t>Large enough </a:t>
            </a:r>
            <a:r>
              <a:rPr lang="en-US" sz="2000" dirty="0"/>
              <a:t>to provide a useful amount of validation</a:t>
            </a:r>
            <a:endParaRPr lang="en-US" sz="20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2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Approach: Partition the Input Space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829452" eaLnBrk="1">
              <a:lnSpc>
                <a:spcPct val="90000"/>
              </a:lnSpc>
              <a:buNone/>
            </a:pPr>
            <a:r>
              <a:rPr lang="en-US" sz="2000" dirty="0">
                <a:solidFill>
                  <a:schemeClr val="accent6"/>
                </a:solidFill>
              </a:rPr>
              <a:t>Ideal test suite: 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/>
              <a:t>Identify sets with same behavior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/>
              <a:t>Try one input from each set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defTabSz="829452" eaLnBrk="1">
              <a:lnSpc>
                <a:spcPct val="110000"/>
              </a:lnSpc>
              <a:buNone/>
            </a:pPr>
            <a:r>
              <a:rPr lang="en-US" sz="2000" dirty="0">
                <a:solidFill>
                  <a:schemeClr val="tx2"/>
                </a:solidFill>
              </a:rPr>
              <a:t>Two problems: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/>
              <a:t>1. Notion of </a:t>
            </a:r>
            <a:r>
              <a:rPr lang="en-US" sz="2000" dirty="0">
                <a:solidFill>
                  <a:srgbClr val="0206AC"/>
                </a:solidFill>
              </a:rPr>
              <a:t>same behavior</a:t>
            </a:r>
            <a:r>
              <a:rPr lang="en-US" sz="2000" dirty="0"/>
              <a:t> is subtle</a:t>
            </a:r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Naive approach: </a:t>
            </a:r>
            <a:r>
              <a:rPr lang="en-US" sz="2000" dirty="0">
                <a:solidFill>
                  <a:srgbClr val="0206AC"/>
                </a:solidFill>
              </a:rPr>
              <a:t>execution equivalence</a:t>
            </a:r>
            <a:endParaRPr lang="en-US" sz="2000" dirty="0"/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Better approach: </a:t>
            </a:r>
            <a:r>
              <a:rPr lang="en-US" sz="2000" dirty="0">
                <a:solidFill>
                  <a:srgbClr val="0206AC"/>
                </a:solidFill>
              </a:rPr>
              <a:t>revealing subdomains</a:t>
            </a:r>
          </a:p>
          <a:p>
            <a:pPr marL="1244178" lvl="3" indent="0" defTabSz="829452" eaLnBrk="1">
              <a:lnSpc>
                <a:spcPct val="90000"/>
              </a:lnSpc>
              <a:buNone/>
            </a:pPr>
            <a:endParaRPr lang="en-US" dirty="0"/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/>
              <a:t>2. Discovering the sets requires perfect knowledge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If we had it, we wouldn’t need to test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Use heuristics to approximate cheaply</a:t>
            </a:r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/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0" y="1618242"/>
            <a:ext cx="2143395" cy="1658358"/>
            <a:chOff x="6646253" y="2116133"/>
            <a:chExt cx="2143395" cy="1658358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6646253" y="2116133"/>
              <a:ext cx="2143395" cy="1658358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6646253" y="2116133"/>
              <a:ext cx="2143395" cy="1658358"/>
              <a:chOff x="4080" y="1248"/>
              <a:chExt cx="1488" cy="1152"/>
            </a:xfrm>
          </p:grpSpPr>
          <p:sp>
            <p:nvSpPr>
              <p:cNvPr id="1537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6" name="Group 9"/>
            <p:cNvGrpSpPr>
              <a:grpSpLocks/>
            </p:cNvGrpSpPr>
            <p:nvPr/>
          </p:nvGrpSpPr>
          <p:grpSpPr bwMode="auto">
            <a:xfrm>
              <a:off x="6922820" y="2461625"/>
              <a:ext cx="1659403" cy="1105572"/>
              <a:chOff x="4272" y="1488"/>
              <a:chExt cx="1152" cy="768"/>
            </a:xfrm>
          </p:grpSpPr>
          <p:sp>
            <p:nvSpPr>
              <p:cNvPr id="15367" name="Oval 10"/>
              <p:cNvSpPr>
                <a:spLocks noChangeArrowheads="1"/>
              </p:cNvSpPr>
              <p:nvPr/>
            </p:nvSpPr>
            <p:spPr bwMode="auto">
              <a:xfrm>
                <a:off x="4272" y="148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8" name="Oval 11"/>
              <p:cNvSpPr>
                <a:spLocks noChangeArrowheads="1"/>
              </p:cNvSpPr>
              <p:nvPr/>
            </p:nvSpPr>
            <p:spPr bwMode="auto">
              <a:xfrm>
                <a:off x="4848" y="153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Oval 12"/>
              <p:cNvSpPr>
                <a:spLocks noChangeArrowheads="1"/>
              </p:cNvSpPr>
              <p:nvPr/>
            </p:nvSpPr>
            <p:spPr bwMode="auto">
              <a:xfrm>
                <a:off x="5328" y="158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Oval 13"/>
              <p:cNvSpPr>
                <a:spLocks noChangeArrowheads="1"/>
              </p:cNvSpPr>
              <p:nvPr/>
            </p:nvSpPr>
            <p:spPr bwMode="auto">
              <a:xfrm>
                <a:off x="5040" y="196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1" name="Oval 14"/>
              <p:cNvSpPr>
                <a:spLocks noChangeArrowheads="1"/>
              </p:cNvSpPr>
              <p:nvPr/>
            </p:nvSpPr>
            <p:spPr bwMode="auto">
              <a:xfrm>
                <a:off x="4560" y="216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6796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Naive Approach: Execution Equivalence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⇒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⇒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0)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dirty="0"/>
              <a:t>All x &lt; 0 are </a:t>
            </a:r>
            <a:r>
              <a:rPr lang="en-US" sz="2000" dirty="0">
                <a:solidFill>
                  <a:srgbClr val="0206AC"/>
                </a:solidFill>
              </a:rPr>
              <a:t>execution equivalent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Program takes same sequence of steps for any x &lt; 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All x ≥ 0 are execution equivalent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Suggests that {-3, 3}, for example, is a good test suite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714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8425" y="2286000"/>
            <a:ext cx="83471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301015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/>
              <a:t>Execution Equivalence Can Be Wrong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⇒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⇒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-2)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{-3, 3} does not reveal the error!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Two possible executions: x &lt; -2 and x &gt;= -2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Three possible behaviors:</a:t>
            </a:r>
          </a:p>
          <a:p>
            <a:pPr lvl="1"/>
            <a:r>
              <a:rPr lang="en-US" sz="2000" dirty="0"/>
              <a:t>x &lt; -2 OK</a:t>
            </a:r>
          </a:p>
          <a:p>
            <a:pPr lvl="1"/>
            <a:r>
              <a:rPr lang="en-US" sz="2000" dirty="0"/>
              <a:t>x = -2 or x= -1 (BAD)</a:t>
            </a:r>
          </a:p>
          <a:p>
            <a:pPr lvl="1"/>
            <a:r>
              <a:rPr lang="en-US" sz="2000" dirty="0"/>
              <a:t>x ≥ 0 OK</a:t>
            </a:r>
          </a:p>
          <a:p>
            <a:pPr lvl="1" eaLnBrk="1">
              <a:buFont typeface="22 03" charset="0"/>
              <a:buNone/>
            </a:pPr>
            <a:endParaRPr lang="en-US" sz="2000" dirty="0"/>
          </a:p>
          <a:p>
            <a:pPr lvl="1" eaLnBrk="1">
              <a:buFont typeface="22 03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8248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Heuristic:  Revealing Subdomains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A </a:t>
            </a:r>
            <a:r>
              <a:rPr lang="en-GB" sz="2000" i="1" dirty="0">
                <a:solidFill>
                  <a:srgbClr val="0000FF"/>
                </a:solidFill>
              </a:rPr>
              <a:t>subdomain</a:t>
            </a:r>
            <a:r>
              <a:rPr lang="en-GB" sz="2000" dirty="0"/>
              <a:t> is a subset of possible inputs</a:t>
            </a:r>
          </a:p>
          <a:p>
            <a:endParaRPr lang="en-GB" sz="2000" dirty="0"/>
          </a:p>
          <a:p>
            <a:r>
              <a:rPr lang="en-GB" sz="2000" dirty="0"/>
              <a:t>A subdomain is </a:t>
            </a:r>
            <a:r>
              <a:rPr lang="en-GB" sz="2000" i="1" dirty="0">
                <a:solidFill>
                  <a:srgbClr val="0000FF"/>
                </a:solidFill>
              </a:rPr>
              <a:t>revealing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n-GB" sz="2000" dirty="0"/>
              <a:t>for error </a:t>
            </a:r>
            <a:r>
              <a:rPr lang="en-GB" sz="2000" i="1" dirty="0"/>
              <a:t>E</a:t>
            </a:r>
            <a:r>
              <a:rPr lang="en-GB" sz="2000" dirty="0"/>
              <a:t> if either:</a:t>
            </a:r>
          </a:p>
          <a:p>
            <a:pPr lvl="1">
              <a:buClr>
                <a:schemeClr val="tx1"/>
              </a:buClr>
            </a:pPr>
            <a:r>
              <a:rPr lang="en-GB" sz="2000" i="1" dirty="0">
                <a:solidFill>
                  <a:srgbClr val="008000"/>
                </a:solidFill>
              </a:rPr>
              <a:t>Every</a:t>
            </a:r>
            <a:r>
              <a:rPr lang="en-GB" sz="2000" dirty="0">
                <a:solidFill>
                  <a:srgbClr val="008000"/>
                </a:solidFill>
              </a:rPr>
              <a:t> </a:t>
            </a:r>
            <a:r>
              <a:rPr lang="en-GB" sz="2000" dirty="0"/>
              <a:t>input in that subdomain triggers error E, </a:t>
            </a:r>
            <a:r>
              <a:rPr lang="en-GB" sz="2000" i="1" dirty="0">
                <a:solidFill>
                  <a:srgbClr val="00B050"/>
                </a:solidFill>
              </a:rPr>
              <a:t>or</a:t>
            </a:r>
          </a:p>
          <a:p>
            <a:pPr lvl="1">
              <a:buClr>
                <a:schemeClr val="tx1"/>
              </a:buClr>
            </a:pPr>
            <a:r>
              <a:rPr lang="en-GB" sz="2000" i="1" dirty="0">
                <a:solidFill>
                  <a:srgbClr val="008000"/>
                </a:solidFill>
              </a:rPr>
              <a:t>No</a:t>
            </a:r>
            <a:r>
              <a:rPr lang="en-GB" sz="2000" dirty="0">
                <a:solidFill>
                  <a:srgbClr val="008000"/>
                </a:solidFill>
              </a:rPr>
              <a:t> </a:t>
            </a:r>
            <a:r>
              <a:rPr lang="en-GB" sz="2000" dirty="0"/>
              <a:t>input in that subdomain triggers error E</a:t>
            </a:r>
          </a:p>
          <a:p>
            <a:pPr lvl="1"/>
            <a:endParaRPr lang="en-GB" sz="2000" dirty="0"/>
          </a:p>
          <a:p>
            <a:r>
              <a:rPr lang="en-GB" sz="2000" dirty="0"/>
              <a:t>Need test only one input from a given subdomain</a:t>
            </a:r>
          </a:p>
          <a:p>
            <a:pPr lvl="1"/>
            <a:r>
              <a:rPr lang="en-GB" sz="2000" dirty="0"/>
              <a:t>If subdomains cover the entire input space, we are </a:t>
            </a:r>
            <a:r>
              <a:rPr lang="en-GB" sz="2000" i="1" dirty="0">
                <a:solidFill>
                  <a:srgbClr val="008000"/>
                </a:solidFill>
              </a:rPr>
              <a:t>guaranteed</a:t>
            </a:r>
            <a:r>
              <a:rPr lang="en-GB" sz="2000" dirty="0">
                <a:solidFill>
                  <a:srgbClr val="008000"/>
                </a:solidFill>
              </a:rPr>
              <a:t> </a:t>
            </a:r>
            <a:r>
              <a:rPr lang="en-GB" sz="1000" dirty="0">
                <a:solidFill>
                  <a:srgbClr val="008000"/>
                </a:solidFill>
              </a:rPr>
              <a:t> </a:t>
            </a:r>
            <a:r>
              <a:rPr lang="en-GB" sz="2000" dirty="0"/>
              <a:t>to detect the error if it is present</a:t>
            </a:r>
          </a:p>
          <a:p>
            <a:pPr lvl="1"/>
            <a:endParaRPr lang="en-GB" sz="2000" dirty="0"/>
          </a:p>
          <a:p>
            <a:r>
              <a:rPr lang="en-GB" sz="2000" dirty="0"/>
              <a:t>The trick is to </a:t>
            </a:r>
            <a:r>
              <a:rPr lang="en-GB" sz="2000" i="1" dirty="0"/>
              <a:t>guess</a:t>
            </a:r>
            <a:r>
              <a:rPr lang="en-GB" sz="2000" dirty="0"/>
              <a:t> these revealing subdomains</a:t>
            </a:r>
          </a:p>
        </p:txBody>
      </p:sp>
    </p:spTree>
    <p:extLst>
      <p:ext uri="{BB962C8B-B14F-4D97-AF65-F5344CB8AC3E}">
        <p14:creationId xmlns:p14="http://schemas.microsoft.com/office/powerpoint/2010/main" val="276257854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Example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>
            <a:noAutofit/>
          </a:bodyPr>
          <a:lstStyle/>
          <a:p>
            <a:pPr marL="97921" indent="0">
              <a:buNone/>
              <a:defRPr/>
            </a:pPr>
            <a:r>
              <a:rPr lang="en-US" sz="2000" dirty="0"/>
              <a:t>For buggy </a:t>
            </a:r>
            <a:r>
              <a:rPr lang="en-US" sz="2000" b="1" dirty="0">
                <a:latin typeface="Courier New" pitchFamily="49" charset="0"/>
              </a:rPr>
              <a:t>abs</a:t>
            </a:r>
            <a:r>
              <a:rPr lang="en-US" sz="2000" dirty="0"/>
              <a:t>, what are revealing subdomains?</a:t>
            </a:r>
          </a:p>
          <a:p>
            <a:pPr marL="840871" lvl="1">
              <a:defRPr/>
            </a:pPr>
            <a:r>
              <a:rPr lang="en-US" sz="2000" dirty="0"/>
              <a:t>Value tested on is a good (clear-box) hint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⇒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⇒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-2)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0" indent="0" eaLnBrk="1">
              <a:buNone/>
              <a:defRPr/>
            </a:pPr>
            <a:endParaRPr lang="en-US" sz="1400" b="1" dirty="0">
              <a:latin typeface="Courier New" pitchFamily="49" charset="0"/>
            </a:endParaRPr>
          </a:p>
          <a:p>
            <a:pPr eaLnBrk="1">
              <a:buFont typeface="22 03" charset="0"/>
              <a:buNone/>
              <a:defRPr/>
            </a:pPr>
            <a:r>
              <a:rPr lang="en-US" sz="2000" dirty="0"/>
              <a:t>Example sets of subdomains:</a:t>
            </a:r>
          </a:p>
          <a:p>
            <a:pPr marL="457200" lvl="1" indent="0" eaLnBrk="1">
              <a:buNone/>
              <a:defRPr/>
            </a:pPr>
            <a:endParaRPr lang="en-US" sz="2000" dirty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688910" y="4163601"/>
            <a:ext cx="2585944" cy="40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>
                <a:solidFill>
                  <a:srgbClr val="001963"/>
                </a:solidFill>
                <a:latin typeface="+mn-lt"/>
              </a:rPr>
              <a:t>… {-2} {-1} {0} {1} …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277033" y="5029776"/>
            <a:ext cx="303935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580968" y="5029776"/>
            <a:ext cx="4286731" cy="40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>
                <a:solidFill>
                  <a:srgbClr val="001963"/>
                </a:solidFill>
                <a:latin typeface="+mn-lt"/>
              </a:rPr>
              <a:t>{…,-6, -5, -4} {-3, -2, -1} {0, 1, 2, …}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C0B62AC-C647-C847-BD1C-26B3FD8E1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183" y="5998185"/>
            <a:ext cx="3336150" cy="40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>
                <a:solidFill>
                  <a:srgbClr val="001963"/>
                </a:solidFill>
                <a:latin typeface="+mn-lt"/>
              </a:rPr>
              <a:t>{…, -4, -3} {-2, -1} {0, 1, …}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8ACDA481-03CE-8943-B4BF-E064ECCCBD53}"/>
              </a:ext>
            </a:extLst>
          </p:cNvPr>
          <p:cNvSpPr/>
          <p:nvPr/>
        </p:nvSpPr>
        <p:spPr>
          <a:xfrm>
            <a:off x="7109882" y="4518556"/>
            <a:ext cx="1756458" cy="381000"/>
          </a:xfrm>
          <a:prstGeom prst="wedgeRectCallout">
            <a:avLst>
              <a:gd name="adj1" fmla="val -49748"/>
              <a:gd name="adj2" fmla="val 36449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prstClr val="black"/>
                </a:solidFill>
                <a:latin typeface="Calibri" panose="020F0502020204030204"/>
              </a:rPr>
              <a:t>too many!</a:t>
            </a:r>
            <a:endParaRPr lang="en-US" sz="2000" b="1" kern="0">
              <a:solidFill>
                <a:srgbClr val="70AD47">
                  <a:lumMod val="5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2B298FA5-CECC-A649-9664-3833E47DA99A}"/>
              </a:ext>
            </a:extLst>
          </p:cNvPr>
          <p:cNvSpPr/>
          <p:nvPr/>
        </p:nvSpPr>
        <p:spPr>
          <a:xfrm>
            <a:off x="6982012" y="5429875"/>
            <a:ext cx="1756458" cy="381000"/>
          </a:xfrm>
          <a:prstGeom prst="wedgeRectCallout">
            <a:avLst>
              <a:gd name="adj1" fmla="val -49748"/>
              <a:gd name="adj2" fmla="val 36449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prstClr val="black"/>
                </a:solidFill>
                <a:latin typeface="Calibri" panose="020F0502020204030204"/>
              </a:rPr>
              <a:t>not revealing!</a:t>
            </a:r>
            <a:endParaRPr lang="en-US" sz="2000" b="1" kern="0">
              <a:solidFill>
                <a:srgbClr val="70AD47">
                  <a:lumMod val="5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968CABFB-F190-6E4C-80B8-1B682D73B9E0}"/>
              </a:ext>
            </a:extLst>
          </p:cNvPr>
          <p:cNvSpPr/>
          <p:nvPr/>
        </p:nvSpPr>
        <p:spPr>
          <a:xfrm>
            <a:off x="5724333" y="6226524"/>
            <a:ext cx="1756458" cy="381000"/>
          </a:xfrm>
          <a:prstGeom prst="wedgeRectCallout">
            <a:avLst>
              <a:gd name="adj1" fmla="val -49748"/>
              <a:gd name="adj2" fmla="val 36449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prstClr val="black"/>
                </a:solidFill>
                <a:latin typeface="Calibri" panose="020F0502020204030204"/>
              </a:rPr>
              <a:t>just right!</a:t>
            </a:r>
            <a:endParaRPr lang="en-US" sz="2000" b="1" kern="0">
              <a:solidFill>
                <a:srgbClr val="70AD47">
                  <a:lumMod val="5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0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11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Heuristics for Designing Test Suites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620000" cy="4495800"/>
          </a:xfrm>
        </p:spPr>
        <p:txBody>
          <a:bodyPr/>
          <a:lstStyle/>
          <a:p>
            <a:pPr eaLnBrk="1">
              <a:buFont typeface="22 03" charset="0"/>
              <a:buNone/>
            </a:pPr>
            <a:r>
              <a:rPr lang="en-US" sz="2000" dirty="0"/>
              <a:t>A good heuristic gives:</a:t>
            </a:r>
          </a:p>
          <a:p>
            <a:pPr lvl="1" eaLnBrk="1"/>
            <a:r>
              <a:rPr lang="en-US" sz="2000" dirty="0"/>
              <a:t>Few subdomains</a:t>
            </a:r>
          </a:p>
          <a:p>
            <a:pPr lvl="1" eaLnBrk="1"/>
            <a:r>
              <a:rPr lang="en-US" sz="2000" dirty="0"/>
              <a:t>for all errors </a:t>
            </a:r>
            <a:r>
              <a:rPr lang="en-US" sz="2000" dirty="0">
                <a:sym typeface="Symbol" pitchFamily="18" charset="2"/>
              </a:rPr>
              <a:t>in some class of errors E</a:t>
            </a:r>
            <a:r>
              <a:rPr lang="en-US" sz="2000" dirty="0"/>
              <a:t>, </a:t>
            </a:r>
          </a:p>
          <a:p>
            <a:pPr marL="457200" lvl="1" indent="0" eaLnBrk="1">
              <a:buNone/>
            </a:pPr>
            <a:r>
              <a:rPr lang="en-US" sz="2000" dirty="0"/>
              <a:t>      High probability that some subdomain is revealing for E 	and triggers E</a:t>
            </a:r>
          </a:p>
          <a:p>
            <a:pPr lvl="1" eaLnBrk="1"/>
            <a:endParaRPr lang="en-US" sz="2000" dirty="0"/>
          </a:p>
          <a:p>
            <a:pPr marL="0" indent="0" eaLnBrk="1">
              <a:buNone/>
            </a:pPr>
            <a:r>
              <a:rPr lang="en-US" sz="2000" dirty="0"/>
              <a:t>Different heuristics target different classes of errors</a:t>
            </a:r>
          </a:p>
          <a:p>
            <a:pPr lvl="1" eaLnBrk="1"/>
            <a:r>
              <a:rPr lang="en-US" sz="2000" dirty="0"/>
              <a:t>In practice, combine multiple heuristics </a:t>
            </a:r>
          </a:p>
          <a:p>
            <a:pPr lvl="1" eaLnBrk="1"/>
            <a:r>
              <a:rPr lang="en-US" sz="2000" dirty="0"/>
              <a:t>Really a way to think about and communicate your test choices</a:t>
            </a:r>
          </a:p>
        </p:txBody>
      </p:sp>
    </p:spTree>
    <p:extLst>
      <p:ext uri="{BB962C8B-B14F-4D97-AF65-F5344CB8AC3E}">
        <p14:creationId xmlns:p14="http://schemas.microsoft.com/office/powerpoint/2010/main" val="1331060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/>
              <a:t>Heuristic: Cases in Specification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>
                <a:solidFill>
                  <a:schemeClr val="accent6"/>
                </a:solidFill>
              </a:rPr>
              <a:t>Heuristic: Explore alternate cases in the specification</a:t>
            </a:r>
          </a:p>
          <a:p>
            <a:pPr marL="457200" lvl="1" indent="0" eaLnBrk="1">
              <a:buNone/>
            </a:pPr>
            <a:r>
              <a:rPr lang="en-US" sz="2000" dirty="0"/>
              <a:t>Procedure is a </a:t>
            </a:r>
            <a:r>
              <a:rPr lang="en-US" sz="2000" dirty="0">
                <a:solidFill>
                  <a:srgbClr val="0206AC"/>
                </a:solidFill>
              </a:rPr>
              <a:t>black box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  <a:r>
              <a:rPr lang="en-US" sz="2000" dirty="0"/>
              <a:t>  interface visible, internals hidden</a:t>
            </a:r>
          </a:p>
          <a:p>
            <a:pPr marL="0" indent="0" eaLnBrk="1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/>
              <a:t>Example</a:t>
            </a:r>
          </a:p>
          <a:p>
            <a:pPr marL="457200" lvl="1" indent="0">
              <a:buNone/>
            </a:pP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returns:  a &gt; b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⇒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returns a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&lt; b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⇒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returns b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= b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⇒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returns a</a:t>
            </a:r>
          </a:p>
          <a:p>
            <a:pPr marL="457200" lvl="1" indent="0" eaLnBrk="1">
              <a:buNone/>
            </a:pPr>
            <a:r>
              <a:rPr lang="en-US" sz="2000" b="1" i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max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b</a:t>
            </a:r>
            <a:r>
              <a:rPr lang="en-US" sz="2000" b="1" dirty="0">
                <a:latin typeface="Courier New" pitchFamily="49" charset="0"/>
              </a:rPr>
              <a:t>) {…}</a:t>
            </a:r>
            <a:br>
              <a:rPr lang="en-US" sz="2000" b="1" dirty="0">
                <a:latin typeface="Courier New" pitchFamily="49" charset="0"/>
              </a:rPr>
            </a:br>
            <a:endParaRPr lang="en-US" sz="2000" b="1" dirty="0">
              <a:solidFill>
                <a:schemeClr val="accent2"/>
              </a:solidFill>
            </a:endParaRPr>
          </a:p>
          <a:p>
            <a:pPr marL="457200" lvl="1" indent="0" eaLnBrk="1">
              <a:buNone/>
            </a:pPr>
            <a:r>
              <a:rPr lang="en-US" sz="2000" dirty="0"/>
              <a:t>3 cases lead to 3 tests</a:t>
            </a:r>
          </a:p>
          <a:p>
            <a:pPr marL="457200" lvl="1" indent="0" eaLnBrk="1">
              <a:buNone/>
            </a:pPr>
            <a:r>
              <a:rPr lang="en-US" sz="2000" dirty="0"/>
              <a:t>	(4, 3)  ⇒ 4   </a:t>
            </a:r>
            <a:r>
              <a:rPr lang="en-US" sz="2000" i="1" dirty="0"/>
              <a:t>(i.e. any input in the subdomain a &gt; b)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	(3, 4)  ⇒ 4   </a:t>
            </a:r>
            <a:r>
              <a:rPr lang="en-US" sz="2000" i="1" dirty="0"/>
              <a:t>(i.e. any input in the subdomain a &lt; b)</a:t>
            </a:r>
            <a:br>
              <a:rPr lang="en-US" sz="2000" i="1" dirty="0"/>
            </a:br>
            <a:r>
              <a:rPr lang="en-US" sz="2000" i="1" dirty="0"/>
              <a:t> 	</a:t>
            </a:r>
            <a:r>
              <a:rPr lang="en-US" sz="2000" dirty="0"/>
              <a:t>(3, 3)  ⇒ 3   </a:t>
            </a:r>
            <a:r>
              <a:rPr lang="en-US" sz="2000" i="1" dirty="0"/>
              <a:t>(i.e. any input in the subdomain a = b)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0964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Black Box Testing: Advantages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Process is not influenced by component being tested</a:t>
            </a:r>
          </a:p>
          <a:p>
            <a:pPr lvl="1"/>
            <a:r>
              <a:rPr lang="en-US" sz="2000" dirty="0"/>
              <a:t>Assumptions embodied in code not propagated to test data</a:t>
            </a:r>
          </a:p>
          <a:p>
            <a:pPr lvl="1"/>
            <a:r>
              <a:rPr lang="en-US" sz="2000" dirty="0"/>
              <a:t>(Avoids “group-think” of making the same mistake)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Robust with respect to changes in implementation</a:t>
            </a:r>
          </a:p>
          <a:p>
            <a:pPr lvl="1"/>
            <a:r>
              <a:rPr lang="en-US" sz="2000" dirty="0"/>
              <a:t>Test data need not be changed when code is changed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Allows for independent testers</a:t>
            </a:r>
          </a:p>
          <a:p>
            <a:pPr lvl="1"/>
            <a:r>
              <a:rPr lang="en-US" sz="2000" dirty="0"/>
              <a:t>Testers need not be familiar with code</a:t>
            </a:r>
          </a:p>
          <a:p>
            <a:pPr lvl="1"/>
            <a:r>
              <a:rPr lang="en-US" sz="2000" dirty="0"/>
              <a:t>Tests can be developed before the code</a:t>
            </a:r>
          </a:p>
        </p:txBody>
      </p:sp>
    </p:spTree>
    <p:extLst>
      <p:ext uri="{BB962C8B-B14F-4D97-AF65-F5344CB8AC3E}">
        <p14:creationId xmlns:p14="http://schemas.microsoft.com/office/powerpoint/2010/main" val="1484680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More Complex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/>
              <a:t>Write tests based on cases in the specification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the smallest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such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that a[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] == value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throws:  Missing if value is not in a</a:t>
            </a:r>
          </a:p>
          <a:p>
            <a:pPr marL="457200" lvl="1" indent="0" eaLnBrk="1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find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[]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value</a:t>
            </a:r>
            <a:r>
              <a:rPr lang="en-US" sz="2000" b="1" dirty="0">
                <a:latin typeface="Courier New" pitchFamily="49" charset="0"/>
              </a:rPr>
              <a:t>) throws Missing</a:t>
            </a:r>
            <a:br>
              <a:rPr lang="en-US" sz="2000" b="1" i="1" dirty="0">
                <a:latin typeface="Courier New" pitchFamily="49" charset="0"/>
              </a:rPr>
            </a:br>
            <a:endParaRPr lang="en-US" sz="2000" b="1" i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/>
              <a:t>Two obvious tests:</a:t>
            </a:r>
            <a:br>
              <a:rPr lang="en-US" sz="2000" dirty="0"/>
            </a:br>
            <a:r>
              <a:rPr lang="en-US" sz="2000" dirty="0"/>
              <a:t>	(  [4, 5, 6], 5  )	⇒ 1</a:t>
            </a:r>
            <a:br>
              <a:rPr lang="en-US" sz="2000" dirty="0"/>
            </a:br>
            <a:r>
              <a:rPr lang="en-US" sz="2000" dirty="0"/>
              <a:t>	(  [4, 5, 6], 7  )	⇒ throw Missing</a:t>
            </a:r>
          </a:p>
          <a:p>
            <a:pPr marL="0" indent="0" eaLnBrk="1">
              <a:buNone/>
            </a:pPr>
            <a:r>
              <a:rPr lang="en-US" sz="2000" dirty="0"/>
              <a:t>Have we captured all the cases?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/>
              <a:t>Must hunt for multiple cases</a:t>
            </a:r>
          </a:p>
          <a:p>
            <a:pPr lvl="1" eaLnBrk="1"/>
            <a:r>
              <a:rPr lang="en-US" sz="2000" dirty="0"/>
              <a:t>explicit cases in the spec are not enouch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580968" y="4648297"/>
            <a:ext cx="184378" cy="45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029200" y="4800600"/>
            <a:ext cx="2738230" cy="461655"/>
          </a:xfrm>
          <a:prstGeom prst="rect">
            <a:avLst/>
          </a:prstGeom>
          <a:solidFill>
            <a:srgbClr val="F7FB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001963"/>
                </a:solidFill>
                <a:latin typeface="Helvetica" pitchFamily="2" charset="0"/>
              </a:rPr>
              <a:t>(  [4, 5, 5], 5  ) </a:t>
            </a:r>
            <a:r>
              <a:rPr lang="en-US" dirty="0">
                <a:latin typeface="Helvetica" pitchFamily="2" charset="0"/>
              </a:rPr>
              <a:t>⇒</a:t>
            </a:r>
            <a:r>
              <a:rPr lang="en-US" b="1" dirty="0">
                <a:solidFill>
                  <a:srgbClr val="001963"/>
                </a:solidFill>
                <a:latin typeface="Helvetica" pitchFamily="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3284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/>
              <a:t>Heuristic: Boundary Testing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252" y="1627263"/>
            <a:ext cx="8325822" cy="4773537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>
                <a:solidFill>
                  <a:schemeClr val="accent6"/>
                </a:solidFill>
              </a:rPr>
              <a:t>Create tests at the edges of subdomains</a:t>
            </a:r>
          </a:p>
          <a:p>
            <a:pPr marL="0" indent="0" eaLnBrk="1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/>
              <a:t>Why? </a:t>
            </a:r>
          </a:p>
          <a:p>
            <a:pPr lvl="1" eaLnBrk="1"/>
            <a:r>
              <a:rPr lang="en-US" sz="2000" dirty="0"/>
              <a:t>Off-by-one bugs</a:t>
            </a:r>
          </a:p>
          <a:p>
            <a:pPr lvl="1" eaLnBrk="1"/>
            <a:r>
              <a:rPr lang="en-US" sz="2000" dirty="0"/>
              <a:t>“Empty” cases (0 elements,</a:t>
            </a:r>
          </a:p>
          <a:p>
            <a:pPr marL="457200" lvl="1" indent="0" eaLnBrk="1">
              <a:buNone/>
            </a:pPr>
            <a:r>
              <a:rPr lang="en-US" sz="2000" dirty="0"/>
              <a:t>    null, …)</a:t>
            </a:r>
          </a:p>
          <a:p>
            <a:pPr lvl="1" eaLnBrk="1"/>
            <a:r>
              <a:rPr lang="en-US" sz="2000" dirty="0"/>
              <a:t>Overflow errors in arithmetic</a:t>
            </a:r>
          </a:p>
          <a:p>
            <a:pPr lvl="1" eaLnBrk="1"/>
            <a:r>
              <a:rPr lang="en-US" sz="2000" dirty="0"/>
              <a:t>Object aliasing</a:t>
            </a:r>
          </a:p>
          <a:p>
            <a:pPr marL="0" indent="0" eaLnBrk="1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/>
              <a:t>Small subdomains at the edges of the “main” subdomains have a high probability of revealing many common errors</a:t>
            </a:r>
          </a:p>
          <a:p>
            <a:pPr lvl="1" eaLnBrk="1"/>
            <a:r>
              <a:rPr lang="en-US" sz="2000" dirty="0"/>
              <a:t>Also, you might have </a:t>
            </a:r>
            <a:r>
              <a:rPr lang="en-US" sz="2000" dirty="0" err="1"/>
              <a:t>misdrawn</a:t>
            </a:r>
            <a:r>
              <a:rPr lang="en-US" sz="2000" dirty="0"/>
              <a:t> the boundaries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22314" y="2107496"/>
            <a:ext cx="2831557" cy="2049297"/>
            <a:chOff x="5822314" y="2107496"/>
            <a:chExt cx="3174760" cy="2320549"/>
          </a:xfrm>
        </p:grpSpPr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5822314" y="2107496"/>
              <a:ext cx="3174760" cy="2320549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24581" name="Group 5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080" y="1248"/>
              <a:chExt cx="1488" cy="1152"/>
            </a:xfrm>
          </p:grpSpPr>
          <p:sp>
            <p:nvSpPr>
              <p:cNvPr id="2460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321606" y="2180295"/>
              <a:ext cx="2460295" cy="1976498"/>
              <a:chOff x="4845" y="1464"/>
              <a:chExt cx="1153" cy="981"/>
            </a:xfrm>
          </p:grpSpPr>
          <p:sp>
            <p:nvSpPr>
              <p:cNvPr id="24590" name="Oval 10"/>
              <p:cNvSpPr>
                <a:spLocks noChangeArrowheads="1"/>
              </p:cNvSpPr>
              <p:nvPr/>
            </p:nvSpPr>
            <p:spPr bwMode="auto">
              <a:xfrm>
                <a:off x="5109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Oval 11"/>
              <p:cNvSpPr>
                <a:spLocks noChangeArrowheads="1"/>
              </p:cNvSpPr>
              <p:nvPr/>
            </p:nvSpPr>
            <p:spPr bwMode="auto">
              <a:xfrm>
                <a:off x="514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Oval 12"/>
              <p:cNvSpPr>
                <a:spLocks noChangeArrowheads="1"/>
              </p:cNvSpPr>
              <p:nvPr/>
            </p:nvSpPr>
            <p:spPr bwMode="auto">
              <a:xfrm>
                <a:off x="5670" y="171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Oval 13"/>
              <p:cNvSpPr>
                <a:spLocks noChangeArrowheads="1"/>
              </p:cNvSpPr>
              <p:nvPr/>
            </p:nvSpPr>
            <p:spPr bwMode="auto">
              <a:xfrm>
                <a:off x="5622" y="230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Oval 14"/>
              <p:cNvSpPr>
                <a:spLocks noChangeArrowheads="1"/>
              </p:cNvSpPr>
              <p:nvPr/>
            </p:nvSpPr>
            <p:spPr bwMode="auto">
              <a:xfrm>
                <a:off x="4845" y="195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Oval 15"/>
              <p:cNvSpPr>
                <a:spLocks noChangeArrowheads="1"/>
              </p:cNvSpPr>
              <p:nvPr/>
            </p:nvSpPr>
            <p:spPr bwMode="auto">
              <a:xfrm>
                <a:off x="4845" y="185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Oval 16"/>
              <p:cNvSpPr>
                <a:spLocks noChangeArrowheads="1"/>
              </p:cNvSpPr>
              <p:nvPr/>
            </p:nvSpPr>
            <p:spPr bwMode="auto">
              <a:xfrm>
                <a:off x="539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Oval 17"/>
              <p:cNvSpPr>
                <a:spLocks noChangeArrowheads="1"/>
              </p:cNvSpPr>
              <p:nvPr/>
            </p:nvSpPr>
            <p:spPr bwMode="auto">
              <a:xfrm>
                <a:off x="5890" y="146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Oval 18"/>
              <p:cNvSpPr>
                <a:spLocks noChangeArrowheads="1"/>
              </p:cNvSpPr>
              <p:nvPr/>
            </p:nvSpPr>
            <p:spPr bwMode="auto">
              <a:xfrm>
                <a:off x="5902" y="183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Oval 19"/>
              <p:cNvSpPr>
                <a:spLocks noChangeArrowheads="1"/>
              </p:cNvSpPr>
              <p:nvPr/>
            </p:nvSpPr>
            <p:spPr bwMode="auto">
              <a:xfrm>
                <a:off x="590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Oval 20"/>
              <p:cNvSpPr>
                <a:spLocks noChangeArrowheads="1"/>
              </p:cNvSpPr>
              <p:nvPr/>
            </p:nvSpPr>
            <p:spPr bwMode="auto">
              <a:xfrm>
                <a:off x="5451" y="207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Oval 21"/>
              <p:cNvSpPr>
                <a:spLocks noChangeArrowheads="1"/>
              </p:cNvSpPr>
              <p:nvPr/>
            </p:nvSpPr>
            <p:spPr bwMode="auto">
              <a:xfrm>
                <a:off x="5472" y="193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614" y="1422"/>
              <a:chExt cx="1488" cy="1152"/>
            </a:xfrm>
          </p:grpSpPr>
          <p:sp>
            <p:nvSpPr>
              <p:cNvPr id="24584" name="Oval 23"/>
              <p:cNvSpPr>
                <a:spLocks noChangeArrowheads="1"/>
              </p:cNvSpPr>
              <p:nvPr/>
            </p:nvSpPr>
            <p:spPr bwMode="auto">
              <a:xfrm>
                <a:off x="5442" y="1422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Oval 24"/>
              <p:cNvSpPr>
                <a:spLocks noChangeArrowheads="1"/>
              </p:cNvSpPr>
              <p:nvPr/>
            </p:nvSpPr>
            <p:spPr bwMode="auto">
              <a:xfrm>
                <a:off x="5998" y="2205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6" name="Oval 25"/>
              <p:cNvSpPr>
                <a:spLocks noChangeArrowheads="1"/>
              </p:cNvSpPr>
              <p:nvPr/>
            </p:nvSpPr>
            <p:spPr bwMode="auto">
              <a:xfrm>
                <a:off x="4614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7" name="Oval 26"/>
              <p:cNvSpPr>
                <a:spLocks noChangeArrowheads="1"/>
              </p:cNvSpPr>
              <p:nvPr/>
            </p:nvSpPr>
            <p:spPr bwMode="auto">
              <a:xfrm>
                <a:off x="4941" y="247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8" name="Oval 27"/>
              <p:cNvSpPr>
                <a:spLocks noChangeArrowheads="1"/>
              </p:cNvSpPr>
              <p:nvPr/>
            </p:nvSpPr>
            <p:spPr bwMode="auto">
              <a:xfrm>
                <a:off x="461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Oval 28"/>
              <p:cNvSpPr>
                <a:spLocks noChangeArrowheads="1"/>
              </p:cNvSpPr>
              <p:nvPr/>
            </p:nvSpPr>
            <p:spPr bwMode="auto">
              <a:xfrm>
                <a:off x="6006" y="167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5359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Boundary Testing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lnSpc>
                <a:spcPct val="83000"/>
              </a:lnSpc>
              <a:buNone/>
            </a:pPr>
            <a:r>
              <a:rPr lang="en-US" sz="2000" dirty="0"/>
              <a:t>To define the boundary, need a notion of </a:t>
            </a:r>
            <a:r>
              <a:rPr lang="en-US" sz="2000" dirty="0">
                <a:solidFill>
                  <a:schemeClr val="accent2"/>
                </a:solidFill>
              </a:rPr>
              <a:t>adjacent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6"/>
                </a:solidFill>
              </a:rPr>
              <a:t>inputs 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/>
              <a:t>One approach: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Identify basic operations on input points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Two points are adjacent if one basic operation apart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/>
              <a:t>Point is on a boundary if either: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There exists an adjacent point in a different subdomain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Some basic operation cannot be applied to the point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/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/>
              <a:t>Example: list of integers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Basic operations: </a:t>
            </a:r>
            <a:r>
              <a:rPr lang="en-US" sz="2000" i="1" dirty="0"/>
              <a:t>create</a:t>
            </a:r>
            <a:r>
              <a:rPr lang="en-US" sz="2000" dirty="0"/>
              <a:t>, </a:t>
            </a:r>
            <a:r>
              <a:rPr lang="en-US" sz="2000" i="1" dirty="0"/>
              <a:t>append</a:t>
            </a:r>
            <a:r>
              <a:rPr lang="en-US" sz="2000" dirty="0"/>
              <a:t>, </a:t>
            </a:r>
            <a:r>
              <a:rPr lang="en-US" sz="2000" i="1" dirty="0"/>
              <a:t>remove</a:t>
            </a:r>
            <a:r>
              <a:rPr lang="en-US" sz="2000" dirty="0"/>
              <a:t>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Adjacent points: &lt;[2,3],[2,3,3]&gt;, &lt;[2,3],[2]&gt;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Boundary point: [ ] (can’t apply </a:t>
            </a:r>
            <a:r>
              <a:rPr lang="en-US" sz="2000" i="1" dirty="0"/>
              <a:t>remove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2338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Other Boundary Cases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>
                <a:solidFill>
                  <a:schemeClr val="accent6"/>
                </a:solidFill>
              </a:rPr>
              <a:t>Arithmetic</a:t>
            </a:r>
          </a:p>
          <a:p>
            <a:pPr lvl="1" eaLnBrk="1"/>
            <a:r>
              <a:rPr lang="en-US" sz="2000" dirty="0"/>
              <a:t>Smallest/largest values</a:t>
            </a:r>
          </a:p>
          <a:p>
            <a:pPr lvl="1" eaLnBrk="1"/>
            <a:r>
              <a:rPr lang="en-US" sz="2000" dirty="0"/>
              <a:t>Zero</a:t>
            </a:r>
          </a:p>
          <a:p>
            <a:pPr marL="457200" lvl="1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>
                <a:solidFill>
                  <a:schemeClr val="accent6"/>
                </a:solidFill>
              </a:rPr>
              <a:t>Objects</a:t>
            </a:r>
          </a:p>
          <a:p>
            <a:pPr lvl="1" eaLnBrk="1"/>
            <a:r>
              <a:rPr lang="en-US" sz="2000" dirty="0"/>
              <a:t>null</a:t>
            </a:r>
          </a:p>
          <a:p>
            <a:pPr lvl="1" eaLnBrk="1"/>
            <a:r>
              <a:rPr lang="en-US" sz="2000" dirty="0"/>
              <a:t>Circular list</a:t>
            </a:r>
          </a:p>
          <a:p>
            <a:pPr lvl="1" eaLnBrk="1"/>
            <a:r>
              <a:rPr lang="en-US" sz="2000" dirty="0"/>
              <a:t>Same object passed as multiple arguments (aliasing)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E32D127C-5DDF-A746-99FF-AA037C4CBF51}"/>
              </a:ext>
            </a:extLst>
          </p:cNvPr>
          <p:cNvSpPr/>
          <p:nvPr/>
        </p:nvSpPr>
        <p:spPr>
          <a:xfrm>
            <a:off x="1143000" y="5486400"/>
            <a:ext cx="6858000" cy="533400"/>
          </a:xfrm>
          <a:prstGeom prst="wedgeRectCallout">
            <a:avLst>
              <a:gd name="adj1" fmla="val -49748"/>
              <a:gd name="adj2" fmla="val 36449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prstClr val="black"/>
                </a:solidFill>
                <a:latin typeface="Calibri" panose="020F0502020204030204"/>
              </a:rPr>
              <a:t>Boundary cases are also called “edge cases” and “corner cases”</a:t>
            </a:r>
            <a:endParaRPr lang="en-US" sz="2000" b="1" kern="0">
              <a:solidFill>
                <a:srgbClr val="70AD47">
                  <a:lumMod val="5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Homework</a:t>
            </a:r>
          </a:p>
          <a:p>
            <a:pPr lvl="1"/>
            <a:r>
              <a:rPr lang="en-US" sz="2000" dirty="0"/>
              <a:t>Congrats on making it past the HW3 due date!</a:t>
            </a:r>
          </a:p>
          <a:p>
            <a:pPr lvl="2"/>
            <a:r>
              <a:rPr lang="en-US" sz="2000" dirty="0"/>
              <a:t>technical issues persisting?</a:t>
            </a:r>
          </a:p>
          <a:p>
            <a:pPr lvl="1"/>
            <a:r>
              <a:rPr lang="en-US" sz="2000" dirty="0"/>
              <a:t>HW4 is out! Due Thursday, July 12, 10 pm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Midterm: Monday, July 16 </a:t>
            </a:r>
          </a:p>
          <a:p>
            <a:pPr lvl="1"/>
            <a:r>
              <a:rPr lang="en-US" sz="2000" dirty="0"/>
              <a:t>in our normal lecture time and location</a:t>
            </a:r>
          </a:p>
          <a:p>
            <a:r>
              <a:rPr lang="en-US" sz="2000" dirty="0"/>
              <a:t>Midterm Review: Friday, July 13, 3:30 - 5 pm</a:t>
            </a:r>
          </a:p>
          <a:p>
            <a:pPr lvl="1"/>
            <a:r>
              <a:rPr lang="en-US" sz="2000" dirty="0"/>
              <a:t>Location TBD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6786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/>
              <a:t>Boundary Cases: Arithmetic Overflow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924800" cy="5029200"/>
          </a:xfrm>
        </p:spPr>
        <p:txBody>
          <a:bodyPr>
            <a:noAutofit/>
          </a:bodyPr>
          <a:lstStyle/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returns: |x|</a:t>
            </a:r>
            <a:endParaRPr lang="en-GB" sz="2000" dirty="0">
              <a:solidFill>
                <a:srgbClr val="7030A0"/>
              </a:solidFill>
            </a:endParaRP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public 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abs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x</a:t>
            </a:r>
            <a:r>
              <a:rPr lang="en-GB" sz="2000" b="1" dirty="0">
                <a:latin typeface="Courier New" pitchFamily="49" charset="0"/>
              </a:rPr>
              <a:t>) {…}</a:t>
            </a:r>
            <a:endParaRPr lang="en-GB" sz="2000" dirty="0"/>
          </a:p>
          <a:p>
            <a:pPr marL="45720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dirty="0"/>
          </a:p>
          <a:p>
            <a:pPr marL="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What are some values or ranges of </a:t>
            </a:r>
            <a:r>
              <a:rPr lang="en-GB" sz="2000" i="1" dirty="0"/>
              <a:t>x</a:t>
            </a:r>
            <a:r>
              <a:rPr lang="en-GB" sz="2000" dirty="0"/>
              <a:t> that might be worth probing?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x </a:t>
            </a:r>
            <a:r>
              <a:rPr lang="en-GB" dirty="0"/>
              <a:t>&lt; 0 (flips sign) or </a:t>
            </a:r>
            <a:r>
              <a:rPr lang="en-GB" i="1" dirty="0"/>
              <a:t>x </a:t>
            </a:r>
            <a:r>
              <a:rPr lang="en-GB" i="1" dirty="0">
                <a:cs typeface="Times New Roman" pitchFamily="18" charset="0"/>
              </a:rPr>
              <a:t>≥ </a:t>
            </a:r>
            <a:r>
              <a:rPr lang="en-GB" dirty="0"/>
              <a:t>0 (returns unchanged)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Around </a:t>
            </a:r>
            <a:r>
              <a:rPr lang="en-GB" i="1" dirty="0"/>
              <a:t>x </a:t>
            </a:r>
            <a:r>
              <a:rPr lang="en-GB" dirty="0"/>
              <a:t>= 0 (boundary condition)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Specific tests: say x = -1, 0, 1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i="1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How about…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9C20EE"/>
                </a:solidFill>
                <a:latin typeface="Courier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x = </a:t>
            </a:r>
            <a:r>
              <a:rPr lang="en-GB" sz="2000" b="1" dirty="0" err="1">
                <a:latin typeface="Courier New" pitchFamily="49" charset="0"/>
              </a:rPr>
              <a:t>Integer.MIN_VALUE</a:t>
            </a:r>
            <a:r>
              <a:rPr lang="en-GB" sz="2000" b="1" dirty="0">
                <a:latin typeface="Courier New" pitchFamily="49" charset="0"/>
              </a:rPr>
              <a:t>;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x=-2147483648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(x&lt;0);  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true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Math.abs</a:t>
            </a:r>
            <a:r>
              <a:rPr lang="en-GB" sz="2000" b="1" dirty="0">
                <a:latin typeface="Courier New" pitchFamily="49" charset="0"/>
              </a:rPr>
              <a:t>(x)&lt;0);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also true!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From </a:t>
            </a:r>
            <a:r>
              <a:rPr lang="en-GB" sz="2000" dirty="0" err="1"/>
              <a:t>Javadoc</a:t>
            </a:r>
            <a:r>
              <a:rPr lang="en-GB" sz="2000" dirty="0"/>
              <a:t> for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Math.abs</a:t>
            </a:r>
            <a:r>
              <a:rPr lang="en-GB" sz="2000" dirty="0"/>
              <a:t>: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Note that if the argument is equal to the value of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Integer.MIN_VALUE</a:t>
            </a:r>
            <a:r>
              <a:rPr lang="en-GB" sz="2000" dirty="0"/>
              <a:t>, the most negative representable </a:t>
            </a:r>
            <a:r>
              <a:rPr lang="en-GB" sz="2000" dirty="0" err="1"/>
              <a:t>int</a:t>
            </a:r>
            <a:r>
              <a:rPr lang="en-GB" sz="2000" dirty="0"/>
              <a:t> value, the result is that same value, which is negative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493200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/>
              <a:t>Boundary Cases: Duplicates &amp; Aliases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Autofit/>
          </a:bodyPr>
          <a:lstStyle/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modifies: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,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effects:  removes all elements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 and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 appends them in reverse order to 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 the end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en-GB" sz="2000" b="1" dirty="0">
                <a:latin typeface="Courier New" pitchFamily="49" charset="0"/>
              </a:rPr>
              <a:t>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  <a:r>
              <a:rPr lang="en-GB" sz="2000" b="1" dirty="0">
                <a:latin typeface="Courier New" pitchFamily="49" charset="0"/>
              </a:rPr>
              <a:t> void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appendList</a:t>
            </a:r>
            <a:r>
              <a:rPr lang="en-GB" sz="2000" b="1" dirty="0">
                <a:latin typeface="Courier New" pitchFamily="49" charset="0"/>
              </a:rPr>
              <a:t>(List&lt;E&gt;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latin typeface="Courier New" pitchFamily="49" charset="0"/>
              </a:rPr>
              <a:t>, 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dest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while (</a:t>
            </a:r>
            <a:r>
              <a:rPr lang="en-GB" sz="2000" b="1" dirty="0" err="1">
                <a:latin typeface="Courier New" pitchFamily="49" charset="0"/>
              </a:rPr>
              <a:t>src.size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()&gt;0) {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E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elt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remove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()-1);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</a:rPr>
              <a:t>dest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add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elt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i="1" dirty="0">
              <a:latin typeface="Courier New" pitchFamily="49" charset="0"/>
            </a:endParaRPr>
          </a:p>
          <a:p>
            <a:pPr marL="0" indent="0" eaLnBrk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What happens if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dirty="0"/>
              <a:t> and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GB" sz="2000" dirty="0"/>
              <a:t> refer to the same object?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This is </a:t>
            </a:r>
            <a:r>
              <a:rPr lang="en-GB" sz="2000" i="1" dirty="0">
                <a:solidFill>
                  <a:schemeClr val="accent6"/>
                </a:solidFill>
              </a:rPr>
              <a:t>aliasing</a:t>
            </a:r>
            <a:endParaRPr lang="en-GB" sz="2000" dirty="0">
              <a:solidFill>
                <a:schemeClr val="accent6"/>
              </a:solidFill>
            </a:endParaRP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It’s easy to forget!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Watch out for shared references in inputs</a:t>
            </a:r>
            <a:endParaRPr lang="en-GB" sz="2000" dirty="0"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70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Buggy abs Revisited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>
            <a:noAutofit/>
          </a:bodyPr>
          <a:lstStyle/>
          <a:p>
            <a:pPr marL="97921" indent="0">
              <a:buNone/>
              <a:defRPr/>
            </a:pPr>
            <a:r>
              <a:rPr lang="en-US" sz="2000" dirty="0"/>
              <a:t>For buggy </a:t>
            </a:r>
            <a:r>
              <a:rPr lang="en-US" sz="2000" b="1" dirty="0">
                <a:latin typeface="Courier New" pitchFamily="49" charset="0"/>
              </a:rPr>
              <a:t>abs</a:t>
            </a:r>
            <a:r>
              <a:rPr lang="en-US" sz="2000" dirty="0"/>
              <a:t>, what are revealing subdomains?</a:t>
            </a:r>
          </a:p>
          <a:p>
            <a:pPr marL="840871" lvl="1">
              <a:defRPr/>
            </a:pPr>
            <a:r>
              <a:rPr lang="en-US" sz="2000" dirty="0"/>
              <a:t>Value tested on is a good (clear-box) hint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⇒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⇒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-2)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0" indent="0" eaLnBrk="1">
              <a:buNone/>
              <a:defRPr/>
            </a:pPr>
            <a:endParaRPr lang="en-US" sz="1400" b="1" dirty="0">
              <a:latin typeface="Courier New" pitchFamily="49" charset="0"/>
            </a:endParaRPr>
          </a:p>
          <a:p>
            <a:pPr eaLnBrk="1">
              <a:buFont typeface="22 03" charset="0"/>
              <a:buNone/>
              <a:defRPr/>
            </a:pPr>
            <a:endParaRPr lang="en-US" sz="2000" dirty="0"/>
          </a:p>
          <a:p>
            <a:pPr marL="457200" lvl="1" indent="0" eaLnBrk="1">
              <a:buNone/>
              <a:defRPr/>
            </a:pPr>
            <a:endParaRPr lang="en-US" sz="2000" dirty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701436" y="4570105"/>
            <a:ext cx="2754260" cy="40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>
                <a:solidFill>
                  <a:srgbClr val="001963"/>
                </a:solidFill>
                <a:latin typeface="+mn-lt"/>
              </a:rPr>
              <a:t>{… -2, -1, 0} {1, 2,  …}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277033" y="5029776"/>
            <a:ext cx="303935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EEBFE8-A3C5-C041-A598-2F7C6690B0A4}"/>
              </a:ext>
            </a:extLst>
          </p:cNvPr>
          <p:cNvSpPr/>
          <p:nvPr/>
        </p:nvSpPr>
        <p:spPr>
          <a:xfrm>
            <a:off x="1054456" y="4422230"/>
            <a:ext cx="3348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000000"/>
                </a:solidFill>
                <a:latin typeface="Arial"/>
              </a:rPr>
              <a:t>Subdomains based on spec</a:t>
            </a:r>
          </a:p>
          <a:p>
            <a:r>
              <a:rPr lang="en-US" sz="2000" kern="0" dirty="0">
                <a:solidFill>
                  <a:srgbClr val="000000"/>
                </a:solidFill>
                <a:latin typeface="Arial"/>
              </a:rPr>
              <a:t>(black box)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12A505-8AA1-C340-8C01-C4E34A80DBF5}"/>
              </a:ext>
            </a:extLst>
          </p:cNvPr>
          <p:cNvSpPr/>
          <p:nvPr/>
        </p:nvSpPr>
        <p:spPr>
          <a:xfrm>
            <a:off x="1054456" y="5291376"/>
            <a:ext cx="2023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000000"/>
                </a:solidFill>
                <a:latin typeface="Arial"/>
              </a:rPr>
              <a:t>Boundary cases</a:t>
            </a:r>
            <a:endParaRPr lang="en-US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3D3C47BF-5AD3-D044-B7DB-B07F77010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246453"/>
            <a:ext cx="681577" cy="40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>
                <a:solidFill>
                  <a:srgbClr val="001963"/>
                </a:solidFill>
                <a:latin typeface="+mn-lt"/>
              </a:rPr>
              <a:t>0   1</a:t>
            </a:r>
          </a:p>
        </p:txBody>
      </p:sp>
    </p:spTree>
    <p:extLst>
      <p:ext uri="{BB962C8B-B14F-4D97-AF65-F5344CB8AC3E}">
        <p14:creationId xmlns:p14="http://schemas.microsoft.com/office/powerpoint/2010/main" val="313153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/>
              <a:t>Heuristic: Clear (glass, white)-box testing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i="1" dirty="0"/>
              <a:t>Focus</a:t>
            </a:r>
            <a:r>
              <a:rPr lang="en-US" sz="2000" dirty="0"/>
              <a:t>: features not described by specification	</a:t>
            </a:r>
          </a:p>
          <a:p>
            <a:pPr lvl="1" eaLnBrk="1"/>
            <a:r>
              <a:rPr lang="en-US" sz="2000" dirty="0"/>
              <a:t>Control-flow details</a:t>
            </a:r>
          </a:p>
          <a:p>
            <a:pPr lvl="1" eaLnBrk="1"/>
            <a:r>
              <a:rPr lang="en-US" sz="2000" dirty="0"/>
              <a:t>Performance optimizations</a:t>
            </a:r>
          </a:p>
          <a:p>
            <a:pPr lvl="1" eaLnBrk="1"/>
            <a:r>
              <a:rPr lang="en-US" sz="2000" dirty="0"/>
              <a:t>Alternate algorithms for different cases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/>
              <a:t>Common </a:t>
            </a:r>
            <a:r>
              <a:rPr lang="en-US" sz="2000" i="1" dirty="0"/>
              <a:t>goal</a:t>
            </a:r>
            <a:r>
              <a:rPr lang="en-US" sz="2000" dirty="0"/>
              <a:t>:</a:t>
            </a:r>
          </a:p>
          <a:p>
            <a:pPr lvl="1" eaLnBrk="1"/>
            <a:r>
              <a:rPr lang="en-US" sz="2000" dirty="0"/>
              <a:t>Ensure test suite covers (executes) all of the program</a:t>
            </a:r>
          </a:p>
          <a:p>
            <a:pPr lvl="1" eaLnBrk="1"/>
            <a:r>
              <a:rPr lang="en-US" sz="2000" dirty="0"/>
              <a:t>Measure quality of test suite with % </a:t>
            </a:r>
            <a:r>
              <a:rPr lang="en-US" sz="2000" i="1" dirty="0">
                <a:solidFill>
                  <a:schemeClr val="accent6"/>
                </a:solidFill>
              </a:rPr>
              <a:t>coverage</a:t>
            </a:r>
          </a:p>
          <a:p>
            <a:pPr marL="457200" lvl="1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i="1" dirty="0"/>
              <a:t>Assumption</a:t>
            </a:r>
            <a:r>
              <a:rPr lang="en-US" sz="2000" dirty="0"/>
              <a:t> implicit in goal:</a:t>
            </a:r>
          </a:p>
          <a:p>
            <a:pPr lvl="1" eaLnBrk="1"/>
            <a:r>
              <a:rPr lang="en-US" sz="2000" dirty="0"/>
              <a:t>If high coverage, then most mistakes discovered</a:t>
            </a:r>
          </a:p>
          <a:p>
            <a:pPr marL="457200" lvl="1" indent="0" eaLnBrk="1">
              <a:lnSpc>
                <a:spcPct val="7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83400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/>
              <a:t>Glass-box Motivation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There are some subdomains that black-box testing won't catch: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[]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primeTable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= new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[CACHE_SIZE];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isPrime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if (x&gt;CACHE_SIZE)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for 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=2;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&lt;x/2;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++)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   if (</a:t>
            </a:r>
            <a:r>
              <a:rPr lang="en-GB" sz="2000" b="1" dirty="0" err="1">
                <a:latin typeface="Courier New" pitchFamily="49" charset="0"/>
              </a:rPr>
              <a:t>x%i</a:t>
            </a:r>
            <a:r>
              <a:rPr lang="en-GB" sz="2000" b="1" dirty="0">
                <a:latin typeface="Courier New" pitchFamily="49" charset="0"/>
              </a:rPr>
              <a:t>==0) 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    return false;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return true;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} else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return </a:t>
            </a:r>
            <a:r>
              <a:rPr lang="en-GB" sz="2000" b="1" dirty="0" err="1">
                <a:latin typeface="Courier New" pitchFamily="49" charset="0"/>
              </a:rPr>
              <a:t>primeTable</a:t>
            </a:r>
            <a:r>
              <a:rPr lang="en-GB" sz="2000" b="1" dirty="0">
                <a:latin typeface="Courier New" pitchFamily="49" charset="0"/>
              </a:rPr>
              <a:t>[x];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24284337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/>
              <a:t>Glass-box Testing:  [Dis]Advantages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82000" cy="4495800"/>
          </a:xfrm>
        </p:spPr>
        <p:txBody>
          <a:bodyPr/>
          <a:lstStyle/>
          <a:p>
            <a:pPr eaLnBrk="1"/>
            <a:r>
              <a:rPr lang="en-US" sz="2000" dirty="0">
                <a:solidFill>
                  <a:schemeClr val="accent6"/>
                </a:solidFill>
              </a:rPr>
              <a:t>Finds an important class of boundaries</a:t>
            </a:r>
          </a:p>
          <a:p>
            <a:pPr lvl="1" eaLnBrk="1"/>
            <a:r>
              <a:rPr lang="en-US" sz="2000" dirty="0"/>
              <a:t>Yields useful test cases</a:t>
            </a:r>
          </a:p>
          <a:p>
            <a:pPr marL="457200" lvl="1" indent="0" eaLnBrk="1">
              <a:buNone/>
            </a:pPr>
            <a:endParaRPr lang="en-US" sz="2000" dirty="0"/>
          </a:p>
          <a:p>
            <a:pPr eaLnBrk="1"/>
            <a:r>
              <a:rPr lang="en-US" sz="2000" dirty="0"/>
              <a:t>Consider </a:t>
            </a:r>
            <a:r>
              <a:rPr lang="en-US" sz="2000" b="1" dirty="0">
                <a:latin typeface="Courier New" pitchFamily="49" charset="0"/>
              </a:rPr>
              <a:t>CACHE_SIZE</a:t>
            </a:r>
            <a:r>
              <a:rPr lang="en-US" sz="2000" dirty="0"/>
              <a:t> in </a:t>
            </a:r>
            <a:r>
              <a:rPr lang="en-US" sz="2000" b="1" dirty="0" err="1">
                <a:latin typeface="Courier New" pitchFamily="49" charset="0"/>
              </a:rPr>
              <a:t>isPrime</a:t>
            </a:r>
            <a:r>
              <a:rPr lang="en-US" sz="2000" dirty="0"/>
              <a:t> example</a:t>
            </a:r>
          </a:p>
          <a:p>
            <a:pPr lvl="1" eaLnBrk="1"/>
            <a:r>
              <a:rPr lang="en-US" sz="2000" dirty="0"/>
              <a:t>Important tests </a:t>
            </a:r>
            <a:r>
              <a:rPr lang="en-US" sz="2000" b="1" dirty="0">
                <a:latin typeface="Courier New" pitchFamily="49" charset="0"/>
              </a:rPr>
              <a:t>CACHE_SIZE-1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CACHE_SIZE+1</a:t>
            </a:r>
          </a:p>
          <a:p>
            <a:pPr lvl="1" eaLnBrk="1"/>
            <a:r>
              <a:rPr lang="en-US" sz="2000" dirty="0"/>
              <a:t>If</a:t>
            </a:r>
            <a:r>
              <a:rPr lang="en-US" sz="2000" b="1" dirty="0">
                <a:latin typeface="Courier New" pitchFamily="49" charset="0"/>
              </a:rPr>
              <a:t> CACHE_SIZE</a:t>
            </a:r>
            <a:r>
              <a:rPr lang="en-US" sz="2000" dirty="0"/>
              <a:t> is mutable, may need to test with different </a:t>
            </a:r>
            <a:r>
              <a:rPr lang="en-US" sz="2000" b="1" dirty="0">
                <a:latin typeface="Courier New" pitchFamily="49" charset="0"/>
              </a:rPr>
              <a:t>CACHE_SIZE</a:t>
            </a:r>
            <a:r>
              <a:rPr lang="en-US" sz="2000" dirty="0"/>
              <a:t> values</a:t>
            </a:r>
          </a:p>
          <a:p>
            <a:pPr marL="0" indent="0" eaLnBrk="1">
              <a:buNone/>
            </a:pPr>
            <a:endParaRPr lang="en-US" sz="2000" b="1" dirty="0"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/>
              <a:t>Disadvantage:</a:t>
            </a:r>
          </a:p>
          <a:p>
            <a:pPr lvl="1" eaLnBrk="1"/>
            <a:r>
              <a:rPr lang="en-US" sz="2000" dirty="0"/>
              <a:t>Tests may have same bugs as implementation</a:t>
            </a:r>
          </a:p>
          <a:p>
            <a:pPr lvl="1" eaLnBrk="1"/>
            <a:r>
              <a:rPr lang="en-US" sz="2000" dirty="0"/>
              <a:t>Buggy code tricks you into complacency once you look at it</a:t>
            </a:r>
          </a:p>
        </p:txBody>
      </p:sp>
    </p:spTree>
    <p:extLst>
      <p:ext uri="{BB962C8B-B14F-4D97-AF65-F5344CB8AC3E}">
        <p14:creationId xmlns:p14="http://schemas.microsoft.com/office/powerpoint/2010/main" val="25793442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Buggy abs Revisited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2667000"/>
          </a:xfrm>
        </p:spPr>
        <p:txBody>
          <a:bodyPr>
            <a:noAutofit/>
          </a:bodyPr>
          <a:lstStyle/>
          <a:p>
            <a:pPr marL="97921" indent="0">
              <a:buNone/>
              <a:defRPr/>
            </a:pPr>
            <a:r>
              <a:rPr lang="en-US" sz="2000" dirty="0"/>
              <a:t>For buggy </a:t>
            </a:r>
            <a:r>
              <a:rPr lang="en-US" sz="2000" b="1" dirty="0">
                <a:latin typeface="Courier New" pitchFamily="49" charset="0"/>
              </a:rPr>
              <a:t>abs</a:t>
            </a:r>
            <a:r>
              <a:rPr lang="en-US" sz="2000" dirty="0"/>
              <a:t>, what are revealing subdomains?</a:t>
            </a:r>
          </a:p>
          <a:p>
            <a:pPr marL="840871" lvl="1">
              <a:defRPr/>
            </a:pPr>
            <a:r>
              <a:rPr lang="en-US" sz="2000" dirty="0"/>
              <a:t>Value tested on is a good (clear-box) hint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⇒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⇒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-2)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0" indent="0" eaLnBrk="1">
              <a:buNone/>
              <a:defRPr/>
            </a:pPr>
            <a:endParaRPr lang="en-US" sz="1400" b="1" dirty="0">
              <a:latin typeface="Courier New" pitchFamily="49" charset="0"/>
            </a:endParaRPr>
          </a:p>
          <a:p>
            <a:pPr eaLnBrk="1">
              <a:buFont typeface="22 03" charset="0"/>
              <a:buNone/>
              <a:defRPr/>
            </a:pPr>
            <a:endParaRPr lang="en-US" sz="2000" dirty="0"/>
          </a:p>
          <a:p>
            <a:pPr marL="457200" lvl="1" indent="0" eaLnBrk="1">
              <a:buNone/>
              <a:defRPr/>
            </a:pPr>
            <a:endParaRPr lang="en-US" sz="2000" dirty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701436" y="4415075"/>
            <a:ext cx="2754260" cy="40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>
                <a:solidFill>
                  <a:srgbClr val="001963"/>
                </a:solidFill>
                <a:latin typeface="+mn-lt"/>
              </a:rPr>
              <a:t>{… -2, -1, 0} {1, 2,  …}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277033" y="4874746"/>
            <a:ext cx="303935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EEBFE8-A3C5-C041-A598-2F7C6690B0A4}"/>
              </a:ext>
            </a:extLst>
          </p:cNvPr>
          <p:cNvSpPr/>
          <p:nvPr/>
        </p:nvSpPr>
        <p:spPr>
          <a:xfrm>
            <a:off x="1054456" y="4267200"/>
            <a:ext cx="3348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000000"/>
                </a:solidFill>
                <a:latin typeface="Arial"/>
              </a:rPr>
              <a:t>Subdomains based on spec</a:t>
            </a:r>
          </a:p>
          <a:p>
            <a:r>
              <a:rPr lang="en-US" sz="2000" kern="0" dirty="0">
                <a:solidFill>
                  <a:srgbClr val="000000"/>
                </a:solidFill>
                <a:latin typeface="Arial"/>
              </a:rPr>
              <a:t>(black box)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12A505-8AA1-C340-8C01-C4E34A80DBF5}"/>
              </a:ext>
            </a:extLst>
          </p:cNvPr>
          <p:cNvSpPr/>
          <p:nvPr/>
        </p:nvSpPr>
        <p:spPr>
          <a:xfrm>
            <a:off x="1355035" y="5005397"/>
            <a:ext cx="2023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000000"/>
                </a:solidFill>
                <a:latin typeface="Arial"/>
              </a:rPr>
              <a:t>Boundary cases</a:t>
            </a:r>
            <a:endParaRPr lang="en-US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3D3C47BF-5AD3-D044-B7DB-B07F77010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950370"/>
            <a:ext cx="681577" cy="40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>
                <a:solidFill>
                  <a:srgbClr val="001963"/>
                </a:solidFill>
                <a:latin typeface="+mn-lt"/>
              </a:rPr>
              <a:t>0   1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556860-38EF-5F4D-B9DC-F68826A2A652}"/>
              </a:ext>
            </a:extLst>
          </p:cNvPr>
          <p:cNvSpPr/>
          <p:nvPr/>
        </p:nvSpPr>
        <p:spPr>
          <a:xfrm>
            <a:off x="1054456" y="5415610"/>
            <a:ext cx="3776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000000"/>
                </a:solidFill>
                <a:latin typeface="Arial"/>
              </a:rPr>
              <a:t>Subdomains based on internals</a:t>
            </a:r>
          </a:p>
          <a:p>
            <a:r>
              <a:rPr lang="en-US" sz="2000" kern="0" dirty="0">
                <a:solidFill>
                  <a:srgbClr val="000000"/>
                </a:solidFill>
                <a:latin typeface="Arial"/>
              </a:rPr>
              <a:t>(glass box)</a:t>
            </a:r>
            <a:endParaRPr lang="en-US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F01BBD42-1DEA-9D48-B9E8-F4883AB27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112" y="5569503"/>
            <a:ext cx="2696552" cy="40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>
                <a:solidFill>
                  <a:srgbClr val="001963"/>
                </a:solidFill>
                <a:latin typeface="+mn-lt"/>
              </a:rPr>
              <a:t>{… -3, -2}  {-1, 0 ,  …}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4B0CE9-76FA-B144-B329-644460D2519D}"/>
              </a:ext>
            </a:extLst>
          </p:cNvPr>
          <p:cNvSpPr/>
          <p:nvPr/>
        </p:nvSpPr>
        <p:spPr>
          <a:xfrm>
            <a:off x="1339377" y="6153807"/>
            <a:ext cx="2023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000000"/>
                </a:solidFill>
                <a:latin typeface="Arial"/>
              </a:rPr>
              <a:t>Boundary cases</a:t>
            </a:r>
            <a:endParaRPr lang="en-US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8CBD8FB7-D660-1847-AE69-4BDDA41CE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252" y="6182060"/>
            <a:ext cx="851495" cy="40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>
                <a:solidFill>
                  <a:srgbClr val="001963"/>
                </a:solidFill>
                <a:latin typeface="+mn-lt"/>
              </a:rPr>
              <a:t>-2   -1</a:t>
            </a:r>
          </a:p>
        </p:txBody>
      </p:sp>
    </p:spTree>
    <p:extLst>
      <p:ext uri="{BB962C8B-B14F-4D97-AF65-F5344CB8AC3E}">
        <p14:creationId xmlns:p14="http://schemas.microsoft.com/office/powerpoint/2010/main" val="134931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if (a &lt;= b)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 r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r;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solidFill>
                <a:srgbClr val="000000"/>
              </a:solidFill>
              <a:latin typeface="Courier 10 Pitch" pitchFamily="1" charset="0"/>
            </a:endParaRP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Consider any test with </a:t>
            </a:r>
            <a:r>
              <a:rPr lang="en-GB" sz="2000" i="1" dirty="0"/>
              <a:t>a ≤ b  </a:t>
            </a:r>
            <a:r>
              <a:rPr lang="en-GB" sz="2000" dirty="0"/>
              <a:t>(e.g.,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min(1,2)</a:t>
            </a:r>
            <a:r>
              <a:rPr lang="en-GB" sz="2000" dirty="0"/>
              <a:t>)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Executes every instruction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Misses the bug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i="1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>
                <a:solidFill>
                  <a:schemeClr val="accent6"/>
                </a:solidFill>
              </a:rPr>
              <a:t>Statement </a:t>
            </a:r>
            <a:r>
              <a:rPr lang="en-GB" sz="2000" dirty="0">
                <a:solidFill>
                  <a:schemeClr val="accent6"/>
                </a:solidFill>
              </a:rPr>
              <a:t>coverage</a:t>
            </a:r>
            <a:r>
              <a:rPr lang="en-GB" sz="2000" dirty="0"/>
              <a:t> is not enough</a:t>
            </a:r>
          </a:p>
        </p:txBody>
      </p:sp>
    </p:spTree>
    <p:extLst>
      <p:ext uri="{BB962C8B-B14F-4D97-AF65-F5344CB8AC3E}">
        <p14:creationId xmlns:p14="http://schemas.microsoft.com/office/powerpoint/2010/main" val="4062287685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quadrant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if (x &gt;=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=1;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=2;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if (y &lt;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=4;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Consider two-test suite: (2,-2) and (-2,2).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>
                <a:solidFill>
                  <a:schemeClr val="accent6"/>
                </a:solidFill>
              </a:rPr>
              <a:t>Branch coverage</a:t>
            </a:r>
            <a:r>
              <a:rPr lang="en-GB" sz="2000" dirty="0"/>
              <a:t> (all tests “go both ways”)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Here, </a:t>
            </a:r>
            <a:r>
              <a:rPr lang="en-GB" sz="2000" i="1" dirty="0">
                <a:solidFill>
                  <a:schemeClr val="accent2"/>
                </a:solidFill>
              </a:rPr>
              <a:t>path coverage</a:t>
            </a:r>
            <a:r>
              <a:rPr lang="en-GB" sz="2000" dirty="0"/>
              <a:t> is enough (there are 4 paths)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791200" y="1752600"/>
            <a:ext cx="2362200" cy="2209800"/>
            <a:chOff x="6019800" y="1981200"/>
            <a:chExt cx="2362200" cy="2209800"/>
          </a:xfrm>
        </p:grpSpPr>
        <p:sp>
          <p:nvSpPr>
            <p:cNvPr id="11" name="Rectangle 10"/>
            <p:cNvSpPr/>
            <p:nvPr/>
          </p:nvSpPr>
          <p:spPr>
            <a:xfrm>
              <a:off x="6019800" y="1981200"/>
              <a:ext cx="2362200" cy="2209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172200" y="3200400"/>
              <a:ext cx="19812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7162800" y="2286000"/>
              <a:ext cx="5080" cy="17526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10960" y="2099608"/>
              <a:ext cx="19710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lain" startAt="2"/>
              </a:pPr>
              <a:endParaRPr lang="en-US" dirty="0"/>
            </a:p>
            <a:p>
              <a:pPr marL="457200" indent="-457200">
                <a:buAutoNum type="arabicPlain" startAt="2"/>
              </a:pPr>
              <a:r>
                <a:rPr lang="en-US" dirty="0"/>
                <a:t>       1</a:t>
              </a:r>
            </a:p>
            <a:p>
              <a:pPr marL="457200" indent="-457200">
                <a:buAutoNum type="arabicPlain" startAt="2"/>
              </a:pPr>
              <a:endParaRPr lang="en-US" dirty="0"/>
            </a:p>
            <a:p>
              <a:pPr marL="457200" indent="-457200">
                <a:buAutoNum type="arabicPlain" startAt="2"/>
              </a:pPr>
              <a:endParaRPr lang="en-US" sz="1200" dirty="0"/>
            </a:p>
            <a:p>
              <a:pPr marL="457200" indent="-457200">
                <a:buAutoNum type="arabicPlain" startAt="2"/>
              </a:pPr>
              <a:r>
                <a:rPr lang="en-US" dirty="0"/>
                <a:t>      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276668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num_pos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0;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: a)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if (x &gt; 0)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1;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should be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+= 1;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Consider two-test suite: {0,0} and {1}.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Or consider one-test suite: {0,1,0}.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>
                <a:solidFill>
                  <a:schemeClr val="accent6"/>
                </a:solidFill>
              </a:rPr>
              <a:t>Branch coverage</a:t>
            </a:r>
            <a:r>
              <a:rPr lang="en-GB" sz="2000" dirty="0"/>
              <a:t>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Here, </a:t>
            </a:r>
            <a:r>
              <a:rPr lang="en-GB" sz="2000" i="1" dirty="0">
                <a:solidFill>
                  <a:schemeClr val="accent2"/>
                </a:solidFill>
              </a:rPr>
              <a:t>path coverage</a:t>
            </a:r>
            <a:r>
              <a:rPr lang="en-GB" sz="2000" dirty="0"/>
              <a:t> is enough, but </a:t>
            </a:r>
            <a:r>
              <a:rPr lang="en-GB" sz="2000" i="1" dirty="0"/>
              <a:t>no bound</a:t>
            </a:r>
            <a:r>
              <a:rPr lang="en-GB" sz="2000" dirty="0"/>
              <a:t> on path-count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8091534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90755" y="2286000"/>
            <a:ext cx="37625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2002651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sum_three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a+b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>
                <a:solidFill>
                  <a:schemeClr val="accent6"/>
                </a:solidFill>
              </a:rPr>
              <a:t>Path coverage</a:t>
            </a:r>
            <a:r>
              <a:rPr lang="en-GB" sz="2000" dirty="0"/>
              <a:t>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Consider test suites where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2000" dirty="0"/>
              <a:t> is always 0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Typically </a:t>
            </a:r>
            <a:r>
              <a:rPr lang="en-GB" sz="2000"/>
              <a:t>a moot point </a:t>
            </a:r>
            <a:r>
              <a:rPr lang="en-GB" sz="2000" dirty="0"/>
              <a:t>since path coverage is unattainable for realistic programs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But do not assume a tested path is correct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Even though it is more likely correct than an untested path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Another example: buggy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en-GB" sz="2000" dirty="0"/>
              <a:t> method from earlier in lecture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5145325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Varieties of coverage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53400" cy="4876800"/>
          </a:xfrm>
        </p:spPr>
        <p:txBody>
          <a:bodyPr>
            <a:noAutofit/>
          </a:bodyPr>
          <a:lstStyle/>
          <a:p>
            <a:pPr marL="0" indent="0" eaLnBrk="1">
              <a:buNone/>
              <a:defRPr/>
            </a:pPr>
            <a:r>
              <a:rPr lang="en-US" sz="2000" dirty="0">
                <a:solidFill>
                  <a:schemeClr val="accent6"/>
                </a:solidFill>
              </a:rPr>
              <a:t>Various coverage metrics (there are more):</a:t>
            </a:r>
            <a:endParaRPr lang="en-US" sz="2000" dirty="0">
              <a:solidFill>
                <a:srgbClr val="FF0000"/>
              </a:solidFill>
            </a:endParaRPr>
          </a:p>
          <a:p>
            <a:pPr marL="457200" lvl="1" indent="0" eaLnBrk="1">
              <a:buNone/>
              <a:defRPr/>
            </a:pPr>
            <a:r>
              <a:rPr lang="en-US" sz="2000" dirty="0"/>
              <a:t>Statement coverage</a:t>
            </a:r>
          </a:p>
          <a:p>
            <a:pPr marL="457200" lvl="1" indent="0" eaLnBrk="1">
              <a:buNone/>
              <a:defRPr/>
            </a:pPr>
            <a:r>
              <a:rPr lang="en-US" sz="2000" dirty="0"/>
              <a:t>Branch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/>
              <a:t>Loop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/>
              <a:t>Condition/Decision coverage</a:t>
            </a:r>
          </a:p>
          <a:p>
            <a:pPr marL="457200" lvl="1" indent="0" eaLnBrk="1">
              <a:buNone/>
              <a:defRPr/>
            </a:pPr>
            <a:r>
              <a:rPr lang="en-US" sz="2000" dirty="0"/>
              <a:t>Path coverage</a:t>
            </a:r>
          </a:p>
          <a:p>
            <a:pPr marL="914400" lvl="2" indent="0" eaLnBrk="1">
              <a:buNone/>
              <a:defRPr/>
            </a:pPr>
            <a:endParaRPr lang="en-US" sz="1300" dirty="0"/>
          </a:p>
          <a:p>
            <a:pPr marL="0" indent="0" eaLnBrk="1">
              <a:buNone/>
              <a:defRPr/>
            </a:pPr>
            <a:r>
              <a:rPr lang="en-US" sz="2000" dirty="0">
                <a:solidFill>
                  <a:schemeClr val="accent6"/>
                </a:solidFill>
              </a:rPr>
              <a:t>Limitations of coverage: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/>
              <a:t>100% coverage is not always a reasonable target</a:t>
            </a:r>
            <a:br>
              <a:rPr lang="en-US" sz="2000" dirty="0"/>
            </a:br>
            <a:r>
              <a:rPr lang="en-US" sz="2000" dirty="0"/>
              <a:t>100% may be unattainable (dead code)</a:t>
            </a:r>
            <a:br>
              <a:rPr lang="en-US" sz="2000" dirty="0"/>
            </a:br>
            <a:r>
              <a:rPr lang="en-US" sz="2000" i="1" dirty="0">
                <a:solidFill>
                  <a:schemeClr val="accent6"/>
                </a:solidFill>
              </a:rPr>
              <a:t>High cost  </a:t>
            </a:r>
            <a:r>
              <a:rPr lang="en-US" sz="2000" dirty="0"/>
              <a:t>to approach the limit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/>
              <a:t>Coverage is </a:t>
            </a:r>
            <a:r>
              <a:rPr lang="en-US" sz="2000" i="1" dirty="0">
                <a:solidFill>
                  <a:schemeClr val="accent6"/>
                </a:solidFill>
              </a:rPr>
              <a:t>just a heuristic</a:t>
            </a:r>
            <a:br>
              <a:rPr lang="en-US" sz="2000" dirty="0"/>
            </a:br>
            <a:r>
              <a:rPr lang="en-US" sz="2000" dirty="0"/>
              <a:t>We really want the revealing subdomains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4953000" y="2057400"/>
            <a:ext cx="458064" cy="1752599"/>
          </a:xfrm>
          <a:prstGeom prst="downArrow">
            <a:avLst>
              <a:gd name="adj1" fmla="val 50000"/>
              <a:gd name="adj2" fmla="val 10817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562600" y="1980335"/>
            <a:ext cx="1752600" cy="16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latin typeface="Arial" charset="0"/>
              </a:rPr>
              <a:t>increasing</a:t>
            </a:r>
          </a:p>
          <a:p>
            <a:r>
              <a:rPr lang="en-US" sz="2000" dirty="0">
                <a:latin typeface="Arial" charset="0"/>
              </a:rPr>
              <a:t>number of</a:t>
            </a:r>
          </a:p>
          <a:p>
            <a:r>
              <a:rPr lang="en-US" sz="2000" dirty="0">
                <a:latin typeface="Arial" charset="0"/>
              </a:rPr>
              <a:t>test cases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required</a:t>
            </a:r>
          </a:p>
          <a:p>
            <a:r>
              <a:rPr lang="en-US" sz="2000" dirty="0">
                <a:latin typeface="Arial" charset="0"/>
              </a:rPr>
              <a:t>(generally)</a:t>
            </a:r>
          </a:p>
        </p:txBody>
      </p:sp>
    </p:spTree>
    <p:extLst>
      <p:ext uri="{BB962C8B-B14F-4D97-AF65-F5344CB8AC3E}">
        <p14:creationId xmlns:p14="http://schemas.microsoft.com/office/powerpoint/2010/main" val="18872194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Pragmatics: Regression Testing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>
                <a:solidFill>
                  <a:schemeClr val="accent6"/>
                </a:solidFill>
              </a:rPr>
              <a:t>Whenever you find a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Store the input that elicited that bug, plus the correct output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>
                <a:solidFill>
                  <a:srgbClr val="009900"/>
                </a:solidFill>
              </a:rPr>
              <a:t>Add these to the test suite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Verify that the test suite fails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Fix the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Verify the fix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sz="6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>
                <a:solidFill>
                  <a:schemeClr val="accent6"/>
                </a:solidFill>
              </a:rPr>
              <a:t>Ensures that your fix solves the problem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Don’t add a test that succeeded to begin with!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>
                <a:solidFill>
                  <a:schemeClr val="accent6"/>
                </a:solidFill>
              </a:rPr>
              <a:t>Helps to populate test suite with good tests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>
                <a:solidFill>
                  <a:schemeClr val="accent6"/>
                </a:solidFill>
              </a:rPr>
              <a:t>Protects against reversions that reintroduce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It happened at least once, and it might happen again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607139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Concepts so far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pPr marL="0" indent="0" eaLnBrk="1">
              <a:lnSpc>
                <a:spcPct val="83000"/>
              </a:lnSpc>
              <a:buNone/>
            </a:pPr>
            <a:r>
              <a:rPr lang="en-GB" sz="2000" dirty="0">
                <a:solidFill>
                  <a:schemeClr val="accent6"/>
                </a:solidFill>
              </a:rPr>
              <a:t>Input Selection</a:t>
            </a:r>
            <a:endParaRPr lang="en-GB" sz="2000" b="1" i="1" dirty="0">
              <a:solidFill>
                <a:srgbClr val="FF0000"/>
              </a:solidFill>
            </a:endParaRPr>
          </a:p>
          <a:p>
            <a:pPr lvl="1" eaLnBrk="1">
              <a:lnSpc>
                <a:spcPct val="83000"/>
              </a:lnSpc>
            </a:pPr>
            <a:r>
              <a:rPr lang="en-GB" sz="2000" dirty="0"/>
              <a:t>Challenging to find the right set of inputs to reveal bugs</a:t>
            </a:r>
          </a:p>
          <a:p>
            <a:pPr marL="0" indent="0" eaLnBrk="1">
              <a:lnSpc>
                <a:spcPct val="83000"/>
              </a:lnSpc>
              <a:buNone/>
            </a:pPr>
            <a:r>
              <a:rPr lang="en-GB" sz="2000" dirty="0">
                <a:solidFill>
                  <a:schemeClr val="accent6"/>
                </a:solidFill>
              </a:rPr>
              <a:t>Revealing Subdomains</a:t>
            </a:r>
            <a:endParaRPr lang="en-GB" sz="2000" b="1" i="1" dirty="0">
              <a:solidFill>
                <a:srgbClr val="FF0000"/>
              </a:solidFill>
            </a:endParaRPr>
          </a:p>
          <a:p>
            <a:pPr lvl="1" eaLnBrk="1">
              <a:lnSpc>
                <a:spcPct val="83000"/>
              </a:lnSpc>
            </a:pPr>
            <a:r>
              <a:rPr lang="en-GB" sz="2000" dirty="0"/>
              <a:t>The “true” subdomains that will reveal your bugs</a:t>
            </a:r>
          </a:p>
          <a:p>
            <a:pPr marL="0" indent="0" eaLnBrk="1">
              <a:lnSpc>
                <a:spcPct val="83000"/>
              </a:lnSpc>
              <a:buNone/>
            </a:pPr>
            <a:r>
              <a:rPr lang="en-GB" sz="2000" dirty="0">
                <a:solidFill>
                  <a:schemeClr val="accent6"/>
                </a:solidFill>
              </a:rPr>
              <a:t>Black box</a:t>
            </a:r>
            <a:endParaRPr lang="en-GB" sz="2000" b="1" i="1" dirty="0">
              <a:solidFill>
                <a:srgbClr val="FF0000"/>
              </a:solidFill>
            </a:endParaRPr>
          </a:p>
          <a:p>
            <a:pPr lvl="1" eaLnBrk="1">
              <a:lnSpc>
                <a:spcPct val="83000"/>
              </a:lnSpc>
            </a:pPr>
            <a:r>
              <a:rPr lang="en-GB" sz="2000" dirty="0"/>
              <a:t>Choose inputs by looking at cases in spec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Misses subdomains based on implementation</a:t>
            </a:r>
          </a:p>
          <a:p>
            <a:pPr marL="0" indent="0" eaLnBrk="1">
              <a:lnSpc>
                <a:spcPct val="83000"/>
              </a:lnSpc>
              <a:buNone/>
            </a:pPr>
            <a:r>
              <a:rPr lang="en-GB" sz="2000" dirty="0">
                <a:solidFill>
                  <a:schemeClr val="accent6"/>
                </a:solidFill>
              </a:rPr>
              <a:t>Clear box</a:t>
            </a:r>
            <a:endParaRPr lang="en-GB" sz="2000" b="1" i="1" dirty="0">
              <a:solidFill>
                <a:srgbClr val="FF0000"/>
              </a:solidFill>
            </a:endParaRPr>
          </a:p>
          <a:p>
            <a:pPr lvl="1" eaLnBrk="1">
              <a:lnSpc>
                <a:spcPct val="83000"/>
              </a:lnSpc>
            </a:pPr>
            <a:r>
              <a:rPr lang="en-GB" sz="2000" dirty="0"/>
              <a:t>Choose inputs by looking at cases in code</a:t>
            </a:r>
          </a:p>
          <a:p>
            <a:pPr marL="0" indent="0" eaLnBrk="1">
              <a:lnSpc>
                <a:spcPct val="83000"/>
              </a:lnSpc>
              <a:buNone/>
            </a:pPr>
            <a:r>
              <a:rPr lang="en-GB" sz="2000" dirty="0">
                <a:solidFill>
                  <a:schemeClr val="accent6"/>
                </a:solidFill>
              </a:rPr>
              <a:t>Code Coverage</a:t>
            </a:r>
            <a:endParaRPr lang="en-GB" sz="2000" b="1" i="1" dirty="0">
              <a:solidFill>
                <a:srgbClr val="FF0000"/>
              </a:solidFill>
            </a:endParaRPr>
          </a:p>
          <a:p>
            <a:pPr lvl="1" eaLnBrk="1">
              <a:lnSpc>
                <a:spcPct val="83000"/>
              </a:lnSpc>
            </a:pPr>
            <a:r>
              <a:rPr lang="en-GB" sz="2000" dirty="0"/>
              <a:t>A measure of how much of the code is executed by a test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Can measure by lines, branches, paths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Misses bugs of omission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74876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24865" y="2286000"/>
            <a:ext cx="489429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Closing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Thoughts</a:t>
            </a:r>
          </a:p>
        </p:txBody>
      </p:sp>
    </p:spTree>
    <p:extLst>
      <p:ext uri="{BB962C8B-B14F-4D97-AF65-F5344CB8AC3E}">
        <p14:creationId xmlns:p14="http://schemas.microsoft.com/office/powerpoint/2010/main" val="33859592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Rules of Testing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pPr marL="0" indent="0" eaLnBrk="1">
              <a:lnSpc>
                <a:spcPct val="83000"/>
              </a:lnSpc>
              <a:buNone/>
            </a:pPr>
            <a:r>
              <a:rPr lang="en-GB" sz="2000" dirty="0">
                <a:solidFill>
                  <a:schemeClr val="accent6"/>
                </a:solidFill>
              </a:rPr>
              <a:t>First rule of testing: </a:t>
            </a:r>
            <a:r>
              <a:rPr lang="en-GB" sz="2000" b="1" i="1" dirty="0">
                <a:solidFill>
                  <a:srgbClr val="FF0000"/>
                </a:solidFill>
              </a:rPr>
              <a:t>Do it early and do it often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Best to catch bugs soon, before they have a chance to hide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Automate the process if you can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Regression testing will save time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GB" sz="2000" dirty="0">
                <a:solidFill>
                  <a:schemeClr val="accent6"/>
                </a:solidFill>
              </a:rPr>
              <a:t>Second rule of testing: </a:t>
            </a:r>
            <a:r>
              <a:rPr lang="en-GB" sz="2000" b="1" i="1" dirty="0">
                <a:solidFill>
                  <a:srgbClr val="FF0000"/>
                </a:solidFill>
              </a:rPr>
              <a:t>Be systematic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lvl="1" eaLnBrk="1"/>
            <a:r>
              <a:rPr lang="en-GB" sz="2000" dirty="0"/>
              <a:t>If you randomly thrash, bugs will hide in the corner until later</a:t>
            </a:r>
          </a:p>
          <a:p>
            <a:pPr lvl="1" eaLnBrk="1"/>
            <a:r>
              <a:rPr lang="en-GB" sz="2000" dirty="0"/>
              <a:t>Writing tests is a good way to understand the spec </a:t>
            </a:r>
          </a:p>
          <a:p>
            <a:pPr lvl="1" eaLnBrk="1"/>
            <a:r>
              <a:rPr lang="en-GB" sz="2000" dirty="0"/>
              <a:t>Think about </a:t>
            </a:r>
            <a:r>
              <a:rPr lang="en-US" sz="2000" dirty="0"/>
              <a:t>revealing </a:t>
            </a:r>
            <a:r>
              <a:rPr lang="en-GB" sz="2000" dirty="0"/>
              <a:t>domains and boundary cases</a:t>
            </a:r>
          </a:p>
          <a:p>
            <a:pPr lvl="2" eaLnBrk="1"/>
            <a:r>
              <a:rPr lang="en-GB" sz="2000" dirty="0"/>
              <a:t>If the spec is confusing, </a:t>
            </a:r>
            <a:r>
              <a:rPr lang="en-GB" sz="2000" dirty="0">
                <a:sym typeface="Wingdings" pitchFamily="2" charset="2"/>
              </a:rPr>
              <a:t>write more tests</a:t>
            </a:r>
          </a:p>
          <a:p>
            <a:pPr lvl="1" eaLnBrk="1"/>
            <a:r>
              <a:rPr lang="en-GB" sz="2000" dirty="0"/>
              <a:t>Spec can be buggy too</a:t>
            </a:r>
          </a:p>
          <a:p>
            <a:pPr lvl="2" eaLnBrk="1"/>
            <a:r>
              <a:rPr lang="en-GB" sz="2000" dirty="0"/>
              <a:t>Incorrect, incomplete, ambiguous, missing corner cases</a:t>
            </a:r>
          </a:p>
          <a:p>
            <a:pPr lvl="1" eaLnBrk="1"/>
            <a:r>
              <a:rPr lang="en-GB" sz="2000" dirty="0"/>
              <a:t>When you find a bug, </a:t>
            </a:r>
            <a:r>
              <a:rPr lang="en-GB" sz="2000" dirty="0">
                <a:sym typeface="Wingdings" pitchFamily="2" charset="2"/>
              </a:rPr>
              <a:t>write a test for it first and then fix it</a:t>
            </a:r>
            <a:endParaRPr lang="en-GB" sz="2000" dirty="0"/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1357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thoughts on testing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Testing matters</a:t>
            </a:r>
          </a:p>
          <a:p>
            <a:pPr lvl="1"/>
            <a:r>
              <a:rPr lang="en-GB" sz="2000" dirty="0"/>
              <a:t>You need to convince others that the module works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Catch problems earlier</a:t>
            </a:r>
          </a:p>
          <a:p>
            <a:pPr lvl="1"/>
            <a:r>
              <a:rPr lang="en-GB" sz="2000" dirty="0"/>
              <a:t>Bugs become obscure beyond the unit they occur in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Don't confuse </a:t>
            </a:r>
            <a:r>
              <a:rPr lang="en-GB" sz="2000" i="1" dirty="0">
                <a:solidFill>
                  <a:schemeClr val="accent6"/>
                </a:solidFill>
              </a:rPr>
              <a:t>volume</a:t>
            </a:r>
            <a:r>
              <a:rPr lang="en-GB" sz="2000" dirty="0">
                <a:solidFill>
                  <a:schemeClr val="accent6"/>
                </a:solidFill>
              </a:rPr>
              <a:t> with </a:t>
            </a:r>
            <a:r>
              <a:rPr lang="en-GB" sz="2000" i="1" dirty="0">
                <a:solidFill>
                  <a:schemeClr val="accent6"/>
                </a:solidFill>
              </a:rPr>
              <a:t>quality</a:t>
            </a:r>
            <a:r>
              <a:rPr lang="en-GB" sz="2000" dirty="0">
                <a:solidFill>
                  <a:schemeClr val="accent6"/>
                </a:solidFill>
              </a:rPr>
              <a:t> of test data</a:t>
            </a:r>
          </a:p>
          <a:p>
            <a:pPr lvl="1"/>
            <a:r>
              <a:rPr lang="en-GB" sz="2000" dirty="0"/>
              <a:t>Can lose relevant cases in mass of irrelevant ones</a:t>
            </a:r>
          </a:p>
          <a:p>
            <a:pPr lvl="1"/>
            <a:r>
              <a:rPr lang="en-GB" sz="2000" dirty="0"/>
              <a:t>Look for revealing subdomains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Choose test data to cover:</a:t>
            </a:r>
          </a:p>
          <a:p>
            <a:pPr lvl="1"/>
            <a:r>
              <a:rPr lang="en-GB" sz="2000" dirty="0"/>
              <a:t>Specification (black box testing)</a:t>
            </a:r>
          </a:p>
          <a:p>
            <a:pPr lvl="1"/>
            <a:r>
              <a:rPr lang="en-GB" sz="2000" dirty="0"/>
              <a:t>Code (glass box testing)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Testing can't generally prove absence of bugs</a:t>
            </a:r>
          </a:p>
          <a:p>
            <a:pPr lvl="1"/>
            <a:r>
              <a:rPr lang="en-GB" sz="2000" dirty="0"/>
              <a:t>But it can increase quality and confidence</a:t>
            </a:r>
          </a:p>
        </p:txBody>
      </p:sp>
    </p:spTree>
    <p:extLst>
      <p:ext uri="{BB962C8B-B14F-4D97-AF65-F5344CB8AC3E}">
        <p14:creationId xmlns:p14="http://schemas.microsoft.com/office/powerpoint/2010/main" val="3116975095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8425" y="2286000"/>
            <a:ext cx="83471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22136785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HW4 is dueThursday, July 12, 10 pm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Midterm: Monday, July 16 </a:t>
            </a:r>
          </a:p>
          <a:p>
            <a:pPr lvl="1"/>
            <a:r>
              <a:rPr lang="en-US" sz="2000" dirty="0"/>
              <a:t>in our normal lecture time and location</a:t>
            </a:r>
          </a:p>
          <a:p>
            <a:r>
              <a:rPr lang="en-US" sz="2000" dirty="0"/>
              <a:t>Midterm Review: Friday, July 13, 3:30 - 5 pm</a:t>
            </a:r>
          </a:p>
          <a:p>
            <a:pPr lvl="1"/>
            <a:r>
              <a:rPr lang="en-US" sz="2000" dirty="0"/>
              <a:t>Location TBD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8609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Why correct software matters</a:t>
            </a:r>
          </a:p>
          <a:p>
            <a:pPr lvl="1"/>
            <a:r>
              <a:rPr lang="en-US" sz="2000" dirty="0"/>
              <a:t>Motivates testing </a:t>
            </a:r>
            <a:r>
              <a:rPr lang="en-US" sz="2000" i="1" dirty="0"/>
              <a:t>and</a:t>
            </a:r>
            <a:r>
              <a:rPr lang="en-US" sz="2000" dirty="0"/>
              <a:t> more than testing, but now seems like a fine time for the discussion</a:t>
            </a:r>
          </a:p>
          <a:p>
            <a:endParaRPr lang="en-US" sz="1000" dirty="0"/>
          </a:p>
          <a:p>
            <a:r>
              <a:rPr lang="en-US" sz="2000" dirty="0"/>
              <a:t>Testing principles and strategies</a:t>
            </a:r>
          </a:p>
          <a:p>
            <a:endParaRPr lang="en-US" sz="600" dirty="0"/>
          </a:p>
          <a:p>
            <a:pPr lvl="1"/>
            <a:r>
              <a:rPr lang="en-US" sz="2000" dirty="0"/>
              <a:t>Purpose of testing</a:t>
            </a:r>
          </a:p>
          <a:p>
            <a:endParaRPr lang="en-US" sz="600" dirty="0"/>
          </a:p>
          <a:p>
            <a:pPr lvl="1"/>
            <a:r>
              <a:rPr lang="en-US" sz="2000" dirty="0"/>
              <a:t>Kinds of testing</a:t>
            </a:r>
          </a:p>
          <a:p>
            <a:endParaRPr lang="en-US" sz="600" dirty="0"/>
          </a:p>
          <a:p>
            <a:pPr lvl="1"/>
            <a:r>
              <a:rPr lang="en-US" sz="2000" dirty="0"/>
              <a:t>Heuristics for good test suites</a:t>
            </a:r>
          </a:p>
          <a:p>
            <a:endParaRPr lang="en-US" sz="600" dirty="0"/>
          </a:p>
          <a:p>
            <a:pPr lvl="1"/>
            <a:r>
              <a:rPr lang="en-US" sz="2000" dirty="0"/>
              <a:t>Black-box testing</a:t>
            </a:r>
          </a:p>
          <a:p>
            <a:endParaRPr lang="en-US" sz="600" dirty="0"/>
          </a:p>
          <a:p>
            <a:pPr lvl="1"/>
            <a:r>
              <a:rPr lang="en-US" sz="2000" dirty="0"/>
              <a:t>Clear-box testing and coverage metrics</a:t>
            </a:r>
          </a:p>
          <a:p>
            <a:endParaRPr lang="en-US" sz="600" dirty="0"/>
          </a:p>
          <a:p>
            <a:pPr lvl="1"/>
            <a:r>
              <a:rPr lang="en-US" sz="2000" dirty="0"/>
              <a:t>Regression testing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405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 one right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The way you test depends on many things</a:t>
            </a:r>
          </a:p>
          <a:p>
            <a:r>
              <a:rPr lang="en-US" sz="2000" dirty="0"/>
              <a:t>Who your customers are</a:t>
            </a:r>
          </a:p>
          <a:p>
            <a:r>
              <a:rPr lang="en-US" sz="2000" dirty="0"/>
              <a:t>How safety-critical your code is</a:t>
            </a:r>
          </a:p>
          <a:p>
            <a:r>
              <a:rPr lang="en-US" sz="2000" dirty="0"/>
              <a:t>The conventions at your company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Testing is as much an art as a science</a:t>
            </a:r>
          </a:p>
          <a:p>
            <a:r>
              <a:rPr lang="en-US" sz="2000" dirty="0"/>
              <a:t>Need to be systematic</a:t>
            </a:r>
          </a:p>
          <a:p>
            <a:r>
              <a:rPr lang="en-US" sz="2000" dirty="0"/>
              <a:t>Also need to be creative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 will tell you some things I know about testing!</a:t>
            </a:r>
          </a:p>
        </p:txBody>
      </p:sp>
    </p:spTree>
    <p:extLst>
      <p:ext uri="{BB962C8B-B14F-4D97-AF65-F5344CB8AC3E}">
        <p14:creationId xmlns:p14="http://schemas.microsoft.com/office/powerpoint/2010/main" val="198775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about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sz="2000" dirty="0"/>
              <a:t>Modern development ecosystems have much built-in support for testing</a:t>
            </a:r>
          </a:p>
          <a:p>
            <a:pPr lvl="1"/>
            <a:r>
              <a:rPr lang="en-US" sz="2000" dirty="0"/>
              <a:t>Unit-testing frameworks like </a:t>
            </a:r>
            <a:r>
              <a:rPr lang="en-US" sz="2000" dirty="0" err="1"/>
              <a:t>JUnit</a:t>
            </a:r>
            <a:endParaRPr lang="en-US" sz="2000" dirty="0"/>
          </a:p>
          <a:p>
            <a:pPr lvl="1"/>
            <a:r>
              <a:rPr lang="en-US" sz="2000" dirty="0"/>
              <a:t>Regression-testing frameworks connected to builds and version control</a:t>
            </a:r>
          </a:p>
          <a:p>
            <a:pPr lvl="1"/>
            <a:r>
              <a:rPr lang="en-US" sz="2000" dirty="0"/>
              <a:t>Continuous testing</a:t>
            </a:r>
          </a:p>
          <a:p>
            <a:pPr lvl="1"/>
            <a:r>
              <a:rPr lang="en-US" sz="2000" dirty="0"/>
              <a:t>…</a:t>
            </a:r>
          </a:p>
          <a:p>
            <a:endParaRPr lang="en-US" sz="2000" dirty="0"/>
          </a:p>
          <a:p>
            <a:r>
              <a:rPr lang="en-US" sz="2000" dirty="0"/>
              <a:t>No tool details covered here </a:t>
            </a:r>
          </a:p>
          <a:p>
            <a:pPr lvl="1"/>
            <a:r>
              <a:rPr lang="en-US" sz="2000" dirty="0"/>
              <a:t>See homework, section, internships, …</a:t>
            </a:r>
          </a:p>
        </p:txBody>
      </p:sp>
    </p:spTree>
    <p:extLst>
      <p:ext uri="{BB962C8B-B14F-4D97-AF65-F5344CB8AC3E}">
        <p14:creationId xmlns:p14="http://schemas.microsoft.com/office/powerpoint/2010/main" val="234512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06853" y="2286000"/>
            <a:ext cx="53303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6990241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13168</TotalTime>
  <Words>3527</Words>
  <Application>Microsoft Macintosh PowerPoint</Application>
  <PresentationFormat>On-screen Show (4:3)</PresentationFormat>
  <Paragraphs>684</Paragraphs>
  <Slides>58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22 03</vt:lpstr>
      <vt:lpstr>Arial</vt:lpstr>
      <vt:lpstr>Calibri</vt:lpstr>
      <vt:lpstr>Courier</vt:lpstr>
      <vt:lpstr>Courier 10 Pitch</vt:lpstr>
      <vt:lpstr>Courier New</vt:lpstr>
      <vt:lpstr>Helvetica</vt:lpstr>
      <vt:lpstr>Symbol</vt:lpstr>
      <vt:lpstr>Times New Roman</vt:lpstr>
      <vt:lpstr>Wingdings</vt:lpstr>
      <vt:lpstr>simple</vt:lpstr>
      <vt:lpstr>Note Card Survey (Anonymous)</vt:lpstr>
      <vt:lpstr>CSE 331 Software Design and Implementation</vt:lpstr>
      <vt:lpstr>PowerPoint Presentation</vt:lpstr>
      <vt:lpstr>Announcements</vt:lpstr>
      <vt:lpstr>PowerPoint Presentation</vt:lpstr>
      <vt:lpstr>Outline</vt:lpstr>
      <vt:lpstr>There is no one right answer</vt:lpstr>
      <vt:lpstr>Note about tools</vt:lpstr>
      <vt:lpstr>PowerPoint Presentation</vt:lpstr>
      <vt:lpstr>Building Quality Software</vt:lpstr>
      <vt:lpstr>Software Quality Assurance (QA)</vt:lpstr>
      <vt:lpstr>Kinds of Software Customers</vt:lpstr>
      <vt:lpstr>PowerPoint Presentation</vt:lpstr>
      <vt:lpstr>Therac-25 radiation therapy machine</vt:lpstr>
      <vt:lpstr>Ariane 5 rocket (1996)</vt:lpstr>
      <vt:lpstr>Mars Polar Lander</vt:lpstr>
      <vt:lpstr>More examples</vt:lpstr>
      <vt:lpstr>Software bugs cost money</vt:lpstr>
      <vt:lpstr>What can you learn from testing?</vt:lpstr>
      <vt:lpstr>What Is Testing For?</vt:lpstr>
      <vt:lpstr>Summary: Why test? </vt:lpstr>
      <vt:lpstr>PowerPoint Presentation</vt:lpstr>
      <vt:lpstr>Kinds of testing</vt:lpstr>
      <vt:lpstr>Unit Testing</vt:lpstr>
      <vt:lpstr>How is testing done?</vt:lpstr>
      <vt:lpstr>sqrt example: Input Selection</vt:lpstr>
      <vt:lpstr>Why is Input Selection Hard?</vt:lpstr>
      <vt:lpstr>Approach: Partition the Input Space</vt:lpstr>
      <vt:lpstr>Naive Approach: Execution Equivalence</vt:lpstr>
      <vt:lpstr>Execution Equivalence Can Be Wrong</vt:lpstr>
      <vt:lpstr>Heuristic:  Revealing Subdomains</vt:lpstr>
      <vt:lpstr>Example</vt:lpstr>
      <vt:lpstr>Heuristics for Designing Test Suites</vt:lpstr>
      <vt:lpstr>Heuristic: Cases in Specification</vt:lpstr>
      <vt:lpstr>Black Box Testing: Advantages</vt:lpstr>
      <vt:lpstr>More Complex Example</vt:lpstr>
      <vt:lpstr>Heuristic: Boundary Testing</vt:lpstr>
      <vt:lpstr>Boundary Testing</vt:lpstr>
      <vt:lpstr>Other Boundary Cases</vt:lpstr>
      <vt:lpstr>Boundary Cases: Arithmetic Overflow</vt:lpstr>
      <vt:lpstr>Boundary Cases: Duplicates &amp; Aliases</vt:lpstr>
      <vt:lpstr>Buggy abs Revisited</vt:lpstr>
      <vt:lpstr>Heuristic: Clear (glass, white)-box testing</vt:lpstr>
      <vt:lpstr>Glass-box Motivation</vt:lpstr>
      <vt:lpstr>Glass-box Testing:  [Dis]Advantages</vt:lpstr>
      <vt:lpstr>Buggy abs Revisited</vt:lpstr>
      <vt:lpstr>Code coverage: what is enough?</vt:lpstr>
      <vt:lpstr>Code coverage: what is enough?</vt:lpstr>
      <vt:lpstr>Code coverage: what is enough?</vt:lpstr>
      <vt:lpstr>Code coverage: what is enough?</vt:lpstr>
      <vt:lpstr>Varieties of coverage</vt:lpstr>
      <vt:lpstr>Pragmatics: Regression Testing</vt:lpstr>
      <vt:lpstr>Concepts so far</vt:lpstr>
      <vt:lpstr>PowerPoint Presentation</vt:lpstr>
      <vt:lpstr>Rules of Testing</vt:lpstr>
      <vt:lpstr>Closing thoughts on testing</vt:lpstr>
      <vt:lpstr>PowerPoint Presentation</vt:lpstr>
      <vt:lpstr>Announcements</vt:lpstr>
    </vt:vector>
  </TitlesOfParts>
  <Company>uw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Leah R. Perlmutter</cp:lastModifiedBy>
  <cp:revision>321</cp:revision>
  <cp:lastPrinted>2016-01-20T20:48:10Z</cp:lastPrinted>
  <dcterms:created xsi:type="dcterms:W3CDTF">2012-01-27T17:46:36Z</dcterms:created>
  <dcterms:modified xsi:type="dcterms:W3CDTF">2018-07-06T21:12:56Z</dcterms:modified>
</cp:coreProperties>
</file>