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89" r:id="rId2"/>
    <p:sldId id="357" r:id="rId3"/>
    <p:sldId id="378" r:id="rId4"/>
    <p:sldId id="392" r:id="rId5"/>
    <p:sldId id="375" r:id="rId6"/>
    <p:sldId id="424" r:id="rId7"/>
    <p:sldId id="425" r:id="rId8"/>
    <p:sldId id="390" r:id="rId9"/>
    <p:sldId id="417" r:id="rId10"/>
    <p:sldId id="391" r:id="rId11"/>
    <p:sldId id="418" r:id="rId12"/>
    <p:sldId id="420" r:id="rId13"/>
    <p:sldId id="421" r:id="rId14"/>
    <p:sldId id="422" r:id="rId15"/>
    <p:sldId id="435" r:id="rId16"/>
    <p:sldId id="423" r:id="rId17"/>
    <p:sldId id="419" r:id="rId18"/>
    <p:sldId id="380" r:id="rId19"/>
    <p:sldId id="403" r:id="rId20"/>
    <p:sldId id="426" r:id="rId21"/>
    <p:sldId id="428" r:id="rId22"/>
    <p:sldId id="429" r:id="rId23"/>
    <p:sldId id="430" r:id="rId24"/>
    <p:sldId id="436" r:id="rId25"/>
    <p:sldId id="384" r:id="rId26"/>
    <p:sldId id="388" r:id="rId27"/>
    <p:sldId id="437" r:id="rId28"/>
    <p:sldId id="385" r:id="rId29"/>
    <p:sldId id="386" r:id="rId30"/>
    <p:sldId id="387" r:id="rId31"/>
    <p:sldId id="427" r:id="rId32"/>
    <p:sldId id="431" r:id="rId33"/>
    <p:sldId id="434" r:id="rId34"/>
    <p:sldId id="432" r:id="rId35"/>
    <p:sldId id="433" r:id="rId36"/>
  </p:sldIdLst>
  <p:sldSz cx="9144000" cy="6858000" type="screen4x3"/>
  <p:notesSz cx="6934200" cy="92202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8E3"/>
    <a:srgbClr val="443C80"/>
    <a:srgbClr val="FFFF99"/>
    <a:srgbClr val="009900"/>
    <a:srgbClr val="FF0000"/>
    <a:srgbClr val="80008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0" autoAdjust="0"/>
    <p:restoredTop sz="72973" autoAdjust="0"/>
  </p:normalViewPr>
  <p:slideViewPr>
    <p:cSldViewPr>
      <p:cViewPr varScale="1">
        <p:scale>
          <a:sx n="87" d="100"/>
          <a:sy n="87" d="100"/>
        </p:scale>
        <p:origin x="9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304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15au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07-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An ADT is a kind of specification, for data</a:t>
            </a:r>
          </a:p>
          <a:p>
            <a:pPr marL="628650" lvl="1" indent="-171450">
              <a:buFontTx/>
              <a:buChar char="-"/>
            </a:pPr>
            <a:r>
              <a:rPr lang="en-US"/>
              <a:t>a method spec can have multiple implementations that all meet the spec</a:t>
            </a:r>
          </a:p>
          <a:p>
            <a:pPr marL="628650" lvl="1" indent="-171450">
              <a:buFontTx/>
              <a:buChar char="-"/>
            </a:pPr>
            <a:r>
              <a:rPr lang="en-US"/>
              <a:t>an ADT can have multiple implementations that satisfy the data abstraction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3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Function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Example function: </a:t>
            </a:r>
            <a:r>
              <a:rPr lang="en-US">
                <a:sym typeface="Wingdings" pitchFamily="2" charset="2"/>
              </a:rPr>
              <a:t>f(x) = x^2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>
                <a:sym typeface="Wingdings" pitchFamily="2" charset="2"/>
              </a:rPr>
              <a:t>Draw as a circle diagram and as a graph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>
                <a:sym typeface="Wingdings" pitchFamily="2" charset="2"/>
              </a:rPr>
              <a:t>domain: real numbers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>
                <a:sym typeface="Wingdings" pitchFamily="2" charset="2"/>
              </a:rPr>
              <a:t>codomain: real numbers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>
                <a:sym typeface="Wingdings" pitchFamily="2" charset="2"/>
              </a:rPr>
              <a:t>range: non-negative real numbers</a:t>
            </a:r>
            <a:endParaRPr lang="en-US"/>
          </a:p>
          <a:p>
            <a:pPr marL="171450" lvl="0" indent="-171450">
              <a:buFontTx/>
              <a:buChar char="-"/>
            </a:pPr>
            <a:endParaRPr lang="en-US"/>
          </a:p>
          <a:p>
            <a:pPr marL="171450" lvl="0" indent="-171450">
              <a:buFontTx/>
              <a:buChar char="-"/>
            </a:pPr>
            <a:r>
              <a:rPr lang="en-US"/>
              <a:t>Every value in the domain maps to something</a:t>
            </a:r>
          </a:p>
          <a:p>
            <a:pPr marL="628650" lvl="1" indent="-171450">
              <a:buFontTx/>
              <a:buChar char="-"/>
            </a:pPr>
            <a:r>
              <a:rPr lang="en-US"/>
              <a:t>multiple domain values may map to the same element (e.g. (-2)^2 = 4 &amp;&amp; 4^2 = 4)</a:t>
            </a:r>
          </a:p>
          <a:p>
            <a:pPr marL="628650" lvl="1" indent="-171450">
              <a:buFontTx/>
              <a:buChar char="-"/>
            </a:pPr>
            <a:r>
              <a:rPr lang="en-US"/>
              <a:t>Every domain value maps to exactly one range value (vertical line test)</a:t>
            </a:r>
          </a:p>
          <a:p>
            <a:pPr marL="1085850" lvl="2" indent="-171450">
              <a:buFontTx/>
              <a:buChar char="-"/>
            </a:pPr>
            <a:r>
              <a:rPr lang="en-US"/>
              <a:t>+- sqrt is not a function (it’s two functions)</a:t>
            </a:r>
          </a:p>
          <a:p>
            <a:pPr marL="628650" lvl="1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76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/>
              <a:t>Discuss in groups: similarities and differences between mathematical functions and java methods</a:t>
            </a:r>
          </a:p>
          <a:p>
            <a:pPr marL="628650" lvl="1" indent="-171450">
              <a:buFontTx/>
              <a:buChar char="-"/>
            </a:pPr>
            <a:r>
              <a:rPr lang="en-US"/>
              <a:t>circulation question: Do you feel comfortable with the difference between mathematical functions and java methods?</a:t>
            </a:r>
          </a:p>
          <a:p>
            <a:pPr marL="171450" lvl="0" indent="-171450">
              <a:buFontTx/>
              <a:buChar char="-"/>
            </a:pPr>
            <a:endParaRPr lang="en-US"/>
          </a:p>
          <a:p>
            <a:pPr marL="171450" lvl="0" indent="-171450">
              <a:buFontTx/>
              <a:buChar char="-"/>
            </a:pPr>
            <a:endParaRPr lang="en-US"/>
          </a:p>
          <a:p>
            <a:pPr marL="171450" lvl="0" indent="-171450">
              <a:buFontTx/>
              <a:buChar char="-"/>
            </a:pPr>
            <a:r>
              <a:rPr lang="en-US"/>
              <a:t>Mathematical function (AF) is different from the programming concept of a function</a:t>
            </a:r>
          </a:p>
          <a:p>
            <a:pPr marL="171450" lvl="0" indent="-171450">
              <a:buFontTx/>
              <a:buChar char="-"/>
            </a:pPr>
            <a:r>
              <a:rPr lang="en-US"/>
              <a:t>Programming concept of a function</a:t>
            </a:r>
          </a:p>
          <a:p>
            <a:pPr marL="628650" lvl="1" indent="-171450">
              <a:buFontTx/>
              <a:buChar char="-"/>
            </a:pPr>
            <a:r>
              <a:rPr lang="en-US"/>
              <a:t>how is it similar to and different from a mathematical function</a:t>
            </a:r>
          </a:p>
          <a:p>
            <a:pPr marL="171450" lvl="0" indent="-171450">
              <a:buFontTx/>
              <a:buChar char="-"/>
            </a:pPr>
            <a:endParaRPr lang="en-US"/>
          </a:p>
          <a:p>
            <a:pPr marL="171450" lvl="0" indent="-171450">
              <a:buFontTx/>
              <a:buChar char="-"/>
            </a:pPr>
            <a:endParaRPr lang="en-US" sz="1200" b="0" i="0" kern="120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function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- a named section of a program that performs a specific task. (webopedia)</a:t>
            </a:r>
            <a:endParaRPr lang="en-US"/>
          </a:p>
          <a:p>
            <a:pPr marL="171450" lvl="0" indent="-171450">
              <a:buFontTx/>
              <a:buChar char="-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subroutine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-- sequence of program instructions that performs a specific task, packaged as a unit. (wikipedia)</a:t>
            </a:r>
          </a:p>
          <a:p>
            <a:pPr marL="171450" lvl="0" indent="-171450">
              <a:buFontTx/>
              <a:buChar char="-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method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– a function associated with an object</a:t>
            </a:r>
            <a:endParaRPr lang="en-US" b="1"/>
          </a:p>
          <a:p>
            <a:pPr marL="171450" lvl="0" indent="-171450">
              <a:buFontTx/>
              <a:buChar char="-"/>
            </a:pPr>
            <a:endParaRPr lang="en-US"/>
          </a:p>
          <a:p>
            <a:pPr marL="628650" lvl="1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67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  <a:p>
            <a:r>
              <a:rPr lang="en-US"/>
              <a:t>TODO: homework-y example of how this looks in the code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22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74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representation: all possible values of int size + chain of nodes containing Integer and pointer to next node</a:t>
            </a:r>
          </a:p>
          <a:p>
            <a:pPr marL="171450" indent="-171450">
              <a:buFontTx/>
              <a:buChar char="-"/>
            </a:pPr>
            <a:r>
              <a:rPr lang="en-US"/>
              <a:t>rep invariant restricts us to the green area (circle diagram) </a:t>
            </a:r>
          </a:p>
          <a:p>
            <a:pPr marL="628650" lvl="1" indent="-171450">
              <a:buFontTx/>
              <a:buChar char="-"/>
            </a:pPr>
            <a:r>
              <a:rPr lang="en-US"/>
              <a:t>Abstraction Function is defined for all concrete values in the green area</a:t>
            </a:r>
          </a:p>
          <a:p>
            <a:pPr marL="628650" lvl="1" indent="-171450">
              <a:buFontTx/>
              <a:buChar char="-"/>
            </a:pPr>
            <a:r>
              <a:rPr lang="en-US"/>
              <a:t>this is the domain of our AF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00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/>
              <a:t>example: 1, 2, 42, 17</a:t>
            </a:r>
          </a:p>
          <a:p>
            <a:pPr marL="171450" lvl="0" indent="-171450">
              <a:buFontTx/>
              <a:buChar char="-"/>
            </a:pPr>
            <a:r>
              <a:rPr lang="en-US"/>
              <a:t>concrete rep in the domain</a:t>
            </a:r>
          </a:p>
          <a:p>
            <a:pPr marL="171450" lvl="0" indent="-171450">
              <a:buFontTx/>
              <a:buChar char="-"/>
            </a:pPr>
            <a:r>
              <a:rPr lang="en-US"/>
              <a:t>abstract value in the range</a:t>
            </a:r>
          </a:p>
          <a:p>
            <a:pPr marL="171450" lvl="0" indent="-171450">
              <a:buFontTx/>
              <a:buChar char="-"/>
            </a:pPr>
            <a:endParaRPr lang="en-US"/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lvl="0" indent="-171450">
              <a:buFontTx/>
              <a:buChar char="-"/>
            </a:pPr>
            <a:r>
              <a:rPr lang="en-US"/>
              <a:t>Codomain of AF</a:t>
            </a:r>
          </a:p>
          <a:p>
            <a:pPr marL="628650" lvl="1" indent="-171450">
              <a:buFontTx/>
              <a:buChar char="-"/>
            </a:pPr>
            <a:r>
              <a:rPr lang="en-US"/>
              <a:t>abstract state of an int list – finite sequence of integer values</a:t>
            </a:r>
          </a:p>
          <a:p>
            <a:pPr marL="628650" lvl="1" indent="-171450">
              <a:buFontTx/>
              <a:buChar char="-"/>
            </a:pPr>
            <a:r>
              <a:rPr lang="en-US"/>
              <a:t>Are there any values in this codomain that can’t be represented by our rep?</a:t>
            </a:r>
          </a:p>
          <a:p>
            <a:pPr marL="171450" lvl="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15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en-US"/>
              <a:t>- concrete rep in the gray area</a:t>
            </a:r>
          </a:p>
          <a:p>
            <a:pPr marL="171450" lvl="0" indent="-171450">
              <a:buFontTx/>
              <a:buChar char="-"/>
            </a:pPr>
            <a:r>
              <a:rPr lang="en-US"/>
              <a:t>not in the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91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abstract value with no concrete rep</a:t>
            </a:r>
          </a:p>
          <a:p>
            <a:pPr marL="171450" indent="-171450">
              <a:buFontTx/>
              <a:buChar char="-"/>
            </a:pPr>
            <a:r>
              <a:rPr lang="en-US"/>
              <a:t>(2 ^ 10,000 is larger than int max)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Are there any two concrete linked list values that map to the same abstract value?</a:t>
            </a:r>
          </a:p>
          <a:p>
            <a:pPr marL="628650" lvl="1" indent="-171450">
              <a:buFontTx/>
              <a:buChar char="-"/>
            </a:pPr>
            <a:r>
              <a:rPr lang="en-US"/>
              <a:t>I can’t think of any... but let’s consider another data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4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36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Let’s revisit our charset example from last lecture.</a:t>
            </a:r>
          </a:p>
          <a:p>
            <a:pPr marL="171450" indent="-171450">
              <a:buFontTx/>
              <a:buChar char="-"/>
            </a:pPr>
            <a:r>
              <a:rPr lang="en-US"/>
              <a:t>Here’s the charset spec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29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this example is stack AF!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9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It’s possible for two concrete values to map to the same abstract value</a:t>
            </a:r>
          </a:p>
          <a:p>
            <a:pPr marL="171450" indent="-171450">
              <a:buFontTx/>
              <a:buChar char="-"/>
            </a:pPr>
            <a:r>
              <a:rPr lang="en-US"/>
              <a:t>this means we can do operations on the rep that don’t affect the abstract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47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in the last slide, we did a concrete operation that did not affect the abstract value</a:t>
            </a:r>
          </a:p>
          <a:p>
            <a:pPr marL="171450" indent="-171450">
              <a:buFontTx/>
              <a:buChar char="-"/>
            </a:pPr>
            <a:r>
              <a:rPr lang="en-US"/>
              <a:t>here’s an illustration of a concrete operation that does affect the abstract value</a:t>
            </a:r>
          </a:p>
          <a:p>
            <a:pPr marL="628650" lvl="1" indent="-171450">
              <a:buFontTx/>
              <a:buChar char="-"/>
            </a:pPr>
            <a:r>
              <a:rPr lang="en-US"/>
              <a:t>example: add character to the character set</a:t>
            </a:r>
          </a:p>
          <a:p>
            <a:pPr marL="628650" lvl="1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25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What is wrong with this code?</a:t>
            </a:r>
          </a:p>
          <a:p>
            <a:r>
              <a:rPr lang="en-US"/>
              <a:t>- Try to think of an answer that incorporates abstraction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34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Here’s the charset rep invariant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33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Here’s the charset rep invariant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5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Does this code respect the rep invariant?</a:t>
            </a:r>
          </a:p>
          <a:p>
            <a:pPr marL="628650" lvl="1" indent="-171450">
              <a:buFontTx/>
              <a:buChar char="-"/>
            </a:pPr>
            <a:r>
              <a:rPr lang="en-US"/>
              <a:t>(yes.)</a:t>
            </a:r>
          </a:p>
          <a:p>
            <a:pPr marL="171450" lvl="0" indent="-171450">
              <a:buFontTx/>
              <a:buChar char="-"/>
            </a:pPr>
            <a:r>
              <a:rPr lang="en-US"/>
              <a:t>What is wrong with it?</a:t>
            </a:r>
          </a:p>
          <a:p>
            <a:pPr marL="628650" lvl="1" indent="-171450">
              <a:buFontTx/>
              <a:buChar char="-"/>
            </a:pPr>
            <a:r>
              <a:rPr lang="en-US"/>
              <a:t>different levels of abstraction in the different methods</a:t>
            </a:r>
          </a:p>
          <a:p>
            <a:pPr marL="628650" lvl="1" indent="-171450">
              <a:buFontTx/>
              <a:buChar char="-"/>
            </a:pPr>
            <a:r>
              <a:rPr lang="en-US"/>
              <a:t>doesn't meet spec</a:t>
            </a:r>
          </a:p>
          <a:p>
            <a:pPr marL="171450" lvl="0" indent="-171450">
              <a:buFontTx/>
              <a:buChar char="-"/>
            </a:pPr>
            <a:r>
              <a:rPr lang="en-US"/>
              <a:t>Problem</a:t>
            </a:r>
          </a:p>
          <a:p>
            <a:pPr marL="628650" lvl="1" indent="-171450">
              <a:buFontTx/>
              <a:buChar char="-"/>
            </a:pPr>
            <a:r>
              <a:rPr lang="en-US"/>
              <a:t>Rep invariiant places restrictions on the states that the rep can take on</a:t>
            </a:r>
          </a:p>
          <a:p>
            <a:pPr marL="628650" lvl="1" indent="-171450">
              <a:buFontTx/>
              <a:buChar char="-"/>
            </a:pPr>
            <a:r>
              <a:rPr lang="en-US"/>
              <a:t>Rep invariant doesn’t tell different methods what the rep means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2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In the last lecture, we informally thought about converting a concrete value to an abstract value</a:t>
            </a:r>
          </a:p>
          <a:p>
            <a:pPr marL="171450" indent="-171450">
              <a:buFontTx/>
              <a:buChar char="-"/>
            </a:pPr>
            <a:r>
              <a:rPr lang="en-US"/>
              <a:t>Today we will formalize this notion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You’ve likely seen the concept of a function several times before</a:t>
            </a:r>
          </a:p>
          <a:p>
            <a:pPr marL="171450" indent="-171450">
              <a:buFontTx/>
              <a:buChar char="-"/>
            </a:pPr>
            <a:r>
              <a:rPr lang="en-US"/>
              <a:t>We’ll develop some mathematical formalisms for functions here</a:t>
            </a:r>
          </a:p>
          <a:p>
            <a:pPr marL="171450" indent="-171450">
              <a:buFontTx/>
              <a:buChar char="-"/>
            </a:pPr>
            <a:r>
              <a:rPr lang="en-US"/>
              <a:t>If you’ve taken certain math courses, these formalisms may be review</a:t>
            </a:r>
          </a:p>
          <a:p>
            <a:pPr marL="171450" indent="-171450">
              <a:buFontTx/>
              <a:buChar char="-"/>
            </a:pPr>
            <a:r>
              <a:rPr lang="en-US"/>
              <a:t>Otherwise, they may be 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3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Set</a:t>
            </a:r>
          </a:p>
          <a:p>
            <a:pPr marL="171450" indent="-171450">
              <a:buFontTx/>
              <a:buChar char="-"/>
            </a:pPr>
            <a:r>
              <a:rPr lang="en-US"/>
              <a:t>review concept of a set </a:t>
            </a:r>
          </a:p>
          <a:p>
            <a:pPr marL="628650" lvl="1" indent="-171450">
              <a:buFontTx/>
              <a:buChar char="-"/>
            </a:pPr>
            <a:r>
              <a:rPr lang="en-US"/>
              <a:t>element of</a:t>
            </a:r>
          </a:p>
          <a:p>
            <a:pPr marL="628650" lvl="1" indent="-171450">
              <a:buFontTx/>
              <a:buChar char="-"/>
            </a:pPr>
            <a:r>
              <a:rPr lang="en-US"/>
              <a:t>subset</a:t>
            </a:r>
          </a:p>
          <a:p>
            <a:pPr marL="628650" lvl="1" indent="-171450">
              <a:buFontTx/>
              <a:buChar char="-"/>
            </a:pPr>
            <a:r>
              <a:rPr lang="en-US"/>
              <a:t>set construction notation</a:t>
            </a:r>
          </a:p>
          <a:p>
            <a:pPr marL="628650" lvl="1" indent="-171450">
              <a:buFontTx/>
              <a:buChar char="-"/>
            </a:pPr>
            <a:r>
              <a:rPr lang="en-US"/>
              <a:t>Familiar sets:</a:t>
            </a:r>
          </a:p>
          <a:p>
            <a:pPr marL="1085850" lvl="2" indent="-171450">
              <a:buFontTx/>
              <a:buChar char="-"/>
            </a:pPr>
            <a:r>
              <a:rPr lang="en-US"/>
              <a:t>Z = integers = {... -1, 0, 1, 2, ...}</a:t>
            </a:r>
          </a:p>
          <a:p>
            <a:pPr marL="1085850" lvl="2" indent="-171450">
              <a:buFontTx/>
              <a:buChar char="-"/>
            </a:pPr>
            <a:r>
              <a:rPr lang="en-US"/>
              <a:t>Q = rational numbers = { p/q | p, q, in Z}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4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Function</a:t>
            </a:r>
          </a:p>
          <a:p>
            <a:pPr marL="171450" indent="-171450">
              <a:buFontTx/>
              <a:buChar char="-"/>
            </a:pPr>
            <a:r>
              <a:rPr lang="en-US"/>
              <a:t>notation -- f: X </a:t>
            </a:r>
            <a:r>
              <a:rPr lang="en-US">
                <a:sym typeface="Wingdings" pitchFamily="2" charset="2"/>
              </a:rPr>
              <a:t> Y</a:t>
            </a:r>
          </a:p>
          <a:p>
            <a:pPr marL="628650" lvl="1" indent="-171450">
              <a:buFontTx/>
              <a:buChar char="-"/>
            </a:pPr>
            <a:r>
              <a:rPr lang="en-US">
                <a:sym typeface="Wingdings" pitchFamily="2" charset="2"/>
              </a:rPr>
              <a:t>“f maps X to Y”, where X is the domain and Y is the codomain</a:t>
            </a: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circle diagram – domain </a:t>
            </a:r>
            <a:r>
              <a:rPr lang="en-US">
                <a:sym typeface="Wingdings" pitchFamily="2" charset="2"/>
              </a:rPr>
              <a:t> codomain (1 slide)</a:t>
            </a:r>
          </a:p>
          <a:p>
            <a:pPr marL="628650" lvl="1" indent="-171450">
              <a:buFontTx/>
              <a:buChar char="-"/>
            </a:pPr>
            <a:r>
              <a:rPr lang="en-US">
                <a:sym typeface="Wingdings" pitchFamily="2" charset="2"/>
              </a:rPr>
              <a:t>each point in the domain maps to a point in the codomain (its image)</a:t>
            </a:r>
          </a:p>
          <a:p>
            <a:pPr marL="171450" lvl="0" indent="-171450">
              <a:buFontTx/>
              <a:buChar char="-"/>
            </a:pPr>
            <a:r>
              <a:rPr lang="en-US">
                <a:sym typeface="Wingdings" pitchFamily="2" charset="2"/>
              </a:rPr>
              <a:t>range is the set of images of all elements in the domain</a:t>
            </a:r>
          </a:p>
          <a:p>
            <a:pPr marL="628650" lvl="1" indent="-171450">
              <a:buFontTx/>
              <a:buChar char="-"/>
            </a:pPr>
            <a:r>
              <a:rPr lang="en-US">
                <a:sym typeface="Wingdings" pitchFamily="2" charset="2"/>
              </a:rPr>
              <a:t>it’s a subset of the codomain</a:t>
            </a:r>
          </a:p>
          <a:p>
            <a:pPr marL="628650" lvl="1" indent="-171450">
              <a:buFontTx/>
              <a:buChar char="-"/>
            </a:pPr>
            <a:r>
              <a:rPr lang="en-US">
                <a:sym typeface="Wingdings" pitchFamily="2" charset="2"/>
              </a:rPr>
              <a:t>”all values that are reached by the function”</a:t>
            </a:r>
          </a:p>
          <a:p>
            <a:pPr marL="628650" lvl="1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Function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Example function: </a:t>
            </a:r>
            <a:r>
              <a:rPr lang="en-US">
                <a:sym typeface="Wingdings" pitchFamily="2" charset="2"/>
              </a:rPr>
              <a:t>f(x) = x^2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>
                <a:sym typeface="Wingdings" pitchFamily="2" charset="2"/>
              </a:rPr>
              <a:t>Draw as a circle diagram and as a graph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>
                <a:sym typeface="Wingdings" pitchFamily="2" charset="2"/>
              </a:rPr>
              <a:t>domain: real numbers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>
                <a:sym typeface="Wingdings" pitchFamily="2" charset="2"/>
              </a:rPr>
              <a:t>codomain: real numbers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>
                <a:sym typeface="Wingdings" pitchFamily="2" charset="2"/>
              </a:rPr>
              <a:t>range: non-negative real numbers</a:t>
            </a:r>
            <a:endParaRPr lang="en-US"/>
          </a:p>
          <a:p>
            <a:pPr marL="171450" lvl="0" indent="-171450">
              <a:buFontTx/>
              <a:buChar char="-"/>
            </a:pPr>
            <a:endParaRPr lang="en-US"/>
          </a:p>
          <a:p>
            <a:pPr marL="171450" lvl="0" indent="-171450">
              <a:buFontTx/>
              <a:buChar char="-"/>
            </a:pPr>
            <a:r>
              <a:rPr lang="en-US"/>
              <a:t>Every value in the domain maps to something</a:t>
            </a:r>
          </a:p>
          <a:p>
            <a:pPr marL="628650" lvl="1" indent="-171450">
              <a:buFontTx/>
              <a:buChar char="-"/>
            </a:pPr>
            <a:r>
              <a:rPr lang="en-US"/>
              <a:t>multiple domain values may map to the same element (e.g. (-2)^2 = 4 &amp;&amp; 4^2 = 4)</a:t>
            </a:r>
          </a:p>
          <a:p>
            <a:pPr marL="628650" lvl="1" indent="-171450">
              <a:buFontTx/>
              <a:buChar char="-"/>
            </a:pPr>
            <a:r>
              <a:rPr lang="en-US"/>
              <a:t>Every domain value maps to exactly one range value (vertical line test)</a:t>
            </a:r>
          </a:p>
          <a:p>
            <a:pPr marL="1085850" lvl="2" indent="-171450">
              <a:buFontTx/>
              <a:buChar char="-"/>
            </a:pPr>
            <a:r>
              <a:rPr lang="en-US"/>
              <a:t>+- sqrt is not a function (it’s two functions)</a:t>
            </a:r>
          </a:p>
          <a:p>
            <a:pPr marL="628650" lvl="1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4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C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C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195" y="5181600"/>
            <a:ext cx="5007610" cy="108204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Leah Perlmutter  /  Summer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Lecture 7</a:t>
            </a:r>
          </a:p>
          <a:p>
            <a:pPr algn="ctr"/>
            <a:r>
              <a:rPr lang="en-US" sz="5400" i="1" dirty="0">
                <a:latin typeface="Helvetica" charset="0"/>
                <a:ea typeface="Helvetica" charset="0"/>
                <a:cs typeface="Helvetica" charset="0"/>
              </a:rPr>
              <a:t>Abstraction Functions</a:t>
            </a:r>
          </a:p>
        </p:txBody>
      </p:sp>
    </p:spTree>
    <p:extLst>
      <p:ext uri="{BB962C8B-B14F-4D97-AF65-F5344CB8AC3E}">
        <p14:creationId xmlns:p14="http://schemas.microsoft.com/office/powerpoint/2010/main" val="74904002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r>
              <a:rPr lang="en-US" dirty="0"/>
              <a:t>Connecting implementations to specs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chemeClr val="accent6"/>
                </a:solidFill>
              </a:rPr>
              <a:t>Representation Invariant</a:t>
            </a:r>
            <a:r>
              <a:rPr lang="en-US" sz="2000" dirty="0"/>
              <a:t>: maps Object →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Indicates if an instance is </a:t>
            </a:r>
            <a:r>
              <a:rPr lang="en-US" sz="2000" i="1" dirty="0">
                <a:solidFill>
                  <a:schemeClr val="accent6"/>
                </a:solidFill>
              </a:rPr>
              <a:t>well-formed</a:t>
            </a:r>
            <a:r>
              <a:rPr lang="en-US" sz="2000" dirty="0"/>
              <a:t> </a:t>
            </a:r>
            <a:r>
              <a:rPr lang="en-US" sz="2000" i="1" dirty="0"/>
              <a:t> </a:t>
            </a:r>
          </a:p>
          <a:p>
            <a:pPr lvl="1"/>
            <a:r>
              <a:rPr lang="en-US" sz="2000" dirty="0"/>
              <a:t>Defines the set of valid concrete values</a:t>
            </a:r>
          </a:p>
          <a:p>
            <a:pPr lvl="1"/>
            <a:r>
              <a:rPr lang="en-US" sz="2000" dirty="0"/>
              <a:t>Only values in the valid set make sense as implementations of an abstract value</a:t>
            </a:r>
          </a:p>
          <a:p>
            <a:pPr lvl="1"/>
            <a:r>
              <a:rPr lang="en-US" sz="2000" b="1" dirty="0"/>
              <a:t>For </a:t>
            </a:r>
            <a:r>
              <a:rPr lang="en-US" sz="2000" b="1" dirty="0" err="1"/>
              <a:t>implementors</a:t>
            </a:r>
            <a:r>
              <a:rPr lang="en-US" sz="2000" b="1" dirty="0"/>
              <a:t>/debuggers/maintainers of the abstraction: no object should </a:t>
            </a:r>
            <a:r>
              <a:rPr lang="en-US" sz="2000" b="1" i="1" dirty="0"/>
              <a:t>ever</a:t>
            </a:r>
            <a:r>
              <a:rPr lang="en-US" sz="2000" b="1" dirty="0"/>
              <a:t> violate the rep invariant </a:t>
            </a:r>
          </a:p>
          <a:p>
            <a:pPr lvl="2"/>
            <a:r>
              <a:rPr lang="en-US" sz="2000" dirty="0"/>
              <a:t>Such an object has no useful meaning</a:t>
            </a:r>
          </a:p>
          <a:p>
            <a:pPr marL="0" indent="0">
              <a:buNone/>
            </a:pPr>
            <a:endParaRPr lang="en-US" sz="10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accent6"/>
                </a:solidFill>
              </a:rPr>
              <a:t>Abstraction Function</a:t>
            </a:r>
            <a:r>
              <a:rPr lang="en-US" sz="2000" dirty="0"/>
              <a:t>: maps Object → abstract value</a:t>
            </a:r>
          </a:p>
          <a:p>
            <a:pPr lvl="1"/>
            <a:r>
              <a:rPr lang="en-US" sz="2000" dirty="0"/>
              <a:t>What the data structure </a:t>
            </a:r>
            <a:r>
              <a:rPr lang="en-US" sz="2000" i="1" dirty="0">
                <a:solidFill>
                  <a:schemeClr val="accent6"/>
                </a:solidFill>
              </a:rPr>
              <a:t>means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as an abstract value</a:t>
            </a:r>
          </a:p>
          <a:p>
            <a:pPr marL="800100" lvl="1" indent="-342900"/>
            <a:r>
              <a:rPr lang="en-US" sz="2000" dirty="0"/>
              <a:t>How the data structure is to be interpreted</a:t>
            </a:r>
          </a:p>
          <a:p>
            <a:pPr marL="800100" lvl="1" indent="-342900"/>
            <a:r>
              <a:rPr lang="en-US" sz="2000" dirty="0"/>
              <a:t>Only defined on objects meeting the rep invariant</a:t>
            </a:r>
          </a:p>
          <a:p>
            <a:pPr marL="800100" lvl="1" indent="-342900"/>
            <a:r>
              <a:rPr lang="en-US" sz="2000" b="1" dirty="0"/>
              <a:t>For </a:t>
            </a:r>
            <a:r>
              <a:rPr lang="en-US" sz="2000" b="1" dirty="0" err="1"/>
              <a:t>implementors</a:t>
            </a:r>
            <a:r>
              <a:rPr lang="en-US" sz="2000" b="1" dirty="0"/>
              <a:t>/debuggers/maintainers of the abstraction: </a:t>
            </a:r>
            <a:r>
              <a:rPr lang="en-US" sz="2000" dirty="0"/>
              <a:t>Each procedure should meet its spec (abstract values) by “doing the right thing” with the concrete representation</a:t>
            </a:r>
          </a:p>
          <a:p>
            <a:pPr marL="800100" lvl="1" indent="-342900"/>
            <a:endParaRPr lang="en-US" sz="2000" dirty="0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7588C75A-5E88-BF4E-85FB-C985FDB00A69}"/>
              </a:ext>
            </a:extLst>
          </p:cNvPr>
          <p:cNvSpPr/>
          <p:nvPr/>
        </p:nvSpPr>
        <p:spPr>
          <a:xfrm>
            <a:off x="7162800" y="1447800"/>
            <a:ext cx="1219200" cy="457200"/>
          </a:xfrm>
          <a:prstGeom prst="wedgeRectCallout">
            <a:avLst>
              <a:gd name="adj1" fmla="val -97006"/>
              <a:gd name="adj2" fmla="val -238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lec06 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16BB6A5C-F7F1-A241-9558-00899BBF4355}"/>
              </a:ext>
            </a:extLst>
          </p:cNvPr>
          <p:cNvSpPr/>
          <p:nvPr/>
        </p:nvSpPr>
        <p:spPr>
          <a:xfrm>
            <a:off x="7467600" y="4114800"/>
            <a:ext cx="1219200" cy="727597"/>
          </a:xfrm>
          <a:prstGeom prst="wedgeRectCallout">
            <a:avLst>
              <a:gd name="adj1" fmla="val -97006"/>
              <a:gd name="adj2" fmla="val -238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lec07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(today)</a:t>
            </a:r>
          </a:p>
        </p:txBody>
      </p:sp>
    </p:spTree>
    <p:extLst>
      <p:ext uri="{BB962C8B-B14F-4D97-AF65-F5344CB8AC3E}">
        <p14:creationId xmlns:p14="http://schemas.microsoft.com/office/powerpoint/2010/main" val="327062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31887" y="2286000"/>
            <a:ext cx="50802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139702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unordered collection of objects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 = {3, 1, 2, mouse}</a:t>
            </a:r>
          </a:p>
          <a:p>
            <a:pPr marL="400050"/>
            <a:r>
              <a:rPr lang="en-US" dirty="0">
                <a:latin typeface="Helvetica" pitchFamily="2" charset="0"/>
                <a:cs typeface="Courier New" panose="02070309020205020404" pitchFamily="49" charset="0"/>
              </a:rPr>
              <a:t>An object can be in the set or not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3 ∈ S         -1 ∉ S</a:t>
            </a:r>
          </a:p>
          <a:p>
            <a:r>
              <a:rPr lang="en-US" dirty="0">
                <a:latin typeface="Helvetica" pitchFamily="2" charset="0"/>
                <a:cs typeface="Courier New" panose="02070309020205020404" pitchFamily="49" charset="0"/>
              </a:rPr>
              <a:t>Set builder notation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{x | x ∈ S and x is an integer}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{2, 1, 3}</a:t>
            </a:r>
          </a:p>
          <a:p>
            <a:r>
              <a:rPr lang="en-US" dirty="0">
                <a:latin typeface="Helvetica" pitchFamily="2" charset="0"/>
                <a:cs typeface="Courier New" panose="02070309020205020404" pitchFamily="49" charset="0"/>
              </a:rPr>
              <a:t>Some familiar sets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{...-1, 0, 1, 2, ...} </a:t>
            </a:r>
            <a:r>
              <a:rPr lang="en-US" dirty="0">
                <a:latin typeface="Helvetica" pitchFamily="2" charset="0"/>
                <a:cs typeface="Courier New" panose="02070309020205020404" pitchFamily="49" charset="0"/>
              </a:rPr>
              <a:t>“the integers”</a:t>
            </a:r>
            <a:endParaRPr lang="en-US" dirty="0"/>
          </a:p>
          <a:p>
            <a:pPr marL="457200" lvl="1" indent="0">
              <a:buNone/>
            </a:pPr>
            <a:r>
              <a:rPr lang="en-US"/>
              <a:t>ℚ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{p/q | p, q ∈   } </a:t>
            </a:r>
            <a:r>
              <a:rPr lang="en-US" dirty="0">
                <a:latin typeface="Helvetica" pitchFamily="2" charset="0"/>
                <a:cs typeface="Courier New" panose="02070309020205020404" pitchFamily="49" charset="0"/>
              </a:rPr>
              <a:t>“the rational numbers”</a:t>
            </a:r>
            <a:endParaRPr lang="en-US" dirty="0"/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/>
            <a:endParaRPr lang="en-US" dirty="0"/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latin typeface="Helvetica" pitchFamily="2" charset="0"/>
              <a:cs typeface="Courier New" panose="02070309020205020404" pitchFamily="49" charset="0"/>
            </a:endParaRP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3AD6BAD2-3A7B-F249-A16E-4E7D61EC7476}"/>
              </a:ext>
            </a:extLst>
          </p:cNvPr>
          <p:cNvSpPr/>
          <p:nvPr/>
        </p:nvSpPr>
        <p:spPr>
          <a:xfrm>
            <a:off x="6477000" y="2514600"/>
            <a:ext cx="2438400" cy="609600"/>
          </a:xfrm>
          <a:prstGeom prst="wedgeRectCallout">
            <a:avLst>
              <a:gd name="adj1" fmla="val -49921"/>
              <a:gd name="adj2" fmla="val 49422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prstClr val="black"/>
                </a:solidFill>
                <a:latin typeface="Helvetica" pitchFamily="2" charset="0"/>
                <a:cs typeface="Courier New" panose="02070309020205020404" pitchFamily="49" charset="0"/>
              </a:rPr>
              <a:t>∈ = “elelment of”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E9744BCE-B524-1B45-B5F4-CED61567FFB3}"/>
              </a:ext>
            </a:extLst>
          </p:cNvPr>
          <p:cNvSpPr/>
          <p:nvPr/>
        </p:nvSpPr>
        <p:spPr>
          <a:xfrm>
            <a:off x="6781799" y="4334797"/>
            <a:ext cx="2106561" cy="609600"/>
          </a:xfrm>
          <a:prstGeom prst="wedgeRectCallout">
            <a:avLst>
              <a:gd name="adj1" fmla="val -49921"/>
              <a:gd name="adj2" fmla="val 49422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prstClr val="black"/>
                </a:solidFill>
                <a:latin typeface="Helvetica" pitchFamily="2" charset="0"/>
                <a:cs typeface="Courier New" panose="02070309020205020404" pitchFamily="49" charset="0"/>
              </a:rPr>
              <a:t>| = “such that”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22196-1A81-3B4F-AA1B-3F31E5C77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28" y="5181600"/>
            <a:ext cx="252572" cy="275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F9314-0071-B148-A274-4BFDBE8A6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303" y="5658465"/>
            <a:ext cx="261593" cy="2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/>
              <a:t>A relation that uniquely associates members of one set with members of another set       [Wolfram]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: S  Y    </a:t>
            </a:r>
            <a:r>
              <a:rPr lang="en-US" dirty="0">
                <a:latin typeface="Helvetica" pitchFamily="2" charset="0"/>
                <a:cs typeface="Courier New" panose="02070309020205020404" pitchFamily="49" charset="0"/>
                <a:sym typeface="Wingdings" pitchFamily="2" charset="2"/>
              </a:rPr>
              <a:t>“F maps S to Y”</a:t>
            </a:r>
            <a:endParaRPr lang="en-US" sz="800" dirty="0">
              <a:latin typeface="Helvetica" pitchFamily="2" charset="0"/>
              <a:cs typeface="Courier New" panose="02070309020205020404" pitchFamily="49" charset="0"/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Domain           Codomain</a:t>
            </a:r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              Range: {animal, number}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99CBA1-E71D-884A-B53B-9241F7390966}"/>
              </a:ext>
            </a:extLst>
          </p:cNvPr>
          <p:cNvGrpSpPr/>
          <p:nvPr/>
        </p:nvGrpSpPr>
        <p:grpSpPr>
          <a:xfrm>
            <a:off x="1676400" y="3441519"/>
            <a:ext cx="5486400" cy="2197282"/>
            <a:chOff x="1828800" y="3485535"/>
            <a:chExt cx="5486400" cy="22859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7F50C4F-E608-6745-85B6-333047385D8C}"/>
                </a:ext>
              </a:extLst>
            </p:cNvPr>
            <p:cNvSpPr/>
            <p:nvPr/>
          </p:nvSpPr>
          <p:spPr>
            <a:xfrm>
              <a:off x="1828800" y="3485535"/>
              <a:ext cx="1828800" cy="22663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mouse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1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33B177-FD91-754B-9351-651291882D96}"/>
                </a:ext>
              </a:extLst>
            </p:cNvPr>
            <p:cNvSpPr/>
            <p:nvPr/>
          </p:nvSpPr>
          <p:spPr>
            <a:xfrm>
              <a:off x="4953000" y="3505200"/>
              <a:ext cx="2362200" cy="226633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animal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vegetable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mineral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number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22565EB-00C2-D64A-B96B-7B13DAC61273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4095134"/>
              <a:ext cx="23622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01B51EA-383D-FA43-840C-89210867AD93}"/>
                </a:ext>
              </a:extLst>
            </p:cNvPr>
            <p:cNvCxnSpPr>
              <a:cxnSpLocks/>
            </p:cNvCxnSpPr>
            <p:nvPr/>
          </p:nvCxnSpPr>
          <p:spPr>
            <a:xfrm>
              <a:off x="2986548" y="4476134"/>
              <a:ext cx="2652252" cy="76200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5638FDB-09D0-2945-BBE2-E50C436A246B}"/>
                </a:ext>
              </a:extLst>
            </p:cNvPr>
            <p:cNvCxnSpPr>
              <a:cxnSpLocks/>
            </p:cNvCxnSpPr>
            <p:nvPr/>
          </p:nvCxnSpPr>
          <p:spPr>
            <a:xfrm>
              <a:off x="3017274" y="4857134"/>
              <a:ext cx="2621526" cy="38100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37B021A-37C3-194A-8EDA-C0A7A42AB2F6}"/>
                </a:ext>
              </a:extLst>
            </p:cNvPr>
            <p:cNvCxnSpPr>
              <a:cxnSpLocks/>
            </p:cNvCxnSpPr>
            <p:nvPr/>
          </p:nvCxnSpPr>
          <p:spPr>
            <a:xfrm>
              <a:off x="3001911" y="5161934"/>
              <a:ext cx="2636889" cy="7620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729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37C13AE-BDDF-1F47-BD80-401E0E40AC26}"/>
              </a:ext>
            </a:extLst>
          </p:cNvPr>
          <p:cNvSpPr txBox="1">
            <a:spLocks/>
          </p:cNvSpPr>
          <p:nvPr/>
        </p:nvSpPr>
        <p:spPr bwMode="auto">
          <a:xfrm>
            <a:off x="685800" y="1600200"/>
            <a:ext cx="2895600" cy="131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F 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:         </a:t>
            </a:r>
          </a:p>
          <a:p>
            <a:pPr marL="457200" lvl="1" indent="0">
              <a:buFontTx/>
              <a:buNone/>
            </a:pP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F(x) = x</a:t>
            </a:r>
            <a:r>
              <a:rPr lang="en-US" b="1" kern="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kern="0" dirty="0"/>
          </a:p>
          <a:p>
            <a:pPr marL="457200" lvl="1" indent="0">
              <a:buFontTx/>
              <a:buNone/>
            </a:pP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</a:t>
            </a: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Function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70C659-D443-FB4C-AF4D-60EC049E5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1" b="10802"/>
          <a:stretch/>
        </p:blipFill>
        <p:spPr>
          <a:xfrm>
            <a:off x="5932714" y="1026483"/>
            <a:ext cx="2525486" cy="19812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D04C19-2B88-F046-A30D-E474BDD5D43B}"/>
              </a:ext>
            </a:extLst>
          </p:cNvPr>
          <p:cNvGrpSpPr/>
          <p:nvPr/>
        </p:nvGrpSpPr>
        <p:grpSpPr>
          <a:xfrm>
            <a:off x="671052" y="2819400"/>
            <a:ext cx="4281948" cy="3622308"/>
            <a:chOff x="1828800" y="3505201"/>
            <a:chExt cx="5486400" cy="201853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32B0CA5-AA0E-A242-B7B9-E5D1FBC217CC}"/>
                </a:ext>
              </a:extLst>
            </p:cNvPr>
            <p:cNvSpPr/>
            <p:nvPr/>
          </p:nvSpPr>
          <p:spPr>
            <a:xfrm>
              <a:off x="1828800" y="3558234"/>
              <a:ext cx="1828800" cy="1965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...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-2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0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1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2.5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971101-6A42-9744-B7E0-B1DE6D295133}"/>
                </a:ext>
              </a:extLst>
            </p:cNvPr>
            <p:cNvSpPr/>
            <p:nvPr/>
          </p:nvSpPr>
          <p:spPr>
            <a:xfrm>
              <a:off x="4953000" y="3505201"/>
              <a:ext cx="2362200" cy="201853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4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0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1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6.25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...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95D0504-8F84-4040-ABFC-BC019B773E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1911" y="3952622"/>
              <a:ext cx="2941689" cy="212312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E7C413-5004-9C48-8E00-59245256B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3530" y="4164934"/>
              <a:ext cx="2890070" cy="186137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45B6FF6-5318-334A-92FD-1C9FDE3835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8111" y="4377246"/>
              <a:ext cx="2865489" cy="178575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0A29C93-C95A-9F43-B29B-0351A7314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4705" y="3969490"/>
              <a:ext cx="2958895" cy="791082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11936DE-F9C9-C646-88E1-7A92810962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9852" y="4569781"/>
              <a:ext cx="2635148" cy="403102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B9FC9B2-115B-A143-8997-6C7DD7B89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707" y="1662180"/>
            <a:ext cx="281322" cy="2789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56202B-B282-7B40-A015-84160632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207" y="1659040"/>
            <a:ext cx="281322" cy="278978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B089B9A-7018-6842-9E84-01FED3CAFEE3}"/>
              </a:ext>
            </a:extLst>
          </p:cNvPr>
          <p:cNvSpPr txBox="1">
            <a:spLocks/>
          </p:cNvSpPr>
          <p:nvPr/>
        </p:nvSpPr>
        <p:spPr bwMode="auto">
          <a:xfrm>
            <a:off x="5562600" y="2995393"/>
            <a:ext cx="3428999" cy="131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passes vertical line test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DDCC90-2861-C645-9293-CBA3D010191A}"/>
              </a:ext>
            </a:extLst>
          </p:cNvPr>
          <p:cNvSpPr/>
          <p:nvPr/>
        </p:nvSpPr>
        <p:spPr>
          <a:xfrm>
            <a:off x="5129187" y="436104"/>
            <a:ext cx="224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F(x) = x</a:t>
            </a:r>
            <a:r>
              <a:rPr lang="en-US" b="1" kern="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09565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Example NOT Function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B089B9A-7018-6842-9E84-01FED3CAFEE3}"/>
              </a:ext>
            </a:extLst>
          </p:cNvPr>
          <p:cNvSpPr txBox="1">
            <a:spLocks/>
          </p:cNvSpPr>
          <p:nvPr/>
        </p:nvSpPr>
        <p:spPr bwMode="auto">
          <a:xfrm>
            <a:off x="838200" y="5638800"/>
            <a:ext cx="7924800" cy="93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Does not pass vertical line test – Not a function!</a:t>
            </a:r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DDCC90-2861-C645-9293-CBA3D010191A}"/>
              </a:ext>
            </a:extLst>
          </p:cNvPr>
          <p:cNvSpPr/>
          <p:nvPr/>
        </p:nvSpPr>
        <p:spPr>
          <a:xfrm>
            <a:off x="1777444" y="1418354"/>
            <a:ext cx="2870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>
                <a:latin typeface="Helvetica" pitchFamily="2" charset="0"/>
                <a:cs typeface="Courier New" panose="02070309020205020404" pitchFamily="49" charset="0"/>
              </a:rPr>
              <a:t>Inverse of F(x) = x</a:t>
            </a:r>
            <a:r>
              <a:rPr lang="en-US" kern="0" baseline="30000" dirty="0">
                <a:latin typeface="Helvetica" pitchFamily="2" charset="0"/>
                <a:cs typeface="Courier New" panose="02070309020205020404" pitchFamily="49" charset="0"/>
              </a:rPr>
              <a:t>2</a:t>
            </a:r>
            <a:endParaRPr lang="en-US" kern="0" dirty="0">
              <a:latin typeface="Helvetica" pitchFamily="2" charset="0"/>
              <a:cs typeface="Courier New" panose="02070309020205020404" pitchFamily="49" charset="0"/>
            </a:endParaRPr>
          </a:p>
          <a:p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y = ± sqrt(x)</a:t>
            </a:r>
            <a:endParaRPr lang="en-US" kern="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5CAD15-8FC7-404C-8EE8-44FCD4742324}"/>
              </a:ext>
            </a:extLst>
          </p:cNvPr>
          <p:cNvGrpSpPr/>
          <p:nvPr/>
        </p:nvGrpSpPr>
        <p:grpSpPr>
          <a:xfrm>
            <a:off x="875071" y="2438622"/>
            <a:ext cx="5003800" cy="2362200"/>
            <a:chOff x="2298700" y="2438400"/>
            <a:chExt cx="5003800" cy="23622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40269F-C701-8F47-92B4-5F3938DC6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59" b="18229"/>
            <a:stretch/>
          </p:blipFill>
          <p:spPr>
            <a:xfrm>
              <a:off x="2590800" y="2438400"/>
              <a:ext cx="4191000" cy="12259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20B4D04-081B-4746-93D3-E4E5B3749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79" b="27901"/>
            <a:stretch/>
          </p:blipFill>
          <p:spPr>
            <a:xfrm>
              <a:off x="2298700" y="3664361"/>
              <a:ext cx="5003800" cy="1136239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85C43CC-AB7B-3244-BEAA-1A1C6E9A6FE3}"/>
                </a:ext>
              </a:extLst>
            </p:cNvPr>
            <p:cNvSpPr/>
            <p:nvPr/>
          </p:nvSpPr>
          <p:spPr>
            <a:xfrm>
              <a:off x="4312920" y="3054532"/>
              <a:ext cx="97971" cy="97971"/>
            </a:xfrm>
            <a:prstGeom prst="ellipse">
              <a:avLst/>
            </a:prstGeom>
            <a:solidFill>
              <a:srgbClr val="247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C0D866-5A2A-084A-9095-DB55059F23E4}"/>
              </a:ext>
            </a:extLst>
          </p:cNvPr>
          <p:cNvSpPr/>
          <p:nvPr/>
        </p:nvSpPr>
        <p:spPr>
          <a:xfrm>
            <a:off x="5943600" y="2635881"/>
            <a:ext cx="30428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sqrt(25) = 5</a:t>
            </a:r>
          </a:p>
          <a:p>
            <a:pPr lvl="1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sqrt(25) = -5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5046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 in Math and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924800" cy="47625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" pitchFamily="2" charset="0"/>
                <a:cs typeface="Courier New" panose="02070309020205020404" pitchFamily="49" charset="0"/>
              </a:rPr>
              <a:t>In programming, the term “function” is often loosely used</a:t>
            </a:r>
          </a:p>
          <a:p>
            <a:r>
              <a:rPr lang="en-US" sz="2000" dirty="0">
                <a:latin typeface="Helvetica" pitchFamily="2" charset="0"/>
                <a:cs typeface="Courier New" panose="02070309020205020404" pitchFamily="49" charset="0"/>
              </a:rPr>
              <a:t>Related to the concepts of “method” and “subroutine”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(float 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 * x;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latin typeface="Helvetica" pitchFamily="2" charset="0"/>
                <a:cs typeface="Courier New" panose="02070309020205020404" pitchFamily="49" charset="0"/>
              </a:rPr>
              <a:t>This method implements a mathematical function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FontTx/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System.out.println("Hello, " + name);</a:t>
            </a:r>
          </a:p>
          <a:p>
            <a:pPr marL="0" indent="0">
              <a:buFontTx/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latin typeface="Helvetica" pitchFamily="2" charset="0"/>
                <a:cs typeface="Courier New" panose="02070309020205020404" pitchFamily="49" charset="0"/>
              </a:rPr>
              <a:t>This method does not implement a mathematical function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BFE4BB-7AC7-304D-BA1B-46EDF0C96613}"/>
              </a:ext>
            </a:extLst>
          </p:cNvPr>
          <p:cNvSpPr txBox="1">
            <a:spLocks/>
          </p:cNvSpPr>
          <p:nvPr/>
        </p:nvSpPr>
        <p:spPr bwMode="auto">
          <a:xfrm>
            <a:off x="685800" y="4191000"/>
            <a:ext cx="716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20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4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55176" y="2028616"/>
            <a:ext cx="583364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Abstraction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2239734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The</a:t>
            </a:r>
            <a:r>
              <a:rPr lang="en-US" sz="2000" i="1" dirty="0"/>
              <a:t> </a:t>
            </a:r>
            <a:r>
              <a:rPr lang="en-US" sz="2000" dirty="0">
                <a:solidFill>
                  <a:schemeClr val="accent6"/>
                </a:solidFill>
              </a:rPr>
              <a:t>abstraction function </a:t>
            </a:r>
            <a:r>
              <a:rPr lang="en-US" sz="2000" dirty="0"/>
              <a:t>maps concrete representations to the abstract values they represent</a:t>
            </a:r>
          </a:p>
          <a:p>
            <a:pPr algn="ctr">
              <a:buNone/>
            </a:pPr>
            <a:r>
              <a:rPr lang="en-US" sz="2800" dirty="0"/>
              <a:t>AF:  concrete rep </a:t>
            </a:r>
            <a:r>
              <a:rPr lang="en-US" sz="2800" dirty="0">
                <a:cs typeface="Times New Roman" pitchFamily="18" charset="0"/>
              </a:rPr>
              <a:t>→ abstract value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AF(</a:t>
            </a:r>
            <a:r>
              <a:rPr lang="en-US" sz="2000" dirty="0" err="1"/>
              <a:t>CharSet</a:t>
            </a:r>
            <a:r>
              <a:rPr lang="en-US" sz="2000" dirty="0"/>
              <a:t> this) = { c | c is contained in </a:t>
            </a:r>
            <a:r>
              <a:rPr lang="en-US" sz="2000" dirty="0" err="1"/>
              <a:t>this.elts</a:t>
            </a:r>
            <a:r>
              <a:rPr lang="en-US" sz="2000" dirty="0"/>
              <a:t> }</a:t>
            </a:r>
          </a:p>
          <a:p>
            <a:pPr lvl="1">
              <a:buNone/>
            </a:pPr>
            <a:r>
              <a:rPr lang="en-US" sz="2000" dirty="0"/>
              <a:t>“set of Characters contained in </a:t>
            </a:r>
            <a:r>
              <a:rPr lang="en-US" sz="2000" dirty="0" err="1"/>
              <a:t>this.elts</a:t>
            </a:r>
            <a:r>
              <a:rPr lang="en-US" sz="2000" dirty="0"/>
              <a:t>”</a:t>
            </a:r>
          </a:p>
          <a:p>
            <a:pPr lvl="1">
              <a:buNone/>
            </a:pPr>
            <a:endParaRPr lang="en-US" sz="2000" dirty="0"/>
          </a:p>
          <a:p>
            <a:pPr marL="342900" lvl="1" indent="-342900"/>
            <a:r>
              <a:rPr lang="en-US" sz="2000" dirty="0"/>
              <a:t>The abstraction function lets us reason about what [concrete] methods do in terms of the clients’ [abstract] view</a:t>
            </a:r>
          </a:p>
          <a:p>
            <a:pPr marL="742950" lvl="2" indent="-342900"/>
            <a:r>
              <a:rPr lang="en-US" sz="2000" dirty="0">
                <a:ea typeface="+mn-ea"/>
                <a:cs typeface="+mn-cs"/>
              </a:rPr>
              <a:t>Makes sure that all methods use the rep in the same way</a:t>
            </a:r>
            <a:endParaRPr lang="en-US" sz="2000" dirty="0"/>
          </a:p>
          <a:p>
            <a:pPr marL="342900" lvl="1" indent="-342900"/>
            <a:r>
              <a:rPr lang="en-US" sz="2000" dirty="0"/>
              <a:t>Math concept of function, not programming concept of function</a:t>
            </a:r>
          </a:p>
          <a:p>
            <a:pPr marL="742950" lvl="2" indent="-342900"/>
            <a:r>
              <a:rPr lang="en-US" sz="2000" dirty="0"/>
              <a:t>AF not implementable in code since range is abstract values</a:t>
            </a:r>
          </a:p>
          <a:p>
            <a:pPr marL="342900" lvl="1" indent="-342900"/>
            <a:endParaRPr lang="en-US" sz="2000" dirty="0"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36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Abstraction Function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1524000"/>
            <a:ext cx="7467600" cy="50562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84716" y="3105329"/>
            <a:ext cx="5090469" cy="3213012"/>
          </a:xfrm>
          <a:prstGeom prst="ellipse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8507" y="1745512"/>
            <a:ext cx="3344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Values allowed by</a:t>
            </a:r>
          </a:p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the Data Structure – </a:t>
            </a:r>
          </a:p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all </a:t>
            </a:r>
            <a:r>
              <a:rPr lang="en-US" b="1" dirty="0">
                <a:latin typeface="Courier New" panose="02070309020205020404" pitchFamily="49" charset="0"/>
                <a:ea typeface="Helvetica" charset="0"/>
                <a:cs typeface="Courier New" panose="02070309020205020404" pitchFamily="49" charset="0"/>
              </a:rPr>
              <a:t>concrete values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2925" y="3718856"/>
            <a:ext cx="3914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Well Formed Values –</a:t>
            </a:r>
          </a:p>
          <a:p>
            <a:pPr algn="ctr"/>
            <a:r>
              <a:rPr lang="en-US" b="1" dirty="0">
                <a:latin typeface="Courier New" panose="02070309020205020404" pitchFamily="49" charset="0"/>
                <a:ea typeface="Helvetica" charset="0"/>
                <a:cs typeface="Courier New" panose="02070309020205020404" pitchFamily="49" charset="0"/>
              </a:rPr>
              <a:t>concrete values </a:t>
            </a:r>
          </a:p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that have a corresponding</a:t>
            </a:r>
          </a:p>
          <a:p>
            <a:pPr algn="ctr"/>
            <a:r>
              <a:rPr lang="en-US" dirty="0">
                <a:latin typeface="Papyrus" panose="020B0602040200020303" pitchFamily="34" charset="77"/>
                <a:ea typeface="Helvetica" charset="0"/>
                <a:cs typeface="Helvetica" charset="0"/>
              </a:rPr>
              <a:t>abstract value</a:t>
            </a:r>
          </a:p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Rep Invariant Holds</a:t>
            </a:r>
            <a:endParaRPr lang="en-US" dirty="0">
              <a:latin typeface="Papyrus" panose="020B0602040200020303" pitchFamily="34" charset="77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2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425" y="2286000"/>
            <a:ext cx="83471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841908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Abstraction Function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83B3DD-A452-C441-A7D5-E48EE9C991AC}"/>
              </a:ext>
            </a:extLst>
          </p:cNvPr>
          <p:cNvSpPr/>
          <p:nvPr/>
        </p:nvSpPr>
        <p:spPr>
          <a:xfrm>
            <a:off x="1371600" y="1447800"/>
            <a:ext cx="2590800" cy="50562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All concrete values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FF37EA-6AAC-B74B-A787-CEAF86A1170B}"/>
              </a:ext>
            </a:extLst>
          </p:cNvPr>
          <p:cNvSpPr/>
          <p:nvPr/>
        </p:nvSpPr>
        <p:spPr>
          <a:xfrm>
            <a:off x="1864814" y="3253313"/>
            <a:ext cx="1766081" cy="2851759"/>
          </a:xfrm>
          <a:prstGeom prst="ellipse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Well Formed concrete values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9A835FD-23D1-0447-8DBB-5EB06C89DD25}"/>
              </a:ext>
            </a:extLst>
          </p:cNvPr>
          <p:cNvSpPr/>
          <p:nvPr/>
        </p:nvSpPr>
        <p:spPr>
          <a:xfrm>
            <a:off x="4572729" y="1447800"/>
            <a:ext cx="3123471" cy="50562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All Abstract Values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460E16-2433-DD4B-BF40-8ABB9FB9BAE4}"/>
              </a:ext>
            </a:extLst>
          </p:cNvPr>
          <p:cNvSpPr/>
          <p:nvPr/>
        </p:nvSpPr>
        <p:spPr>
          <a:xfrm>
            <a:off x="2126708" y="3696932"/>
            <a:ext cx="131318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</a:rPr>
              <a:t>Domain</a:t>
            </a:r>
            <a:endParaRPr lang="en-US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05EDC8-2BB0-AF47-A7DB-E75DA718D76E}"/>
              </a:ext>
            </a:extLst>
          </p:cNvPr>
          <p:cNvSpPr/>
          <p:nvPr/>
        </p:nvSpPr>
        <p:spPr>
          <a:xfrm>
            <a:off x="4804050" y="3147538"/>
            <a:ext cx="2607402" cy="29784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Concretely Representable Abstract Values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A15915-DEE8-524A-A32E-C9E51B87D780}"/>
              </a:ext>
            </a:extLst>
          </p:cNvPr>
          <p:cNvSpPr/>
          <p:nvPr/>
        </p:nvSpPr>
        <p:spPr>
          <a:xfrm>
            <a:off x="5544936" y="3489693"/>
            <a:ext cx="112562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</a:rPr>
              <a:t>Range</a:t>
            </a:r>
            <a:endParaRPr lang="en-US" b="1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09A22A-7210-1F40-9E0D-23ADFD85C3C7}"/>
              </a:ext>
            </a:extLst>
          </p:cNvPr>
          <p:cNvCxnSpPr/>
          <p:nvPr/>
        </p:nvCxnSpPr>
        <p:spPr>
          <a:xfrm>
            <a:off x="3276600" y="4309299"/>
            <a:ext cx="1828800" cy="0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FA3306-5973-FE40-B44C-CFAB1A6D0E7C}"/>
              </a:ext>
            </a:extLst>
          </p:cNvPr>
          <p:cNvCxnSpPr>
            <a:cxnSpLocks/>
          </p:cNvCxnSpPr>
          <p:nvPr/>
        </p:nvCxnSpPr>
        <p:spPr>
          <a:xfrm>
            <a:off x="3048000" y="5665399"/>
            <a:ext cx="2819400" cy="0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5F8405-0C67-0940-B85D-83B61BE68A2D}"/>
              </a:ext>
            </a:extLst>
          </p:cNvPr>
          <p:cNvCxnSpPr>
            <a:cxnSpLocks/>
          </p:cNvCxnSpPr>
          <p:nvPr/>
        </p:nvCxnSpPr>
        <p:spPr>
          <a:xfrm flipV="1">
            <a:off x="3394350" y="4309299"/>
            <a:ext cx="1711050" cy="679844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15B7A9-F0EE-EE44-B4A7-0D559599BDE5}"/>
              </a:ext>
            </a:extLst>
          </p:cNvPr>
          <p:cNvCxnSpPr>
            <a:cxnSpLocks/>
          </p:cNvCxnSpPr>
          <p:nvPr/>
        </p:nvCxnSpPr>
        <p:spPr>
          <a:xfrm>
            <a:off x="2725536" y="3489693"/>
            <a:ext cx="2532264" cy="461665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4CA030E-4002-5748-A88C-F920C9528AAC}"/>
              </a:ext>
            </a:extLst>
          </p:cNvPr>
          <p:cNvSpPr/>
          <p:nvPr/>
        </p:nvSpPr>
        <p:spPr>
          <a:xfrm>
            <a:off x="5291890" y="1824335"/>
            <a:ext cx="168828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</a:rPr>
              <a:t>Codomain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706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5" grpId="0" animBg="1"/>
      <p:bldP spid="27" grpId="0" animBg="1"/>
      <p:bldP spid="28" grpId="0" animBg="1"/>
      <p:bldP spid="29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Abstraction Function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83B3DD-A452-C441-A7D5-E48EE9C991AC}"/>
              </a:ext>
            </a:extLst>
          </p:cNvPr>
          <p:cNvSpPr/>
          <p:nvPr/>
        </p:nvSpPr>
        <p:spPr>
          <a:xfrm>
            <a:off x="2514600" y="1447800"/>
            <a:ext cx="2590800" cy="50562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All concrete values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FF37EA-6AAC-B74B-A787-CEAF86A1170B}"/>
              </a:ext>
            </a:extLst>
          </p:cNvPr>
          <p:cNvSpPr/>
          <p:nvPr/>
        </p:nvSpPr>
        <p:spPr>
          <a:xfrm>
            <a:off x="3007814" y="3253313"/>
            <a:ext cx="1766081" cy="2851759"/>
          </a:xfrm>
          <a:prstGeom prst="ellipse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Well Formed concrete values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CE5A5C-531C-2040-9059-0BB69C819C00}"/>
              </a:ext>
            </a:extLst>
          </p:cNvPr>
          <p:cNvGrpSpPr/>
          <p:nvPr/>
        </p:nvGrpSpPr>
        <p:grpSpPr>
          <a:xfrm>
            <a:off x="402255" y="1879305"/>
            <a:ext cx="1529615" cy="4093871"/>
            <a:chOff x="951457" y="182544"/>
            <a:chExt cx="1529615" cy="40938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93605C-F766-F146-B4B2-6DC90338CBAB}"/>
                </a:ext>
              </a:extLst>
            </p:cNvPr>
            <p:cNvSpPr txBox="1"/>
            <p:nvPr/>
          </p:nvSpPr>
          <p:spPr>
            <a:xfrm>
              <a:off x="987552" y="1143000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Integer(1)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EA1D6F-CBB3-DC43-B1A7-D2772117ABE8}"/>
                </a:ext>
              </a:extLst>
            </p:cNvPr>
            <p:cNvSpPr txBox="1"/>
            <p:nvPr/>
          </p:nvSpPr>
          <p:spPr>
            <a:xfrm>
              <a:off x="987552" y="1450777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7B4E78F-1797-754A-850D-45703AE16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8216" y="1604665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5D91CD-6EF8-114D-829D-33EB3812D872}"/>
                </a:ext>
              </a:extLst>
            </p:cNvPr>
            <p:cNvSpPr txBox="1"/>
            <p:nvPr/>
          </p:nvSpPr>
          <p:spPr>
            <a:xfrm>
              <a:off x="987552" y="1981200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Integer(2)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D5BB88-53BB-9244-A71D-EC0438A0B834}"/>
                </a:ext>
              </a:extLst>
            </p:cNvPr>
            <p:cNvSpPr txBox="1"/>
            <p:nvPr/>
          </p:nvSpPr>
          <p:spPr>
            <a:xfrm>
              <a:off x="987552" y="2286142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D3ED38F-96A8-9241-82A8-0BB77415B4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2120" y="2461153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3FD117-FF38-0D43-85AB-DA46E6115CD1}"/>
                </a:ext>
              </a:extLst>
            </p:cNvPr>
            <p:cNvSpPr txBox="1"/>
            <p:nvPr/>
          </p:nvSpPr>
          <p:spPr>
            <a:xfrm>
              <a:off x="987552" y="2828544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Integer(42)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0BE647-5122-3D45-B5C1-280650908D61}"/>
                </a:ext>
              </a:extLst>
            </p:cNvPr>
            <p:cNvSpPr txBox="1"/>
            <p:nvPr/>
          </p:nvSpPr>
          <p:spPr>
            <a:xfrm>
              <a:off x="987552" y="3133486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7E5F003-69FE-1C43-B97F-0DD29DA9A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2120" y="3308497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CFE1C7-449C-B44A-A08B-A784539D8F38}"/>
                </a:ext>
              </a:extLst>
            </p:cNvPr>
            <p:cNvSpPr txBox="1"/>
            <p:nvPr/>
          </p:nvSpPr>
          <p:spPr>
            <a:xfrm>
              <a:off x="975360" y="3663696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Integer(17)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F1AB76-46C1-6D46-9DE1-2158F28635EA}"/>
                </a:ext>
              </a:extLst>
            </p:cNvPr>
            <p:cNvSpPr txBox="1"/>
            <p:nvPr/>
          </p:nvSpPr>
          <p:spPr>
            <a:xfrm>
              <a:off x="975360" y="3968638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null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40CFF8-8105-AA4A-96BB-2E01D8EF5562}"/>
                </a:ext>
              </a:extLst>
            </p:cNvPr>
            <p:cNvSpPr txBox="1"/>
            <p:nvPr/>
          </p:nvSpPr>
          <p:spPr>
            <a:xfrm>
              <a:off x="951457" y="182544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size: 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7AE990-9FD5-6E4B-AB94-385D092BE163}"/>
                </a:ext>
              </a:extLst>
            </p:cNvPr>
            <p:cNvSpPr txBox="1"/>
            <p:nvPr/>
          </p:nvSpPr>
          <p:spPr>
            <a:xfrm>
              <a:off x="951457" y="591149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95723AB-BFE3-1D4B-B399-CB74DE1883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4814" y="809717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C4C81AE-921F-6946-A9C4-4209A8C30678}"/>
              </a:ext>
            </a:extLst>
          </p:cNvPr>
          <p:cNvSpPr txBox="1"/>
          <p:nvPr/>
        </p:nvSpPr>
        <p:spPr>
          <a:xfrm>
            <a:off x="304800" y="6271992"/>
            <a:ext cx="174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Papyrus" panose="020B0602040200020303" pitchFamily="34" charset="77"/>
              </a:rPr>
              <a:t>1, 2, 42, 17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9A835FD-23D1-0447-8DBB-5EB06C89DD25}"/>
              </a:ext>
            </a:extLst>
          </p:cNvPr>
          <p:cNvSpPr/>
          <p:nvPr/>
        </p:nvSpPr>
        <p:spPr>
          <a:xfrm>
            <a:off x="5715729" y="1447800"/>
            <a:ext cx="3123471" cy="50562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All Abstract Values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460E16-2433-DD4B-BF40-8ABB9FB9BAE4}"/>
              </a:ext>
            </a:extLst>
          </p:cNvPr>
          <p:cNvSpPr/>
          <p:nvPr/>
        </p:nvSpPr>
        <p:spPr>
          <a:xfrm>
            <a:off x="3269708" y="3696932"/>
            <a:ext cx="131318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</a:rPr>
              <a:t>Domain</a:t>
            </a:r>
            <a:endParaRPr lang="en-US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05EDC8-2BB0-AF47-A7DB-E75DA718D76E}"/>
              </a:ext>
            </a:extLst>
          </p:cNvPr>
          <p:cNvSpPr/>
          <p:nvPr/>
        </p:nvSpPr>
        <p:spPr>
          <a:xfrm>
            <a:off x="5947050" y="3147538"/>
            <a:ext cx="2607402" cy="29784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Concretely Representable Abstract Values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A15915-DEE8-524A-A32E-C9E51B87D780}"/>
              </a:ext>
            </a:extLst>
          </p:cNvPr>
          <p:cNvSpPr/>
          <p:nvPr/>
        </p:nvSpPr>
        <p:spPr>
          <a:xfrm>
            <a:off x="6687936" y="3489693"/>
            <a:ext cx="112562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</a:rPr>
              <a:t>Range</a:t>
            </a:r>
            <a:endParaRPr lang="en-US" b="1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09A22A-7210-1F40-9E0D-23ADFD85C3C7}"/>
              </a:ext>
            </a:extLst>
          </p:cNvPr>
          <p:cNvCxnSpPr/>
          <p:nvPr/>
        </p:nvCxnSpPr>
        <p:spPr>
          <a:xfrm>
            <a:off x="4419600" y="4309299"/>
            <a:ext cx="1828800" cy="0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FA3306-5973-FE40-B44C-CFAB1A6D0E7C}"/>
              </a:ext>
            </a:extLst>
          </p:cNvPr>
          <p:cNvCxnSpPr>
            <a:cxnSpLocks/>
          </p:cNvCxnSpPr>
          <p:nvPr/>
        </p:nvCxnSpPr>
        <p:spPr>
          <a:xfrm>
            <a:off x="4191000" y="5665399"/>
            <a:ext cx="2819400" cy="0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5F8405-0C67-0940-B85D-83B61BE68A2D}"/>
              </a:ext>
            </a:extLst>
          </p:cNvPr>
          <p:cNvCxnSpPr>
            <a:cxnSpLocks/>
          </p:cNvCxnSpPr>
          <p:nvPr/>
        </p:nvCxnSpPr>
        <p:spPr>
          <a:xfrm flipV="1">
            <a:off x="4537350" y="4309299"/>
            <a:ext cx="1711050" cy="679844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15B7A9-F0EE-EE44-B4A7-0D559599BDE5}"/>
              </a:ext>
            </a:extLst>
          </p:cNvPr>
          <p:cNvCxnSpPr>
            <a:cxnSpLocks/>
          </p:cNvCxnSpPr>
          <p:nvPr/>
        </p:nvCxnSpPr>
        <p:spPr>
          <a:xfrm>
            <a:off x="3868536" y="3489693"/>
            <a:ext cx="2532264" cy="461665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4CA030E-4002-5748-A88C-F920C9528AAC}"/>
              </a:ext>
            </a:extLst>
          </p:cNvPr>
          <p:cNvSpPr/>
          <p:nvPr/>
        </p:nvSpPr>
        <p:spPr>
          <a:xfrm>
            <a:off x="6434890" y="1824335"/>
            <a:ext cx="168828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</a:rPr>
              <a:t>Codomain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16545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Abstraction Function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83B3DD-A452-C441-A7D5-E48EE9C991AC}"/>
              </a:ext>
            </a:extLst>
          </p:cNvPr>
          <p:cNvSpPr/>
          <p:nvPr/>
        </p:nvSpPr>
        <p:spPr>
          <a:xfrm>
            <a:off x="2514600" y="1447800"/>
            <a:ext cx="2590800" cy="50562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All concrete values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FF37EA-6AAC-B74B-A787-CEAF86A1170B}"/>
              </a:ext>
            </a:extLst>
          </p:cNvPr>
          <p:cNvSpPr/>
          <p:nvPr/>
        </p:nvSpPr>
        <p:spPr>
          <a:xfrm>
            <a:off x="3007814" y="3253313"/>
            <a:ext cx="1766081" cy="2851759"/>
          </a:xfrm>
          <a:prstGeom prst="ellipse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Well Formed concrete values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9A835FD-23D1-0447-8DBB-5EB06C89DD25}"/>
              </a:ext>
            </a:extLst>
          </p:cNvPr>
          <p:cNvSpPr/>
          <p:nvPr/>
        </p:nvSpPr>
        <p:spPr>
          <a:xfrm>
            <a:off x="5715729" y="1447800"/>
            <a:ext cx="3123471" cy="50562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All Abstract Values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460E16-2433-DD4B-BF40-8ABB9FB9BAE4}"/>
              </a:ext>
            </a:extLst>
          </p:cNvPr>
          <p:cNvSpPr/>
          <p:nvPr/>
        </p:nvSpPr>
        <p:spPr>
          <a:xfrm>
            <a:off x="3269708" y="3696932"/>
            <a:ext cx="131318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</a:rPr>
              <a:t>Domain</a:t>
            </a:r>
            <a:endParaRPr lang="en-US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05EDC8-2BB0-AF47-A7DB-E75DA718D76E}"/>
              </a:ext>
            </a:extLst>
          </p:cNvPr>
          <p:cNvSpPr/>
          <p:nvPr/>
        </p:nvSpPr>
        <p:spPr>
          <a:xfrm>
            <a:off x="5947050" y="3147538"/>
            <a:ext cx="2607402" cy="29784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Concretely Representable Abstract Values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A15915-DEE8-524A-A32E-C9E51B87D780}"/>
              </a:ext>
            </a:extLst>
          </p:cNvPr>
          <p:cNvSpPr/>
          <p:nvPr/>
        </p:nvSpPr>
        <p:spPr>
          <a:xfrm>
            <a:off x="6687936" y="3489693"/>
            <a:ext cx="112562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</a:rPr>
              <a:t>Range</a:t>
            </a:r>
            <a:endParaRPr lang="en-US" b="1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09A22A-7210-1F40-9E0D-23ADFD85C3C7}"/>
              </a:ext>
            </a:extLst>
          </p:cNvPr>
          <p:cNvCxnSpPr/>
          <p:nvPr/>
        </p:nvCxnSpPr>
        <p:spPr>
          <a:xfrm>
            <a:off x="4419600" y="4309299"/>
            <a:ext cx="1828800" cy="0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FA3306-5973-FE40-B44C-CFAB1A6D0E7C}"/>
              </a:ext>
            </a:extLst>
          </p:cNvPr>
          <p:cNvCxnSpPr>
            <a:cxnSpLocks/>
          </p:cNvCxnSpPr>
          <p:nvPr/>
        </p:nvCxnSpPr>
        <p:spPr>
          <a:xfrm>
            <a:off x="4191000" y="5665399"/>
            <a:ext cx="2819400" cy="0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5F8405-0C67-0940-B85D-83B61BE68A2D}"/>
              </a:ext>
            </a:extLst>
          </p:cNvPr>
          <p:cNvCxnSpPr>
            <a:cxnSpLocks/>
          </p:cNvCxnSpPr>
          <p:nvPr/>
        </p:nvCxnSpPr>
        <p:spPr>
          <a:xfrm flipV="1">
            <a:off x="4537350" y="4309299"/>
            <a:ext cx="1711050" cy="679844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15B7A9-F0EE-EE44-B4A7-0D559599BDE5}"/>
              </a:ext>
            </a:extLst>
          </p:cNvPr>
          <p:cNvCxnSpPr>
            <a:cxnSpLocks/>
          </p:cNvCxnSpPr>
          <p:nvPr/>
        </p:nvCxnSpPr>
        <p:spPr>
          <a:xfrm>
            <a:off x="3868536" y="3489693"/>
            <a:ext cx="2532264" cy="461665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4CA030E-4002-5748-A88C-F920C9528AAC}"/>
              </a:ext>
            </a:extLst>
          </p:cNvPr>
          <p:cNvSpPr/>
          <p:nvPr/>
        </p:nvSpPr>
        <p:spPr>
          <a:xfrm>
            <a:off x="6434890" y="1824335"/>
            <a:ext cx="168828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</a:rPr>
              <a:t>Codomain</a:t>
            </a:r>
            <a:endParaRPr lang="en-US" b="1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CF559D4-2591-E147-8552-E574D36662B8}"/>
              </a:ext>
            </a:extLst>
          </p:cNvPr>
          <p:cNvGrpSpPr/>
          <p:nvPr/>
        </p:nvGrpSpPr>
        <p:grpSpPr>
          <a:xfrm>
            <a:off x="408227" y="1824335"/>
            <a:ext cx="1529615" cy="4093871"/>
            <a:chOff x="5759197" y="1935967"/>
            <a:chExt cx="1529615" cy="409387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9EFCEA8-2B12-C346-86AF-90797B466C17}"/>
                </a:ext>
              </a:extLst>
            </p:cNvPr>
            <p:cNvGrpSpPr/>
            <p:nvPr/>
          </p:nvGrpSpPr>
          <p:grpSpPr>
            <a:xfrm>
              <a:off x="5759197" y="1935967"/>
              <a:ext cx="1529615" cy="4093871"/>
              <a:chOff x="951457" y="182544"/>
              <a:chExt cx="1529615" cy="4093871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71E3887-FEEF-8A4A-86E6-AF2D257A5978}"/>
                  </a:ext>
                </a:extLst>
              </p:cNvPr>
              <p:cNvSpPr txBox="1"/>
              <p:nvPr/>
            </p:nvSpPr>
            <p:spPr>
              <a:xfrm>
                <a:off x="987552" y="1143000"/>
                <a:ext cx="1493520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E26CA21-518E-F543-BD0C-1108AEA087A3}"/>
                  </a:ext>
                </a:extLst>
              </p:cNvPr>
              <p:cNvSpPr txBox="1"/>
              <p:nvPr/>
            </p:nvSpPr>
            <p:spPr>
              <a:xfrm>
                <a:off x="987552" y="1450777"/>
                <a:ext cx="1493520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400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E4CC7324-CE0C-FD46-A534-9402E8AE21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8216" y="1604665"/>
                <a:ext cx="6096" cy="3765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4D4725C-4F85-4649-9166-C76680D767AC}"/>
                  </a:ext>
                </a:extLst>
              </p:cNvPr>
              <p:cNvSpPr txBox="1"/>
              <p:nvPr/>
            </p:nvSpPr>
            <p:spPr>
              <a:xfrm>
                <a:off x="987552" y="1981200"/>
                <a:ext cx="1493520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Integer(2)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C3E9712-33F5-7448-A134-ECDB9E4D9EDB}"/>
                  </a:ext>
                </a:extLst>
              </p:cNvPr>
              <p:cNvSpPr txBox="1"/>
              <p:nvPr/>
            </p:nvSpPr>
            <p:spPr>
              <a:xfrm>
                <a:off x="987552" y="2286142"/>
                <a:ext cx="1493520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400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FE9FEF58-E031-FB41-B0A0-60F89659EA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2120" y="2461153"/>
                <a:ext cx="6096" cy="3765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A7813A5-A160-6249-AE75-54312FE0965E}"/>
                  </a:ext>
                </a:extLst>
              </p:cNvPr>
              <p:cNvSpPr txBox="1"/>
              <p:nvPr/>
            </p:nvSpPr>
            <p:spPr>
              <a:xfrm>
                <a:off x="987552" y="2828544"/>
                <a:ext cx="1493520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Integer(42)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74C871B-AF50-2342-8DA6-5C7AA0CAA033}"/>
                  </a:ext>
                </a:extLst>
              </p:cNvPr>
              <p:cNvSpPr txBox="1"/>
              <p:nvPr/>
            </p:nvSpPr>
            <p:spPr>
              <a:xfrm>
                <a:off x="987552" y="3133486"/>
                <a:ext cx="1493520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400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7E197F1-A3A0-434E-8785-FAAA93A88D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2120" y="3308497"/>
                <a:ext cx="6096" cy="3765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D297561-C3D2-6540-9C1D-CBDE4B1D08DF}"/>
                  </a:ext>
                </a:extLst>
              </p:cNvPr>
              <p:cNvSpPr txBox="1"/>
              <p:nvPr/>
            </p:nvSpPr>
            <p:spPr>
              <a:xfrm>
                <a:off x="975360" y="3663696"/>
                <a:ext cx="1493520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Integer(17)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927F05F-2D1C-894E-BEE7-BB0598C4C70D}"/>
                  </a:ext>
                </a:extLst>
              </p:cNvPr>
              <p:cNvSpPr txBox="1"/>
              <p:nvPr/>
            </p:nvSpPr>
            <p:spPr>
              <a:xfrm>
                <a:off x="975360" y="3968638"/>
                <a:ext cx="1493520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A6999F-FCD9-AA40-BB3B-2DB90E66A6D5}"/>
                  </a:ext>
                </a:extLst>
              </p:cNvPr>
              <p:cNvSpPr txBox="1"/>
              <p:nvPr/>
            </p:nvSpPr>
            <p:spPr>
              <a:xfrm>
                <a:off x="951457" y="182544"/>
                <a:ext cx="1493520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size: 0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5D15223-472E-164F-B6EA-E2C16DA61846}"/>
                  </a:ext>
                </a:extLst>
              </p:cNvPr>
              <p:cNvSpPr txBox="1"/>
              <p:nvPr/>
            </p:nvSpPr>
            <p:spPr>
              <a:xfrm>
                <a:off x="951457" y="591149"/>
                <a:ext cx="1493520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head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663BE6D6-A833-5F46-9B9E-06B992B1B2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94814" y="809717"/>
                <a:ext cx="6096" cy="3765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Elbow Connector 66">
              <a:extLst>
                <a:ext uri="{FF2B5EF4-FFF2-40B4-BE49-F238E27FC236}">
                  <a16:creationId xmlns:a16="http://schemas.microsoft.com/office/drawing/2014/main" id="{815C2F6E-04B9-D940-8EE7-D224588B2E4A}"/>
                </a:ext>
              </a:extLst>
            </p:cNvPr>
            <p:cNvCxnSpPr>
              <a:cxnSpLocks/>
              <a:stCxn id="78" idx="2"/>
              <a:endCxn id="74" idx="3"/>
            </p:cNvCxnSpPr>
            <p:nvPr/>
          </p:nvCxnSpPr>
          <p:spPr>
            <a:xfrm rot="5400000" flipH="1" flipV="1">
              <a:off x="6262345" y="5003371"/>
              <a:ext cx="1293982" cy="758952"/>
            </a:xfrm>
            <a:prstGeom prst="bentConnector4">
              <a:avLst>
                <a:gd name="adj1" fmla="val -17666"/>
                <a:gd name="adj2" fmla="val 130120"/>
              </a:avLst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7642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Abstraction Function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83B3DD-A452-C441-A7D5-E48EE9C991AC}"/>
              </a:ext>
            </a:extLst>
          </p:cNvPr>
          <p:cNvSpPr/>
          <p:nvPr/>
        </p:nvSpPr>
        <p:spPr>
          <a:xfrm>
            <a:off x="2514600" y="1447800"/>
            <a:ext cx="2590800" cy="50562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All concrete values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FF37EA-6AAC-B74B-A787-CEAF86A1170B}"/>
              </a:ext>
            </a:extLst>
          </p:cNvPr>
          <p:cNvSpPr/>
          <p:nvPr/>
        </p:nvSpPr>
        <p:spPr>
          <a:xfrm>
            <a:off x="3007814" y="3253313"/>
            <a:ext cx="1766081" cy="2851759"/>
          </a:xfrm>
          <a:prstGeom prst="ellipse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Well Formed concrete values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9A835FD-23D1-0447-8DBB-5EB06C89DD25}"/>
              </a:ext>
            </a:extLst>
          </p:cNvPr>
          <p:cNvSpPr/>
          <p:nvPr/>
        </p:nvSpPr>
        <p:spPr>
          <a:xfrm>
            <a:off x="5715729" y="1447800"/>
            <a:ext cx="3123471" cy="50562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All Abstract Values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460E16-2433-DD4B-BF40-8ABB9FB9BAE4}"/>
              </a:ext>
            </a:extLst>
          </p:cNvPr>
          <p:cNvSpPr/>
          <p:nvPr/>
        </p:nvSpPr>
        <p:spPr>
          <a:xfrm>
            <a:off x="3269708" y="3696932"/>
            <a:ext cx="131318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</a:rPr>
              <a:t>Domain</a:t>
            </a:r>
            <a:endParaRPr lang="en-US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05EDC8-2BB0-AF47-A7DB-E75DA718D76E}"/>
              </a:ext>
            </a:extLst>
          </p:cNvPr>
          <p:cNvSpPr/>
          <p:nvPr/>
        </p:nvSpPr>
        <p:spPr>
          <a:xfrm>
            <a:off x="5947050" y="3147538"/>
            <a:ext cx="2607402" cy="29784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Concretely Representable Abstract Values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A15915-DEE8-524A-A32E-C9E51B87D780}"/>
              </a:ext>
            </a:extLst>
          </p:cNvPr>
          <p:cNvSpPr/>
          <p:nvPr/>
        </p:nvSpPr>
        <p:spPr>
          <a:xfrm>
            <a:off x="6687936" y="3489693"/>
            <a:ext cx="112562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</a:rPr>
              <a:t>Range</a:t>
            </a:r>
            <a:endParaRPr lang="en-US" b="1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09A22A-7210-1F40-9E0D-23ADFD85C3C7}"/>
              </a:ext>
            </a:extLst>
          </p:cNvPr>
          <p:cNvCxnSpPr/>
          <p:nvPr/>
        </p:nvCxnSpPr>
        <p:spPr>
          <a:xfrm>
            <a:off x="4419600" y="4309299"/>
            <a:ext cx="1828800" cy="0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FA3306-5973-FE40-B44C-CFAB1A6D0E7C}"/>
              </a:ext>
            </a:extLst>
          </p:cNvPr>
          <p:cNvCxnSpPr>
            <a:cxnSpLocks/>
          </p:cNvCxnSpPr>
          <p:nvPr/>
        </p:nvCxnSpPr>
        <p:spPr>
          <a:xfrm>
            <a:off x="4191000" y="5665399"/>
            <a:ext cx="2819400" cy="0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5F8405-0C67-0940-B85D-83B61BE68A2D}"/>
              </a:ext>
            </a:extLst>
          </p:cNvPr>
          <p:cNvCxnSpPr>
            <a:cxnSpLocks/>
          </p:cNvCxnSpPr>
          <p:nvPr/>
        </p:nvCxnSpPr>
        <p:spPr>
          <a:xfrm flipV="1">
            <a:off x="4537350" y="4309299"/>
            <a:ext cx="1711050" cy="679844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15B7A9-F0EE-EE44-B4A7-0D559599BDE5}"/>
              </a:ext>
            </a:extLst>
          </p:cNvPr>
          <p:cNvCxnSpPr>
            <a:cxnSpLocks/>
          </p:cNvCxnSpPr>
          <p:nvPr/>
        </p:nvCxnSpPr>
        <p:spPr>
          <a:xfrm>
            <a:off x="3868536" y="3489693"/>
            <a:ext cx="2532264" cy="461665"/>
          </a:xfrm>
          <a:prstGeom prst="straightConnector1">
            <a:avLst/>
          </a:prstGeom>
          <a:ln w="34925">
            <a:solidFill>
              <a:schemeClr val="tx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4CA030E-4002-5748-A88C-F920C9528AAC}"/>
              </a:ext>
            </a:extLst>
          </p:cNvPr>
          <p:cNvSpPr/>
          <p:nvPr/>
        </p:nvSpPr>
        <p:spPr>
          <a:xfrm>
            <a:off x="6434890" y="1824335"/>
            <a:ext cx="168828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</a:rPr>
              <a:t>Codomain</a:t>
            </a:r>
            <a:endParaRPr lang="en-US" b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A738C8-1A5E-594A-B912-82E738ABAB54}"/>
              </a:ext>
            </a:extLst>
          </p:cNvPr>
          <p:cNvSpPr txBox="1"/>
          <p:nvPr/>
        </p:nvSpPr>
        <p:spPr>
          <a:xfrm>
            <a:off x="568831" y="2705096"/>
            <a:ext cx="1461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Papyrus" panose="020B0602040200020303" pitchFamily="34" charset="77"/>
              </a:rPr>
              <a:t>0,</a:t>
            </a:r>
          </a:p>
          <a:p>
            <a:r>
              <a:rPr lang="en-US" sz="2800" b="1">
                <a:solidFill>
                  <a:schemeClr val="accent2"/>
                </a:solidFill>
                <a:latin typeface="Papyrus" panose="020B0602040200020303" pitchFamily="34" charset="77"/>
              </a:rPr>
              <a:t>1,  </a:t>
            </a:r>
          </a:p>
          <a:p>
            <a:r>
              <a:rPr lang="en-US" sz="2800" b="1">
                <a:solidFill>
                  <a:schemeClr val="accent2"/>
                </a:solidFill>
                <a:latin typeface="Papyrus" panose="020B0602040200020303" pitchFamily="34" charset="77"/>
              </a:rPr>
              <a:t>2</a:t>
            </a:r>
            <a:r>
              <a:rPr lang="en-US" sz="2800" b="1" baseline="30000">
                <a:solidFill>
                  <a:schemeClr val="accent2"/>
                </a:solidFill>
                <a:latin typeface="Papyrus" panose="020B0602040200020303" pitchFamily="34" charset="77"/>
              </a:rPr>
              <a:t>10,000</a:t>
            </a:r>
          </a:p>
          <a:p>
            <a:endParaRPr lang="en-US" sz="2800" b="1">
              <a:solidFill>
                <a:schemeClr val="accent2"/>
              </a:solidFill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5830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Summary so far: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D3C571-ED9C-8D4B-AC11-D9BF126169DA}"/>
              </a:ext>
            </a:extLst>
          </p:cNvPr>
          <p:cNvGrpSpPr/>
          <p:nvPr/>
        </p:nvGrpSpPr>
        <p:grpSpPr>
          <a:xfrm>
            <a:off x="1905000" y="3127601"/>
            <a:ext cx="5546638" cy="2978496"/>
            <a:chOff x="3007814" y="3147538"/>
            <a:chExt cx="5546638" cy="297849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FF37EA-6AAC-B74B-A787-CEAF86A1170B}"/>
                </a:ext>
              </a:extLst>
            </p:cNvPr>
            <p:cNvSpPr/>
            <p:nvPr/>
          </p:nvSpPr>
          <p:spPr>
            <a:xfrm>
              <a:off x="3007814" y="3253313"/>
              <a:ext cx="1766081" cy="285175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  <a:p>
              <a:pPr algn="ctr"/>
              <a:r>
                <a:rPr lang="en-US" sz="2000">
                  <a:solidFill>
                    <a:schemeClr val="tx1"/>
                  </a:solidFill>
                </a:rPr>
                <a:t>Well Formed concrete values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405EDC8-2BB0-AF47-A7DB-E75DA718D76E}"/>
                </a:ext>
              </a:extLst>
            </p:cNvPr>
            <p:cNvSpPr/>
            <p:nvPr/>
          </p:nvSpPr>
          <p:spPr>
            <a:xfrm>
              <a:off x="5947050" y="3147538"/>
              <a:ext cx="2607402" cy="297849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Concretely Representable Abstract Values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309A22A-7210-1F40-9E0D-23ADFD85C3C7}"/>
                </a:ext>
              </a:extLst>
            </p:cNvPr>
            <p:cNvCxnSpPr/>
            <p:nvPr/>
          </p:nvCxnSpPr>
          <p:spPr>
            <a:xfrm>
              <a:off x="4419600" y="4309299"/>
              <a:ext cx="18288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4FA3306-5973-FE40-B44C-CFAB1A6D0E7C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00" y="5665399"/>
              <a:ext cx="28194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D5F8405-0C67-0940-B85D-83B61BE68A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7350" y="4309299"/>
              <a:ext cx="1711050" cy="679844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815B7A9-F0EE-EE44-B4A7-0D559599BDE5}"/>
                </a:ext>
              </a:extLst>
            </p:cNvPr>
            <p:cNvCxnSpPr>
              <a:cxnSpLocks/>
            </p:cNvCxnSpPr>
            <p:nvPr/>
          </p:nvCxnSpPr>
          <p:spPr>
            <a:xfrm>
              <a:off x="3868536" y="3489693"/>
              <a:ext cx="2532264" cy="461665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A26B863-6CE5-8D40-AFBB-ED08DD676181}"/>
              </a:ext>
            </a:extLst>
          </p:cNvPr>
          <p:cNvSpPr/>
          <p:nvPr/>
        </p:nvSpPr>
        <p:spPr>
          <a:xfrm>
            <a:off x="1049650" y="1675225"/>
            <a:ext cx="689647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The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>
                <a:solidFill>
                  <a:srgbClr val="2D2DB9"/>
                </a:solidFill>
                <a:latin typeface="Arial"/>
              </a:rPr>
              <a:t>abstraction function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maps concrete representations to the abstract values they represent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AF:  concrete rep 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→ abstract value</a:t>
            </a:r>
          </a:p>
        </p:txBody>
      </p:sp>
    </p:spTree>
    <p:extLst>
      <p:ext uri="{BB962C8B-B14F-4D97-AF65-F5344CB8AC3E}">
        <p14:creationId xmlns:p14="http://schemas.microsoft.com/office/powerpoint/2010/main" val="2652558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abstraction function is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Why do we map concrete to abstract and not vice versa?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It’s not a function in the other direction</a:t>
            </a:r>
          </a:p>
          <a:p>
            <a:pPr lvl="1"/>
            <a:r>
              <a:rPr lang="en-US" sz="2000" dirty="0"/>
              <a:t>Example: lists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a,b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2000" dirty="0"/>
              <a:t> and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b,a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2000" dirty="0"/>
              <a:t> might each represent the set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{a, b}</a:t>
            </a:r>
          </a:p>
          <a:p>
            <a:endParaRPr lang="en-US" sz="2000" dirty="0"/>
          </a:p>
          <a:p>
            <a:r>
              <a:rPr lang="en-US" sz="2000" dirty="0"/>
              <a:t>It’s not as useful in the other direction</a:t>
            </a:r>
          </a:p>
          <a:p>
            <a:pPr lvl="1"/>
            <a:r>
              <a:rPr lang="en-US" sz="2000" dirty="0"/>
              <a:t>Purpose is to reason about whether our methods are manipulating concrete representations correctly in terms of the abstract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335611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an abstraction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Domain</a:t>
            </a:r>
            <a:r>
              <a:rPr lang="en-US" sz="2000" dirty="0"/>
              <a:t>:  all representations that satisfy the rep invariant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Range:</a:t>
            </a:r>
            <a:r>
              <a:rPr lang="en-US" sz="2000" dirty="0"/>
              <a:t>  concretely representable abstract values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Overview section of the specification should provide a notation of writing abstract values</a:t>
            </a:r>
          </a:p>
          <a:p>
            <a:pPr lvl="1"/>
            <a:r>
              <a:rPr lang="en-US" sz="2000" dirty="0"/>
              <a:t>Could implement a method for printing in this notation</a:t>
            </a:r>
          </a:p>
          <a:p>
            <a:pPr lvl="2"/>
            <a:r>
              <a:rPr lang="en-US" sz="2000" dirty="0"/>
              <a:t>Useful for debugging</a:t>
            </a:r>
          </a:p>
          <a:p>
            <a:pPr lvl="2"/>
            <a:r>
              <a:rPr lang="en-US" sz="2000" dirty="0"/>
              <a:t>Often a good choice for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9578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/>
              <a:t>Abstraction Function and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772400" cy="541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/** A last-in, first-out stack. A typical stack is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           e0, e1, ... en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where en is the top element of the stack and is most 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recently pushed and first available to be popped. */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Stack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// Rep invariant: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//   0 &lt;= this.top &lt;= this.a.length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//   this.a != null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// Abstraction Function: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// AF(this) = A last-in, first-out stack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//   defined by an ordered sequence of integers 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//            this.a[0] ... this.a[this.top-1]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//   where the rightmost integer in the 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//   sequence is at the top of the stack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private int[] 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private int 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sz="1800" b="1" u="sng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1800" b="1" u="sng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335F45-4B62-5744-A987-4B6E17C464AF}"/>
              </a:ext>
            </a:extLst>
          </p:cNvPr>
          <p:cNvSpPr txBox="1">
            <a:spLocks/>
          </p:cNvSpPr>
          <p:nvPr/>
        </p:nvSpPr>
        <p:spPr bwMode="auto">
          <a:xfrm>
            <a:off x="5410200" y="5157230"/>
            <a:ext cx="3352800" cy="64633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/>
              <a:t>implicit: the number of elements in the stack is </a:t>
            </a:r>
            <a:r>
              <a:rPr lang="en-US" sz="18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endParaRPr lang="en-US" sz="180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6764C7-00FF-2C46-8228-86E2137C133B}"/>
              </a:ext>
            </a:extLst>
          </p:cNvPr>
          <p:cNvSpPr txBox="1">
            <a:spLocks/>
          </p:cNvSpPr>
          <p:nvPr/>
        </p:nvSpPr>
        <p:spPr bwMode="auto">
          <a:xfrm>
            <a:off x="4495800" y="5983069"/>
            <a:ext cx="4267200" cy="64633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/>
              <a:t>implicit: </a:t>
            </a:r>
            <a:r>
              <a:rPr lang="en-US" sz="18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r>
              <a:rPr lang="en-US" sz="1800" b="1" kern="0" dirty="0">
                <a:latin typeface="Helvetica" pitchFamily="2" charset="0"/>
                <a:cs typeface="Courier New" panose="02070309020205020404" pitchFamily="49" charset="0"/>
              </a:rPr>
              <a:t> </a:t>
            </a:r>
            <a:r>
              <a:rPr lang="en-US" sz="1800" kern="0" dirty="0">
                <a:latin typeface="Helvetica" pitchFamily="2" charset="0"/>
                <a:cs typeface="Courier New" panose="02070309020205020404" pitchFamily="49" charset="0"/>
              </a:rPr>
              <a:t>points to the array element just “after” the top of the stack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34261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AF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56297" y="453477"/>
            <a:ext cx="3954087" cy="646331"/>
          </a:xfrm>
          <a:solidFill>
            <a:srgbClr val="92D050">
              <a:alpha val="50000"/>
            </a:srgb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/>
              <a:t>recall: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r>
              <a:rPr lang="en-US" sz="1800" dirty="0"/>
              <a:t> points to the array element just after the top of the stack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318731"/>
              </p:ext>
            </p:extLst>
          </p:nvPr>
        </p:nvGraphicFramePr>
        <p:xfrm>
          <a:off x="419633" y="1759215"/>
          <a:ext cx="3241405" cy="33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278">
                <a:tc>
                  <a:txBody>
                    <a:bodyPr/>
                    <a:lstStyle/>
                    <a:p>
                      <a:r>
                        <a:rPr lang="en-US" sz="1600" dirty="0"/>
                        <a:t>new()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70" marR="82970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970" marR="82970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970" marR="82970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970" marR="82970" marT="41459" marB="414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336180"/>
              </p:ext>
            </p:extLst>
          </p:nvPr>
        </p:nvGraphicFramePr>
        <p:xfrm>
          <a:off x="419633" y="3282673"/>
          <a:ext cx="3241405" cy="33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278">
                <a:tc>
                  <a:txBody>
                    <a:bodyPr/>
                    <a:lstStyle/>
                    <a:p>
                      <a:r>
                        <a:rPr lang="en-US" sz="1600" dirty="0"/>
                        <a:t>push(17)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70" marR="82970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</a:p>
                  </a:txBody>
                  <a:tcPr marL="82970" marR="82970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970" marR="82970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970" marR="82970" marT="41459" marB="414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Up Arrow 11"/>
          <p:cNvSpPr/>
          <p:nvPr/>
        </p:nvSpPr>
        <p:spPr>
          <a:xfrm>
            <a:off x="2302057" y="3618951"/>
            <a:ext cx="517343" cy="10340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82945" tIns="41473" rIns="82945" bIns="41473"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top=1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17986"/>
              </p:ext>
            </p:extLst>
          </p:nvPr>
        </p:nvGraphicFramePr>
        <p:xfrm>
          <a:off x="419633" y="4884174"/>
          <a:ext cx="3241405" cy="33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278">
                <a:tc>
                  <a:txBody>
                    <a:bodyPr/>
                    <a:lstStyle/>
                    <a:p>
                      <a:r>
                        <a:rPr lang="en-US" sz="1600" dirty="0"/>
                        <a:t>push(-9)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70" marR="82970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</a:p>
                  </a:txBody>
                  <a:tcPr marL="82970" marR="82970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-9</a:t>
                      </a:r>
                    </a:p>
                  </a:txBody>
                  <a:tcPr marL="82970" marR="82970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970" marR="82970" marT="41459" marB="414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Up Arrow 13"/>
          <p:cNvSpPr/>
          <p:nvPr/>
        </p:nvSpPr>
        <p:spPr>
          <a:xfrm>
            <a:off x="2987857" y="5220453"/>
            <a:ext cx="517343" cy="10340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82945" tIns="41473" rIns="82945" bIns="41473"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top=2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655115" y="2095493"/>
            <a:ext cx="2307285" cy="1034036"/>
            <a:chOff x="1697270" y="2310863"/>
            <a:chExt cx="2542817" cy="1140312"/>
          </a:xfrm>
        </p:grpSpPr>
        <p:sp>
          <p:nvSpPr>
            <p:cNvPr id="10" name="Up Arrow 9"/>
            <p:cNvSpPr/>
            <p:nvPr/>
          </p:nvSpPr>
          <p:spPr>
            <a:xfrm>
              <a:off x="1697270" y="2310863"/>
              <a:ext cx="570156" cy="114031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top=0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0193" y="2706056"/>
              <a:ext cx="1729894" cy="441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Papyrus" panose="020B0602040200020303" pitchFamily="34" charset="77"/>
                  <a:cs typeface="Consolas" pitchFamily="49" charset="0"/>
                </a:rPr>
                <a:t>empty stack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2252" y="3926650"/>
            <a:ext cx="385518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>
                <a:latin typeface="Papyrus" panose="020B0602040200020303" pitchFamily="34" charset="77"/>
                <a:cs typeface="Consolas" pitchFamily="49" charset="0"/>
              </a:rPr>
              <a:t>17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252" y="5537906"/>
            <a:ext cx="845581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>
                <a:latin typeface="Papyrus" panose="020B0602040200020303" pitchFamily="34" charset="77"/>
                <a:cs typeface="Consolas" pitchFamily="49" charset="0"/>
              </a:rPr>
              <a:t>17, -9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96833"/>
              </p:ext>
            </p:extLst>
          </p:nvPr>
        </p:nvGraphicFramePr>
        <p:xfrm>
          <a:off x="4743983" y="1759215"/>
          <a:ext cx="3241405" cy="33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278">
                <a:tc>
                  <a:txBody>
                    <a:bodyPr/>
                    <a:lstStyle/>
                    <a:p>
                      <a:r>
                        <a:rPr lang="en-US" sz="1600" dirty="0"/>
                        <a:t>pop()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70" marR="82970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</a:p>
                  </a:txBody>
                  <a:tcPr marL="82970" marR="82970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-9</a:t>
                      </a:r>
                    </a:p>
                  </a:txBody>
                  <a:tcPr marL="82970" marR="82970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2970" marR="82970" marT="41459" marB="414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727704" y="2403191"/>
            <a:ext cx="385518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>
                <a:latin typeface="Papyrus" panose="020B0602040200020303" pitchFamily="34" charset="77"/>
                <a:cs typeface="Consolas" pitchFamily="49" charset="0"/>
              </a:rPr>
              <a:t>17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6645457" y="2098736"/>
            <a:ext cx="517343" cy="10340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82945" tIns="41473" rIns="82945" bIns="41473"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top=1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56297" y="3276600"/>
            <a:ext cx="3611642" cy="316152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Abstract states are the same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Papyrus" panose="020B0602040200020303" pitchFamily="34" charset="77"/>
                <a:cs typeface="Consolas" pitchFamily="49" charset="0"/>
              </a:rPr>
              <a:t>17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b="1" dirty="0">
                <a:latin typeface="Papyrus" panose="020B0602040200020303" pitchFamily="34" charset="77"/>
                <a:cs typeface="Consolas" pitchFamily="49" charset="0"/>
              </a:rPr>
              <a:t>17</a:t>
            </a:r>
          </a:p>
          <a:p>
            <a:pPr algn="ctr"/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Concrete states are different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&lt;[17,0,0], top=1&gt;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≠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&lt;[17,-9,0], top=1&gt;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sz="2000" dirty="0">
                <a:latin typeface="+mn-lt"/>
              </a:rPr>
              <a:t>AF is a function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Inverse of AF is not a function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661038" y="2887494"/>
            <a:ext cx="1746662" cy="946239"/>
          </a:xfrm>
          <a:prstGeom prst="straightConnector1">
            <a:avLst/>
          </a:prstGeom>
          <a:ln w="571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7" grpId="0"/>
      <p:bldP spid="25" grpId="0"/>
      <p:bldP spid="26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Benevolent 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/>
              <a:t>Different implementation of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member</a:t>
            </a:r>
            <a:r>
              <a:rPr lang="en-US" sz="2000" dirty="0"/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63DE8"/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(Character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c1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elts.indexOf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(c1);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if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== -1)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move-to-front optimization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Character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c2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elts.elementAt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(0);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elts.set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(0, c1);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elts.set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c2);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000" dirty="0"/>
              <a:t>Move-to-front speeds up repeated membership tests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Mutates rep, but does not change </a:t>
            </a:r>
            <a:r>
              <a:rPr lang="en-US" sz="2000" i="1" dirty="0"/>
              <a:t>abstract</a:t>
            </a:r>
            <a:r>
              <a:rPr lang="en-US" sz="2000" dirty="0"/>
              <a:t> value</a:t>
            </a:r>
          </a:p>
          <a:p>
            <a:pPr lvl="1"/>
            <a:r>
              <a:rPr lang="en-US" sz="2000" i="1" dirty="0"/>
              <a:t>AF maps both reps to the same abstract value</a:t>
            </a:r>
          </a:p>
          <a:p>
            <a:pPr lvl="2"/>
            <a:r>
              <a:rPr lang="en-US" sz="2000" dirty="0"/>
              <a:t>Precise reasoning/explanation for “clients can’t tell”</a:t>
            </a:r>
          </a:p>
          <a:p>
            <a:pPr>
              <a:buNone/>
            </a:pPr>
            <a:endParaRPr lang="en-US" sz="2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CF457E-4DBE-6A44-AB86-A1EBC6112B60}"/>
              </a:ext>
            </a:extLst>
          </p:cNvPr>
          <p:cNvGrpSpPr/>
          <p:nvPr/>
        </p:nvGrpSpPr>
        <p:grpSpPr>
          <a:xfrm>
            <a:off x="6629400" y="2590800"/>
            <a:ext cx="1828800" cy="2119678"/>
            <a:chOff x="6324600" y="1981200"/>
            <a:chExt cx="1828800" cy="2631063"/>
          </a:xfrm>
        </p:grpSpPr>
        <p:sp>
          <p:nvSpPr>
            <p:cNvPr id="4" name="Oval 1028"/>
            <p:cNvSpPr>
              <a:spLocks noChangeArrowheads="1"/>
            </p:cNvSpPr>
            <p:nvPr/>
          </p:nvSpPr>
          <p:spPr bwMode="auto">
            <a:xfrm>
              <a:off x="6324600" y="3886200"/>
              <a:ext cx="457200" cy="457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u="none">
                  <a:latin typeface="Helvetica" pitchFamily="2" charset="0"/>
                </a:rPr>
                <a:t>r</a:t>
              </a:r>
            </a:p>
          </p:txBody>
        </p:sp>
        <p:sp>
          <p:nvSpPr>
            <p:cNvPr id="5" name="Oval 1029"/>
            <p:cNvSpPr>
              <a:spLocks noChangeArrowheads="1"/>
            </p:cNvSpPr>
            <p:nvPr/>
          </p:nvSpPr>
          <p:spPr bwMode="auto">
            <a:xfrm>
              <a:off x="7696200" y="3886200"/>
              <a:ext cx="457200" cy="457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u="none">
                  <a:latin typeface="Helvetica" pitchFamily="2" charset="0"/>
                </a:rPr>
                <a:t>r’</a:t>
              </a:r>
            </a:p>
          </p:txBody>
        </p:sp>
        <p:sp>
          <p:nvSpPr>
            <p:cNvPr id="6" name="Oval 1030"/>
            <p:cNvSpPr>
              <a:spLocks noChangeArrowheads="1"/>
            </p:cNvSpPr>
            <p:nvPr/>
          </p:nvSpPr>
          <p:spPr bwMode="auto">
            <a:xfrm>
              <a:off x="7010400" y="1981200"/>
              <a:ext cx="457200" cy="4572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u="none">
                  <a:latin typeface="Helvetica" pitchFamily="2" charset="0"/>
                </a:rPr>
                <a:t>a</a:t>
              </a:r>
            </a:p>
          </p:txBody>
        </p:sp>
        <p:cxnSp>
          <p:nvCxnSpPr>
            <p:cNvPr id="7" name="AutoShape 1031"/>
            <p:cNvCxnSpPr>
              <a:cxnSpLocks noChangeShapeType="1"/>
              <a:stCxn id="4" idx="0"/>
              <a:endCxn id="6" idx="4"/>
            </p:cNvCxnSpPr>
            <p:nvPr/>
          </p:nvCxnSpPr>
          <p:spPr bwMode="auto">
            <a:xfrm flipV="1">
              <a:off x="6553200" y="2438400"/>
              <a:ext cx="685800" cy="14478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</p:cxnSp>
        <p:cxnSp>
          <p:nvCxnSpPr>
            <p:cNvPr id="8" name="AutoShape 1032"/>
            <p:cNvCxnSpPr>
              <a:cxnSpLocks noChangeShapeType="1"/>
              <a:stCxn id="5" idx="0"/>
              <a:endCxn id="6" idx="4"/>
            </p:cNvCxnSpPr>
            <p:nvPr/>
          </p:nvCxnSpPr>
          <p:spPr bwMode="auto">
            <a:xfrm flipH="1" flipV="1">
              <a:off x="7239000" y="2438400"/>
              <a:ext cx="685800" cy="14478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</p:cxnSp>
        <p:sp>
          <p:nvSpPr>
            <p:cNvPr id="9" name="Text Box 1035"/>
            <p:cNvSpPr txBox="1">
              <a:spLocks noChangeArrowheads="1"/>
            </p:cNvSpPr>
            <p:nvPr/>
          </p:nvSpPr>
          <p:spPr bwMode="auto">
            <a:xfrm>
              <a:off x="7069088" y="3810001"/>
              <a:ext cx="470001" cy="80226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u="none">
                  <a:latin typeface="Helvetica" pitchFamily="2" charset="0"/>
                </a:rPr>
                <a:t>op</a:t>
              </a:r>
              <a:br>
                <a:rPr lang="en-US" sz="1800" u="none">
                  <a:latin typeface="Helvetica" pitchFamily="2" charset="0"/>
                </a:rPr>
              </a:br>
              <a:r>
                <a:rPr lang="en-US" sz="1800" u="none">
                  <a:latin typeface="Helvetica" pitchFamily="2" charset="0"/>
                  <a:sym typeface="Symbol" pitchFamily="18" charset="2"/>
                </a:rPr>
                <a:t></a:t>
              </a:r>
            </a:p>
          </p:txBody>
        </p:sp>
        <p:sp>
          <p:nvSpPr>
            <p:cNvPr id="10" name="Text Box 1038"/>
            <p:cNvSpPr txBox="1">
              <a:spLocks noChangeArrowheads="1"/>
            </p:cNvSpPr>
            <p:nvPr/>
          </p:nvSpPr>
          <p:spPr bwMode="auto">
            <a:xfrm>
              <a:off x="6400800" y="2895600"/>
              <a:ext cx="479618" cy="4584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u="none">
                  <a:latin typeface="Helvetica" pitchFamily="2" charset="0"/>
                </a:rPr>
                <a:t>AF</a:t>
              </a:r>
            </a:p>
          </p:txBody>
        </p:sp>
        <p:sp>
          <p:nvSpPr>
            <p:cNvPr id="11" name="Text Box 1039"/>
            <p:cNvSpPr txBox="1">
              <a:spLocks noChangeArrowheads="1"/>
            </p:cNvSpPr>
            <p:nvPr/>
          </p:nvSpPr>
          <p:spPr bwMode="auto">
            <a:xfrm>
              <a:off x="7620000" y="2895600"/>
              <a:ext cx="479618" cy="4584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u="none">
                  <a:latin typeface="Helvetica" pitchFamily="2" charset="0"/>
                </a:rPr>
                <a:t>AF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77D64B-E276-4845-A7F2-1289CF62BBAE}"/>
              </a:ext>
            </a:extLst>
          </p:cNvPr>
          <p:cNvGrpSpPr/>
          <p:nvPr/>
        </p:nvGrpSpPr>
        <p:grpSpPr>
          <a:xfrm>
            <a:off x="6121000" y="474249"/>
            <a:ext cx="2845599" cy="929617"/>
            <a:chOff x="3007814" y="3147538"/>
            <a:chExt cx="4343531" cy="297849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5D3161-66BD-0E44-B258-D97449A9800F}"/>
                </a:ext>
              </a:extLst>
            </p:cNvPr>
            <p:cNvSpPr/>
            <p:nvPr/>
          </p:nvSpPr>
          <p:spPr>
            <a:xfrm>
              <a:off x="3007814" y="3253312"/>
              <a:ext cx="1529735" cy="285175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concrete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572ED3-A393-B048-92A4-DE5359ABCE81}"/>
                </a:ext>
              </a:extLst>
            </p:cNvPr>
            <p:cNvSpPr/>
            <p:nvPr/>
          </p:nvSpPr>
          <p:spPr>
            <a:xfrm>
              <a:off x="5947051" y="3147538"/>
              <a:ext cx="1404294" cy="297849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abstract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FF9339A-2460-7245-A991-89D79FA53F61}"/>
                </a:ext>
              </a:extLst>
            </p:cNvPr>
            <p:cNvCxnSpPr/>
            <p:nvPr/>
          </p:nvCxnSpPr>
          <p:spPr>
            <a:xfrm>
              <a:off x="4419600" y="4309299"/>
              <a:ext cx="18288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E09DDBD-338A-4B4A-A264-941519AB0A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3492" y="4309300"/>
              <a:ext cx="1994910" cy="800946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86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0"/>
          </a:xfrm>
        </p:spPr>
        <p:txBody>
          <a:bodyPr>
            <a:normAutofit/>
          </a:bodyPr>
          <a:lstStyle/>
          <a:p>
            <a:pPr marL="400050"/>
            <a:r>
              <a:rPr lang="en-US" sz="2000" dirty="0"/>
              <a:t>HW2 due tonight 10 pm</a:t>
            </a:r>
          </a:p>
          <a:p>
            <a:pPr marL="400050"/>
            <a:endParaRPr lang="en-US" sz="2000" dirty="0"/>
          </a:p>
          <a:p>
            <a:pPr marL="400050"/>
            <a:r>
              <a:rPr lang="en-US" sz="2000" dirty="0"/>
              <a:t>Wednesday, July 4 is Independence Day</a:t>
            </a:r>
          </a:p>
          <a:p>
            <a:pPr marL="800100" lvl="1"/>
            <a:r>
              <a:rPr lang="en-US" sz="2000" dirty="0"/>
              <a:t>No lecture</a:t>
            </a:r>
          </a:p>
          <a:p>
            <a:pPr marL="800100" lvl="1"/>
            <a:endParaRPr lang="en-US" sz="2000" dirty="0"/>
          </a:p>
          <a:p>
            <a:pPr marL="400050"/>
            <a:r>
              <a:rPr lang="en-US" sz="2000" dirty="0"/>
              <a:t>Section Thursday, July 5</a:t>
            </a:r>
          </a:p>
          <a:p>
            <a:pPr marL="400050"/>
            <a:endParaRPr lang="en-US" sz="2000" dirty="0"/>
          </a:p>
          <a:p>
            <a:pPr marL="400050"/>
            <a:r>
              <a:rPr lang="en-US" sz="2000" dirty="0"/>
              <a:t>HW3 due Thursday, July 5 at 10 pm</a:t>
            </a:r>
          </a:p>
          <a:p>
            <a:pPr marL="800100" lvl="1"/>
            <a:r>
              <a:rPr lang="en-US" sz="2000" dirty="0"/>
              <a:t>Seek HW3 help on Tuesday; no office hours Wednesday!</a:t>
            </a:r>
          </a:p>
          <a:p>
            <a:pPr marL="57150" indent="0">
              <a:buNone/>
            </a:pPr>
            <a:endParaRPr lang="en-US" sz="2000" dirty="0"/>
          </a:p>
          <a:p>
            <a:pPr marL="400050"/>
            <a:r>
              <a:rPr lang="en-US" sz="2000" dirty="0"/>
              <a:t>Reading 3 posted on website</a:t>
            </a:r>
          </a:p>
          <a:p>
            <a:pPr marL="800100" lvl="1"/>
            <a:r>
              <a:rPr lang="en-US" sz="2000" dirty="0"/>
              <a:t>Quiz 3 (coming soon!) due Thursday, July 5 at 10 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F2CF6-6EA1-1246-BF4F-AE3A715BA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148052"/>
            <a:ext cx="841327" cy="4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94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64" y="1668877"/>
            <a:ext cx="6611986" cy="457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9pPr>
          </a:lstStyle>
          <a:p>
            <a:r>
              <a:rPr lang="en-US" kern="0" dirty="0"/>
              <a:t>Abstract and Concrete operations</a:t>
            </a:r>
          </a:p>
        </p:txBody>
      </p:sp>
    </p:spTree>
    <p:extLst>
      <p:ext uri="{BB962C8B-B14F-4D97-AF65-F5344CB8AC3E}">
        <p14:creationId xmlns:p14="http://schemas.microsoft.com/office/powerpoint/2010/main" val="1473775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/>
              <a:t>Abstraction Function and Charset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772400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/>
              <a:t>The AF tells us what the rep means...</a:t>
            </a:r>
          </a:p>
          <a:p>
            <a:pPr>
              <a:spcBef>
                <a:spcPts val="0"/>
              </a:spcBef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2000" b="1" dirty="0">
                <a:solidFill>
                  <a:srgbClr val="063DE8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(Character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{ </a:t>
            </a:r>
            <a:endParaRPr lang="en-US" sz="2000" b="1" dirty="0">
              <a:solidFill>
                <a:schemeClr val="hlin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Character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new Character(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encrypt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(c));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if (!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elts.contains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(cc))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elts.addElement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(cc);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63DE8"/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(Character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{ </a:t>
            </a:r>
            <a:endParaRPr lang="en-US" sz="2000" b="1" dirty="0">
              <a:solidFill>
                <a:schemeClr val="hlin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elts.contains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sz="2000" b="1" u="sng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2000" b="1" u="sng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/>
              <a:t>The two methods assume different abstraction functions! BAD!!!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288AF014-023B-C744-89A5-20EA0D07EDAF}"/>
              </a:ext>
            </a:extLst>
          </p:cNvPr>
          <p:cNvSpPr/>
          <p:nvPr/>
        </p:nvSpPr>
        <p:spPr>
          <a:xfrm>
            <a:off x="2590800" y="3477986"/>
            <a:ext cx="5791200" cy="457200"/>
          </a:xfrm>
          <a:prstGeom prst="wedgeRectCallout">
            <a:avLst>
              <a:gd name="adj1" fmla="val -54553"/>
              <a:gd name="adj2" fmla="val -41208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eaLnBrk="0" hangingPunct="0">
              <a:spcBef>
                <a:spcPct val="20000"/>
              </a:spcBef>
            </a:pPr>
            <a:r>
              <a:rPr lang="en-US" sz="2000" kern="0" dirty="0">
                <a:solidFill>
                  <a:srgbClr val="000000"/>
                </a:solidFill>
              </a:rPr>
              <a:t>AF(this) = { c | encrypt(c) is contained in </a:t>
            </a:r>
            <a:r>
              <a:rPr lang="en-US" sz="2000" kern="0" dirty="0" err="1">
                <a:solidFill>
                  <a:srgbClr val="000000"/>
                </a:solidFill>
              </a:rPr>
              <a:t>this.elts</a:t>
            </a:r>
            <a:r>
              <a:rPr lang="en-US" sz="2000" kern="0" dirty="0">
                <a:solidFill>
                  <a:srgbClr val="000000"/>
                </a:solidFill>
              </a:rPr>
              <a:t> }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22B5DAD5-AF60-3E40-A3D7-2E96D0EC55D4}"/>
              </a:ext>
            </a:extLst>
          </p:cNvPr>
          <p:cNvSpPr/>
          <p:nvPr/>
        </p:nvSpPr>
        <p:spPr>
          <a:xfrm>
            <a:off x="2628900" y="5334000"/>
            <a:ext cx="4838700" cy="457200"/>
          </a:xfrm>
          <a:prstGeom prst="wedgeRectCallout">
            <a:avLst>
              <a:gd name="adj1" fmla="val -54553"/>
              <a:gd name="adj2" fmla="val -41208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eaLnBrk="0" hangingPunct="0">
              <a:spcBef>
                <a:spcPct val="20000"/>
              </a:spcBef>
            </a:pPr>
            <a:r>
              <a:rPr lang="en-US" sz="2000" kern="0" dirty="0">
                <a:solidFill>
                  <a:srgbClr val="000000"/>
                </a:solidFill>
              </a:rPr>
              <a:t>AF(this) = { c | c is contained in </a:t>
            </a:r>
            <a:r>
              <a:rPr lang="en-US" sz="2000" kern="0" dirty="0" err="1">
                <a:solidFill>
                  <a:srgbClr val="000000"/>
                </a:solidFill>
              </a:rPr>
              <a:t>this.elts</a:t>
            </a:r>
            <a:r>
              <a:rPr lang="en-US" sz="2000" kern="0" dirty="0">
                <a:solidFill>
                  <a:srgbClr val="000000"/>
                </a:solidFill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4847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Charset Abstraction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CharSet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Rep invariant: </a:t>
            </a:r>
          </a:p>
          <a:p>
            <a:pPr marL="5715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//   this.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elts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has no nulls and no duplicates</a:t>
            </a:r>
          </a:p>
          <a:p>
            <a:pPr marL="5715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// Abstraction Function:</a:t>
            </a:r>
          </a:p>
          <a:p>
            <a:pPr marL="5715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// AF(this) = { c | c is contained in this.elts }  </a:t>
            </a:r>
          </a:p>
          <a:p>
            <a:pPr marL="5715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private List&lt;Character&gt;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elts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…</a:t>
            </a:r>
          </a:p>
          <a:p>
            <a:pPr marL="57150" indent="0">
              <a:buNone/>
            </a:pPr>
            <a:r>
              <a:rPr lang="en-US" sz="2000" dirty="0">
                <a:latin typeface="Arial" charset="0"/>
              </a:rPr>
              <a:t>       …</a:t>
            </a:r>
          </a:p>
          <a:p>
            <a:pPr marL="5715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Defined in terms of the representation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(this.elts)</a:t>
            </a:r>
          </a:p>
          <a:p>
            <a:r>
              <a:rPr lang="en-US" sz="2000" dirty="0">
                <a:latin typeface="Helvetica" pitchFamily="2" charset="0"/>
              </a:rPr>
              <a:t>Internal comment (not javadoc)</a:t>
            </a:r>
          </a:p>
          <a:p>
            <a:pPr lvl="1"/>
            <a:r>
              <a:rPr lang="en-US" sz="2000" dirty="0">
                <a:latin typeface="Helvetica" pitchFamily="2" charset="0"/>
              </a:rPr>
              <a:t>located just inside of the class definition at the very beginning</a:t>
            </a:r>
          </a:p>
          <a:p>
            <a:pPr lvl="1"/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Now we can re-implement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2000" dirty="0">
                <a:latin typeface="Helvetica" pitchFamily="2" charset="0"/>
                <a:cs typeface="Courier New" panose="02070309020205020404" pitchFamily="49" charset="0"/>
              </a:rPr>
              <a:t>to respect the AF</a:t>
            </a:r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52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Abstraction: Summary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  <a:sym typeface="Wingdings" pitchFamily="2" charset="2"/>
            </a:endParaRPr>
          </a:p>
          <a:p>
            <a:endParaRPr lang="en-US" sz="2000" b="1" dirty="0">
              <a:solidFill>
                <a:schemeClr val="accent2"/>
              </a:solidFill>
              <a:sym typeface="Wingdings" pitchFamily="2" charset="2"/>
            </a:endParaRPr>
          </a:p>
          <a:p>
            <a:endParaRPr lang="en-US" sz="2000" b="1" dirty="0">
              <a:solidFill>
                <a:schemeClr val="accent2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sym typeface="Wingdings" pitchFamily="2" charset="2"/>
              </a:rPr>
              <a:t>Representation Invariant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describes what makes the concrete representation valid (green area)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sym typeface="Wingdings" pitchFamily="2" charset="2"/>
              </a:rPr>
              <a:t>Abstraction Function </a:t>
            </a:r>
            <a:r>
              <a:rPr lang="en-US" sz="2000" dirty="0">
                <a:sym typeface="Wingdings" pitchFamily="2" charset="2"/>
              </a:rPr>
              <a:t>maps valid concrete values to abstract values</a:t>
            </a:r>
          </a:p>
          <a:p>
            <a:pPr marL="0" indent="0">
              <a:buNone/>
            </a:pPr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dirty="0">
              <a:sym typeface="Wingdings" pitchFamily="2" charset="2"/>
            </a:endParaRPr>
          </a:p>
          <a:p>
            <a:pPr lvl="1"/>
            <a:r>
              <a:rPr lang="en-US" sz="2000" dirty="0"/>
              <a:t>Neither one is part of the ADT’s specification</a:t>
            </a:r>
          </a:p>
          <a:p>
            <a:pPr lvl="1"/>
            <a:r>
              <a:rPr lang="en-US" sz="2000" dirty="0"/>
              <a:t>Both are needed to reason an implementation satisfies the specification</a:t>
            </a:r>
          </a:p>
          <a:p>
            <a:endParaRPr lang="en-US" sz="2000" b="1" dirty="0"/>
          </a:p>
          <a:p>
            <a:endParaRPr lang="en-US" sz="20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FE64F1-2A8F-3240-AEE6-630A9FA2E36C}"/>
              </a:ext>
            </a:extLst>
          </p:cNvPr>
          <p:cNvGrpSpPr/>
          <p:nvPr/>
        </p:nvGrpSpPr>
        <p:grpSpPr>
          <a:xfrm>
            <a:off x="2248318" y="1447800"/>
            <a:ext cx="4173283" cy="1301309"/>
            <a:chOff x="2514600" y="2819400"/>
            <a:chExt cx="4173283" cy="13013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843859-EDCE-F741-9553-96471089F323}"/>
                </a:ext>
              </a:extLst>
            </p:cNvPr>
            <p:cNvGrpSpPr/>
            <p:nvPr/>
          </p:nvGrpSpPr>
          <p:grpSpPr>
            <a:xfrm>
              <a:off x="2514600" y="2819400"/>
              <a:ext cx="1811083" cy="1301309"/>
              <a:chOff x="4528993" y="1535035"/>
              <a:chExt cx="1811083" cy="130130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1FB049E-5BF2-B24B-BE68-E08DA34AFD31}"/>
                  </a:ext>
                </a:extLst>
              </p:cNvPr>
              <p:cNvSpPr/>
              <p:nvPr/>
            </p:nvSpPr>
            <p:spPr>
              <a:xfrm>
                <a:off x="4528993" y="1535035"/>
                <a:ext cx="1811083" cy="13013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2EDD523-631C-DE42-9DC2-0960EA06A961}"/>
                  </a:ext>
                </a:extLst>
              </p:cNvPr>
              <p:cNvSpPr/>
              <p:nvPr/>
            </p:nvSpPr>
            <p:spPr>
              <a:xfrm>
                <a:off x="4969401" y="1933136"/>
                <a:ext cx="1075331" cy="78124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AB062E4-9838-A744-B31A-34026C7D0EE4}"/>
                </a:ext>
              </a:extLst>
            </p:cNvPr>
            <p:cNvGrpSpPr/>
            <p:nvPr/>
          </p:nvGrpSpPr>
          <p:grpSpPr>
            <a:xfrm>
              <a:off x="4876800" y="2819400"/>
              <a:ext cx="1811083" cy="1301309"/>
              <a:chOff x="4528993" y="1535035"/>
              <a:chExt cx="1811083" cy="130130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4F4367E-C3B4-A543-AF89-8A767E395673}"/>
                  </a:ext>
                </a:extLst>
              </p:cNvPr>
              <p:cNvSpPr/>
              <p:nvPr/>
            </p:nvSpPr>
            <p:spPr>
              <a:xfrm>
                <a:off x="4528993" y="1535035"/>
                <a:ext cx="1811083" cy="130130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DDBEAB7-4E12-2743-A5F9-DF095B9655ED}"/>
                  </a:ext>
                </a:extLst>
              </p:cNvPr>
              <p:cNvSpPr/>
              <p:nvPr/>
            </p:nvSpPr>
            <p:spPr>
              <a:xfrm>
                <a:off x="4969401" y="1933136"/>
                <a:ext cx="1075331" cy="78124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A3CC85B-CF2D-3640-AF87-FFA38CE014B3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3718293"/>
              <a:ext cx="22860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FFFDB08-417A-2C41-894E-AD69BFE807BE}"/>
                </a:ext>
              </a:extLst>
            </p:cNvPr>
            <p:cNvCxnSpPr>
              <a:cxnSpLocks/>
            </p:cNvCxnSpPr>
            <p:nvPr/>
          </p:nvCxnSpPr>
          <p:spPr>
            <a:xfrm>
              <a:off x="3378301" y="3505200"/>
              <a:ext cx="22860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2482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7746" y="2286000"/>
            <a:ext cx="39485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4047519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r>
              <a:rPr lang="en-US" dirty="0"/>
              <a:t>Closing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0"/>
          </a:xfrm>
        </p:spPr>
        <p:txBody>
          <a:bodyPr>
            <a:normAutofit/>
          </a:bodyPr>
          <a:lstStyle/>
          <a:p>
            <a:pPr marL="400050"/>
            <a:r>
              <a:rPr lang="en-US" sz="2000" dirty="0"/>
              <a:t>HW2 due tonight 10 pm</a:t>
            </a:r>
          </a:p>
          <a:p>
            <a:pPr marL="400050"/>
            <a:r>
              <a:rPr lang="en-US" sz="2000" dirty="0"/>
              <a:t>HW3 due Thursday, July 5 at 10 pm</a:t>
            </a:r>
          </a:p>
          <a:p>
            <a:pPr marL="400050"/>
            <a:r>
              <a:rPr lang="en-US" sz="2000" dirty="0"/>
              <a:t>Quiz 3 (coming soon!) due Thursday, July 5 at 10 pm</a:t>
            </a:r>
          </a:p>
          <a:p>
            <a:pPr marL="400050"/>
            <a:endParaRPr lang="en-US" sz="2000" dirty="0"/>
          </a:p>
          <a:p>
            <a:pPr marL="400050"/>
            <a:endParaRPr lang="en-US" sz="2000" dirty="0"/>
          </a:p>
          <a:p>
            <a:pPr marL="400050"/>
            <a:r>
              <a:rPr lang="en-US" sz="2000" dirty="0"/>
              <a:t>Happy Independence Day!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F2CF6-6EA1-1246-BF4F-AE3A715BA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36" y="3276600"/>
            <a:ext cx="841327" cy="4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3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6853" y="2286000"/>
            <a:ext cx="53303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5259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5392825"/>
            <a:ext cx="3538723" cy="105435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Method Body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(concrete code)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69AA1F-2910-804E-A2A1-CA41FC4471A8}"/>
              </a:ext>
            </a:extLst>
          </p:cNvPr>
          <p:cNvSpPr txBox="1">
            <a:spLocks/>
          </p:cNvSpPr>
          <p:nvPr/>
        </p:nvSpPr>
        <p:spPr bwMode="auto">
          <a:xfrm>
            <a:off x="2055114" y="1447800"/>
            <a:ext cx="251688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/>
              <a:t>Method Specification</a:t>
            </a:r>
          </a:p>
          <a:p>
            <a:pPr marL="0" indent="0">
              <a:buFontTx/>
              <a:buNone/>
            </a:pPr>
            <a:r>
              <a:rPr lang="en-US" sz="2800" kern="0" dirty="0">
                <a:latin typeface="Papyrus" panose="020B0602040200020303" pitchFamily="34" charset="77"/>
                <a:cs typeface="Apple Chancery" panose="03020702040506060504" pitchFamily="66" charset="-79"/>
              </a:rPr>
              <a:t>(abstraction)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BBBDCD0-FDBB-F943-A55A-502253F54680}"/>
              </a:ext>
            </a:extLst>
          </p:cNvPr>
          <p:cNvSpPr/>
          <p:nvPr/>
        </p:nvSpPr>
        <p:spPr>
          <a:xfrm rot="17684092">
            <a:off x="775927" y="3607464"/>
            <a:ext cx="2558376" cy="1076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IMPLEMENTS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545ACB-87F5-6B48-8E82-DFCF519759F6}"/>
              </a:ext>
            </a:extLst>
          </p:cNvPr>
          <p:cNvSpPr txBox="1">
            <a:spLocks/>
          </p:cNvSpPr>
          <p:nvPr/>
        </p:nvSpPr>
        <p:spPr bwMode="auto">
          <a:xfrm>
            <a:off x="5107685" y="5422642"/>
            <a:ext cx="3731515" cy="105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/>
              <a:t>Data Structure </a:t>
            </a:r>
            <a:r>
              <a:rPr lang="en-US" sz="28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(concrete code)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B75687-6F71-4740-84BC-244FDBA14463}"/>
              </a:ext>
            </a:extLst>
          </p:cNvPr>
          <p:cNvSpPr txBox="1">
            <a:spLocks/>
          </p:cNvSpPr>
          <p:nvPr/>
        </p:nvSpPr>
        <p:spPr bwMode="auto">
          <a:xfrm>
            <a:off x="6477000" y="1477617"/>
            <a:ext cx="2362200" cy="141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/>
              <a:t>Abstract   Data Type</a:t>
            </a:r>
          </a:p>
          <a:p>
            <a:pPr marL="0" indent="0">
              <a:buFontTx/>
              <a:buNone/>
            </a:pPr>
            <a:r>
              <a:rPr lang="en-US" sz="2800" kern="0" dirty="0">
                <a:latin typeface="Papyrus" panose="020B0602040200020303" pitchFamily="34" charset="77"/>
                <a:cs typeface="Apple Chancery" panose="03020702040506060504" pitchFamily="66" charset="-79"/>
              </a:rPr>
              <a:t>(abstraction)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A83CAED-0B73-2E4E-AD2F-175A3B1A4E2A}"/>
              </a:ext>
            </a:extLst>
          </p:cNvPr>
          <p:cNvSpPr/>
          <p:nvPr/>
        </p:nvSpPr>
        <p:spPr>
          <a:xfrm rot="17684092">
            <a:off x="5197812" y="3637281"/>
            <a:ext cx="2558376" cy="1076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IMPLEMENTS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BCF01D-AA43-8D42-86FD-00BDCE0CDEEA}"/>
              </a:ext>
            </a:extLst>
          </p:cNvPr>
          <p:cNvCxnSpPr/>
          <p:nvPr/>
        </p:nvCxnSpPr>
        <p:spPr>
          <a:xfrm>
            <a:off x="4572000" y="1676400"/>
            <a:ext cx="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8188F2F9-4FA3-264E-8A04-294FD090CD06}"/>
              </a:ext>
            </a:extLst>
          </p:cNvPr>
          <p:cNvSpPr/>
          <p:nvPr/>
        </p:nvSpPr>
        <p:spPr>
          <a:xfrm>
            <a:off x="376430" y="1601739"/>
            <a:ext cx="1143000" cy="563180"/>
          </a:xfrm>
          <a:prstGeom prst="wedgeRectCallout">
            <a:avLst>
              <a:gd name="adj1" fmla="val 91631"/>
              <a:gd name="adj2" fmla="val -222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Helvetica" pitchFamily="2" charset="0"/>
              </a:rPr>
              <a:t>lec04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33F418A0-77CE-F74B-B29F-4AD6DF8F96D8}"/>
              </a:ext>
            </a:extLst>
          </p:cNvPr>
          <p:cNvSpPr/>
          <p:nvPr/>
        </p:nvSpPr>
        <p:spPr>
          <a:xfrm>
            <a:off x="4881377" y="1567620"/>
            <a:ext cx="1143000" cy="597299"/>
          </a:xfrm>
          <a:prstGeom prst="wedgeRectCallout">
            <a:avLst>
              <a:gd name="adj1" fmla="val 91631"/>
              <a:gd name="adj2" fmla="val -222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Helvetica" pitchFamily="2" charset="0"/>
              </a:rPr>
              <a:t>lec05</a:t>
            </a:r>
          </a:p>
        </p:txBody>
      </p:sp>
    </p:spTree>
    <p:extLst>
      <p:ext uri="{BB962C8B-B14F-4D97-AF65-F5344CB8AC3E}">
        <p14:creationId xmlns:p14="http://schemas.microsoft.com/office/powerpoint/2010/main" val="114726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CharSet</a:t>
            </a:r>
            <a:r>
              <a:rPr lang="en-US" dirty="0"/>
              <a:t>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876800"/>
          </a:xfrm>
        </p:spPr>
        <p:txBody>
          <a:bodyPr>
            <a:noAutofit/>
          </a:bodyPr>
          <a:lstStyle/>
          <a:p>
            <a:pPr marL="0" lvl="2"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Overview: A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CharSet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a finite mutable set of Characters</a:t>
            </a:r>
          </a:p>
          <a:p>
            <a:pPr marL="0" lvl="2">
              <a:buNone/>
            </a:pPr>
            <a:endParaRPr lang="en-US" sz="6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@effects: creates a fresh, empty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CharSet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lvl="2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b="1" dirty="0" err="1">
                <a:solidFill>
                  <a:srgbClr val="063DE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CharSet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{…}</a:t>
            </a:r>
          </a:p>
          <a:p>
            <a:pPr marL="0" lvl="2">
              <a:buNone/>
            </a:pPr>
            <a:endParaRPr lang="en-US" sz="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@modifies: this</a:t>
            </a:r>
          </a:p>
          <a:p>
            <a:pPr marL="0" lvl="2"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@effects: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b="1" baseline="-25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b="1" baseline="-25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{c}</a:t>
            </a:r>
          </a:p>
          <a:p>
            <a:pPr marL="0" lvl="2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800" b="1" dirty="0">
                <a:solidFill>
                  <a:srgbClr val="063DE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(Character c) {…}</a:t>
            </a:r>
          </a:p>
          <a:p>
            <a:pPr marL="0" lvl="2">
              <a:buNone/>
            </a:pPr>
            <a:endParaRPr lang="en-US" sz="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@modifies: this</a:t>
            </a:r>
          </a:p>
          <a:p>
            <a:pPr marL="0" lvl="2"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@effects: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b="1" baseline="-25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800" b="1" baseline="-25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{c}</a:t>
            </a:r>
          </a:p>
          <a:p>
            <a:pPr marL="0" lvl="2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800" b="1" dirty="0">
                <a:solidFill>
                  <a:srgbClr val="063DE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(Character </a:t>
            </a:r>
            <a:r>
              <a:rPr lang="en-US" sz="1800" b="1" dirty="0">
                <a:solidFill>
                  <a:srgbClr val="063DE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{…}</a:t>
            </a:r>
          </a:p>
          <a:p>
            <a:pPr marL="0" lvl="2">
              <a:buNone/>
            </a:pPr>
            <a:endParaRPr lang="en-US" sz="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@return: (c 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</a:t>
            </a: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this)</a:t>
            </a:r>
          </a:p>
          <a:p>
            <a:pPr marL="0" lvl="2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63DE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member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(Character </a:t>
            </a:r>
            <a:r>
              <a:rPr lang="en-US" sz="1800" b="1" dirty="0">
                <a:solidFill>
                  <a:srgbClr val="063DE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{…}</a:t>
            </a:r>
          </a:p>
          <a:p>
            <a:pPr marL="0" lvl="2">
              <a:buNone/>
            </a:pPr>
            <a:endParaRPr lang="en-US" sz="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@return: cardinality of this</a:t>
            </a:r>
          </a:p>
          <a:p>
            <a:pPr marL="0" lvl="2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63DE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{…}</a:t>
            </a:r>
          </a:p>
          <a:p>
            <a:pPr marL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D6CD22A0-5862-8441-8AE7-0B97C8C410C2}"/>
              </a:ext>
            </a:extLst>
          </p:cNvPr>
          <p:cNvSpPr/>
          <p:nvPr/>
        </p:nvSpPr>
        <p:spPr>
          <a:xfrm>
            <a:off x="6019800" y="6248400"/>
            <a:ext cx="2958152" cy="427283"/>
          </a:xfrm>
          <a:prstGeom prst="wedgeRectCallout">
            <a:avLst>
              <a:gd name="adj1" fmla="val -49921"/>
              <a:gd name="adj2" fmla="val 49422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Informal notation warning</a:t>
            </a:r>
            <a:endParaRPr lang="en-US" sz="2000" b="1" ker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EF4C8DE7-A6C5-5F47-BE3C-144D919CB498}"/>
              </a:ext>
            </a:extLst>
          </p:cNvPr>
          <p:cNvSpPr/>
          <p:nvPr/>
        </p:nvSpPr>
        <p:spPr>
          <a:xfrm>
            <a:off x="6781800" y="2133600"/>
            <a:ext cx="2209800" cy="609600"/>
          </a:xfrm>
          <a:prstGeom prst="wedgeRectCallout">
            <a:avLst>
              <a:gd name="adj1" fmla="val -49921"/>
              <a:gd name="adj2" fmla="val 49422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 – see Wolfram Alpha definition</a:t>
            </a:r>
            <a:endParaRPr lang="en-US" sz="2000" b="1" ker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8B5C5E4-1264-5744-BA30-7A0224D30C2F}"/>
              </a:ext>
            </a:extLst>
          </p:cNvPr>
          <p:cNvSpPr/>
          <p:nvPr/>
        </p:nvSpPr>
        <p:spPr>
          <a:xfrm>
            <a:off x="6018663" y="3200400"/>
            <a:ext cx="1372737" cy="457200"/>
          </a:xfrm>
          <a:prstGeom prst="wedgeRectCallout">
            <a:avLst>
              <a:gd name="adj1" fmla="val -79747"/>
              <a:gd name="adj2" fmla="val -40130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Helvetica" pitchFamily="2" charset="0"/>
                <a:cs typeface="Courier New" panose="02070309020205020404" pitchFamily="49" charset="0"/>
              </a:rPr>
              <a:t>set union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BD3A8725-088D-9E46-8BEE-83622B61E0B5}"/>
              </a:ext>
            </a:extLst>
          </p:cNvPr>
          <p:cNvSpPr/>
          <p:nvPr/>
        </p:nvSpPr>
        <p:spPr>
          <a:xfrm>
            <a:off x="6248400" y="4267200"/>
            <a:ext cx="1752600" cy="457200"/>
          </a:xfrm>
          <a:prstGeom prst="wedgeRectCallout">
            <a:avLst>
              <a:gd name="adj1" fmla="val -79747"/>
              <a:gd name="adj2" fmla="val -40130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Helvetica" pitchFamily="2" charset="0"/>
                <a:cs typeface="Courier New" panose="02070309020205020404" pitchFamily="49" charset="0"/>
              </a:rPr>
              <a:t>set difference</a:t>
            </a:r>
          </a:p>
        </p:txBody>
      </p:sp>
    </p:spTree>
    <p:extLst>
      <p:ext uri="{BB962C8B-B14F-4D97-AF65-F5344CB8AC3E}">
        <p14:creationId xmlns:p14="http://schemas.microsoft.com/office/powerpoint/2010/main" val="407360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Charset Representation Invariant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CharSet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// Rep invariant: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//   this.</a:t>
            </a:r>
            <a:r>
              <a:rPr lang="en-US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elts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has no nulls and no duplicates 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private List&lt;Character&gt;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elts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…</a:t>
            </a:r>
          </a:p>
          <a:p>
            <a:pPr marL="457200" lvl="1" indent="0">
              <a:buNone/>
            </a:pPr>
            <a:r>
              <a:rPr lang="en-US" sz="2000" dirty="0">
                <a:latin typeface="Arial" charset="0"/>
              </a:rPr>
              <a:t>      …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Helvetica" pitchFamily="2" charset="0"/>
            </a:endParaRPr>
          </a:p>
          <a:p>
            <a:pPr marL="0" indent="0">
              <a:buNone/>
            </a:pPr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3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Rep inv. constrains structure, not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7724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An implementation of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2000" dirty="0"/>
              <a:t> that preserves the rep invariant:</a:t>
            </a:r>
          </a:p>
          <a:p>
            <a:pPr lvl="1"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2000" b="1" dirty="0">
                <a:solidFill>
                  <a:srgbClr val="063DE8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(Character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{ </a:t>
            </a:r>
            <a:endParaRPr lang="en-US" sz="2000" b="1" dirty="0">
              <a:solidFill>
                <a:schemeClr val="hlink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Character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new Character(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encrypt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(c));</a:t>
            </a:r>
          </a:p>
          <a:p>
            <a:pPr lvl="1"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if (!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elts.contains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(cc))</a:t>
            </a:r>
          </a:p>
          <a:p>
            <a:pPr lvl="1"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elts.addElement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(cc);</a:t>
            </a:r>
          </a:p>
          <a:p>
            <a:pPr lvl="1"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63DE8"/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(Character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{ </a:t>
            </a:r>
            <a:endParaRPr lang="en-US" sz="2000" b="1" dirty="0">
              <a:solidFill>
                <a:schemeClr val="hlink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elts.contains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(c);</a:t>
            </a:r>
          </a:p>
          <a:p>
            <a:pPr lvl="1">
              <a:spcBef>
                <a:spcPts val="0"/>
              </a:spcBef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u="sng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/>
              <a:t>Program is wrong</a:t>
            </a:r>
            <a:endParaRPr lang="en-US" sz="2000" b="0" dirty="0"/>
          </a:p>
          <a:p>
            <a:pPr lvl="1"/>
            <a:r>
              <a:rPr lang="en-US" sz="2000" dirty="0"/>
              <a:t>Clients observe incorrect behavior</a:t>
            </a:r>
          </a:p>
          <a:p>
            <a:pPr lvl="1"/>
            <a:r>
              <a:rPr lang="en-US" sz="2000" dirty="0"/>
              <a:t>What client code exposes the error?</a:t>
            </a:r>
          </a:p>
          <a:p>
            <a:pPr lvl="1"/>
            <a:r>
              <a:rPr lang="en-US" sz="2000" dirty="0"/>
              <a:t>Where is the error?</a:t>
            </a:r>
          </a:p>
          <a:p>
            <a:pPr lvl="1"/>
            <a:r>
              <a:rPr lang="en-US" sz="2000" dirty="0"/>
              <a:t>We must consider the </a:t>
            </a:r>
            <a:r>
              <a:rPr lang="en-US" sz="2000" i="1" dirty="0">
                <a:solidFill>
                  <a:schemeClr val="accent2"/>
                </a:solidFill>
              </a:rPr>
              <a:t>meaning </a:t>
            </a:r>
          </a:p>
          <a:p>
            <a:pPr lvl="1"/>
            <a:r>
              <a:rPr lang="en-US" sz="2000" dirty="0"/>
              <a:t>The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i="1" dirty="0">
                <a:solidFill>
                  <a:schemeClr val="accent2"/>
                </a:solidFill>
              </a:rPr>
              <a:t>abstraction function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helps us</a:t>
            </a:r>
          </a:p>
          <a:p>
            <a:pPr lvl="1">
              <a:buNone/>
            </a:pPr>
            <a:endParaRPr lang="en-US" sz="2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00600" y="2819400"/>
            <a:ext cx="4191000" cy="1323439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b="1" u="none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CharSet</a:t>
            </a:r>
            <a:r>
              <a:rPr lang="en-US" sz="2000" b="1" u="none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u="none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b="1" u="none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2000" b="1" u="none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CharSet</a:t>
            </a:r>
            <a:r>
              <a:rPr lang="en-US" sz="2000" b="1" u="none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2000" b="1" u="none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s.insert</a:t>
            </a:r>
            <a:r>
              <a:rPr lang="en-US" sz="2000" b="1" u="none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('a');</a:t>
            </a:r>
          </a:p>
          <a:p>
            <a:r>
              <a:rPr lang="en-US" sz="2000" b="1" u="none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000" b="1" u="none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s.member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('a'))</a:t>
            </a:r>
            <a:endParaRPr lang="en-US" sz="2000" b="1" u="none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u="none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…</a:t>
            </a:r>
          </a:p>
        </p:txBody>
      </p:sp>
    </p:spTree>
    <p:extLst>
      <p:ext uri="{BB962C8B-B14F-4D97-AF65-F5344CB8AC3E}">
        <p14:creationId xmlns:p14="http://schemas.microsoft.com/office/powerpoint/2010/main" val="40315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An ADT has an abstract value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7FA7357-E964-E84B-A61F-68C3F8BCA502}"/>
              </a:ext>
            </a:extLst>
          </p:cNvPr>
          <p:cNvGrpSpPr/>
          <p:nvPr/>
        </p:nvGrpSpPr>
        <p:grpSpPr>
          <a:xfrm>
            <a:off x="885443" y="1879305"/>
            <a:ext cx="1529615" cy="4093871"/>
            <a:chOff x="951457" y="182544"/>
            <a:chExt cx="1529615" cy="40938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9E172D-825D-6044-961C-F392EA7DA73B}"/>
                </a:ext>
              </a:extLst>
            </p:cNvPr>
            <p:cNvSpPr txBox="1"/>
            <p:nvPr/>
          </p:nvSpPr>
          <p:spPr>
            <a:xfrm>
              <a:off x="987552" y="1143000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Integer(1)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B2C765-B973-454A-A328-D78DE5DC7C48}"/>
                </a:ext>
              </a:extLst>
            </p:cNvPr>
            <p:cNvSpPr txBox="1"/>
            <p:nvPr/>
          </p:nvSpPr>
          <p:spPr>
            <a:xfrm>
              <a:off x="987552" y="1450777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C31A893-A63F-3743-84E3-8BFCAC696C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8216" y="1604665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165432-FF34-F245-9229-A68E1AB3115A}"/>
                </a:ext>
              </a:extLst>
            </p:cNvPr>
            <p:cNvSpPr txBox="1"/>
            <p:nvPr/>
          </p:nvSpPr>
          <p:spPr>
            <a:xfrm>
              <a:off x="987552" y="1981200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Integer(2)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87892A-377C-504D-804E-2E9D28D74CFB}"/>
                </a:ext>
              </a:extLst>
            </p:cNvPr>
            <p:cNvSpPr txBox="1"/>
            <p:nvPr/>
          </p:nvSpPr>
          <p:spPr>
            <a:xfrm>
              <a:off x="987552" y="2286142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AC7E5A0-84DA-944B-A36C-5B59B6DA3F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2120" y="2461153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D56FD3-A05B-A94F-A706-3ABD8C58953A}"/>
                </a:ext>
              </a:extLst>
            </p:cNvPr>
            <p:cNvSpPr txBox="1"/>
            <p:nvPr/>
          </p:nvSpPr>
          <p:spPr>
            <a:xfrm>
              <a:off x="987552" y="2828544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Integer(42)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A1DB1A-A49B-804A-89E4-793C4565A276}"/>
                </a:ext>
              </a:extLst>
            </p:cNvPr>
            <p:cNvSpPr txBox="1"/>
            <p:nvPr/>
          </p:nvSpPr>
          <p:spPr>
            <a:xfrm>
              <a:off x="987552" y="3133486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F283B5D-9A4C-1D42-893B-D06892644E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2120" y="3308497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7F703D-A81F-CB41-94AA-129139A2D5DC}"/>
                </a:ext>
              </a:extLst>
            </p:cNvPr>
            <p:cNvSpPr txBox="1"/>
            <p:nvPr/>
          </p:nvSpPr>
          <p:spPr>
            <a:xfrm>
              <a:off x="975360" y="3663696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Integer(17)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13950C8-167B-364F-8C86-E06DF2F326BE}"/>
                </a:ext>
              </a:extLst>
            </p:cNvPr>
            <p:cNvSpPr txBox="1"/>
            <p:nvPr/>
          </p:nvSpPr>
          <p:spPr>
            <a:xfrm>
              <a:off x="975360" y="3968638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null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42FBE2E-48BE-4740-8E95-B77693BB77DC}"/>
                </a:ext>
              </a:extLst>
            </p:cNvPr>
            <p:cNvSpPr txBox="1"/>
            <p:nvPr/>
          </p:nvSpPr>
          <p:spPr>
            <a:xfrm>
              <a:off x="951457" y="182544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size: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0D7DCE8-CB9C-8448-9AE0-7F67F584EAC2}"/>
                </a:ext>
              </a:extLst>
            </p:cNvPr>
            <p:cNvSpPr txBox="1"/>
            <p:nvPr/>
          </p:nvSpPr>
          <p:spPr>
            <a:xfrm>
              <a:off x="951457" y="591149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EE426E9-DD34-ED40-82F4-77FD5F90C0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4814" y="809717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386E36C-5AE6-8147-A0B3-C74C8B5318F5}"/>
              </a:ext>
            </a:extLst>
          </p:cNvPr>
          <p:cNvSpPr txBox="1"/>
          <p:nvPr/>
        </p:nvSpPr>
        <p:spPr>
          <a:xfrm>
            <a:off x="787988" y="6271992"/>
            <a:ext cx="174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Papyrus" panose="020B0602040200020303" pitchFamily="34" charset="77"/>
              </a:rPr>
              <a:t>1, 2, 42, 17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9E27A38-6344-8443-BD7C-9B85BBE3583E}"/>
              </a:ext>
            </a:extLst>
          </p:cNvPr>
          <p:cNvGrpSpPr/>
          <p:nvPr/>
        </p:nvGrpSpPr>
        <p:grpSpPr>
          <a:xfrm>
            <a:off x="3358415" y="1861018"/>
            <a:ext cx="1529615" cy="4093871"/>
            <a:chOff x="951457" y="182544"/>
            <a:chExt cx="1529615" cy="40938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F613483-0A25-BD48-A2C0-DAE90BFD0911}"/>
                </a:ext>
              </a:extLst>
            </p:cNvPr>
            <p:cNvSpPr txBox="1"/>
            <p:nvPr/>
          </p:nvSpPr>
          <p:spPr>
            <a:xfrm>
              <a:off x="987552" y="1143000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Integer(1)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00908F-B026-5249-904A-AD8DB1A187C0}"/>
                </a:ext>
              </a:extLst>
            </p:cNvPr>
            <p:cNvSpPr txBox="1"/>
            <p:nvPr/>
          </p:nvSpPr>
          <p:spPr>
            <a:xfrm>
              <a:off x="987552" y="1450777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C29BE66-118E-7343-BF08-92FC6E570E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8216" y="1604665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748A010-8941-4C4E-B11C-B0FB8473BB8A}"/>
                </a:ext>
              </a:extLst>
            </p:cNvPr>
            <p:cNvSpPr txBox="1"/>
            <p:nvPr/>
          </p:nvSpPr>
          <p:spPr>
            <a:xfrm>
              <a:off x="987552" y="1981200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Integer(2)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2F1AB5C-A441-F64B-88A5-80E36FD73880}"/>
                </a:ext>
              </a:extLst>
            </p:cNvPr>
            <p:cNvSpPr txBox="1"/>
            <p:nvPr/>
          </p:nvSpPr>
          <p:spPr>
            <a:xfrm>
              <a:off x="987552" y="2286142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6AC0902-0F42-E646-9CAF-151F690F26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2120" y="2461153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AA27DAD-FCC7-1342-A819-CE9BC401B55C}"/>
                </a:ext>
              </a:extLst>
            </p:cNvPr>
            <p:cNvSpPr txBox="1"/>
            <p:nvPr/>
          </p:nvSpPr>
          <p:spPr>
            <a:xfrm>
              <a:off x="987552" y="2828544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Integer(42)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4890447-215B-3D4E-BB08-44C92F4B3505}"/>
                </a:ext>
              </a:extLst>
            </p:cNvPr>
            <p:cNvSpPr txBox="1"/>
            <p:nvPr/>
          </p:nvSpPr>
          <p:spPr>
            <a:xfrm>
              <a:off x="987552" y="3133486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C220360-F019-614B-A3E3-3AC36CB61C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2120" y="3308497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235122-563D-124E-A75E-90AD58693A6D}"/>
                </a:ext>
              </a:extLst>
            </p:cNvPr>
            <p:cNvSpPr txBox="1"/>
            <p:nvPr/>
          </p:nvSpPr>
          <p:spPr>
            <a:xfrm>
              <a:off x="975360" y="3663696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Integer(17)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444ACA8-1864-E947-8319-75F638DE8225}"/>
                </a:ext>
              </a:extLst>
            </p:cNvPr>
            <p:cNvSpPr txBox="1"/>
            <p:nvPr/>
          </p:nvSpPr>
          <p:spPr>
            <a:xfrm>
              <a:off x="975360" y="3968638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null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6ED84C-8A1A-E649-9D10-34B34692809F}"/>
                </a:ext>
              </a:extLst>
            </p:cNvPr>
            <p:cNvSpPr txBox="1"/>
            <p:nvPr/>
          </p:nvSpPr>
          <p:spPr>
            <a:xfrm>
              <a:off x="951457" y="182544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size: 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E7A09E3-EF5C-2B45-9C56-665ADAD2AD14}"/>
                </a:ext>
              </a:extLst>
            </p:cNvPr>
            <p:cNvSpPr txBox="1"/>
            <p:nvPr/>
          </p:nvSpPr>
          <p:spPr>
            <a:xfrm>
              <a:off x="951457" y="591149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CF63256-C0C1-F84B-A247-48E0464A12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4814" y="809717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C20CB46-A711-5B49-80F1-F890A0198E31}"/>
              </a:ext>
            </a:extLst>
          </p:cNvPr>
          <p:cNvSpPr txBox="1"/>
          <p:nvPr/>
        </p:nvSpPr>
        <p:spPr>
          <a:xfrm>
            <a:off x="3809999" y="6271992"/>
            <a:ext cx="49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Papyrus" panose="020B0602040200020303" pitchFamily="34" charset="77"/>
              </a:rPr>
              <a:t>?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99A2EE0-345B-EA40-81D3-B44493CAA16C}"/>
              </a:ext>
            </a:extLst>
          </p:cNvPr>
          <p:cNvGrpSpPr/>
          <p:nvPr/>
        </p:nvGrpSpPr>
        <p:grpSpPr>
          <a:xfrm>
            <a:off x="5759197" y="1935967"/>
            <a:ext cx="1529615" cy="4093871"/>
            <a:chOff x="951457" y="182544"/>
            <a:chExt cx="1529615" cy="409387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A97ADFE-732F-7746-9B47-5FD3DD6DCB21}"/>
                </a:ext>
              </a:extLst>
            </p:cNvPr>
            <p:cNvSpPr txBox="1"/>
            <p:nvPr/>
          </p:nvSpPr>
          <p:spPr>
            <a:xfrm>
              <a:off x="987552" y="1143000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null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EAE9115-805D-C245-BF98-2DC8960D1AB5}"/>
                </a:ext>
              </a:extLst>
            </p:cNvPr>
            <p:cNvSpPr txBox="1"/>
            <p:nvPr/>
          </p:nvSpPr>
          <p:spPr>
            <a:xfrm>
              <a:off x="987552" y="1450777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9A69EAE-2162-BF43-9E47-8BC514A93C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8216" y="1604665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F599CFA-CDB2-AC45-9830-9AC5BBD45074}"/>
                </a:ext>
              </a:extLst>
            </p:cNvPr>
            <p:cNvSpPr txBox="1"/>
            <p:nvPr/>
          </p:nvSpPr>
          <p:spPr>
            <a:xfrm>
              <a:off x="987552" y="1981200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Integer(2)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06FDAC0-2908-C942-AB43-1056A1B591C1}"/>
                </a:ext>
              </a:extLst>
            </p:cNvPr>
            <p:cNvSpPr txBox="1"/>
            <p:nvPr/>
          </p:nvSpPr>
          <p:spPr>
            <a:xfrm>
              <a:off x="987552" y="2286142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00C5680-A402-4246-9AFD-23037828DA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2120" y="2461153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50DE2BF-40B2-794B-B19C-860E52602537}"/>
                </a:ext>
              </a:extLst>
            </p:cNvPr>
            <p:cNvSpPr txBox="1"/>
            <p:nvPr/>
          </p:nvSpPr>
          <p:spPr>
            <a:xfrm>
              <a:off x="987552" y="2828544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Integer(42)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BEBAEED-8ED6-5E48-B8CE-F75F6D4E88E4}"/>
                </a:ext>
              </a:extLst>
            </p:cNvPr>
            <p:cNvSpPr txBox="1"/>
            <p:nvPr/>
          </p:nvSpPr>
          <p:spPr>
            <a:xfrm>
              <a:off x="987552" y="3133486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DA51E2EB-9DF5-D042-8E2D-8192BC3C2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2120" y="3308497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3EBCDF7-556B-7845-A517-8B0F08FF899A}"/>
                </a:ext>
              </a:extLst>
            </p:cNvPr>
            <p:cNvSpPr txBox="1"/>
            <p:nvPr/>
          </p:nvSpPr>
          <p:spPr>
            <a:xfrm>
              <a:off x="975360" y="3663696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Integer(17)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F5BE116-0ED3-7045-A956-AE1B783E640C}"/>
                </a:ext>
              </a:extLst>
            </p:cNvPr>
            <p:cNvSpPr txBox="1"/>
            <p:nvPr/>
          </p:nvSpPr>
          <p:spPr>
            <a:xfrm>
              <a:off x="975360" y="3968638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68FF0C5-AB25-1942-8917-35F335095DDA}"/>
                </a:ext>
              </a:extLst>
            </p:cNvPr>
            <p:cNvSpPr txBox="1"/>
            <p:nvPr/>
          </p:nvSpPr>
          <p:spPr>
            <a:xfrm>
              <a:off x="951457" y="182544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size: 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D54B518-2C72-9444-9414-61523342272E}"/>
                </a:ext>
              </a:extLst>
            </p:cNvPr>
            <p:cNvSpPr txBox="1"/>
            <p:nvPr/>
          </p:nvSpPr>
          <p:spPr>
            <a:xfrm>
              <a:off x="951457" y="591149"/>
              <a:ext cx="14935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ourier New" panose="02070309020205020404" pitchFamily="49" charset="0"/>
                  <a:cs typeface="Courier New" panose="02070309020205020404" pitchFamily="49" charset="0"/>
                </a:rPr>
                <a:t>head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A87899F-D74B-C040-B9A6-B79D45AF18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4814" y="809717"/>
              <a:ext cx="6096" cy="3765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46A68DB1-5259-4243-B592-73DE3BA0340A}"/>
              </a:ext>
            </a:extLst>
          </p:cNvPr>
          <p:cNvCxnSpPr>
            <a:cxnSpLocks/>
            <a:stCxn id="80" idx="2"/>
            <a:endCxn id="76" idx="3"/>
          </p:cNvCxnSpPr>
          <p:nvPr/>
        </p:nvCxnSpPr>
        <p:spPr>
          <a:xfrm rot="5400000" flipH="1" flipV="1">
            <a:off x="6262345" y="5003371"/>
            <a:ext cx="1293982" cy="758952"/>
          </a:xfrm>
          <a:prstGeom prst="bentConnector4">
            <a:avLst>
              <a:gd name="adj1" fmla="val -17666"/>
              <a:gd name="adj2" fmla="val 130120"/>
            </a:avLst>
          </a:prstGeom>
          <a:ln w="28575">
            <a:solidFill>
              <a:schemeClr val="tx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6C71476-C07A-1C48-BACF-393F8ACD1B14}"/>
              </a:ext>
            </a:extLst>
          </p:cNvPr>
          <p:cNvSpPr txBox="1"/>
          <p:nvPr/>
        </p:nvSpPr>
        <p:spPr>
          <a:xfrm>
            <a:off x="5980177" y="6334780"/>
            <a:ext cx="144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Papyrus" panose="020B0602040200020303" pitchFamily="34" charset="77"/>
              </a:rPr>
              <a:t>?????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380B876-0CBD-CE42-9FE3-22B49D55F471}"/>
              </a:ext>
            </a:extLst>
          </p:cNvPr>
          <p:cNvSpPr/>
          <p:nvPr/>
        </p:nvSpPr>
        <p:spPr>
          <a:xfrm>
            <a:off x="787988" y="1239034"/>
            <a:ext cx="7276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B050"/>
                </a:solidFill>
                <a:latin typeface="Helvetica" charset="0"/>
              </a:rPr>
              <a:t>Abstract Value: An Int List is a finite sequence of integer values</a:t>
            </a: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18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10442</TotalTime>
  <Words>2618</Words>
  <Application>Microsoft Macintosh PowerPoint</Application>
  <PresentationFormat>On-screen Show (4:3)</PresentationFormat>
  <Paragraphs>566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Apple Chancery</vt:lpstr>
      <vt:lpstr>Arial</vt:lpstr>
      <vt:lpstr>Calibri</vt:lpstr>
      <vt:lpstr>Consolas</vt:lpstr>
      <vt:lpstr>Courier New</vt:lpstr>
      <vt:lpstr>Helvetica</vt:lpstr>
      <vt:lpstr>Papyrus</vt:lpstr>
      <vt:lpstr>Symbol</vt:lpstr>
      <vt:lpstr>Times New Roman</vt:lpstr>
      <vt:lpstr>Wingdings</vt:lpstr>
      <vt:lpstr>simple</vt:lpstr>
      <vt:lpstr>CSE 331 Software Design and Implementation</vt:lpstr>
      <vt:lpstr>PowerPoint Presentation</vt:lpstr>
      <vt:lpstr>Announcements</vt:lpstr>
      <vt:lpstr>PowerPoint Presentation</vt:lpstr>
      <vt:lpstr>Review</vt:lpstr>
      <vt:lpstr>Example: CharSet Abstraction</vt:lpstr>
      <vt:lpstr>Charset Representation Invariant</vt:lpstr>
      <vt:lpstr>Rep inv. constrains structure, not meaning</vt:lpstr>
      <vt:lpstr>An ADT has an abstract value</vt:lpstr>
      <vt:lpstr>Connecting implementations to specs</vt:lpstr>
      <vt:lpstr>PowerPoint Presentation</vt:lpstr>
      <vt:lpstr>Set</vt:lpstr>
      <vt:lpstr>Function</vt:lpstr>
      <vt:lpstr>Example Function</vt:lpstr>
      <vt:lpstr>Example NOT Function</vt:lpstr>
      <vt:lpstr>Functions in Math and Programming</vt:lpstr>
      <vt:lpstr>PowerPoint Presentation</vt:lpstr>
      <vt:lpstr>Abstraction Function</vt:lpstr>
      <vt:lpstr>Abstraction Function</vt:lpstr>
      <vt:lpstr>Abstraction Function</vt:lpstr>
      <vt:lpstr>Abstraction Function</vt:lpstr>
      <vt:lpstr>Abstraction Function</vt:lpstr>
      <vt:lpstr>Abstraction Function</vt:lpstr>
      <vt:lpstr>Summary so far:</vt:lpstr>
      <vt:lpstr>The abstraction function is a function</vt:lpstr>
      <vt:lpstr>Writing an abstraction function</vt:lpstr>
      <vt:lpstr>Abstraction Function and Stack</vt:lpstr>
      <vt:lpstr>Stack AF example</vt:lpstr>
      <vt:lpstr>Benevolent side effects</vt:lpstr>
      <vt:lpstr>PowerPoint Presentation</vt:lpstr>
      <vt:lpstr>Abstraction Function and Charset</vt:lpstr>
      <vt:lpstr>Charset Abstraction Function</vt:lpstr>
      <vt:lpstr>Data Abstraction: Summary</vt:lpstr>
      <vt:lpstr>PowerPoint Presentation</vt:lpstr>
      <vt:lpstr>Closing Announcements</vt:lpstr>
    </vt:vector>
  </TitlesOfParts>
  <Company>uw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Leah R. Perlmutter</cp:lastModifiedBy>
  <cp:revision>280</cp:revision>
  <cp:lastPrinted>2016-01-15T20:56:48Z</cp:lastPrinted>
  <dcterms:created xsi:type="dcterms:W3CDTF">2012-01-27T17:46:36Z</dcterms:created>
  <dcterms:modified xsi:type="dcterms:W3CDTF">2018-07-02T19:41:49Z</dcterms:modified>
</cp:coreProperties>
</file>