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402" r:id="rId2"/>
    <p:sldId id="357" r:id="rId3"/>
    <p:sldId id="410" r:id="rId4"/>
    <p:sldId id="409" r:id="rId5"/>
    <p:sldId id="375" r:id="rId6"/>
    <p:sldId id="377" r:id="rId7"/>
    <p:sldId id="417" r:id="rId8"/>
    <p:sldId id="403" r:id="rId9"/>
    <p:sldId id="355" r:id="rId10"/>
    <p:sldId id="378" r:id="rId11"/>
    <p:sldId id="411" r:id="rId12"/>
    <p:sldId id="379" r:id="rId13"/>
    <p:sldId id="380" r:id="rId14"/>
    <p:sldId id="381" r:id="rId15"/>
    <p:sldId id="404" r:id="rId16"/>
    <p:sldId id="405" r:id="rId17"/>
    <p:sldId id="382" r:id="rId18"/>
    <p:sldId id="383" r:id="rId19"/>
    <p:sldId id="418" r:id="rId20"/>
    <p:sldId id="419" r:id="rId21"/>
    <p:sldId id="384" r:id="rId22"/>
    <p:sldId id="356" r:id="rId23"/>
    <p:sldId id="390" r:id="rId24"/>
    <p:sldId id="391" r:id="rId25"/>
    <p:sldId id="392" r:id="rId26"/>
    <p:sldId id="413" r:id="rId27"/>
    <p:sldId id="412" r:id="rId28"/>
    <p:sldId id="385" r:id="rId29"/>
    <p:sldId id="406" r:id="rId30"/>
    <p:sldId id="408" r:id="rId31"/>
    <p:sldId id="387" r:id="rId32"/>
    <p:sldId id="421" r:id="rId33"/>
    <p:sldId id="389" r:id="rId34"/>
    <p:sldId id="393" r:id="rId35"/>
    <p:sldId id="394" r:id="rId36"/>
    <p:sldId id="395" r:id="rId37"/>
    <p:sldId id="397" r:id="rId38"/>
    <p:sldId id="396" r:id="rId39"/>
    <p:sldId id="398" r:id="rId40"/>
    <p:sldId id="399" r:id="rId41"/>
    <p:sldId id="400" r:id="rId42"/>
    <p:sldId id="401" r:id="rId43"/>
    <p:sldId id="420" r:id="rId44"/>
    <p:sldId id="415" r:id="rId45"/>
    <p:sldId id="416" r:id="rId46"/>
  </p:sldIdLst>
  <p:sldSz cx="9144000" cy="6858000" type="screen4x3"/>
  <p:notesSz cx="6934200" cy="9220200"/>
  <p:custDataLst>
    <p:tags r:id="rId4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0066"/>
    <a:srgbClr val="009900"/>
    <a:srgbClr val="443A7F"/>
    <a:srgbClr val="FEC5CA"/>
    <a:srgbClr val="FFFF00"/>
    <a:srgbClr val="FFFF99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21" autoAdjust="0"/>
    <p:restoredTop sz="95537" autoAdjust="0"/>
  </p:normalViewPr>
  <p:slideViewPr>
    <p:cSldViewPr>
      <p:cViewPr varScale="1">
        <p:scale>
          <a:sx n="104" d="100"/>
          <a:sy n="104" d="100"/>
        </p:scale>
        <p:origin x="1296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4998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15au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06-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6087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/>
              <a:t>When I say go, introduce yourself to your neighbor (you say your name and they say their name), and discuss:</a:t>
            </a:r>
          </a:p>
          <a:p>
            <a:pPr marL="628650" lvl="1" indent="-171450">
              <a:buFontTx/>
              <a:buChar char="-"/>
            </a:pPr>
            <a:r>
              <a:rPr lang="en-US"/>
              <a:t> Does this implementation prevent poorly formed values?</a:t>
            </a:r>
          </a:p>
          <a:p>
            <a:pPr marL="628650" lvl="1" indent="-171450">
              <a:buFontTx/>
              <a:buChar char="-"/>
            </a:pPr>
            <a:r>
              <a:rPr lang="en-US"/>
              <a:t>If you think that it allows poorly formed values, try to scribble down some code that puts it in a bad state.</a:t>
            </a:r>
          </a:p>
          <a:p>
            <a:pPr marL="628650" lvl="1" indent="-171450">
              <a:buFontTx/>
              <a:buChar char="-"/>
            </a:pPr>
            <a:endParaRPr lang="en-US"/>
          </a:p>
          <a:p>
            <a:pPr marL="171450" lvl="0" indent="-171450">
              <a:buFontTx/>
              <a:buChar char="-"/>
            </a:pPr>
            <a:r>
              <a:rPr lang="en-US"/>
              <a:t>Circuation question</a:t>
            </a:r>
          </a:p>
          <a:p>
            <a:pPr marL="628650" lvl="1" indent="-171450">
              <a:buFontTx/>
              <a:buChar char="-"/>
            </a:pPr>
            <a:r>
              <a:rPr lang="en-US"/>
              <a:t>Quick poll: yes/no/not sure &amp; why</a:t>
            </a:r>
          </a:p>
          <a:p>
            <a:pPr marL="628650" lvl="1" indent="-171450">
              <a:buFontTx/>
              <a:buChar char="-"/>
            </a:pPr>
            <a:endParaRPr lang="en-US"/>
          </a:p>
          <a:p>
            <a:pPr marL="628650" lvl="1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7727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/>
              <a:t>Where is the error? </a:t>
            </a:r>
          </a:p>
          <a:p>
            <a:pPr marL="171450" indent="-171450">
              <a:buFontTx/>
              <a:buChar char="-"/>
            </a:pPr>
            <a:r>
              <a:rPr lang="en-US"/>
              <a:t>There is more than one answer to this question</a:t>
            </a:r>
          </a:p>
          <a:p>
            <a:pPr marL="171450" indent="-171450">
              <a:buFontTx/>
              <a:buChar char="-"/>
            </a:pPr>
            <a:r>
              <a:rPr lang="en-US"/>
              <a:t>Please raise your hand if you can think of one possible answer</a:t>
            </a:r>
          </a:p>
          <a:p>
            <a:pPr marL="171450" indent="-171450">
              <a:buFontTx/>
              <a:buChar char="-"/>
            </a:pPr>
            <a:endParaRPr lang="en-US"/>
          </a:p>
          <a:p>
            <a:pPr marL="628650" lvl="1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7270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2850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114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/>
              <a:t>You could also write it the math way</a:t>
            </a:r>
          </a:p>
          <a:p>
            <a:pPr marL="171450" indent="-171450">
              <a:buFontTx/>
              <a:buChar char="-"/>
            </a:pPr>
            <a:r>
              <a:rPr lang="en-US"/>
              <a:t>I think in this case, the English way is more clear</a:t>
            </a:r>
          </a:p>
          <a:p>
            <a:pPr marL="171450" indent="-171450">
              <a:buFontTx/>
              <a:buChar char="-"/>
            </a:pPr>
            <a:r>
              <a:rPr lang="en-US"/>
              <a:t>In some cases the math way might be more clear</a:t>
            </a:r>
          </a:p>
          <a:p>
            <a:pPr marL="171450" indent="-171450">
              <a:buFontTx/>
              <a:buChar char="-"/>
            </a:pPr>
            <a:endParaRPr lang="en-US"/>
          </a:p>
          <a:p>
            <a:pPr marL="171450" indent="-171450">
              <a:buFontTx/>
              <a:buChar char="-"/>
            </a:pPr>
            <a:r>
              <a:rPr lang="en-US"/>
              <a:t>Either is acceptable</a:t>
            </a:r>
          </a:p>
          <a:p>
            <a:pPr marL="171450" indent="-171450">
              <a:buFontTx/>
              <a:buChar char="-"/>
            </a:pPr>
            <a:r>
              <a:rPr lang="en-US"/>
              <a:t>More clear is better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7660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- Balance is the sum of all transactions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134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/>
              <a:t>Dev vs. Prod</a:t>
            </a:r>
          </a:p>
          <a:p>
            <a:pPr marL="171450" indent="-171450">
              <a:buFontTx/>
              <a:buChar char="-"/>
            </a:pPr>
            <a:r>
              <a:rPr lang="en-US"/>
              <a:t>computational cost could be a reason not to</a:t>
            </a:r>
          </a:p>
          <a:p>
            <a:pPr marL="171450" indent="-171450">
              <a:buFontTx/>
              <a:buChar char="-"/>
            </a:pPr>
            <a:endParaRPr lang="en-US"/>
          </a:p>
          <a:p>
            <a:pPr marL="171450" indent="-171450">
              <a:buFontTx/>
              <a:buChar char="-"/>
            </a:pPr>
            <a:r>
              <a:rPr lang="en-US"/>
              <a:t>checkRep is a great way to help you write code with fewer mistakes</a:t>
            </a:r>
          </a:p>
          <a:p>
            <a:pPr marL="628650" lvl="1" indent="-171450">
              <a:buFontTx/>
              <a:buChar char="-"/>
            </a:pPr>
            <a:r>
              <a:rPr lang="en-US"/>
              <a:t>to do this, implement checkRep first!!!</a:t>
            </a:r>
          </a:p>
          <a:p>
            <a:pPr marL="171450" lvl="0" indent="-171450">
              <a:buFontTx/>
              <a:buChar char="-"/>
            </a:pPr>
            <a:r>
              <a:rPr lang="en-US"/>
              <a:t>In fact, this technique is so valuable that you’ll be graded on whether you use it</a:t>
            </a:r>
          </a:p>
          <a:p>
            <a:pPr marL="628650" lvl="1" indent="-171450">
              <a:buFontTx/>
              <a:buChar char="-"/>
            </a:pPr>
            <a:r>
              <a:rPr lang="en-US"/>
              <a:t>initially it seems like more work... implement this class AND its checkRep</a:t>
            </a:r>
          </a:p>
          <a:p>
            <a:pPr marL="628650" lvl="1" indent="-171450">
              <a:buFontTx/>
              <a:buChar char="-"/>
            </a:pPr>
            <a:r>
              <a:rPr lang="en-US"/>
              <a:t>Actually, implementing checkRep first makes things easier</a:t>
            </a:r>
          </a:p>
          <a:p>
            <a:pPr marL="1085850" lvl="2" indent="-171450">
              <a:buFontTx/>
              <a:buChar char="-"/>
            </a:pPr>
            <a:r>
              <a:rPr lang="en-US"/>
              <a:t>helps you catch errors early, and the earlier you catch them, the easier they are to fix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4194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Assume you will make mistakes!!!!</a:t>
            </a:r>
          </a:p>
          <a:p>
            <a:pPr marL="171450" indent="-171450">
              <a:buFontTx/>
              <a:buChar char="-"/>
            </a:pPr>
            <a:r>
              <a:rPr lang="en-US" dirty="0"/>
              <a:t>When I was about 19, I didn’t realize it was ok to be wrong.</a:t>
            </a:r>
          </a:p>
          <a:p>
            <a:pPr marL="171450" indent="-171450">
              <a:buFontTx/>
              <a:buChar char="-"/>
            </a:pPr>
            <a:r>
              <a:rPr lang="en-US" dirty="0"/>
              <a:t>Some time in college, about when I started interviewing for jobs, I realized I wasn’t always right, and didn’t have to be.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After this realization, I felt that I had leveled up as an adult human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This is really important in job interviews</a:t>
            </a:r>
          </a:p>
          <a:p>
            <a:pPr marL="1085850" lvl="2" indent="-171450">
              <a:buFontTx/>
              <a:buChar char="-"/>
            </a:pPr>
            <a:r>
              <a:rPr lang="en-US" dirty="0"/>
              <a:t>They don’t expect you to be always right (they set you up so you’re not)</a:t>
            </a:r>
          </a:p>
          <a:p>
            <a:pPr marL="1085850" lvl="2" indent="-171450">
              <a:buFontTx/>
              <a:buChar char="-"/>
            </a:pPr>
            <a:r>
              <a:rPr lang="en-US" dirty="0"/>
              <a:t>They do expect you to be resilient in dealing with the ways that you’re wrong</a:t>
            </a:r>
          </a:p>
          <a:p>
            <a:pPr marL="171450" indent="-171450">
              <a:buFontTx/>
              <a:buChar char="-"/>
            </a:pP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So... Acknowledge that you will make mistakes because you are an imperfect human.</a:t>
            </a:r>
          </a:p>
          <a:p>
            <a:pPr marL="171450" indent="-171450">
              <a:buFontTx/>
              <a:buChar char="-"/>
            </a:pPr>
            <a:r>
              <a:rPr lang="en-US" dirty="0"/>
              <a:t>Implement and call CheckRep!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check on entry to make sure a client or another method hasn’t messed up the rep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check on exit to make sure this method hasn’t messed up the rep</a:t>
            </a:r>
          </a:p>
          <a:p>
            <a:pPr marL="171450" indent="-171450">
              <a:buFontTx/>
              <a:buChar char="-"/>
            </a:pPr>
            <a:endParaRPr lang="en-US" dirty="0"/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0F14E-9536-445D-8E5C-B73C1792316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579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-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9534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068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1779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088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118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9315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/>
              <a:t>client can’t access the arraylist of the rep</a:t>
            </a:r>
          </a:p>
          <a:p>
            <a:pPr marL="628650" lvl="1" indent="-171450">
              <a:buFontTx/>
              <a:buChar char="-"/>
            </a:pPr>
            <a:r>
              <a:rPr lang="en-US"/>
              <a:t>can’t add or remove points</a:t>
            </a:r>
          </a:p>
          <a:p>
            <a:pPr marL="171450" lvl="0" indent="-171450">
              <a:buFontTx/>
              <a:buChar char="-"/>
            </a:pPr>
            <a:r>
              <a:rPr lang="en-US"/>
              <a:t>CAN access the individual points in the rep</a:t>
            </a:r>
          </a:p>
          <a:p>
            <a:pPr marL="628650" lvl="1" indent="-171450">
              <a:buFontTx/>
              <a:buChar char="-"/>
            </a:pPr>
            <a:r>
              <a:rPr lang="en-US"/>
              <a:t>can modify them by calling mutator methods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2450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/>
              <a:t>pro: client can’t modify rep</a:t>
            </a:r>
          </a:p>
          <a:p>
            <a:pPr marL="171450" indent="-171450">
              <a:buFontTx/>
              <a:buChar char="-"/>
            </a:pPr>
            <a:r>
              <a:rPr lang="en-US"/>
              <a:t>con: nobody can modify the rep</a:t>
            </a:r>
          </a:p>
          <a:p>
            <a:pPr marL="171450" indent="-171450">
              <a:buFontTx/>
              <a:buChar char="-"/>
            </a:pPr>
            <a:endParaRPr lang="en-US"/>
          </a:p>
          <a:p>
            <a:pPr marL="171450" indent="-171450">
              <a:buFontTx/>
              <a:buChar char="-"/>
            </a:pPr>
            <a:r>
              <a:rPr lang="en-US"/>
              <a:t>Actually immutability is really good in many cases (See EJ: Minimize Mutability)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124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/>
              <a:t>this works if we have immutable points</a:t>
            </a:r>
          </a:p>
          <a:p>
            <a:pPr marL="171450" indent="-171450">
              <a:buFontTx/>
              <a:buChar char="-"/>
            </a:pPr>
            <a:r>
              <a:rPr lang="en-US"/>
              <a:t>Can return a list of them that the client can’t modify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2206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Different behavior from copying out</a:t>
            </a:r>
          </a:p>
          <a:p>
            <a:endParaRPr lang="en-US"/>
          </a:p>
          <a:p>
            <a:r>
              <a:rPr lang="en-US"/>
              <a:t>- explain to neighbor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3983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6236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75676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77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pPr marL="171450" indent="-171450">
              <a:buFontTx/>
              <a:buChar char="-"/>
            </a:pPr>
            <a:r>
              <a:rPr lang="en-US"/>
              <a:t>An ADT is a kind of specification, for data</a:t>
            </a:r>
          </a:p>
          <a:p>
            <a:pPr marL="628650" lvl="1" indent="-171450">
              <a:buFontTx/>
              <a:buChar char="-"/>
            </a:pPr>
            <a:r>
              <a:rPr lang="en-US"/>
              <a:t>a method spec can have multiple implementations that all meet the spec</a:t>
            </a:r>
          </a:p>
          <a:p>
            <a:pPr marL="628650" lvl="1" indent="-171450">
              <a:buFontTx/>
              <a:buChar char="-"/>
            </a:pPr>
            <a:r>
              <a:rPr lang="en-US"/>
              <a:t>an ADT can have multiple implementations that satisfy the data abstraction</a:t>
            </a:r>
          </a:p>
          <a:p>
            <a:pPr marL="171450" indent="-171450">
              <a:buFontTx/>
              <a:buChar char="-"/>
            </a:pPr>
            <a:endParaRPr lang="en-US"/>
          </a:p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472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479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- Let’s say we implement the Int List ADT using a linked list implementation</a:t>
            </a:r>
          </a:p>
          <a:p>
            <a:pPr marL="171450" indent="-171450">
              <a:buFontTx/>
              <a:buChar char="-"/>
            </a:pPr>
            <a:r>
              <a:rPr lang="en-US"/>
              <a:t>Implementation has a size and a pointer to head, which is the first node in the linked list</a:t>
            </a:r>
          </a:p>
          <a:p>
            <a:pPr marL="171450" indent="-171450">
              <a:buFontTx/>
              <a:buChar char="-"/>
            </a:pPr>
            <a:endParaRPr lang="en-US"/>
          </a:p>
          <a:p>
            <a:pPr marL="171450" indent="-171450">
              <a:buFontTx/>
              <a:buChar char="-"/>
            </a:pPr>
            <a:r>
              <a:rPr lang="en-US"/>
              <a:t>1. What is the abstract value of this list?</a:t>
            </a:r>
          </a:p>
          <a:p>
            <a:pPr marL="171450" indent="-171450">
              <a:buFontTx/>
              <a:buChar char="-"/>
            </a:pPr>
            <a:r>
              <a:rPr lang="en-US"/>
              <a:t>2. This list has size 3, but 4 elements.</a:t>
            </a:r>
          </a:p>
          <a:p>
            <a:pPr marL="628650" lvl="1" indent="-171450">
              <a:buFontTx/>
              <a:buChar char="-"/>
            </a:pPr>
            <a:r>
              <a:rPr lang="en-US"/>
              <a:t>What is the abstract value of this list? Please give me a wrong answer and explain why it’s wrong.</a:t>
            </a:r>
          </a:p>
          <a:p>
            <a:pPr marL="628650" lvl="1" indent="-171450">
              <a:buFontTx/>
              <a:buChar char="-"/>
            </a:pPr>
            <a:r>
              <a:rPr lang="en-US"/>
              <a:t>Notion of Internal Consistency</a:t>
            </a:r>
          </a:p>
          <a:p>
            <a:pPr marL="171450" lvl="0" indent="-171450">
              <a:buFontTx/>
              <a:buChar char="-"/>
            </a:pPr>
            <a:r>
              <a:rPr lang="en-US"/>
              <a:t>3. There are a few problems with this list. </a:t>
            </a:r>
          </a:p>
          <a:p>
            <a:pPr marL="628650" marR="0" lvl="1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en-US"/>
              <a:t>What is the abstract value of this list? Please give me a wrong answer and explain why it’s wrong.</a:t>
            </a:r>
          </a:p>
          <a:p>
            <a:pPr marL="628650" marR="0" lvl="1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en-US"/>
              <a:t>Notion of allowed values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51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/>
              <a:t>Gray area of invalid values</a:t>
            </a:r>
          </a:p>
          <a:p>
            <a:pPr marL="171450" indent="-171450">
              <a:buFontTx/>
              <a:buChar char="-"/>
            </a:pPr>
            <a:r>
              <a:rPr lang="en-US"/>
              <a:t>Today’s lecture will give us intellectual tools for thinking about the gray area and implementing data structures so they don’t accidentally take on values in the gray area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0289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- These two are related</a:t>
            </a:r>
          </a:p>
          <a:p>
            <a:pPr marL="171450" indent="-171450">
              <a:buFontTx/>
              <a:buChar char="-"/>
            </a:pPr>
            <a:r>
              <a:rPr lang="en-US"/>
              <a:t>If an object is well formed and satisfies the rep invariant, then I can tell you its abstract value</a:t>
            </a:r>
          </a:p>
          <a:p>
            <a:pPr marL="171450" indent="-171450">
              <a:buFontTx/>
              <a:buChar char="-"/>
            </a:pPr>
            <a:r>
              <a:rPr lang="en-US"/>
              <a:t>If it is poorly formed, like our circular linked list, then I can’t tell you its abstract value, it doesn’t have 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4242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/>
              <a:t>So for example with our linked list, the representation consists of </a:t>
            </a:r>
          </a:p>
          <a:p>
            <a:pPr marL="628650" lvl="1" indent="-171450">
              <a:buFontTx/>
              <a:buChar char="-"/>
            </a:pPr>
            <a:r>
              <a:rPr lang="en-US"/>
              <a:t>a Size field</a:t>
            </a:r>
          </a:p>
          <a:p>
            <a:pPr marL="628650" lvl="1" indent="-171450">
              <a:buFontTx/>
              <a:buChar char="-"/>
            </a:pPr>
            <a:r>
              <a:rPr lang="en-US"/>
              <a:t>a head pointer that points to a chain of nodes</a:t>
            </a:r>
          </a:p>
          <a:p>
            <a:pPr marL="628650" lvl="1" indent="-171450">
              <a:buFontTx/>
              <a:buChar char="-"/>
            </a:pPr>
            <a:r>
              <a:rPr lang="en-US"/>
              <a:t>each node has an integer and a pointer to next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386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/>
              <a:t>We’re using the mathematical notion of a set</a:t>
            </a:r>
          </a:p>
          <a:p>
            <a:pPr marL="628650" lvl="1" indent="-171450">
              <a:buFontTx/>
              <a:buChar char="-"/>
            </a:pPr>
            <a:r>
              <a:rPr lang="en-US"/>
              <a:t>union: put in or if c already in set, no change</a:t>
            </a:r>
          </a:p>
          <a:p>
            <a:pPr marL="628650" lvl="1" indent="-171450">
              <a:buFontTx/>
              <a:buChar char="-"/>
            </a:pPr>
            <a:r>
              <a:rPr lang="en-US"/>
              <a:t>difference: remove or if c not in set, no change</a:t>
            </a:r>
          </a:p>
          <a:p>
            <a:pPr marL="171450" indent="-171450">
              <a:buFontTx/>
              <a:buChar char="-"/>
            </a:pPr>
            <a:r>
              <a:rPr lang="en-US"/>
              <a:t>This means an element is in the set once or not at all</a:t>
            </a:r>
          </a:p>
          <a:p>
            <a:pPr marL="628650" lvl="1" indent="-171450">
              <a:buFontTx/>
              <a:buChar char="-"/>
            </a:pPr>
            <a:r>
              <a:rPr lang="en-US"/>
              <a:t>no notion of ordering</a:t>
            </a:r>
          </a:p>
          <a:p>
            <a:pPr marL="628650" lvl="1" indent="-171450">
              <a:buFontTx/>
              <a:buChar char="-"/>
            </a:pPr>
            <a:r>
              <a:rPr lang="en-US"/>
              <a:t>no notion of duplication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20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443A7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443A7F"/>
          </a:solidFill>
          <a:latin typeface="Helvetica" charset="0"/>
          <a:ea typeface="Helvetica" charset="0"/>
          <a:cs typeface="Helvetic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395" y="5486400"/>
            <a:ext cx="5617210" cy="797560"/>
          </a:xfrm>
        </p:spPr>
        <p:txBody>
          <a:bodyPr anchor="ctr">
            <a:normAutofit/>
          </a:bodyPr>
          <a:lstStyle/>
          <a:p>
            <a:r>
              <a:rPr lang="en-US" dirty="0"/>
              <a:t>Leah Perlmutter 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/  Summer 2018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960880"/>
          </a:xfrm>
          <a:prstGeom prst="rect">
            <a:avLst/>
          </a:prstGeom>
          <a:solidFill>
            <a:srgbClr val="443B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19"/>
            <a:ext cx="7772400" cy="142478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CSE 331</a:t>
            </a:r>
            <a:br>
              <a:rPr lang="en-US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</a:br>
            <a:r>
              <a:rPr lang="en-US" sz="40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Software Design and Implementation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5460" y="2917597"/>
            <a:ext cx="81330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>
                <a:latin typeface="Helvetica" charset="0"/>
                <a:ea typeface="Helvetica" charset="0"/>
                <a:cs typeface="Helvetica" charset="0"/>
              </a:rPr>
              <a:t>Lecture 5</a:t>
            </a:r>
            <a:endParaRPr lang="en-US" sz="5400" dirty="0">
              <a:latin typeface="Helvetica" charset="0"/>
              <a:ea typeface="Helvetica" charset="0"/>
              <a:cs typeface="Helvetica" charset="0"/>
            </a:endParaRPr>
          </a:p>
          <a:p>
            <a:pPr algn="ctr"/>
            <a:r>
              <a:rPr lang="en-US" sz="5400" i="1" dirty="0">
                <a:latin typeface="Helvetica" charset="0"/>
                <a:ea typeface="Helvetica" charset="0"/>
                <a:cs typeface="Helvetica" charset="0"/>
              </a:rPr>
              <a:t>Representation Invariants</a:t>
            </a:r>
          </a:p>
        </p:txBody>
      </p:sp>
    </p:spTree>
    <p:extLst>
      <p:ext uri="{BB962C8B-B14F-4D97-AF65-F5344CB8AC3E}">
        <p14:creationId xmlns:p14="http://schemas.microsoft.com/office/powerpoint/2010/main" val="706119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1143000"/>
          </a:xfrm>
        </p:spPr>
        <p:txBody>
          <a:bodyPr/>
          <a:lstStyle/>
          <a:p>
            <a:r>
              <a:rPr lang="en-US" dirty="0"/>
              <a:t>Connecting implementations to specs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5334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i="1" dirty="0">
                <a:solidFill>
                  <a:schemeClr val="accent6"/>
                </a:solidFill>
              </a:rPr>
              <a:t>Representation Invariant</a:t>
            </a:r>
            <a:r>
              <a:rPr lang="en-US" sz="2000" dirty="0"/>
              <a:t>: maps Object → </a:t>
            </a:r>
            <a:r>
              <a:rPr lang="en-US" sz="2000" dirty="0" err="1"/>
              <a:t>boolean</a:t>
            </a:r>
            <a:endParaRPr lang="en-US" sz="2000" dirty="0"/>
          </a:p>
          <a:p>
            <a:pPr lvl="1"/>
            <a:r>
              <a:rPr lang="en-US" sz="2000" dirty="0"/>
              <a:t>Indicates if an instance is </a:t>
            </a:r>
            <a:r>
              <a:rPr lang="en-US" sz="2000" i="1" dirty="0">
                <a:solidFill>
                  <a:schemeClr val="accent6"/>
                </a:solidFill>
              </a:rPr>
              <a:t>well-formed</a:t>
            </a:r>
            <a:r>
              <a:rPr lang="en-US" sz="2000" dirty="0"/>
              <a:t> </a:t>
            </a:r>
            <a:r>
              <a:rPr lang="en-US" sz="2000" i="1" dirty="0"/>
              <a:t> </a:t>
            </a:r>
          </a:p>
          <a:p>
            <a:pPr lvl="1"/>
            <a:r>
              <a:rPr lang="en-US" sz="2000" dirty="0"/>
              <a:t>Defines the set of valid concrete values</a:t>
            </a:r>
          </a:p>
          <a:p>
            <a:pPr lvl="1"/>
            <a:r>
              <a:rPr lang="en-US" sz="2000" dirty="0"/>
              <a:t>Only values in the valid set make sense as implementations of an abstract value</a:t>
            </a:r>
          </a:p>
          <a:p>
            <a:pPr lvl="1"/>
            <a:r>
              <a:rPr lang="en-US" sz="2000" b="1" dirty="0"/>
              <a:t>For </a:t>
            </a:r>
            <a:r>
              <a:rPr lang="en-US" sz="2000" b="1" dirty="0" err="1"/>
              <a:t>implementors</a:t>
            </a:r>
            <a:r>
              <a:rPr lang="en-US" sz="2000" b="1" dirty="0"/>
              <a:t>/debuggers/maintainers of the abstraction: no object should </a:t>
            </a:r>
            <a:r>
              <a:rPr lang="en-US" sz="2000" b="1" i="1" dirty="0"/>
              <a:t>ever</a:t>
            </a:r>
            <a:r>
              <a:rPr lang="en-US" sz="2000" b="1" dirty="0"/>
              <a:t> violate the rep invariant </a:t>
            </a:r>
          </a:p>
          <a:p>
            <a:pPr lvl="2"/>
            <a:r>
              <a:rPr lang="en-US" sz="2000" dirty="0"/>
              <a:t>Such an object has no useful meaning</a:t>
            </a:r>
          </a:p>
          <a:p>
            <a:pPr marL="0" indent="0">
              <a:buNone/>
            </a:pPr>
            <a:endParaRPr lang="en-US" sz="1000" i="1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b="1" i="1" dirty="0">
                <a:solidFill>
                  <a:schemeClr val="accent6"/>
                </a:solidFill>
              </a:rPr>
              <a:t>Abstraction Function</a:t>
            </a:r>
            <a:r>
              <a:rPr lang="en-US" sz="2000" dirty="0"/>
              <a:t>: maps Object → abstract value</a:t>
            </a:r>
          </a:p>
          <a:p>
            <a:pPr lvl="1"/>
            <a:r>
              <a:rPr lang="en-US" sz="2000" dirty="0"/>
              <a:t>What the data structure </a:t>
            </a:r>
            <a:r>
              <a:rPr lang="en-US" sz="2000" i="1" dirty="0">
                <a:solidFill>
                  <a:schemeClr val="accent6"/>
                </a:solidFill>
              </a:rPr>
              <a:t>means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as an abstract value</a:t>
            </a:r>
          </a:p>
          <a:p>
            <a:pPr marL="800100" lvl="1" indent="-342900"/>
            <a:r>
              <a:rPr lang="en-US" sz="2000" dirty="0"/>
              <a:t>How the data structure is to be interpreted</a:t>
            </a:r>
          </a:p>
          <a:p>
            <a:pPr marL="800100" lvl="1" indent="-342900"/>
            <a:r>
              <a:rPr lang="en-US" sz="2000" dirty="0"/>
              <a:t>Only defined on objects meeting the rep invariant</a:t>
            </a:r>
          </a:p>
          <a:p>
            <a:pPr marL="800100" lvl="1" indent="-342900"/>
            <a:r>
              <a:rPr lang="en-US" sz="2000" b="1" dirty="0"/>
              <a:t>For </a:t>
            </a:r>
            <a:r>
              <a:rPr lang="en-US" sz="2000" b="1" dirty="0" err="1"/>
              <a:t>implementors</a:t>
            </a:r>
            <a:r>
              <a:rPr lang="en-US" sz="2000" b="1" dirty="0"/>
              <a:t>/debuggers/maintainers of the abstraction: </a:t>
            </a:r>
            <a:r>
              <a:rPr lang="en-US" sz="2000" dirty="0"/>
              <a:t>Each procedure should meet its spec (abstract values) by “doing the right thing” with the concrete representation</a:t>
            </a:r>
          </a:p>
          <a:p>
            <a:pPr marL="800100" lvl="1" indent="-342900"/>
            <a:endParaRPr lang="en-US" sz="2000" dirty="0"/>
          </a:p>
        </p:txBody>
      </p:sp>
      <p:sp>
        <p:nvSpPr>
          <p:cNvPr id="4" name="Rectangular Callout 3">
            <a:extLst>
              <a:ext uri="{FF2B5EF4-FFF2-40B4-BE49-F238E27FC236}">
                <a16:creationId xmlns:a16="http://schemas.microsoft.com/office/drawing/2014/main" id="{3AEF252D-7C5F-BB4C-9319-53D043E48796}"/>
              </a:ext>
            </a:extLst>
          </p:cNvPr>
          <p:cNvSpPr/>
          <p:nvPr/>
        </p:nvSpPr>
        <p:spPr>
          <a:xfrm>
            <a:off x="7162800" y="1371600"/>
            <a:ext cx="1219200" cy="762000"/>
          </a:xfrm>
          <a:prstGeom prst="wedgeRectCallout">
            <a:avLst>
              <a:gd name="adj1" fmla="val -97006"/>
              <a:gd name="adj2" fmla="val -23883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lec06 (today)</a:t>
            </a:r>
          </a:p>
        </p:txBody>
      </p: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8199CCE4-D43B-7B45-A30B-9D443C6BAEC4}"/>
              </a:ext>
            </a:extLst>
          </p:cNvPr>
          <p:cNvSpPr/>
          <p:nvPr/>
        </p:nvSpPr>
        <p:spPr>
          <a:xfrm>
            <a:off x="7517642" y="4225403"/>
            <a:ext cx="1219200" cy="464593"/>
          </a:xfrm>
          <a:prstGeom prst="wedgeRectCallout">
            <a:avLst>
              <a:gd name="adj1" fmla="val -97006"/>
              <a:gd name="adj2" fmla="val -23883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lec07</a:t>
            </a:r>
          </a:p>
        </p:txBody>
      </p:sp>
    </p:spTree>
    <p:extLst>
      <p:ext uri="{BB962C8B-B14F-4D97-AF65-F5344CB8AC3E}">
        <p14:creationId xmlns:p14="http://schemas.microsoft.com/office/powerpoint/2010/main" val="80919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43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50103" y="2286000"/>
            <a:ext cx="7843814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Representation</a:t>
            </a:r>
          </a:p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Invariants</a:t>
            </a:r>
          </a:p>
        </p:txBody>
      </p:sp>
    </p:spTree>
    <p:extLst>
      <p:ext uri="{BB962C8B-B14F-4D97-AF65-F5344CB8AC3E}">
        <p14:creationId xmlns:p14="http://schemas.microsoft.com/office/powerpoint/2010/main" val="537314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Implementing a Data Abstraction (ADT)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To implement a data abstraction:</a:t>
            </a:r>
          </a:p>
          <a:p>
            <a:pPr lvl="1"/>
            <a:r>
              <a:rPr lang="en-US" sz="2000" dirty="0"/>
              <a:t>Select the representation of instances, “</a:t>
            </a:r>
            <a:r>
              <a:rPr lang="en-US" sz="2000" i="1" dirty="0">
                <a:solidFill>
                  <a:schemeClr val="accent6"/>
                </a:solidFill>
              </a:rPr>
              <a:t>the</a:t>
            </a:r>
            <a:r>
              <a:rPr lang="en-US" sz="2000" i="1" dirty="0"/>
              <a:t> </a:t>
            </a:r>
            <a:r>
              <a:rPr lang="en-US" sz="2000" i="1" dirty="0">
                <a:solidFill>
                  <a:schemeClr val="accent6"/>
                </a:solidFill>
              </a:rPr>
              <a:t>rep</a:t>
            </a:r>
            <a:r>
              <a:rPr lang="en-US" sz="2000" dirty="0"/>
              <a:t>”</a:t>
            </a:r>
          </a:p>
          <a:p>
            <a:pPr lvl="2"/>
            <a:r>
              <a:rPr lang="en-US" sz="2000" dirty="0"/>
              <a:t>In Java, typically instances of some class you define</a:t>
            </a:r>
          </a:p>
          <a:p>
            <a:pPr lvl="1"/>
            <a:r>
              <a:rPr lang="en-US" sz="2000" dirty="0"/>
              <a:t>Implement operations in terms of that rep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Choose a representation so that:</a:t>
            </a:r>
          </a:p>
          <a:p>
            <a:pPr lvl="1"/>
            <a:r>
              <a:rPr lang="en-US" sz="2000" dirty="0"/>
              <a:t>It is possible to implement required operations</a:t>
            </a:r>
          </a:p>
          <a:p>
            <a:pPr lvl="1"/>
            <a:r>
              <a:rPr lang="en-US" sz="2000" dirty="0"/>
              <a:t>The most frequently used operations are efficient</a:t>
            </a:r>
          </a:p>
          <a:p>
            <a:pPr lvl="2"/>
            <a:r>
              <a:rPr lang="en-US" sz="2000" dirty="0"/>
              <a:t>But which will these be?</a:t>
            </a:r>
          </a:p>
          <a:p>
            <a:pPr lvl="2"/>
            <a:r>
              <a:rPr lang="en-US" sz="2000" dirty="0"/>
              <a:t>Abstraction allows the rep to change later</a:t>
            </a:r>
          </a:p>
        </p:txBody>
      </p:sp>
    </p:spTree>
    <p:extLst>
      <p:ext uri="{BB962C8B-B14F-4D97-AF65-F5344CB8AC3E}">
        <p14:creationId xmlns:p14="http://schemas.microsoft.com/office/powerpoint/2010/main" val="1716032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CharSet</a:t>
            </a:r>
            <a:r>
              <a:rPr lang="en-US" dirty="0"/>
              <a:t> Abstraction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458200" cy="4876800"/>
          </a:xfrm>
        </p:spPr>
        <p:txBody>
          <a:bodyPr>
            <a:noAutofit/>
          </a:bodyPr>
          <a:lstStyle/>
          <a:p>
            <a:pPr marL="0" lvl="2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Overview: A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a finite mutable set of Characters</a:t>
            </a:r>
          </a:p>
          <a:p>
            <a:pPr marL="0" lvl="2">
              <a:buNone/>
            </a:pPr>
            <a:endParaRPr lang="en-US" sz="6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@effects: creates a fresh, empty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lvl="2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800" b="1" dirty="0" err="1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{…}</a:t>
            </a:r>
          </a:p>
          <a:p>
            <a:pPr marL="0" lvl="2">
              <a:buNone/>
            </a:pPr>
            <a:endParaRPr lang="en-US" sz="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@modifies: this</a:t>
            </a:r>
          </a:p>
          <a:p>
            <a:pPr marL="0" lvl="2">
              <a:spcBef>
                <a:spcPts val="300"/>
              </a:spcBef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@effects: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b="1" baseline="-25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b="1" baseline="-25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{c}</a:t>
            </a:r>
          </a:p>
          <a:p>
            <a:pPr marL="0" lvl="2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800" b="1" dirty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(Character c) {…}</a:t>
            </a:r>
          </a:p>
          <a:p>
            <a:pPr marL="0" lvl="2">
              <a:buNone/>
            </a:pPr>
            <a:endParaRPr lang="en-US" sz="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@modifies: this</a:t>
            </a:r>
          </a:p>
          <a:p>
            <a:pPr marL="0" lvl="2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@effects: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b="1" baseline="-25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b="1" baseline="-25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{c}</a:t>
            </a:r>
          </a:p>
          <a:p>
            <a:pPr marL="0" lvl="2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800" b="1" dirty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(Character </a:t>
            </a:r>
            <a:r>
              <a:rPr lang="en-US" sz="1800" b="1" dirty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{…}</a:t>
            </a:r>
          </a:p>
          <a:p>
            <a:pPr marL="0" lvl="2">
              <a:buNone/>
            </a:pPr>
            <a:endParaRPr lang="en-US" sz="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@return: (c 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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this)</a:t>
            </a:r>
          </a:p>
          <a:p>
            <a:pPr marL="0" lvl="2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member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(Character </a:t>
            </a:r>
            <a:r>
              <a:rPr lang="en-US" sz="1800" b="1" dirty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{…}</a:t>
            </a:r>
          </a:p>
          <a:p>
            <a:pPr marL="0" lvl="2">
              <a:buNone/>
            </a:pPr>
            <a:endParaRPr lang="en-US" sz="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@return: cardinality of this</a:t>
            </a:r>
          </a:p>
          <a:p>
            <a:pPr marL="0" lvl="2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{…}</a:t>
            </a:r>
          </a:p>
          <a:p>
            <a:pPr marL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ular Callout 3">
            <a:extLst>
              <a:ext uri="{FF2B5EF4-FFF2-40B4-BE49-F238E27FC236}">
                <a16:creationId xmlns:a16="http://schemas.microsoft.com/office/drawing/2014/main" id="{D6CD22A0-5862-8441-8AE7-0B97C8C410C2}"/>
              </a:ext>
            </a:extLst>
          </p:cNvPr>
          <p:cNvSpPr/>
          <p:nvPr/>
        </p:nvSpPr>
        <p:spPr>
          <a:xfrm>
            <a:off x="6019800" y="6248400"/>
            <a:ext cx="2958152" cy="427283"/>
          </a:xfrm>
          <a:prstGeom prst="wedgeRectCallout">
            <a:avLst>
              <a:gd name="adj1" fmla="val -49921"/>
              <a:gd name="adj2" fmla="val 49422"/>
            </a:avLst>
          </a:prstGeom>
          <a:solidFill>
            <a:srgbClr val="E3F1DA"/>
          </a:solidFill>
          <a:ln>
            <a:solidFill>
              <a:srgbClr val="5483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>
                <a:solidFill>
                  <a:prstClr val="black"/>
                </a:solidFill>
                <a:latin typeface="Calibri" panose="020F0502020204030204"/>
              </a:rPr>
              <a:t>Informal notation warning</a:t>
            </a:r>
            <a:endParaRPr lang="en-US" sz="2000" b="1" ker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EF4C8DE7-A6C5-5F47-BE3C-144D919CB498}"/>
              </a:ext>
            </a:extLst>
          </p:cNvPr>
          <p:cNvSpPr/>
          <p:nvPr/>
        </p:nvSpPr>
        <p:spPr>
          <a:xfrm>
            <a:off x="6781800" y="2133600"/>
            <a:ext cx="2209800" cy="609600"/>
          </a:xfrm>
          <a:prstGeom prst="wedgeRectCallout">
            <a:avLst>
              <a:gd name="adj1" fmla="val -49921"/>
              <a:gd name="adj2" fmla="val 49422"/>
            </a:avLst>
          </a:prstGeom>
          <a:solidFill>
            <a:srgbClr val="E3F1DA"/>
          </a:solidFill>
          <a:ln>
            <a:solidFill>
              <a:srgbClr val="5483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sz="2000" kern="0">
                <a:solidFill>
                  <a:prstClr val="black"/>
                </a:solidFill>
                <a:latin typeface="Calibri" panose="020F0502020204030204"/>
              </a:rPr>
              <a:t> – see Wolfram Alpha definition</a:t>
            </a:r>
            <a:endParaRPr lang="en-US" sz="2000" b="1" ker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88B5C5E4-1264-5744-BA30-7A0224D30C2F}"/>
              </a:ext>
            </a:extLst>
          </p:cNvPr>
          <p:cNvSpPr/>
          <p:nvPr/>
        </p:nvSpPr>
        <p:spPr>
          <a:xfrm>
            <a:off x="6018663" y="3200400"/>
            <a:ext cx="1372737" cy="457200"/>
          </a:xfrm>
          <a:prstGeom prst="wedgeRectCallout">
            <a:avLst>
              <a:gd name="adj1" fmla="val -79747"/>
              <a:gd name="adj2" fmla="val -40130"/>
            </a:avLst>
          </a:prstGeom>
          <a:solidFill>
            <a:srgbClr val="E3F1DA"/>
          </a:solidFill>
          <a:ln>
            <a:solidFill>
              <a:srgbClr val="5483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>
                <a:solidFill>
                  <a:prstClr val="black"/>
                </a:solidFill>
                <a:latin typeface="Helvetica" pitchFamily="2" charset="0"/>
                <a:cs typeface="Courier New" panose="02070309020205020404" pitchFamily="49" charset="0"/>
              </a:rPr>
              <a:t>set union</a:t>
            </a: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BD3A8725-088D-9E46-8BEE-83622B61E0B5}"/>
              </a:ext>
            </a:extLst>
          </p:cNvPr>
          <p:cNvSpPr/>
          <p:nvPr/>
        </p:nvSpPr>
        <p:spPr>
          <a:xfrm>
            <a:off x="6248400" y="4267200"/>
            <a:ext cx="1752600" cy="457200"/>
          </a:xfrm>
          <a:prstGeom prst="wedgeRectCallout">
            <a:avLst>
              <a:gd name="adj1" fmla="val -79747"/>
              <a:gd name="adj2" fmla="val -40130"/>
            </a:avLst>
          </a:prstGeom>
          <a:solidFill>
            <a:srgbClr val="E3F1DA"/>
          </a:solidFill>
          <a:ln>
            <a:solidFill>
              <a:srgbClr val="5483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>
                <a:solidFill>
                  <a:prstClr val="black"/>
                </a:solidFill>
                <a:latin typeface="Helvetica" pitchFamily="2" charset="0"/>
                <a:cs typeface="Courier New" panose="02070309020205020404" pitchFamily="49" charset="0"/>
              </a:rPr>
              <a:t>set difference</a:t>
            </a:r>
          </a:p>
        </p:txBody>
      </p:sp>
    </p:spTree>
    <p:extLst>
      <p:ext uri="{BB962C8B-B14F-4D97-AF65-F5344CB8AC3E}">
        <p14:creationId xmlns:p14="http://schemas.microsoft.com/office/powerpoint/2010/main" val="392417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 implementation: Is it right?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4495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private List&lt;Character&gt; </a:t>
            </a:r>
            <a:r>
              <a:rPr lang="en-US" sz="24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</a:t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new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&lt;Character&gt;();</a:t>
            </a:r>
          </a:p>
          <a:p>
            <a:pPr>
              <a:lnSpc>
                <a:spcPct val="90000"/>
              </a:lnSpc>
              <a:buNone/>
            </a:pPr>
            <a:endParaRPr lang="en-US" sz="5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4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{</a:t>
            </a:r>
            <a:endParaRPr lang="en-US" sz="2400" b="1" dirty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elts.add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4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{</a:t>
            </a:r>
            <a:endParaRPr lang="en-US" sz="2400" b="1" dirty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elts.remove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member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  return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elts.contains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  return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elts.size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Rectangular Callout 3">
            <a:extLst>
              <a:ext uri="{FF2B5EF4-FFF2-40B4-BE49-F238E27FC236}">
                <a16:creationId xmlns:a16="http://schemas.microsoft.com/office/drawing/2014/main" id="{33F910A4-76A6-424A-A9D6-3CBED3FAD156}"/>
              </a:ext>
            </a:extLst>
          </p:cNvPr>
          <p:cNvSpPr/>
          <p:nvPr/>
        </p:nvSpPr>
        <p:spPr>
          <a:xfrm>
            <a:off x="6248400" y="1676400"/>
            <a:ext cx="1295400" cy="457200"/>
          </a:xfrm>
          <a:prstGeom prst="wedgeRectCallout">
            <a:avLst>
              <a:gd name="adj1" fmla="val -96278"/>
              <a:gd name="adj2" fmla="val -19982"/>
            </a:avLst>
          </a:prstGeom>
          <a:solidFill>
            <a:srgbClr val="E3F1DA"/>
          </a:solidFill>
          <a:ln>
            <a:solidFill>
              <a:srgbClr val="5483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rep</a:t>
            </a:r>
          </a:p>
        </p:txBody>
      </p: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DE0B9253-9540-A44A-BA7F-21F49A8C6FC9}"/>
              </a:ext>
            </a:extLst>
          </p:cNvPr>
          <p:cNvSpPr/>
          <p:nvPr/>
        </p:nvSpPr>
        <p:spPr>
          <a:xfrm>
            <a:off x="1295400" y="6019800"/>
            <a:ext cx="6934200" cy="457200"/>
          </a:xfrm>
          <a:prstGeom prst="wedgeRectCallout">
            <a:avLst>
              <a:gd name="adj1" fmla="val -50042"/>
              <a:gd name="adj2" fmla="val 48078"/>
            </a:avLst>
          </a:prstGeom>
          <a:solidFill>
            <a:srgbClr val="E3F1DA"/>
          </a:solidFill>
          <a:ln>
            <a:solidFill>
              <a:srgbClr val="5483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>
                <a:solidFill>
                  <a:prstClr val="black"/>
                </a:solidFill>
                <a:latin typeface="Helvetica" pitchFamily="2" charset="0"/>
                <a:cs typeface="Courier New" panose="02070309020205020404" pitchFamily="49" charset="0"/>
              </a:rPr>
              <a:t>Does this implementation prevent poorly formed values?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9D3F831-938F-4343-AB03-2AA0CC8839A8}"/>
              </a:ext>
            </a:extLst>
          </p:cNvPr>
          <p:cNvGrpSpPr/>
          <p:nvPr/>
        </p:nvGrpSpPr>
        <p:grpSpPr>
          <a:xfrm>
            <a:off x="7086600" y="4554158"/>
            <a:ext cx="1811083" cy="1301309"/>
            <a:chOff x="4528993" y="1535035"/>
            <a:chExt cx="1811083" cy="130130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47B5393E-5923-E24C-A387-D9B6CE110368}"/>
                </a:ext>
              </a:extLst>
            </p:cNvPr>
            <p:cNvSpPr/>
            <p:nvPr/>
          </p:nvSpPr>
          <p:spPr>
            <a:xfrm>
              <a:off x="4528993" y="1535035"/>
              <a:ext cx="1811083" cy="1301309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E7E9A127-BEBD-974A-A5BC-B1CCE07C7932}"/>
                </a:ext>
              </a:extLst>
            </p:cNvPr>
            <p:cNvSpPr/>
            <p:nvPr/>
          </p:nvSpPr>
          <p:spPr>
            <a:xfrm>
              <a:off x="4969401" y="1933136"/>
              <a:ext cx="1075331" cy="781242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47837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 implementation: Is it right?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4495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private List&lt;Character&gt; </a:t>
            </a:r>
            <a:r>
              <a:rPr lang="en-US" sz="24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</a:t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new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&lt;Character&gt;();</a:t>
            </a:r>
          </a:p>
          <a:p>
            <a:pPr>
              <a:lnSpc>
                <a:spcPct val="90000"/>
              </a:lnSpc>
              <a:buNone/>
            </a:pPr>
            <a:endParaRPr lang="en-US" sz="5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4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{</a:t>
            </a:r>
            <a:endParaRPr lang="en-US" sz="2400" b="1" dirty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elts.add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4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{</a:t>
            </a:r>
            <a:endParaRPr lang="en-US" sz="2400" b="1" dirty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elts.remove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member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  return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elts.contains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  return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elts.size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47B9D66E-4848-DE49-848F-4A535FBBDE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2286000"/>
            <a:ext cx="5486400" cy="2862322"/>
          </a:xfrm>
          <a:prstGeom prst="rect">
            <a:avLst/>
          </a:prstGeom>
          <a:solidFill>
            <a:srgbClr val="FEC5CA"/>
          </a:solidFill>
          <a:ln w="381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u="none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Character </a:t>
            </a:r>
            <a:r>
              <a:rPr lang="en-US" sz="2000" b="1" u="none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Character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('a');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(a);</a:t>
            </a:r>
          </a:p>
          <a:p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(a);</a:t>
            </a:r>
          </a:p>
          <a:p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s.delete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(a);</a:t>
            </a: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s.member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(a))</a:t>
            </a: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"wrong");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("right");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791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 implementation: Is it right?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4495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private List&lt;Character&gt; </a:t>
            </a:r>
            <a:r>
              <a:rPr lang="en-US" sz="24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</a:t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new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&lt;Character&gt;();</a:t>
            </a:r>
          </a:p>
          <a:p>
            <a:pPr>
              <a:lnSpc>
                <a:spcPct val="90000"/>
              </a:lnSpc>
              <a:buNone/>
            </a:pPr>
            <a:endParaRPr lang="en-US" sz="5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4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{</a:t>
            </a:r>
            <a:endParaRPr lang="en-US" sz="2400" b="1" dirty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elts.add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4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{</a:t>
            </a:r>
            <a:endParaRPr lang="en-US" sz="2400" b="1" dirty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elts.remove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member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  return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elts.contains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  return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elts.size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0400" y="5638800"/>
            <a:ext cx="2820003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accent2"/>
                </a:solidFill>
                <a:latin typeface="+mj-lt"/>
              </a:rPr>
              <a:t>Where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dirty="0">
                <a:latin typeface="+mj-lt"/>
              </a:rPr>
              <a:t>is the error?</a:t>
            </a:r>
          </a:p>
        </p:txBody>
      </p:sp>
    </p:spTree>
    <p:extLst>
      <p:ext uri="{BB962C8B-B14F-4D97-AF65-F5344CB8AC3E}">
        <p14:creationId xmlns:p14="http://schemas.microsoft.com/office/powerpoint/2010/main" val="137624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Where Is the Error?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If you can answer this, then you know what to fix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i="1" dirty="0"/>
              <a:t>Perhaps</a:t>
            </a:r>
            <a:r>
              <a:rPr lang="en-US" sz="2000" dirty="0"/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000" dirty="0"/>
              <a:t>  is wrong</a:t>
            </a:r>
          </a:p>
          <a:p>
            <a:pPr lvl="1"/>
            <a:r>
              <a:rPr lang="en-US" sz="2000" dirty="0"/>
              <a:t>Should remove all occurrences?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i="1" dirty="0"/>
              <a:t>Perhaps</a:t>
            </a:r>
            <a:r>
              <a:rPr lang="en-US" sz="2000" dirty="0"/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dirty="0"/>
              <a:t>  is wrong</a:t>
            </a:r>
          </a:p>
          <a:p>
            <a:pPr lvl="1"/>
            <a:r>
              <a:rPr lang="en-US" sz="2000" dirty="0"/>
              <a:t>Should not insert a character that is already there?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/>
              <a:t>How can we know?</a:t>
            </a:r>
          </a:p>
          <a:p>
            <a:pPr lvl="1"/>
            <a:r>
              <a:rPr lang="en-US" sz="2000" dirty="0"/>
              <a:t>The </a:t>
            </a:r>
            <a:r>
              <a:rPr lang="en-US" sz="2000" dirty="0">
                <a:solidFill>
                  <a:schemeClr val="accent2"/>
                </a:solidFill>
              </a:rPr>
              <a:t>representation invariant </a:t>
            </a:r>
            <a:r>
              <a:rPr lang="en-US" sz="2000" dirty="0"/>
              <a:t>tells us</a:t>
            </a:r>
          </a:p>
          <a:p>
            <a:pPr lvl="1"/>
            <a:r>
              <a:rPr lang="en-US" sz="2000" dirty="0"/>
              <a:t>If it’s “our code”, this is how we document our choice for “the right answer”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174387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representation invariant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876800"/>
          </a:xfrm>
        </p:spPr>
        <p:txBody>
          <a:bodyPr>
            <a:normAutofit/>
          </a:bodyPr>
          <a:lstStyle/>
          <a:p>
            <a:r>
              <a:rPr lang="en-US" sz="2000" dirty="0"/>
              <a:t>Defines data structure well-</a:t>
            </a:r>
            <a:r>
              <a:rPr lang="en-US" sz="2000" dirty="0" err="1"/>
              <a:t>formedness</a:t>
            </a:r>
            <a:endParaRPr lang="en-US" sz="2000" dirty="0"/>
          </a:p>
          <a:p>
            <a:r>
              <a:rPr lang="en-US" sz="2000" dirty="0"/>
              <a:t>Must hold before and after every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dirty="0"/>
              <a:t> operation</a:t>
            </a:r>
          </a:p>
          <a:p>
            <a:r>
              <a:rPr lang="en-US" sz="2000" dirty="0"/>
              <a:t>Operations (methods) may depend on it</a:t>
            </a:r>
          </a:p>
          <a:p>
            <a:r>
              <a:rPr lang="en-US" sz="2000" dirty="0"/>
              <a:t>Write it like this:</a:t>
            </a:r>
          </a:p>
          <a:p>
            <a:pPr marL="0" indent="0">
              <a:buNone/>
            </a:pPr>
            <a:r>
              <a:rPr lang="en-US" sz="2000" dirty="0"/>
              <a:t>     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// Rep invariant: 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//   this.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has no nulls and no duplicates 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private List&lt;Character&gt;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…</a:t>
            </a:r>
          </a:p>
          <a:p>
            <a:pPr marL="457200" lvl="1" indent="0">
              <a:buNone/>
            </a:pPr>
            <a:r>
              <a:rPr lang="en-US" sz="2000" dirty="0">
                <a:latin typeface="Arial" charset="0"/>
              </a:rPr>
              <a:t>      …</a:t>
            </a:r>
          </a:p>
          <a:p>
            <a:pPr marL="0" indent="0">
              <a:buNone/>
            </a:pPr>
            <a:r>
              <a:rPr lang="en-US" sz="2000" dirty="0"/>
              <a:t>Or, more formally (if you prefer):</a:t>
            </a:r>
            <a:endParaRPr lang="en-US" sz="2000" dirty="0">
              <a:latin typeface="Arial" charset="0"/>
            </a:endParaRPr>
          </a:p>
          <a:p>
            <a:pPr marL="457200" lvl="1" indent="0">
              <a:buNone/>
            </a:pPr>
            <a:r>
              <a:rPr lang="en-US" sz="2000" dirty="0">
                <a:latin typeface="Arial" charset="0"/>
                <a:sym typeface="Symbol" pitchFamily="18" charset="2"/>
              </a:rPr>
              <a:t></a:t>
            </a:r>
            <a:r>
              <a:rPr lang="en-US" sz="2000" dirty="0">
                <a:latin typeface="Arial" charset="0"/>
              </a:rPr>
              <a:t> indices </a:t>
            </a:r>
            <a:r>
              <a:rPr lang="en-US" sz="2000" dirty="0" err="1">
                <a:latin typeface="Arial" charset="0"/>
              </a:rPr>
              <a:t>i</a:t>
            </a:r>
            <a:r>
              <a:rPr lang="en-US" sz="2000" dirty="0">
                <a:latin typeface="Arial" charset="0"/>
              </a:rPr>
              <a:t> of this.</a:t>
            </a:r>
            <a:r>
              <a:rPr lang="en-US" sz="2000" dirty="0" err="1">
                <a:latin typeface="Arial" charset="0"/>
              </a:rPr>
              <a:t>elts</a:t>
            </a:r>
            <a:r>
              <a:rPr lang="en-US" sz="2000" dirty="0">
                <a:latin typeface="Arial" charset="0"/>
              </a:rPr>
              <a:t> , this.</a:t>
            </a:r>
            <a:r>
              <a:rPr lang="en-US" sz="2000" dirty="0" err="1">
                <a:latin typeface="Arial" charset="0"/>
              </a:rPr>
              <a:t>elts.elementAt</a:t>
            </a:r>
            <a:r>
              <a:rPr lang="en-US" sz="2000" dirty="0">
                <a:latin typeface="Arial" charset="0"/>
              </a:rPr>
              <a:t>(</a:t>
            </a:r>
            <a:r>
              <a:rPr lang="en-US" sz="2000" dirty="0" err="1">
                <a:latin typeface="Arial" charset="0"/>
              </a:rPr>
              <a:t>i</a:t>
            </a:r>
            <a:r>
              <a:rPr lang="en-US" sz="2000" dirty="0">
                <a:latin typeface="Arial" charset="0"/>
              </a:rPr>
              <a:t>) </a:t>
            </a:r>
            <a:r>
              <a:rPr lang="en-US" sz="2000" dirty="0">
                <a:latin typeface="Arial" charset="0"/>
                <a:cs typeface="Arial" charset="0"/>
              </a:rPr>
              <a:t>≠</a:t>
            </a:r>
            <a:r>
              <a:rPr lang="en-US" sz="2000" dirty="0">
                <a:latin typeface="Arial" charset="0"/>
              </a:rPr>
              <a:t> null</a:t>
            </a:r>
          </a:p>
          <a:p>
            <a:pPr marL="457200" lvl="1" indent="0">
              <a:buNone/>
            </a:pPr>
            <a:r>
              <a:rPr lang="en-US" sz="2000" dirty="0">
                <a:latin typeface="Arial" charset="0"/>
                <a:sym typeface="Symbol" pitchFamily="18" charset="2"/>
              </a:rPr>
              <a:t></a:t>
            </a:r>
            <a:r>
              <a:rPr lang="en-US" sz="2000" dirty="0">
                <a:latin typeface="Arial" charset="0"/>
              </a:rPr>
              <a:t> indices </a:t>
            </a:r>
            <a:r>
              <a:rPr lang="en-US" sz="2000" dirty="0" err="1">
                <a:latin typeface="Arial" charset="0"/>
              </a:rPr>
              <a:t>i</a:t>
            </a:r>
            <a:r>
              <a:rPr lang="en-US" sz="2000" dirty="0">
                <a:latin typeface="Arial" charset="0"/>
              </a:rPr>
              <a:t>, j of this.</a:t>
            </a:r>
            <a:r>
              <a:rPr lang="en-US" sz="2000" dirty="0" err="1">
                <a:latin typeface="Arial" charset="0"/>
              </a:rPr>
              <a:t>elts</a:t>
            </a:r>
            <a:r>
              <a:rPr lang="en-US" sz="2000" dirty="0">
                <a:latin typeface="Arial" charset="0"/>
              </a:rPr>
              <a:t> ,</a:t>
            </a:r>
          </a:p>
          <a:p>
            <a:pPr marL="457200" lvl="1" indent="0">
              <a:buNone/>
            </a:pPr>
            <a:r>
              <a:rPr lang="en-US" sz="2000" dirty="0">
                <a:latin typeface="Arial" charset="0"/>
              </a:rPr>
              <a:t>    this.</a:t>
            </a:r>
            <a:r>
              <a:rPr lang="en-US" sz="2000" dirty="0" err="1">
                <a:latin typeface="Arial" charset="0"/>
              </a:rPr>
              <a:t>elts.elementAt</a:t>
            </a:r>
            <a:r>
              <a:rPr lang="en-US" sz="2000" dirty="0">
                <a:latin typeface="Arial" charset="0"/>
              </a:rPr>
              <a:t>(</a:t>
            </a:r>
            <a:r>
              <a:rPr lang="en-US" sz="2000" dirty="0" err="1">
                <a:latin typeface="Arial" charset="0"/>
              </a:rPr>
              <a:t>i</a:t>
            </a:r>
            <a:r>
              <a:rPr lang="en-US" sz="2000" dirty="0">
                <a:latin typeface="Arial" charset="0"/>
              </a:rPr>
              <a:t>).equals(this.</a:t>
            </a:r>
            <a:r>
              <a:rPr lang="en-US" sz="2000" dirty="0" err="1">
                <a:latin typeface="Arial" charset="0"/>
              </a:rPr>
              <a:t>elts.elementAt</a:t>
            </a:r>
            <a:r>
              <a:rPr lang="en-US" sz="2000" dirty="0">
                <a:latin typeface="Arial" charset="0"/>
              </a:rPr>
              <a:t>(j))</a:t>
            </a:r>
            <a:r>
              <a:rPr lang="en-US" sz="2000" dirty="0">
                <a:latin typeface="Arial" charset="0"/>
                <a:cs typeface="Arial" charset="0"/>
              </a:rPr>
              <a:t> </a:t>
            </a:r>
            <a:r>
              <a:rPr lang="en-US" sz="2000" dirty="0">
                <a:latin typeface="Arial" charset="0"/>
                <a:sym typeface="Symbol" pitchFamily="18" charset="2"/>
              </a:rPr>
              <a:t>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  <a:sym typeface="Symbol" pitchFamily="18" charset="2"/>
              </a:rPr>
              <a:t>i</a:t>
            </a:r>
            <a:r>
              <a:rPr lang="en-US" sz="2000" dirty="0">
                <a:latin typeface="Arial" charset="0"/>
                <a:sym typeface="Symbol" pitchFamily="18" charset="2"/>
              </a:rPr>
              <a:t> = j</a:t>
            </a:r>
            <a:endParaRPr lang="en-US" sz="2000" dirty="0">
              <a:latin typeface="Arial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A7E5A8-8A7C-EB4C-B07E-746783909830}"/>
              </a:ext>
            </a:extLst>
          </p:cNvPr>
          <p:cNvSpPr txBox="1"/>
          <p:nvPr/>
        </p:nvSpPr>
        <p:spPr>
          <a:xfrm>
            <a:off x="6324600" y="4648200"/>
            <a:ext cx="2514600" cy="646331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  <a:ln>
            <a:solidFill>
              <a:srgbClr val="70AD47">
                <a:lumMod val="75000"/>
              </a:srgbClr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kern="0" dirty="0">
                <a:solidFill>
                  <a:srgbClr val="70AD47">
                    <a:lumMod val="50000"/>
                  </a:srgbClr>
                </a:solidFill>
                <a:latin typeface="Helvetica" pitchFamily="2" charset="0"/>
                <a:sym typeface="Symbol" pitchFamily="18" charset="2"/>
              </a:rPr>
              <a:t></a:t>
            </a:r>
            <a:r>
              <a:rPr lang="en-GB" sz="1800" b="1" kern="0" dirty="0">
                <a:solidFill>
                  <a:srgbClr val="70AD47">
                    <a:lumMod val="50000"/>
                  </a:srgbClr>
                </a:solidFill>
                <a:latin typeface="Helvetica" pitchFamily="2" charset="0"/>
              </a:rPr>
              <a:t> </a:t>
            </a: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Helvetica" pitchFamily="2" charset="0"/>
                <a:ea typeface="Courier" charset="0"/>
                <a:cs typeface="Courier" charset="0"/>
              </a:rPr>
              <a:t>= </a:t>
            </a:r>
            <a:r>
              <a:rPr kumimoji="0" lang="en-GB" sz="1800" i="0" u="none" strike="noStrike" kern="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Helvetica" pitchFamily="2" charset="0"/>
                <a:ea typeface="Courier" charset="0"/>
                <a:cs typeface="Courier" charset="0"/>
              </a:rPr>
              <a:t>”for all”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kern="0" dirty="0">
                <a:solidFill>
                  <a:srgbClr val="70AD47">
                    <a:lumMod val="50000"/>
                  </a:srgbClr>
                </a:solidFill>
                <a:latin typeface="Helvetica" pitchFamily="2" charset="0"/>
                <a:sym typeface="Symbol" pitchFamily="18" charset="2"/>
              </a:rPr>
              <a:t> = </a:t>
            </a:r>
            <a:r>
              <a:rPr lang="en-US" sz="1800" kern="0" dirty="0">
                <a:solidFill>
                  <a:srgbClr val="70AD47">
                    <a:lumMod val="50000"/>
                  </a:srgbClr>
                </a:solidFill>
                <a:latin typeface="Helvetica" pitchFamily="2" charset="0"/>
                <a:sym typeface="Symbol" pitchFamily="18" charset="2"/>
              </a:rPr>
              <a:t>logical implication</a:t>
            </a:r>
            <a:endParaRPr lang="en-US" sz="1800" kern="0">
              <a:solidFill>
                <a:srgbClr val="70AD47">
                  <a:lumMod val="50000"/>
                </a:srgbClr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179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representation invariant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// Rep invariant: 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//   this.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has no nulls and no duplicates 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private List&lt;Character&gt;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…</a:t>
            </a:r>
          </a:p>
          <a:p>
            <a:pPr marL="457200" lvl="1" indent="0">
              <a:buNone/>
            </a:pPr>
            <a:r>
              <a:rPr lang="en-US" sz="2000" dirty="0">
                <a:latin typeface="Arial" charset="0"/>
              </a:rPr>
              <a:t>      …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>
              <a:latin typeface="Helvetica" pitchFamily="2" charset="0"/>
            </a:endParaRPr>
          </a:p>
          <a:p>
            <a:pPr marL="0" indent="0">
              <a:buNone/>
            </a:pPr>
            <a:endParaRPr lang="en-US" sz="2000" dirty="0">
              <a:latin typeface="Helvetica" pitchFamily="2" charset="0"/>
            </a:endParaRPr>
          </a:p>
          <a:p>
            <a:pPr marL="0" indent="0">
              <a:buNone/>
            </a:pPr>
            <a:endParaRPr lang="en-US" sz="2000" dirty="0">
              <a:latin typeface="Helvetica" pitchFamily="2" charset="0"/>
            </a:endParaRPr>
          </a:p>
          <a:p>
            <a:pPr marL="0" indent="0">
              <a:buNone/>
            </a:pPr>
            <a:endParaRPr lang="en-US" sz="2000" dirty="0">
              <a:latin typeface="Helvetica" pitchFamily="2" charset="0"/>
            </a:endParaRPr>
          </a:p>
          <a:p>
            <a:r>
              <a:rPr lang="en-US" sz="2000" dirty="0">
                <a:latin typeface="Helvetica" pitchFamily="2" charset="0"/>
              </a:rPr>
              <a:t>Written in terms of the representation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(this.elts)</a:t>
            </a:r>
          </a:p>
          <a:p>
            <a:r>
              <a:rPr lang="en-US" sz="2000" dirty="0">
                <a:latin typeface="Helvetica" pitchFamily="2" charset="0"/>
              </a:rPr>
              <a:t>Internal comment (not javadoc)</a:t>
            </a:r>
          </a:p>
          <a:p>
            <a:pPr lvl="1"/>
            <a:r>
              <a:rPr lang="en-US" sz="2000" dirty="0">
                <a:latin typeface="Helvetica" pitchFamily="2" charset="0"/>
              </a:rPr>
              <a:t>located just inside of the class definition at the very beginning</a:t>
            </a:r>
          </a:p>
        </p:txBody>
      </p:sp>
    </p:spTree>
    <p:extLst>
      <p:ext uri="{BB962C8B-B14F-4D97-AF65-F5344CB8AC3E}">
        <p14:creationId xmlns:p14="http://schemas.microsoft.com/office/powerpoint/2010/main" val="2079257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43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98425" y="2286000"/>
            <a:ext cx="83471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Announcements</a:t>
            </a:r>
          </a:p>
        </p:txBody>
      </p:sp>
    </p:spTree>
    <p:extLst>
      <p:ext uri="{BB962C8B-B14F-4D97-AF65-F5344CB8AC3E}">
        <p14:creationId xmlns:p14="http://schemas.microsoft.com/office/powerpoint/2010/main" val="40789478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representation invariant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Rep Invariant: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  // for all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indices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of this.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elts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,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      this.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elts.elementAt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is not null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  // for all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indices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j of this.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elts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,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   this.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elts.elementAt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        equals(this.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elts.elementAt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(j)) </a:t>
            </a:r>
            <a:endParaRPr lang="en-US" sz="20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itchFamily="18" charset="2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        implies that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i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 = j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itchFamily="49" charset="0"/>
              </a:rPr>
              <a:t>    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private List&lt;Character&gt;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…</a:t>
            </a:r>
          </a:p>
          <a:p>
            <a:pPr marL="457200" lvl="1" indent="0">
              <a:buNone/>
            </a:pPr>
            <a:r>
              <a:rPr lang="en-US" sz="2000" dirty="0">
                <a:latin typeface="Arial" charset="0"/>
              </a:rPr>
              <a:t>      …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000" dirty="0">
                <a:latin typeface="Helvetica" pitchFamily="2" charset="0"/>
              </a:rPr>
              <a:t>Written in terms of the representation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(this.elts)</a:t>
            </a:r>
          </a:p>
          <a:p>
            <a:r>
              <a:rPr lang="en-US" sz="2000" dirty="0">
                <a:latin typeface="Helvetica" pitchFamily="2" charset="0"/>
              </a:rPr>
              <a:t>Internal comment (not javadoc)</a:t>
            </a:r>
          </a:p>
          <a:p>
            <a:pPr lvl="1"/>
            <a:r>
              <a:rPr lang="en-US" sz="2000" dirty="0">
                <a:latin typeface="Helvetica" pitchFamily="2" charset="0"/>
              </a:rPr>
              <a:t>located just inside of the class definition at the very beginning</a:t>
            </a:r>
          </a:p>
        </p:txBody>
      </p:sp>
    </p:spTree>
    <p:extLst>
      <p:ext uri="{BB962C8B-B14F-4D97-AF65-F5344CB8AC3E}">
        <p14:creationId xmlns:p14="http://schemas.microsoft.com/office/powerpoint/2010/main" val="25519111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Now we can locate the 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Rep invariant:</a:t>
            </a:r>
          </a:p>
          <a:p>
            <a:pPr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 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has no nulls and no duplicates </a:t>
            </a:r>
          </a:p>
          <a:p>
            <a:pPr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(Character c) {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elts.add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(Character c) {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elts.remove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735129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467600" cy="4495800"/>
          </a:xfrm>
        </p:spPr>
        <p:txBody>
          <a:bodyPr/>
          <a:lstStyle/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63DE8"/>
                </a:solidFill>
                <a:latin typeface="Courier New" pitchFamily="49" charset="0"/>
              </a:rPr>
              <a:t>Account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2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private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63DE8"/>
                </a:solidFill>
                <a:latin typeface="Courier New" pitchFamily="49" charset="0"/>
              </a:rPr>
              <a:t>balance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2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history of all transactions</a:t>
            </a:r>
          </a:p>
          <a:p>
            <a:pPr lvl="2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private List&lt;Transaction&gt; </a:t>
            </a:r>
            <a:r>
              <a:rPr lang="en-US" sz="2000" b="1" dirty="0">
                <a:solidFill>
                  <a:srgbClr val="063DE8"/>
                </a:solidFill>
                <a:latin typeface="Courier New" pitchFamily="49" charset="0"/>
              </a:rPr>
              <a:t>transactions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2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…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endParaRPr lang="en-US" sz="2000" dirty="0"/>
          </a:p>
          <a:p>
            <a:pPr lvl="1">
              <a:spcBef>
                <a:spcPts val="0"/>
              </a:spcBef>
              <a:buNone/>
            </a:pPr>
            <a:r>
              <a:rPr lang="en-US" sz="2000" dirty="0"/>
              <a:t>Real-world constraints:</a:t>
            </a:r>
          </a:p>
          <a:p>
            <a:pPr lvl="2">
              <a:spcBef>
                <a:spcPts val="0"/>
              </a:spcBef>
            </a:pPr>
            <a:r>
              <a:rPr lang="en-US" sz="2000" dirty="0"/>
              <a:t>Balance </a:t>
            </a:r>
            <a:r>
              <a:rPr lang="en-US" sz="2000" dirty="0">
                <a:cs typeface="Times New Roman" pitchFamily="18" charset="0"/>
              </a:rPr>
              <a:t>≥ 0</a:t>
            </a:r>
          </a:p>
          <a:p>
            <a:pPr lvl="2">
              <a:spcBef>
                <a:spcPts val="0"/>
              </a:spcBef>
            </a:pPr>
            <a:r>
              <a:rPr lang="en-US" sz="2000" dirty="0">
                <a:cs typeface="Times New Roman" pitchFamily="18" charset="0"/>
              </a:rPr>
              <a:t>Balance = </a:t>
            </a:r>
            <a:r>
              <a:rPr lang="el-GR" sz="2000" dirty="0">
                <a:cs typeface="Times New Roman" pitchFamily="18" charset="0"/>
              </a:rPr>
              <a:t>Σ</a:t>
            </a:r>
            <a:r>
              <a:rPr lang="en-US" sz="2000" baseline="-25000" dirty="0" err="1">
                <a:cs typeface="Times New Roman" pitchFamily="18" charset="0"/>
              </a:rPr>
              <a:t>i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transactions.get</a:t>
            </a:r>
            <a:r>
              <a:rPr lang="en-US" sz="2000" dirty="0">
                <a:cs typeface="Times New Roman" pitchFamily="18" charset="0"/>
              </a:rPr>
              <a:t>(</a:t>
            </a:r>
            <a:r>
              <a:rPr lang="en-US" sz="2000" dirty="0" err="1">
                <a:cs typeface="Times New Roman" pitchFamily="18" charset="0"/>
              </a:rPr>
              <a:t>i</a:t>
            </a:r>
            <a:r>
              <a:rPr lang="en-US" sz="2000" dirty="0">
                <a:cs typeface="Times New Roman" pitchFamily="18" charset="0"/>
              </a:rPr>
              <a:t>).amount</a:t>
            </a:r>
          </a:p>
          <a:p>
            <a:pPr lvl="2">
              <a:spcBef>
                <a:spcPts val="0"/>
              </a:spcBef>
            </a:pPr>
            <a:endParaRPr lang="en-US" sz="2000" dirty="0">
              <a:cs typeface="Times New Roman" pitchFamily="18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2000" dirty="0">
                <a:cs typeface="Times New Roman" pitchFamily="18" charset="0"/>
              </a:rPr>
              <a:t>Implementation-related constraints:</a:t>
            </a:r>
          </a:p>
          <a:p>
            <a:pPr lvl="2">
              <a:spcBef>
                <a:spcPts val="0"/>
              </a:spcBef>
            </a:pPr>
            <a:r>
              <a:rPr lang="en-US" sz="2000" dirty="0">
                <a:cs typeface="Times New Roman" pitchFamily="18" charset="0"/>
              </a:rPr>
              <a:t>Transactions </a:t>
            </a:r>
            <a:r>
              <a:rPr lang="en-US" sz="2000" dirty="0">
                <a:latin typeface="Arial" charset="0"/>
                <a:cs typeface="Arial" charset="0"/>
              </a:rPr>
              <a:t>≠</a:t>
            </a:r>
            <a:r>
              <a:rPr lang="en-US" sz="2000" dirty="0">
                <a:cs typeface="Times New Roman" pitchFamily="18" charset="0"/>
              </a:rPr>
              <a:t> null</a:t>
            </a:r>
          </a:p>
          <a:p>
            <a:pPr lvl="2">
              <a:spcBef>
                <a:spcPts val="0"/>
              </a:spcBef>
            </a:pPr>
            <a:r>
              <a:rPr lang="en-US" sz="2000" dirty="0">
                <a:cs typeface="Times New Roman" pitchFamily="18" charset="0"/>
              </a:rPr>
              <a:t>No nulls in transactions</a:t>
            </a:r>
            <a:endParaRPr lang="el-GR" sz="2000" dirty="0"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FC7F45-D889-A04F-8547-7F5F7F7F04E8}"/>
              </a:ext>
            </a:extLst>
          </p:cNvPr>
          <p:cNvSpPr txBox="1"/>
          <p:nvPr/>
        </p:nvSpPr>
        <p:spPr>
          <a:xfrm>
            <a:off x="6172200" y="3494157"/>
            <a:ext cx="2667000" cy="707886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  <a:ln>
            <a:solidFill>
              <a:srgbClr val="70AD47">
                <a:lumMod val="75000"/>
              </a:srgbClr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000" kern="0" dirty="0">
                <a:latin typeface="Helvetica" pitchFamily="2" charset="0"/>
              </a:rPr>
              <a:t>Σ</a:t>
            </a:r>
            <a:r>
              <a:rPr lang="en-US" sz="2000" kern="0" baseline="-25000" dirty="0">
                <a:latin typeface="Helvetica" pitchFamily="2" charset="0"/>
              </a:rPr>
              <a:t>i</a:t>
            </a:r>
            <a:r>
              <a:rPr lang="en-GB" sz="2000" kern="0" dirty="0">
                <a:latin typeface="Helvetica" pitchFamily="2" charset="0"/>
              </a:rPr>
              <a:t> ... </a:t>
            </a: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Helvetica" pitchFamily="2" charset="0"/>
                <a:ea typeface="Courier" charset="0"/>
                <a:cs typeface="Courier" charset="0"/>
              </a:rPr>
              <a:t>= </a:t>
            </a:r>
            <a:r>
              <a:rPr kumimoji="0" lang="en-US" sz="20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Helvetica" pitchFamily="2" charset="0"/>
                <a:ea typeface="Courier" charset="0"/>
                <a:cs typeface="Courier" charset="0"/>
              </a:rPr>
              <a:t>the sum, over all values of i, of ...</a:t>
            </a:r>
            <a:endParaRPr lang="en-US" sz="2000" kern="0">
              <a:latin typeface="Helvetica" pitchFamily="2" charset="0"/>
            </a:endParaRPr>
          </a:p>
        </p:txBody>
      </p:sp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A19F7B7B-184B-3248-BFB4-284E067BA7CD}"/>
              </a:ext>
            </a:extLst>
          </p:cNvPr>
          <p:cNvSpPr/>
          <p:nvPr/>
        </p:nvSpPr>
        <p:spPr>
          <a:xfrm>
            <a:off x="6248400" y="1676400"/>
            <a:ext cx="1295400" cy="457200"/>
          </a:xfrm>
          <a:prstGeom prst="wedgeRectCallout">
            <a:avLst>
              <a:gd name="adj1" fmla="val -101626"/>
              <a:gd name="adj2" fmla="val 34563"/>
            </a:avLst>
          </a:prstGeom>
          <a:solidFill>
            <a:srgbClr val="E3F1DA"/>
          </a:solidFill>
          <a:ln>
            <a:solidFill>
              <a:srgbClr val="5483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rep</a:t>
            </a: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71F49DA9-B01A-B640-AC33-BAAC83B34A70}"/>
              </a:ext>
            </a:extLst>
          </p:cNvPr>
          <p:cNvSpPr/>
          <p:nvPr/>
        </p:nvSpPr>
        <p:spPr>
          <a:xfrm>
            <a:off x="6248400" y="1676400"/>
            <a:ext cx="1295400" cy="457200"/>
          </a:xfrm>
          <a:prstGeom prst="wedgeRectCallout">
            <a:avLst>
              <a:gd name="adj1" fmla="val -34246"/>
              <a:gd name="adj2" fmla="val 122442"/>
            </a:avLst>
          </a:prstGeom>
          <a:solidFill>
            <a:srgbClr val="E3F1DA"/>
          </a:solidFill>
          <a:ln>
            <a:solidFill>
              <a:srgbClr val="5483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rep</a:t>
            </a:r>
          </a:p>
        </p:txBody>
      </p:sp>
    </p:spTree>
    <p:extLst>
      <p:ext uri="{BB962C8B-B14F-4D97-AF65-F5344CB8AC3E}">
        <p14:creationId xmlns:p14="http://schemas.microsoft.com/office/powerpoint/2010/main" val="1974978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rep invariants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/>
              <a:t>Should code check that the rep invariant holds?</a:t>
            </a:r>
          </a:p>
          <a:p>
            <a:pPr lvl="1"/>
            <a:r>
              <a:rPr lang="en-US" sz="2000" b="1" dirty="0">
                <a:solidFill>
                  <a:srgbClr val="C00000"/>
                </a:solidFill>
              </a:rPr>
              <a:t>Short answer: YES!!!!</a:t>
            </a:r>
          </a:p>
          <a:p>
            <a:pPr marL="0" indent="0">
              <a:buNone/>
            </a:pPr>
            <a:r>
              <a:rPr lang="en-US" sz="2000" dirty="0"/>
              <a:t>More considerations</a:t>
            </a:r>
          </a:p>
          <a:p>
            <a:pPr lvl="1"/>
            <a:r>
              <a:rPr lang="en-US" sz="2000" dirty="0"/>
              <a:t>Development vs. Production</a:t>
            </a:r>
          </a:p>
          <a:p>
            <a:pPr lvl="2"/>
            <a:r>
              <a:rPr lang="en-US" sz="2000" dirty="0"/>
              <a:t>Always yes in development [even when it’s expensive]</a:t>
            </a:r>
          </a:p>
          <a:p>
            <a:pPr lvl="2"/>
            <a:r>
              <a:rPr lang="en-US" sz="2000" dirty="0"/>
              <a:t>Production... usually yes </a:t>
            </a:r>
          </a:p>
          <a:p>
            <a:pPr lvl="3"/>
            <a:r>
              <a:rPr lang="en-US" sz="1600" dirty="0"/>
              <a:t>(See Pragmatic Programmer: Assertive Programming)</a:t>
            </a:r>
          </a:p>
          <a:p>
            <a:pPr lvl="1"/>
            <a:r>
              <a:rPr lang="en-US" sz="2000" dirty="0"/>
              <a:t>computational cost [depends on the invariant]</a:t>
            </a:r>
          </a:p>
          <a:p>
            <a:pPr lvl="2"/>
            <a:r>
              <a:rPr lang="en-US" sz="2000" dirty="0"/>
              <a:t>sometimes no for expensive checks, in production</a:t>
            </a:r>
          </a:p>
          <a:p>
            <a:pPr lvl="1"/>
            <a:r>
              <a:rPr lang="en-US" sz="2000" dirty="0"/>
              <a:t>Some private methods need not check  (Why?)</a:t>
            </a:r>
          </a:p>
          <a:p>
            <a:pPr marL="0" indent="0">
              <a:buNone/>
            </a:pPr>
            <a:r>
              <a:rPr lang="en-US" sz="2000" b="1" dirty="0"/>
              <a:t>A great debugging technique:</a:t>
            </a:r>
          </a:p>
          <a:p>
            <a:pPr marL="457200" lvl="1" indent="0" algn="ctr">
              <a:buNone/>
            </a:pPr>
            <a:r>
              <a:rPr lang="en-US" sz="2000" b="1" dirty="0">
                <a:solidFill>
                  <a:srgbClr val="009900"/>
                </a:solidFill>
              </a:rPr>
              <a:t>Design your code to catch bugs early by implementing and using rep-invariant checking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849926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the rep invariant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181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2600" dirty="0">
                <a:latin typeface="Arial" charset="0"/>
              </a:rPr>
              <a:t>Rule of thumb:  check on entry </a:t>
            </a:r>
            <a:r>
              <a:rPr lang="en-US" sz="2600" i="1" dirty="0">
                <a:latin typeface="Arial" charset="0"/>
              </a:rPr>
              <a:t>and</a:t>
            </a:r>
            <a:r>
              <a:rPr lang="en-US" sz="2600" dirty="0">
                <a:latin typeface="Arial" charset="0"/>
              </a:rPr>
              <a:t> on exit (why?)</a:t>
            </a:r>
            <a:endParaRPr lang="en-US" sz="2000" dirty="0">
              <a:latin typeface="Arial" charset="0"/>
            </a:endParaRPr>
          </a:p>
          <a:p>
            <a:pPr>
              <a:buNone/>
            </a:pPr>
            <a:endParaRPr lang="en-US" sz="2000" b="1" u="none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6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/** Verify </a:t>
            </a:r>
            <a:r>
              <a:rPr lang="en-US" sz="26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6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has no nulls or duplicates and... */</a:t>
            </a: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private void </a:t>
            </a:r>
            <a:r>
              <a:rPr lang="en-US" sz="26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checkRep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elts.size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   assert elts.elementAt(i) != null;</a:t>
            </a: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   assert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elts.indexOf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elts.elementAt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(i)) == i;</a:t>
            </a: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	... </a:t>
            </a:r>
            <a:r>
              <a:rPr lang="en-US" sz="26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more checks</a:t>
            </a: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600" b="1" u="none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600" b="1" u="none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600" b="1" u="none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600" b="1" u="none" dirty="0">
                <a:latin typeface="Courier New" pitchFamily="49" charset="0"/>
                <a:cs typeface="Courier New" pitchFamily="49" charset="0"/>
              </a:rPr>
              <a:t>(Character c) {</a:t>
            </a:r>
          </a:p>
          <a:p>
            <a:pPr>
              <a:buNone/>
            </a:pPr>
            <a:r>
              <a:rPr lang="en-US" sz="2600" b="1" u="none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checkRep</a:t>
            </a:r>
            <a:r>
              <a:rPr lang="en-US" sz="2600" b="1" u="none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600" b="1" u="none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err="1">
                <a:latin typeface="Courier New" pitchFamily="49" charset="0"/>
                <a:cs typeface="Courier New" pitchFamily="49" charset="0"/>
              </a:rPr>
              <a:t>elts.remove</a:t>
            </a:r>
            <a:r>
              <a:rPr lang="en-US" sz="2600" b="1" u="none" dirty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buNone/>
            </a:pPr>
            <a:r>
              <a:rPr lang="en-US" sz="2600" b="1" u="none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Is this guaranteed to get called?</a:t>
            </a:r>
          </a:p>
          <a:p>
            <a:pPr>
              <a:buNone/>
            </a:pPr>
            <a:r>
              <a:rPr lang="en-US" sz="2600" b="1" u="none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(could guarantee it with a finally block)</a:t>
            </a:r>
          </a:p>
          <a:p>
            <a:pPr>
              <a:buNone/>
            </a:pPr>
            <a:r>
              <a:rPr lang="en-US" sz="2600" b="1" u="none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checkRep</a:t>
            </a:r>
            <a:r>
              <a:rPr lang="en-US" sz="2600" b="1" u="none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600" b="1" u="none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829FCA-E9F5-9042-9921-231CAAB969EC}"/>
              </a:ext>
            </a:extLst>
          </p:cNvPr>
          <p:cNvSpPr txBox="1"/>
          <p:nvPr/>
        </p:nvSpPr>
        <p:spPr>
          <a:xfrm>
            <a:off x="6477000" y="3670802"/>
            <a:ext cx="2286000" cy="707886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  <a:ln>
            <a:solidFill>
              <a:srgbClr val="70AD47">
                <a:lumMod val="75000"/>
              </a:srgbClr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Helvetica" pitchFamily="2" charset="0"/>
              </a:rPr>
              <a:t>What does </a:t>
            </a:r>
            <a:r>
              <a:rPr lang="en-US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2000" kern="0" dirty="0">
                <a:latin typeface="Helvetica" pitchFamily="2" charset="0"/>
              </a:rPr>
              <a:t> mean?</a:t>
            </a:r>
            <a:endParaRPr lang="en-US" sz="2000" kern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98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</a:t>
            </a:r>
            <a:r>
              <a:rPr lang="en-US" i="1" dirty="0"/>
              <a:t>defensive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Assume that you will make mistakes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sz="2000" dirty="0"/>
              <a:t>Write and incorporate code designed to catch them</a:t>
            </a:r>
          </a:p>
          <a:p>
            <a:pPr lvl="1"/>
            <a:r>
              <a:rPr lang="en-US" sz="2000" dirty="0"/>
              <a:t>On entry:</a:t>
            </a:r>
          </a:p>
          <a:p>
            <a:pPr lvl="2"/>
            <a:r>
              <a:rPr lang="en-US" sz="2000" dirty="0"/>
              <a:t>Check rep invariant</a:t>
            </a:r>
          </a:p>
          <a:p>
            <a:pPr lvl="2"/>
            <a:r>
              <a:rPr lang="en-US" sz="2000" dirty="0"/>
              <a:t>Check preconditions</a:t>
            </a:r>
          </a:p>
          <a:p>
            <a:pPr lvl="1"/>
            <a:r>
              <a:rPr lang="en-US" sz="2000" dirty="0"/>
              <a:t>On exit:</a:t>
            </a:r>
          </a:p>
          <a:p>
            <a:pPr lvl="2"/>
            <a:r>
              <a:rPr lang="en-US" sz="2000" dirty="0"/>
              <a:t>Check rep invariant</a:t>
            </a:r>
          </a:p>
          <a:p>
            <a:pPr lvl="2"/>
            <a:r>
              <a:rPr lang="en-US" sz="2000" dirty="0"/>
              <a:t>Check </a:t>
            </a:r>
            <a:r>
              <a:rPr lang="en-US" sz="2000" dirty="0" err="1"/>
              <a:t>postconditions</a:t>
            </a:r>
            <a:endParaRPr lang="en-US" sz="2000" dirty="0"/>
          </a:p>
          <a:p>
            <a:pPr lvl="2"/>
            <a:endParaRPr lang="en-US" sz="1000" dirty="0"/>
          </a:p>
          <a:p>
            <a:pPr marL="0" indent="0">
              <a:buNone/>
            </a:pPr>
            <a:r>
              <a:rPr lang="en-US" sz="2000" dirty="0"/>
              <a:t>Checking the rep invariant helps you </a:t>
            </a:r>
            <a:r>
              <a:rPr lang="en-US" sz="2000" i="1" dirty="0">
                <a:solidFill>
                  <a:srgbClr val="0000FF"/>
                </a:solidFill>
              </a:rPr>
              <a:t>discover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errors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sz="2000" dirty="0"/>
              <a:t>Reasoning about the rep invariant helps you </a:t>
            </a:r>
            <a:r>
              <a:rPr lang="en-US" sz="2000" i="1" dirty="0">
                <a:solidFill>
                  <a:srgbClr val="0000FF"/>
                </a:solidFill>
              </a:rPr>
              <a:t>avoid</a:t>
            </a:r>
            <a:r>
              <a:rPr lang="en-US" sz="2000" dirty="0">
                <a:solidFill>
                  <a:srgbClr val="008000"/>
                </a:solidFill>
              </a:rPr>
              <a:t> </a:t>
            </a:r>
            <a:r>
              <a:rPr lang="en-US" sz="2000" dirty="0"/>
              <a:t>errors</a:t>
            </a:r>
          </a:p>
        </p:txBody>
      </p:sp>
    </p:spTree>
    <p:extLst>
      <p:ext uri="{BB962C8B-B14F-4D97-AF65-F5344CB8AC3E}">
        <p14:creationId xmlns:p14="http://schemas.microsoft.com/office/powerpoint/2010/main" val="19835256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so far...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5029200"/>
          </a:xfrm>
        </p:spPr>
        <p:txBody>
          <a:bodyPr>
            <a:normAutofit/>
          </a:bodyPr>
          <a:lstStyle/>
          <a:p>
            <a:r>
              <a:rPr lang="en-US" sz="2000" dirty="0"/>
              <a:t>We implement an </a:t>
            </a:r>
            <a:r>
              <a:rPr lang="en-US" sz="2000" b="1" dirty="0">
                <a:solidFill>
                  <a:srgbClr val="009900"/>
                </a:solidFill>
                <a:latin typeface="Papyrus" panose="020B0602040200020303" pitchFamily="34" charset="77"/>
              </a:rPr>
              <a:t>Abstract Data Type</a:t>
            </a:r>
            <a:r>
              <a:rPr lang="en-US" sz="2000" dirty="0"/>
              <a:t> with a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 Structure</a:t>
            </a:r>
          </a:p>
          <a:p>
            <a:r>
              <a:rPr lang="en-US" sz="2000" dirty="0"/>
              <a:t>Every Data Structure has a </a:t>
            </a:r>
            <a:r>
              <a:rPr lang="en-US" sz="2000" dirty="0">
                <a:solidFill>
                  <a:schemeClr val="accent2"/>
                </a:solidFill>
              </a:rPr>
              <a:t>Representation</a:t>
            </a:r>
            <a:r>
              <a:rPr lang="en-US" sz="2000" dirty="0"/>
              <a:t> that is a concrete way of representing an object’s </a:t>
            </a:r>
            <a:r>
              <a:rPr lang="en-US" sz="2000" dirty="0">
                <a:solidFill>
                  <a:srgbClr val="009900"/>
                </a:solidFill>
              </a:rPr>
              <a:t>abstract value</a:t>
            </a:r>
          </a:p>
          <a:p>
            <a:endParaRPr lang="en-US" sz="2000" dirty="0"/>
          </a:p>
          <a:p>
            <a:r>
              <a:rPr lang="en-US" sz="2000" dirty="0"/>
              <a:t>The representation allows concrete values</a:t>
            </a:r>
          </a:p>
          <a:p>
            <a:pPr marL="0" indent="0">
              <a:buNone/>
            </a:pPr>
            <a:r>
              <a:rPr lang="en-US" sz="2000" dirty="0"/>
              <a:t>    that do not correspond to an abstract value</a:t>
            </a:r>
          </a:p>
          <a:p>
            <a:pPr lvl="1"/>
            <a:r>
              <a:rPr lang="en-US" sz="2000" dirty="0"/>
              <a:t>“gray area” ---------------------------------</a:t>
            </a:r>
            <a:r>
              <a:rPr lang="en-US" sz="2000" dirty="0">
                <a:sym typeface="Wingdings" pitchFamily="2" charset="2"/>
              </a:rPr>
              <a:t> </a:t>
            </a:r>
          </a:p>
          <a:p>
            <a:endParaRPr lang="en-US" sz="2000" b="1" dirty="0">
              <a:solidFill>
                <a:schemeClr val="accent2"/>
              </a:solidFill>
              <a:sym typeface="Wingdings" pitchFamily="2" charset="2"/>
            </a:endParaRPr>
          </a:p>
          <a:p>
            <a:r>
              <a:rPr lang="en-US" sz="2000" b="1" dirty="0">
                <a:solidFill>
                  <a:schemeClr val="accent2"/>
                </a:solidFill>
                <a:sym typeface="Wingdings" pitchFamily="2" charset="2"/>
              </a:rPr>
              <a:t>Representation Invariant</a:t>
            </a:r>
            <a:r>
              <a:rPr lang="en-US" sz="2000" dirty="0">
                <a:solidFill>
                  <a:schemeClr val="accent2"/>
                </a:solidFill>
                <a:sym typeface="Wingdings" pitchFamily="2" charset="2"/>
              </a:rPr>
              <a:t> </a:t>
            </a:r>
            <a:r>
              <a:rPr lang="en-US" sz="2000" dirty="0">
                <a:sym typeface="Wingdings" pitchFamily="2" charset="2"/>
              </a:rPr>
              <a:t>describes what makes the concrete representation valid (green area)</a:t>
            </a:r>
          </a:p>
          <a:p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  <a:t>checkRep() </a:t>
            </a:r>
            <a:r>
              <a:rPr lang="en-US" sz="2000" dirty="0">
                <a:sym typeface="Wingdings" pitchFamily="2" charset="2"/>
              </a:rPr>
              <a:t>method verifies that the rep is valid, throws exception if not, protects you from yourself</a:t>
            </a:r>
          </a:p>
          <a:p>
            <a:r>
              <a:rPr lang="en-US" sz="2000" dirty="0">
                <a:sym typeface="Wingdings" pitchFamily="2" charset="2"/>
              </a:rPr>
              <a:t>Check your rep all the time!</a:t>
            </a:r>
          </a:p>
          <a:p>
            <a:pPr lvl="1"/>
            <a:r>
              <a:rPr lang="en-US" sz="2000" dirty="0">
                <a:sym typeface="Wingdings" pitchFamily="2" charset="2"/>
              </a:rPr>
              <a:t>generally at beginning and end of every public method</a:t>
            </a:r>
          </a:p>
          <a:p>
            <a:pPr lvl="1"/>
            <a:endParaRPr lang="en-US" sz="2000" dirty="0">
              <a:sym typeface="Wingdings" pitchFamily="2" charset="2"/>
            </a:endParaRPr>
          </a:p>
          <a:p>
            <a:endParaRPr lang="en-US" sz="2000" b="1" dirty="0"/>
          </a:p>
          <a:p>
            <a:endParaRPr lang="en-US" sz="20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8843859-EDCE-F741-9553-96471089F323}"/>
              </a:ext>
            </a:extLst>
          </p:cNvPr>
          <p:cNvGrpSpPr/>
          <p:nvPr/>
        </p:nvGrpSpPr>
        <p:grpSpPr>
          <a:xfrm>
            <a:off x="6248400" y="2737291"/>
            <a:ext cx="1811083" cy="1301309"/>
            <a:chOff x="4528993" y="1535035"/>
            <a:chExt cx="1811083" cy="1301309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A1FB049E-5BF2-B24B-BE68-E08DA34AFD31}"/>
                </a:ext>
              </a:extLst>
            </p:cNvPr>
            <p:cNvSpPr/>
            <p:nvPr/>
          </p:nvSpPr>
          <p:spPr>
            <a:xfrm>
              <a:off x="4528993" y="1535035"/>
              <a:ext cx="1811083" cy="1301309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A2EDD523-631C-DE42-9DC2-0960EA06A961}"/>
                </a:ext>
              </a:extLst>
            </p:cNvPr>
            <p:cNvSpPr/>
            <p:nvPr/>
          </p:nvSpPr>
          <p:spPr>
            <a:xfrm>
              <a:off x="4969401" y="1933136"/>
              <a:ext cx="1075331" cy="781242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52228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43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50093" y="2028616"/>
            <a:ext cx="7843814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Representation</a:t>
            </a:r>
          </a:p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Exposure</a:t>
            </a:r>
          </a:p>
        </p:txBody>
      </p:sp>
    </p:spTree>
    <p:extLst>
      <p:ext uri="{BB962C8B-B14F-4D97-AF65-F5344CB8AC3E}">
        <p14:creationId xmlns:p14="http://schemas.microsoft.com/office/powerpoint/2010/main" val="7378984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Listing the elements of a CharSet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Consider adding the following method to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600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a List containing the members of this 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Consider this implementation:</a:t>
            </a:r>
          </a:p>
          <a:p>
            <a:pPr marL="0" indent="0">
              <a:buNone/>
            </a:pPr>
            <a:endParaRPr lang="en-US" sz="600" dirty="0"/>
          </a:p>
          <a:p>
            <a:pPr marL="45720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Rep invariant: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has no nulls and no dups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{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}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Does the implementation of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dirty="0"/>
              <a:t>  preserve the rep invariant?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270285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Listing the elements of a CharSet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Consider adding the following method to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600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a List containing the members of this 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Consider this implementation:</a:t>
            </a:r>
          </a:p>
          <a:p>
            <a:pPr marL="0" indent="0">
              <a:buNone/>
            </a:pPr>
            <a:endParaRPr lang="en-US" sz="600" dirty="0"/>
          </a:p>
          <a:p>
            <a:pPr marL="45720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Rep invariant: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has no nulls and no dups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{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}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Does the implementation of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dirty="0"/>
              <a:t>  preserve the rep invariant?</a:t>
            </a:r>
          </a:p>
          <a:p>
            <a:pPr marL="457200" lvl="1" indent="0">
              <a:buNone/>
            </a:pPr>
            <a:r>
              <a:rPr lang="en-US" sz="2000" dirty="0"/>
              <a:t>Kind of, sort of, not really….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53189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Happy Friday!</a:t>
            </a:r>
          </a:p>
          <a:p>
            <a:pPr lvl="1"/>
            <a:r>
              <a:rPr lang="en-US" sz="2000" dirty="0"/>
              <a:t>My t-shirt</a:t>
            </a:r>
          </a:p>
          <a:p>
            <a:r>
              <a:rPr lang="en-US" sz="2000" dirty="0"/>
              <a:t>Next week</a:t>
            </a:r>
          </a:p>
          <a:p>
            <a:pPr lvl="1"/>
            <a:r>
              <a:rPr lang="en-US" sz="2000" dirty="0"/>
              <a:t>HW2 due Monday, July 4 at 10pm</a:t>
            </a:r>
          </a:p>
          <a:p>
            <a:pPr lvl="2"/>
            <a:r>
              <a:rPr lang="en-US" sz="2000" dirty="0"/>
              <a:t>It’s harder than HW1</a:t>
            </a:r>
          </a:p>
          <a:p>
            <a:pPr lvl="2"/>
            <a:r>
              <a:rPr lang="en-US" sz="2000" dirty="0"/>
              <a:t>Please take advantage of today’s office hours! </a:t>
            </a:r>
          </a:p>
          <a:p>
            <a:pPr lvl="1"/>
            <a:r>
              <a:rPr lang="en-US" sz="2000" dirty="0"/>
              <a:t>July 4 holiday on Wednesday -- no class!</a:t>
            </a:r>
          </a:p>
          <a:p>
            <a:pPr lvl="2"/>
            <a:r>
              <a:rPr lang="en-US" sz="2000" dirty="0"/>
              <a:t>TAs will announce OH changes</a:t>
            </a:r>
          </a:p>
          <a:p>
            <a:pPr lvl="1"/>
            <a:r>
              <a:rPr lang="en-US" sz="2000" dirty="0"/>
              <a:t>HW3 due Thursday</a:t>
            </a:r>
          </a:p>
        </p:txBody>
      </p:sp>
    </p:spTree>
    <p:extLst>
      <p:ext uri="{BB962C8B-B14F-4D97-AF65-F5344CB8AC3E}">
        <p14:creationId xmlns:p14="http://schemas.microsoft.com/office/powerpoint/2010/main" val="22255488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Representation exposure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000" dirty="0"/>
              <a:t>Consider this client code (outside the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r>
              <a:rPr lang="en-US" sz="2000" dirty="0"/>
              <a:t> implementation):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Character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Character(’a’);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(a);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s.getElts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().add(a);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s.delete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(a);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s.member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(a)) …</a:t>
            </a:r>
          </a:p>
          <a:p>
            <a:pPr lvl="1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Representation exposure </a:t>
            </a:r>
            <a:r>
              <a:rPr lang="en-US" sz="2000" dirty="0"/>
              <a:t>is external access to the rep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sz="2000" dirty="0"/>
              <a:t>Representation exposure is almost always </a:t>
            </a:r>
            <a:r>
              <a:rPr lang="en-US" sz="2000" b="1" dirty="0">
                <a:solidFill>
                  <a:srgbClr val="C00000"/>
                </a:solidFill>
                <a:latin typeface="Stencil Std"/>
                <a:cs typeface="Stencil Std"/>
              </a:rPr>
              <a:t>evil</a:t>
            </a:r>
          </a:p>
          <a:p>
            <a:pPr marL="457200" lvl="1" indent="0">
              <a:buNone/>
            </a:pPr>
            <a:r>
              <a:rPr lang="en-US" b="1" i="1" dirty="0">
                <a:solidFill>
                  <a:schemeClr val="accent2"/>
                </a:solidFill>
                <a:latin typeface="Stencil Std"/>
                <a:cs typeface="Stencil Std"/>
              </a:rPr>
              <a:t>A big deal</a:t>
            </a:r>
            <a:r>
              <a:rPr lang="en-US" i="1" dirty="0">
                <a:solidFill>
                  <a:schemeClr val="accent2"/>
                </a:solidFill>
                <a:latin typeface="Stencil Std"/>
                <a:cs typeface="Stencil Std"/>
              </a:rPr>
              <a:t>, </a:t>
            </a:r>
            <a:r>
              <a:rPr lang="en-US" b="1" i="1" dirty="0">
                <a:solidFill>
                  <a:schemeClr val="accent2"/>
                </a:solidFill>
                <a:latin typeface="Stencil Std"/>
                <a:cs typeface="Stencil Std"/>
              </a:rPr>
              <a:t>a common bug</a:t>
            </a:r>
            <a:r>
              <a:rPr lang="en-US" i="1" dirty="0">
                <a:solidFill>
                  <a:schemeClr val="accent2"/>
                </a:solidFill>
                <a:latin typeface="Stencil Std"/>
                <a:cs typeface="Stencil Std"/>
              </a:rPr>
              <a:t>, you now have a name for it!</a:t>
            </a:r>
          </a:p>
          <a:p>
            <a:pPr lvl="1"/>
            <a:endParaRPr lang="en-US" sz="1000" i="1" dirty="0">
              <a:solidFill>
                <a:schemeClr val="accent2"/>
              </a:solidFill>
              <a:latin typeface="Stencil Std"/>
              <a:cs typeface="Stencil Std"/>
            </a:endParaRPr>
          </a:p>
          <a:p>
            <a:pPr marL="0" indent="0">
              <a:buNone/>
            </a:pPr>
            <a:r>
              <a:rPr lang="en-US" sz="2000" dirty="0"/>
              <a:t>If you do it, document why and how</a:t>
            </a:r>
          </a:p>
          <a:p>
            <a:pPr lvl="1"/>
            <a:r>
              <a:rPr lang="en-US" sz="2000" dirty="0"/>
              <a:t>And feel guilty about it! </a:t>
            </a:r>
          </a:p>
          <a:p>
            <a:pPr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1938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Avoiding representation exposure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i="1" dirty="0">
                <a:sym typeface="Wingdings" panose="05000000000000000000" pitchFamily="2" charset="2"/>
              </a:rPr>
              <a:t>Understand</a:t>
            </a:r>
            <a:r>
              <a:rPr lang="en-US" sz="2000" dirty="0">
                <a:sym typeface="Wingdings" panose="05000000000000000000" pitchFamily="2" charset="2"/>
              </a:rPr>
              <a:t> what representation exposure is</a:t>
            </a:r>
          </a:p>
          <a:p>
            <a:endParaRPr lang="en-US" sz="20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000" i="1" dirty="0">
                <a:sym typeface="Wingdings" panose="05000000000000000000" pitchFamily="2" charset="2"/>
              </a:rPr>
              <a:t>Design</a:t>
            </a:r>
            <a:r>
              <a:rPr lang="en-US" sz="2000" dirty="0">
                <a:sym typeface="Wingdings" panose="05000000000000000000" pitchFamily="2" charset="2"/>
              </a:rPr>
              <a:t> ADT implementations to make sure it doesn’t happen</a:t>
            </a:r>
          </a:p>
          <a:p>
            <a:endParaRPr lang="en-US" sz="20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000" dirty="0">
                <a:sym typeface="Wingdings" panose="05000000000000000000" pitchFamily="2" charset="2"/>
              </a:rPr>
              <a:t>Treat rep exposure as a bug: </a:t>
            </a:r>
            <a:r>
              <a:rPr lang="en-US" sz="2000" i="1" dirty="0">
                <a:sym typeface="Wingdings" panose="05000000000000000000" pitchFamily="2" charset="2"/>
              </a:rPr>
              <a:t>fix</a:t>
            </a:r>
            <a:r>
              <a:rPr lang="en-US" sz="2000" dirty="0">
                <a:sym typeface="Wingdings" panose="05000000000000000000" pitchFamily="2" charset="2"/>
              </a:rPr>
              <a:t> your bugs</a:t>
            </a:r>
          </a:p>
          <a:p>
            <a:endParaRPr lang="en-US" sz="20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000" i="1" dirty="0">
                <a:sym typeface="Wingdings" panose="05000000000000000000" pitchFamily="2" charset="2"/>
              </a:rPr>
              <a:t>Test</a:t>
            </a:r>
            <a:r>
              <a:rPr lang="en-US" sz="2000" dirty="0">
                <a:sym typeface="Wingdings" panose="05000000000000000000" pitchFamily="2" charset="2"/>
              </a:rPr>
              <a:t> for it with </a:t>
            </a:r>
            <a:r>
              <a:rPr lang="en-US" sz="2000" i="1" dirty="0">
                <a:sym typeface="Wingdings" panose="05000000000000000000" pitchFamily="2" charset="2"/>
              </a:rPr>
              <a:t>adversarial clients: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Pass values to methods and then mutate them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Mutate values returned from methods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376972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dirty="0"/>
              <a:t> is not enough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743200" y="1447800"/>
            <a:ext cx="1864745" cy="216152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Abstraction Barrier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4810989" y="2809035"/>
            <a:ext cx="718457" cy="80029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Straight Arrow Connector 12"/>
          <p:cNvCxnSpPr>
            <a:cxnSpLocks/>
            <a:stCxn id="32" idx="6"/>
            <a:endCxn id="11" idx="2"/>
          </p:cNvCxnSpPr>
          <p:nvPr/>
        </p:nvCxnSpPr>
        <p:spPr bwMode="auto">
          <a:xfrm>
            <a:off x="1999590" y="3138237"/>
            <a:ext cx="2811399" cy="70944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V="1">
            <a:off x="5182536" y="2600297"/>
            <a:ext cx="537185" cy="53794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/>
          <p:cNvCxnSpPr>
            <a:cxnSpLocks/>
            <a:stCxn id="33" idx="6"/>
            <a:endCxn id="39" idx="2"/>
          </p:cNvCxnSpPr>
          <p:nvPr/>
        </p:nvCxnSpPr>
        <p:spPr bwMode="auto">
          <a:xfrm flipV="1">
            <a:off x="2247901" y="2419254"/>
            <a:ext cx="3477488" cy="209646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V="1">
            <a:off x="5279622" y="3105969"/>
            <a:ext cx="783224" cy="312746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Oval 31"/>
          <p:cNvSpPr/>
          <p:nvPr/>
        </p:nvSpPr>
        <p:spPr bwMode="auto">
          <a:xfrm>
            <a:off x="1697624" y="2947737"/>
            <a:ext cx="301966" cy="38099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1945935" y="2438400"/>
            <a:ext cx="301966" cy="38099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106389" y="2743200"/>
            <a:ext cx="718457" cy="80029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5725389" y="2019108"/>
            <a:ext cx="718457" cy="80029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1" name="Straight Arrow Connector 40"/>
          <p:cNvCxnSpPr>
            <a:cxnSpLocks/>
            <a:endCxn id="43" idx="2"/>
          </p:cNvCxnSpPr>
          <p:nvPr/>
        </p:nvCxnSpPr>
        <p:spPr bwMode="auto">
          <a:xfrm flipV="1">
            <a:off x="5928432" y="2103995"/>
            <a:ext cx="667814" cy="384011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3" name="Oval 42"/>
          <p:cNvSpPr/>
          <p:nvPr/>
        </p:nvSpPr>
        <p:spPr bwMode="auto">
          <a:xfrm>
            <a:off x="6596246" y="1703849"/>
            <a:ext cx="718457" cy="80029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 bwMode="auto">
          <a:xfrm flipV="1">
            <a:off x="6955474" y="1635098"/>
            <a:ext cx="667814" cy="468897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5" name="Oval 44"/>
          <p:cNvSpPr/>
          <p:nvPr/>
        </p:nvSpPr>
        <p:spPr bwMode="auto">
          <a:xfrm>
            <a:off x="7628278" y="1235379"/>
            <a:ext cx="718457" cy="80029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7" name="Straight Arrow Connector 46"/>
          <p:cNvCxnSpPr>
            <a:cxnSpLocks/>
            <a:endCxn id="45" idx="1"/>
          </p:cNvCxnSpPr>
          <p:nvPr/>
        </p:nvCxnSpPr>
        <p:spPr bwMode="auto">
          <a:xfrm flipV="1">
            <a:off x="2321267" y="1352579"/>
            <a:ext cx="5412227" cy="504866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8" name="Oval 47"/>
          <p:cNvSpPr/>
          <p:nvPr/>
        </p:nvSpPr>
        <p:spPr bwMode="auto">
          <a:xfrm>
            <a:off x="2019301" y="1695546"/>
            <a:ext cx="301966" cy="38099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A6E545-11EC-784D-ACD9-8824920A8963}"/>
              </a:ext>
            </a:extLst>
          </p:cNvPr>
          <p:cNvSpPr txBox="1"/>
          <p:nvPr/>
        </p:nvSpPr>
        <p:spPr>
          <a:xfrm>
            <a:off x="504995" y="1790757"/>
            <a:ext cx="1444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Client code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8473398-B35E-F149-BA7F-CA99069F5589}"/>
              </a:ext>
            </a:extLst>
          </p:cNvPr>
          <p:cNvSpPr txBox="1"/>
          <p:nvPr/>
        </p:nvSpPr>
        <p:spPr>
          <a:xfrm>
            <a:off x="7180289" y="2502744"/>
            <a:ext cx="1632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The Rep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FCC455E8-8877-DF42-88EB-5303B3885ED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698" t="7551" r="2378"/>
          <a:stretch/>
        </p:blipFill>
        <p:spPr>
          <a:xfrm>
            <a:off x="5027380" y="1353817"/>
            <a:ext cx="571542" cy="562561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060B2E68-7BBC-284E-B960-65B7B39452E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698" t="7551" r="2378"/>
          <a:stretch/>
        </p:blipFill>
        <p:spPr>
          <a:xfrm>
            <a:off x="2178305" y="2971609"/>
            <a:ext cx="457382" cy="450195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3CF49D1D-5391-6540-851A-51782E610FD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698" t="7551" r="2378"/>
          <a:stretch/>
        </p:blipFill>
        <p:spPr>
          <a:xfrm>
            <a:off x="4809412" y="2157963"/>
            <a:ext cx="514593" cy="506506"/>
          </a:xfrm>
          <a:prstGeom prst="rect">
            <a:avLst/>
          </a:prstGeom>
        </p:spPr>
      </p:pic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D8568E56-7F3B-4B41-8E95-0F80E6D41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171136"/>
            <a:ext cx="7772400" cy="2382064"/>
          </a:xfrm>
        </p:spPr>
        <p:txBody>
          <a:bodyPr/>
          <a:lstStyle/>
          <a:p>
            <a:r>
              <a:rPr lang="en-US" sz="2000" dirty="0"/>
              <a:t>Making fields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2000" dirty="0"/>
              <a:t> does </a:t>
            </a:r>
            <a:r>
              <a:rPr lang="en-US" sz="2000" i="1" dirty="0"/>
              <a:t>not</a:t>
            </a:r>
            <a:r>
              <a:rPr lang="en-US" sz="2000" dirty="0"/>
              <a:t> suffice to prevent rep exposure</a:t>
            </a:r>
          </a:p>
          <a:p>
            <a:pPr lvl="1"/>
            <a:r>
              <a:rPr lang="en-US" sz="2000" dirty="0"/>
              <a:t>See our example</a:t>
            </a:r>
          </a:p>
          <a:p>
            <a:r>
              <a:rPr lang="en-US" sz="2000" dirty="0"/>
              <a:t>So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sz="2000" dirty="0"/>
              <a:t>is a hint to you: no aliases outside abstraction to references to mutable data reachable from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sz="2000" dirty="0"/>
              <a:t>fields</a:t>
            </a:r>
          </a:p>
          <a:p>
            <a:r>
              <a:rPr lang="en-US" sz="2000" dirty="0"/>
              <a:t>Two general ways to avoid representation exposure…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68300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32" grpId="0" animBg="1"/>
      <p:bldP spid="33" grpId="0" animBg="1"/>
      <p:bldP spid="38" grpId="0" animBg="1"/>
      <p:bldP spid="39" grpId="0" animBg="1"/>
      <p:bldP spid="43" grpId="0" animBg="1"/>
      <p:bldP spid="45" grpId="0" animBg="1"/>
      <p:bldP spid="48" grpId="0" animBg="1"/>
      <p:bldP spid="10" grpId="0"/>
      <p:bldP spid="2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Avoiding rep exposure (way #1)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One way to avoid rep exposure is to make </a:t>
            </a:r>
            <a:r>
              <a:rPr lang="en-US" sz="2000" dirty="0">
                <a:solidFill>
                  <a:schemeClr val="accent2"/>
                </a:solidFill>
              </a:rPr>
              <a:t>copies</a:t>
            </a:r>
            <a:r>
              <a:rPr lang="en-US" sz="2000" dirty="0"/>
              <a:t> of all data that cross the abstraction barrier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Copy in </a:t>
            </a:r>
            <a:r>
              <a:rPr lang="en-US" sz="2000" dirty="0"/>
              <a:t>[parameters that become part of the implementation]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Copy out </a:t>
            </a:r>
            <a:r>
              <a:rPr lang="en-US" sz="2000" dirty="0"/>
              <a:t>[results that are part of the implementation]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sz="2000" dirty="0"/>
              <a:t>Examples of copying (assume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dirty="0"/>
              <a:t> is a mutable ADT):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class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private Point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public Line(Point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Point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Point(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s.x,s.y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Point(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e.x,e.y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public Point </a:t>
            </a:r>
            <a:r>
              <a:rPr lang="en-US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getStart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new Point(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this.s.x,this.s.y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…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</a:p>
          <a:p>
            <a:endParaRPr lang="en-US" sz="2000" dirty="0"/>
          </a:p>
        </p:txBody>
      </p:sp>
      <p:sp>
        <p:nvSpPr>
          <p:cNvPr id="4" name="Rectangular Callout 3">
            <a:extLst>
              <a:ext uri="{FF2B5EF4-FFF2-40B4-BE49-F238E27FC236}">
                <a16:creationId xmlns:a16="http://schemas.microsoft.com/office/drawing/2014/main" id="{A1A40B06-A0E0-3048-BFC7-79653F07AD51}"/>
              </a:ext>
            </a:extLst>
          </p:cNvPr>
          <p:cNvSpPr/>
          <p:nvPr/>
        </p:nvSpPr>
        <p:spPr>
          <a:xfrm>
            <a:off x="7523018" y="4114800"/>
            <a:ext cx="1295400" cy="457200"/>
          </a:xfrm>
          <a:prstGeom prst="wedgeRectCallout">
            <a:avLst>
              <a:gd name="adj1" fmla="val -78096"/>
              <a:gd name="adj2" fmla="val 22442"/>
            </a:avLst>
          </a:prstGeom>
          <a:solidFill>
            <a:srgbClr val="E3F1DA"/>
          </a:solidFill>
          <a:ln>
            <a:solidFill>
              <a:srgbClr val="5483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 in</a:t>
            </a:r>
          </a:p>
        </p:txBody>
      </p: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FE96C7D0-F908-8D48-BD60-93BC4E6F6570}"/>
              </a:ext>
            </a:extLst>
          </p:cNvPr>
          <p:cNvSpPr/>
          <p:nvPr/>
        </p:nvSpPr>
        <p:spPr>
          <a:xfrm>
            <a:off x="7370618" y="4953000"/>
            <a:ext cx="1600200" cy="457200"/>
          </a:xfrm>
          <a:prstGeom prst="wedgeRectCallout">
            <a:avLst>
              <a:gd name="adj1" fmla="val -101880"/>
              <a:gd name="adj2" fmla="val 58806"/>
            </a:avLst>
          </a:prstGeom>
          <a:solidFill>
            <a:srgbClr val="E3F1DA"/>
          </a:solidFill>
          <a:ln>
            <a:solidFill>
              <a:srgbClr val="5483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 out</a:t>
            </a:r>
          </a:p>
        </p:txBody>
      </p:sp>
    </p:spTree>
    <p:extLst>
      <p:ext uri="{BB962C8B-B14F-4D97-AF65-F5344CB8AC3E}">
        <p14:creationId xmlns:p14="http://schemas.microsoft.com/office/powerpoint/2010/main" val="2652906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deep copying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“Shallow” copying is not enough</a:t>
            </a:r>
          </a:p>
          <a:p>
            <a:pPr lvl="1"/>
            <a:r>
              <a:rPr lang="en-US" sz="2000" dirty="0"/>
              <a:t>Prevent any aliasing to mutable data inside/outside abstraction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/>
              <a:t>What’s the bug (assuming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dirty="0"/>
              <a:t> is a mutable ADT)?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PointSet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private List&lt;Point&gt;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public List&lt;Point&gt; </a:t>
            </a:r>
            <a:r>
              <a:rPr lang="en-US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getElts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new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&lt;Point&gt;(points);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endParaRPr lang="en-US" sz="2000" dirty="0">
              <a:latin typeface="+mj-lt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Not in example: Also need deep copying on “copy in”</a:t>
            </a:r>
          </a:p>
        </p:txBody>
      </p:sp>
      <p:sp>
        <p:nvSpPr>
          <p:cNvPr id="4" name="Rectangular Callout 3">
            <a:extLst>
              <a:ext uri="{FF2B5EF4-FFF2-40B4-BE49-F238E27FC236}">
                <a16:creationId xmlns:a16="http://schemas.microsoft.com/office/drawing/2014/main" id="{37F94CB4-93A6-0E4D-8943-3208A51FB40D}"/>
              </a:ext>
            </a:extLst>
          </p:cNvPr>
          <p:cNvSpPr/>
          <p:nvPr/>
        </p:nvSpPr>
        <p:spPr>
          <a:xfrm>
            <a:off x="7315200" y="4572000"/>
            <a:ext cx="1600200" cy="457200"/>
          </a:xfrm>
          <a:prstGeom prst="wedgeRectCallout">
            <a:avLst>
              <a:gd name="adj1" fmla="val -104477"/>
              <a:gd name="adj2" fmla="val -92709"/>
            </a:avLst>
          </a:prstGeom>
          <a:solidFill>
            <a:srgbClr val="E3F1DA"/>
          </a:solidFill>
          <a:ln>
            <a:solidFill>
              <a:srgbClr val="5483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 out?</a:t>
            </a:r>
          </a:p>
        </p:txBody>
      </p:sp>
    </p:spTree>
    <p:extLst>
      <p:ext uri="{BB962C8B-B14F-4D97-AF65-F5344CB8AC3E}">
        <p14:creationId xmlns:p14="http://schemas.microsoft.com/office/powerpoint/2010/main" val="36616456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Avoiding rep exposure (way #2)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One way to avoid rep exposure is to exploit the </a:t>
            </a:r>
            <a:r>
              <a:rPr lang="en-US" sz="2000" dirty="0">
                <a:solidFill>
                  <a:schemeClr val="accent2"/>
                </a:solidFill>
              </a:rPr>
              <a:t>immutability</a:t>
            </a:r>
            <a:r>
              <a:rPr lang="en-US" sz="2000" dirty="0"/>
              <a:t> of (other) ADTs the implementation uses</a:t>
            </a:r>
          </a:p>
          <a:p>
            <a:pPr lvl="1"/>
            <a:r>
              <a:rPr lang="en-US" sz="2000" dirty="0"/>
              <a:t>Aliasing is no problem if nobody can change data</a:t>
            </a:r>
          </a:p>
          <a:p>
            <a:pPr lvl="2"/>
            <a:r>
              <a:rPr lang="en-US" sz="2000" dirty="0"/>
              <a:t>Have to mutate the rep to break the rep invariant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sz="2000" dirty="0"/>
              <a:t>Examples (assuming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dirty="0"/>
              <a:t> is an </a:t>
            </a:r>
            <a:r>
              <a:rPr lang="en-US" sz="2000" i="1" dirty="0"/>
              <a:t>immutable</a:t>
            </a:r>
            <a:r>
              <a:rPr lang="en-US" sz="2000" dirty="0"/>
              <a:t> ADT):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class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private Point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public Line(Point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Point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s;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public Point </a:t>
            </a:r>
            <a:r>
              <a:rPr lang="en-US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getStart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…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598137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[not] immutability?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Several advantages of immutability</a:t>
            </a:r>
          </a:p>
          <a:p>
            <a:pPr lvl="1"/>
            <a:r>
              <a:rPr lang="en-US" sz="2000" dirty="0"/>
              <a:t>Aliasing does not matter</a:t>
            </a:r>
          </a:p>
          <a:p>
            <a:pPr lvl="1"/>
            <a:r>
              <a:rPr lang="en-US" sz="2000" dirty="0"/>
              <a:t>No need to make copies with identical contents</a:t>
            </a:r>
          </a:p>
          <a:p>
            <a:pPr lvl="1"/>
            <a:r>
              <a:rPr lang="en-US" sz="2000" dirty="0"/>
              <a:t>Rep invariants cannot be broken</a:t>
            </a:r>
          </a:p>
          <a:p>
            <a:pPr lvl="1"/>
            <a:r>
              <a:rPr lang="en-US" sz="2000" dirty="0"/>
              <a:t>Take CSE 341: Programming Languages for more!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sz="2000" dirty="0"/>
              <a:t>Does require different designs (e.g., if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dirty="0"/>
              <a:t> immutable)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          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raiseLine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(double 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deltaY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Point(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s.y+deltaY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Point(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e.y+deltaY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sz="2000" dirty="0"/>
              <a:t>Immutable classes in Java libraries include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dirty="0"/>
              <a:t>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Character</a:t>
            </a:r>
            <a:r>
              <a:rPr lang="en-US" sz="2000" dirty="0"/>
              <a:t>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US" sz="2000" dirty="0"/>
              <a:t>, …</a:t>
            </a:r>
          </a:p>
        </p:txBody>
      </p:sp>
    </p:spTree>
    <p:extLst>
      <p:ext uri="{BB962C8B-B14F-4D97-AF65-F5344CB8AC3E}">
        <p14:creationId xmlns:p14="http://schemas.microsoft.com/office/powerpoint/2010/main" val="41041276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Deepness </a:t>
            </a:r>
            <a:r>
              <a:rPr lang="en-US" dirty="0" err="1"/>
              <a:t>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910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An immutable ADT must be immutable “all the way down”</a:t>
            </a:r>
          </a:p>
          <a:p>
            <a:pPr lvl="1"/>
            <a:r>
              <a:rPr lang="en-US" sz="2000" dirty="0"/>
              <a:t>No references </a:t>
            </a:r>
            <a:r>
              <a:rPr lang="en-US" sz="2000" i="1" dirty="0"/>
              <a:t>reachable</a:t>
            </a:r>
            <a:r>
              <a:rPr lang="en-US" sz="2000" dirty="0"/>
              <a:t> to data that may be mutated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/>
              <a:t>So combining our two ways to avoid rep exposure:</a:t>
            </a:r>
          </a:p>
          <a:p>
            <a:pPr lvl="1"/>
            <a:r>
              <a:rPr lang="en-US" sz="2000" dirty="0"/>
              <a:t>Must copy-in, copy-out “all the way down” to immutable parts</a:t>
            </a:r>
          </a:p>
        </p:txBody>
      </p:sp>
    </p:spTree>
    <p:extLst>
      <p:ext uri="{BB962C8B-B14F-4D97-AF65-F5344CB8AC3E}">
        <p14:creationId xmlns:p14="http://schemas.microsoft.com/office/powerpoint/2010/main" val="4351819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getElts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Recall our initial rep-exposure example:</a:t>
            </a:r>
          </a:p>
          <a:p>
            <a:pPr marL="0" lvl="1" indent="0">
              <a:buNone/>
            </a:pPr>
            <a:endParaRPr lang="en-US" sz="1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Rep invariant: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has no nulls and no dups</a:t>
            </a:r>
          </a:p>
          <a:p>
            <a:pPr marL="0" lvl="1" indent="0"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private List&lt;Character&gt;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…;</a:t>
            </a:r>
          </a:p>
          <a:p>
            <a:pPr marL="0" lvl="1" indent="0">
              <a:buNone/>
            </a:pPr>
            <a:endParaRPr lang="en-US" sz="10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returns: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currently in the set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public List&lt;Character&gt;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{ 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&lt;Character&gt;(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 }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Rectangular Callout 3">
            <a:extLst>
              <a:ext uri="{FF2B5EF4-FFF2-40B4-BE49-F238E27FC236}">
                <a16:creationId xmlns:a16="http://schemas.microsoft.com/office/drawing/2014/main" id="{6DF25845-F5FA-3549-AEEA-39777C4AF655}"/>
              </a:ext>
            </a:extLst>
          </p:cNvPr>
          <p:cNvSpPr/>
          <p:nvPr/>
        </p:nvSpPr>
        <p:spPr>
          <a:xfrm>
            <a:off x="7086600" y="3619500"/>
            <a:ext cx="1600200" cy="457200"/>
          </a:xfrm>
          <a:prstGeom prst="wedgeRectCallout">
            <a:avLst>
              <a:gd name="adj1" fmla="val -101880"/>
              <a:gd name="adj2" fmla="val 58806"/>
            </a:avLst>
          </a:prstGeom>
          <a:solidFill>
            <a:srgbClr val="E3F1DA"/>
          </a:solidFill>
          <a:ln>
            <a:solidFill>
              <a:srgbClr val="5483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 out!</a:t>
            </a:r>
          </a:p>
        </p:txBody>
      </p:sp>
    </p:spTree>
    <p:extLst>
      <p:ext uri="{BB962C8B-B14F-4D97-AF65-F5344CB8AC3E}">
        <p14:creationId xmlns:p14="http://schemas.microsoft.com/office/powerpoint/2010/main" val="4071148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alternative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495800"/>
          </a:xfrm>
        </p:spPr>
        <p:txBody>
          <a:bodyPr/>
          <a:lstStyle/>
          <a:p>
            <a:pPr marL="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currently in the set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version 1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&lt;Character&gt;(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//copy out!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version 2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Collections.unmodifiableList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&lt;Character&gt;(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dirty="0">
                <a:latin typeface="+mj-lt"/>
                <a:cs typeface="Courier New" pitchFamily="49" charset="0"/>
              </a:rPr>
              <a:t>From the </a:t>
            </a:r>
            <a:r>
              <a:rPr lang="en-US" sz="2000" dirty="0" err="1">
                <a:latin typeface="+mj-lt"/>
                <a:cs typeface="Courier New" pitchFamily="49" charset="0"/>
              </a:rPr>
              <a:t>JavaDoc</a:t>
            </a:r>
            <a:r>
              <a:rPr lang="en-US" sz="2000" dirty="0">
                <a:latin typeface="+mj-lt"/>
                <a:cs typeface="Courier New" pitchFamily="49" charset="0"/>
              </a:rPr>
              <a:t> 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Collections.unmodifiableList</a:t>
            </a:r>
            <a:r>
              <a:rPr lang="en-US" sz="2000" dirty="0">
                <a:latin typeface="+mj-lt"/>
                <a:cs typeface="Courier New" pitchFamily="49" charset="0"/>
              </a:rPr>
              <a:t>: </a:t>
            </a:r>
          </a:p>
          <a:p>
            <a:pPr marL="0" lvl="1" indent="0">
              <a:buNone/>
            </a:pPr>
            <a:r>
              <a:rPr lang="en-US" sz="2000" i="1" dirty="0">
                <a:solidFill>
                  <a:srgbClr val="443A7F"/>
                </a:solidFill>
              </a:rPr>
              <a:t>Returns an unmodifiable view of the specified list. This method allows modules to provide users with "read-only" access to internal lists. Query operations on the returned list "read through" to the specified list, and attempts to modify the returned list… result in an </a:t>
            </a:r>
            <a:r>
              <a:rPr lang="en-US" sz="2000" b="1" dirty="0" err="1">
                <a:solidFill>
                  <a:srgbClr val="443A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UnsupportedOperationException</a:t>
            </a:r>
            <a:r>
              <a:rPr lang="en-US" sz="2000" dirty="0">
                <a:solidFill>
                  <a:srgbClr val="443A7F"/>
                </a:solidFill>
              </a:rPr>
              <a:t>.</a:t>
            </a:r>
            <a:endParaRPr lang="en-US" sz="2000" dirty="0">
              <a:solidFill>
                <a:srgbClr val="443A7F"/>
              </a:solidFill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91341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43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906853" y="2286000"/>
            <a:ext cx="533030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23570300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good news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686800" cy="3962400"/>
          </a:xfrm>
        </p:spPr>
        <p:txBody>
          <a:bodyPr/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version 2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Collections.unmodifiableList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&lt;Character&gt;(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dirty="0">
                <a:latin typeface="+mj-lt"/>
                <a:cs typeface="Courier New" pitchFamily="49" charset="0"/>
              </a:rPr>
              <a:t>Clients cannot </a:t>
            </a:r>
            <a:r>
              <a:rPr lang="en-US" sz="2000" i="1" dirty="0">
                <a:latin typeface="+mj-lt"/>
                <a:cs typeface="Courier New" pitchFamily="49" charset="0"/>
              </a:rPr>
              <a:t>modify (mutate)</a:t>
            </a:r>
            <a:r>
              <a:rPr lang="en-US" sz="2000" dirty="0">
                <a:latin typeface="+mj-lt"/>
                <a:cs typeface="Courier New" pitchFamily="49" charset="0"/>
              </a:rPr>
              <a:t> the rep</a:t>
            </a:r>
          </a:p>
          <a:p>
            <a:pPr marL="742950" lvl="2" indent="-342900"/>
            <a:r>
              <a:rPr lang="en-US" sz="2000" dirty="0">
                <a:latin typeface="+mj-lt"/>
                <a:cs typeface="Courier New" pitchFamily="49" charset="0"/>
              </a:rPr>
              <a:t>So they cannot break the rep invariant</a:t>
            </a:r>
          </a:p>
          <a:p>
            <a:pPr marL="742950" lvl="2" indent="-342900"/>
            <a:endParaRPr lang="en-US" sz="2000" dirty="0">
              <a:latin typeface="+mj-lt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dirty="0">
                <a:latin typeface="+mj-lt"/>
                <a:cs typeface="Courier New" pitchFamily="49" charset="0"/>
              </a:rPr>
              <a:t>(For long lists,) more efficient than copy out</a:t>
            </a:r>
          </a:p>
          <a:p>
            <a:pPr marL="342900" lvl="1" indent="-342900"/>
            <a:endParaRPr lang="en-US" sz="2000" dirty="0">
              <a:latin typeface="+mj-lt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dirty="0">
                <a:latin typeface="+mj-lt"/>
                <a:cs typeface="Courier New" pitchFamily="49" charset="0"/>
              </a:rPr>
              <a:t>Uses standard libraries</a:t>
            </a:r>
          </a:p>
          <a:p>
            <a:pPr marL="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7104431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Caveat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495800"/>
          </a:xfrm>
        </p:spPr>
        <p:txBody>
          <a:bodyPr/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version 1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return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&lt;Character&gt;(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//copy out!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version 2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return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Collections.unmodifiableList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&lt;Character&gt;(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The two implementations do not do the same thing!</a:t>
            </a:r>
          </a:p>
          <a:p>
            <a:pPr lvl="1"/>
            <a:r>
              <a:rPr lang="en-US" sz="2000" dirty="0"/>
              <a:t>Both avoid allowing clients to break the rep invariant</a:t>
            </a:r>
          </a:p>
          <a:p>
            <a:pPr lvl="1"/>
            <a:r>
              <a:rPr lang="en-US" sz="2000" dirty="0"/>
              <a:t>Both return a list containing the elements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/>
              <a:t>  But consider: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s.getElts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s.insert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('a');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xs.contains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('a');</a:t>
            </a:r>
          </a:p>
          <a:p>
            <a:pPr marL="0" indent="0"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 Version 2 is </a:t>
            </a:r>
            <a:r>
              <a:rPr lang="en-US" sz="2000" i="1" dirty="0">
                <a:latin typeface="+mj-lt"/>
                <a:cs typeface="Courier New" panose="02070309020205020404" pitchFamily="49" charset="0"/>
              </a:rPr>
              <a:t>observing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an exposed rep, leading to different behavior</a:t>
            </a:r>
          </a:p>
        </p:txBody>
      </p:sp>
    </p:spTree>
    <p:extLst>
      <p:ext uri="{BB962C8B-B14F-4D97-AF65-F5344CB8AC3E}">
        <p14:creationId xmlns:p14="http://schemas.microsoft.com/office/powerpoint/2010/main" val="220319976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specifications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Ambiguous spec: “returns a list containing the current set elements”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/>
              <a:t>1. “returns a fresh mutable list containing the elements in the set           </a:t>
            </a:r>
            <a:r>
              <a:rPr lang="en-US" sz="2000" i="1" dirty="0"/>
              <a:t>at the time of the call</a:t>
            </a:r>
            <a:r>
              <a:rPr lang="en-US" sz="2000" dirty="0"/>
              <a:t>”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versus</a:t>
            </a:r>
          </a:p>
          <a:p>
            <a:pPr marL="0" indent="0">
              <a:buNone/>
            </a:pPr>
            <a:r>
              <a:rPr lang="en-US" sz="2000" dirty="0"/>
              <a:t>2. “returns read-only access to a list that the ADT                        </a:t>
            </a:r>
            <a:r>
              <a:rPr lang="en-US" sz="2000" i="1" dirty="0"/>
              <a:t>continues to update to hold the current elements in the set</a:t>
            </a:r>
            <a:r>
              <a:rPr lang="en-US" sz="2000" dirty="0"/>
              <a:t>”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/>
              <a:t>3. A third spec weaker than both [but less simple and useful!]</a:t>
            </a:r>
          </a:p>
          <a:p>
            <a:pPr marL="0" indent="0">
              <a:buNone/>
            </a:pPr>
            <a:r>
              <a:rPr lang="en-US" sz="2000" dirty="0"/>
              <a:t>   “returns a list containing the current set elements.  </a:t>
            </a:r>
            <a:r>
              <a:rPr lang="en-US" sz="2000" i="1" dirty="0"/>
              <a:t>Behavior is unspecified (!) if</a:t>
            </a:r>
            <a:r>
              <a:rPr lang="en-US" sz="2000" dirty="0"/>
              <a:t> client attempts to mutate the list or to access the list after the set’s elements are changed”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Also note: Version 2’s spec also makes changing the rep later harder</a:t>
            </a:r>
          </a:p>
          <a:p>
            <a:pPr lvl="1"/>
            <a:r>
              <a:rPr lang="en-US" sz="2000" dirty="0"/>
              <a:t>Only “simple” to implement with rep as a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</a:p>
        </p:txBody>
      </p:sp>
    </p:spTree>
    <p:extLst>
      <p:ext uri="{BB962C8B-B14F-4D97-AF65-F5344CB8AC3E}">
        <p14:creationId xmlns:p14="http://schemas.microsoft.com/office/powerpoint/2010/main" val="196533059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5029200"/>
          </a:xfrm>
        </p:spPr>
        <p:txBody>
          <a:bodyPr>
            <a:normAutofit/>
          </a:bodyPr>
          <a:lstStyle/>
          <a:p>
            <a:r>
              <a:rPr lang="en-US" sz="2000" dirty="0"/>
              <a:t>A data structure’s </a:t>
            </a:r>
            <a:r>
              <a:rPr lang="en-US" sz="2000" dirty="0">
                <a:solidFill>
                  <a:schemeClr val="accent2"/>
                </a:solidFill>
              </a:rPr>
              <a:t>representation</a:t>
            </a:r>
            <a:r>
              <a:rPr lang="en-US" sz="2000" dirty="0"/>
              <a:t> allows </a:t>
            </a:r>
            <a:r>
              <a:rPr lang="en-US" sz="2000" dirty="0">
                <a:solidFill>
                  <a:schemeClr val="accent2"/>
                </a:solidFill>
              </a:rPr>
              <a:t>concrete values</a:t>
            </a:r>
          </a:p>
          <a:p>
            <a:pPr marL="0" indent="0">
              <a:buNone/>
            </a:pPr>
            <a:r>
              <a:rPr lang="en-US" sz="2000" dirty="0"/>
              <a:t>    that do not correspond to an </a:t>
            </a:r>
            <a:r>
              <a:rPr lang="en-US" sz="2000" dirty="0">
                <a:solidFill>
                  <a:srgbClr val="009900"/>
                </a:solidFill>
              </a:rPr>
              <a:t>abstract value </a:t>
            </a:r>
            <a:r>
              <a:rPr lang="en-US" sz="2000" dirty="0"/>
              <a:t>allowed by the </a:t>
            </a:r>
            <a:r>
              <a:rPr lang="en-US" sz="2000" dirty="0">
                <a:solidFill>
                  <a:srgbClr val="009900"/>
                </a:solidFill>
              </a:rPr>
              <a:t>ADT</a:t>
            </a:r>
          </a:p>
          <a:p>
            <a:pPr lvl="1"/>
            <a:r>
              <a:rPr lang="en-US" sz="2000" dirty="0"/>
              <a:t>“gray area” -------</a:t>
            </a:r>
            <a:r>
              <a:rPr lang="en-US" sz="2000" dirty="0">
                <a:sym typeface="Wingdings" pitchFamily="2" charset="2"/>
              </a:rPr>
              <a:t> </a:t>
            </a:r>
            <a:endParaRPr lang="en-US" sz="2000" b="1" dirty="0">
              <a:solidFill>
                <a:schemeClr val="accent2"/>
              </a:solidFill>
              <a:sym typeface="Wingdings" pitchFamily="2" charset="2"/>
            </a:endParaRPr>
          </a:p>
          <a:p>
            <a:endParaRPr lang="en-US" sz="2000" b="1" dirty="0">
              <a:solidFill>
                <a:schemeClr val="accent2"/>
              </a:solidFill>
              <a:sym typeface="Wingdings" pitchFamily="2" charset="2"/>
            </a:endParaRPr>
          </a:p>
          <a:p>
            <a:endParaRPr lang="en-US" sz="2000" b="1" dirty="0">
              <a:solidFill>
                <a:schemeClr val="accent2"/>
              </a:solidFill>
              <a:sym typeface="Wingdings" pitchFamily="2" charset="2"/>
            </a:endParaRPr>
          </a:p>
          <a:p>
            <a:endParaRPr lang="en-US" sz="2000" b="1" dirty="0">
              <a:solidFill>
                <a:schemeClr val="accent2"/>
              </a:solidFill>
              <a:sym typeface="Wingdings" pitchFamily="2" charset="2"/>
            </a:endParaRPr>
          </a:p>
          <a:p>
            <a:r>
              <a:rPr lang="en-US" sz="2000" b="1" dirty="0">
                <a:solidFill>
                  <a:schemeClr val="accent2"/>
                </a:solidFill>
                <a:sym typeface="Wingdings" pitchFamily="2" charset="2"/>
              </a:rPr>
              <a:t>Representation Invariant</a:t>
            </a:r>
            <a:r>
              <a:rPr lang="en-US" sz="2000" dirty="0">
                <a:solidFill>
                  <a:schemeClr val="accent2"/>
                </a:solidFill>
                <a:sym typeface="Wingdings" pitchFamily="2" charset="2"/>
              </a:rPr>
              <a:t> </a:t>
            </a:r>
            <a:r>
              <a:rPr lang="en-US" sz="2000" dirty="0">
                <a:sym typeface="Wingdings" pitchFamily="2" charset="2"/>
              </a:rPr>
              <a:t>describes what makes the concrete representation valid (green area)</a:t>
            </a:r>
          </a:p>
          <a:p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  <a:t>checkRep() </a:t>
            </a:r>
            <a:r>
              <a:rPr lang="en-US" sz="2000" dirty="0">
                <a:sym typeface="Wingdings" pitchFamily="2" charset="2"/>
              </a:rPr>
              <a:t>method verifies that the rep is valid</a:t>
            </a:r>
          </a:p>
          <a:p>
            <a:endParaRPr lang="en-US" sz="2000" dirty="0">
              <a:sym typeface="Wingdings" pitchFamily="2" charset="2"/>
            </a:endParaRPr>
          </a:p>
          <a:p>
            <a:r>
              <a:rPr lang="en-US" sz="2000" b="1" dirty="0">
                <a:solidFill>
                  <a:schemeClr val="accent2"/>
                </a:solidFill>
                <a:sym typeface="Wingdings" pitchFamily="2" charset="2"/>
              </a:rPr>
              <a:t>Rep Exposure</a:t>
            </a:r>
            <a:r>
              <a:rPr lang="en-US" sz="2000" dirty="0">
                <a:sym typeface="Wingdings" pitchFamily="2" charset="2"/>
              </a:rPr>
              <a:t> occurs when a client can modify the rep</a:t>
            </a:r>
          </a:p>
          <a:p>
            <a:pPr lvl="1"/>
            <a:r>
              <a:rPr lang="en-US" sz="2000" dirty="0">
                <a:sym typeface="Wingdings" pitchFamily="2" charset="2"/>
              </a:rPr>
              <a:t>Never let this happen!!!!</a:t>
            </a:r>
          </a:p>
          <a:p>
            <a:endParaRPr lang="en-US" sz="2000" b="1" dirty="0"/>
          </a:p>
          <a:p>
            <a:endParaRPr lang="en-US" sz="20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8843859-EDCE-F741-9553-96471089F323}"/>
              </a:ext>
            </a:extLst>
          </p:cNvPr>
          <p:cNvGrpSpPr/>
          <p:nvPr/>
        </p:nvGrpSpPr>
        <p:grpSpPr>
          <a:xfrm>
            <a:off x="3742658" y="2209800"/>
            <a:ext cx="1811083" cy="1301309"/>
            <a:chOff x="4528993" y="1535035"/>
            <a:chExt cx="1811083" cy="1301309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A1FB049E-5BF2-B24B-BE68-E08DA34AFD31}"/>
                </a:ext>
              </a:extLst>
            </p:cNvPr>
            <p:cNvSpPr/>
            <p:nvPr/>
          </p:nvSpPr>
          <p:spPr>
            <a:xfrm>
              <a:off x="4528993" y="1535035"/>
              <a:ext cx="1811083" cy="1301309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A2EDD523-631C-DE42-9DC2-0960EA06A961}"/>
                </a:ext>
              </a:extLst>
            </p:cNvPr>
            <p:cNvSpPr/>
            <p:nvPr/>
          </p:nvSpPr>
          <p:spPr>
            <a:xfrm>
              <a:off x="4969401" y="1933136"/>
              <a:ext cx="1075331" cy="781242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8470206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43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597748" y="2286000"/>
            <a:ext cx="394851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Closing</a:t>
            </a:r>
          </a:p>
        </p:txBody>
      </p:sp>
    </p:spTree>
    <p:extLst>
      <p:ext uri="{BB962C8B-B14F-4D97-AF65-F5344CB8AC3E}">
        <p14:creationId xmlns:p14="http://schemas.microsoft.com/office/powerpoint/2010/main" val="52427244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77200" cy="4495800"/>
          </a:xfrm>
        </p:spPr>
        <p:txBody>
          <a:bodyPr/>
          <a:lstStyle/>
          <a:p>
            <a:r>
              <a:rPr lang="en-US" sz="2000" dirty="0"/>
              <a:t>HW2 due Monday 10 pm</a:t>
            </a:r>
          </a:p>
          <a:p>
            <a:pPr lvl="1"/>
            <a:r>
              <a:rPr lang="en-US" sz="2000" dirty="0"/>
              <a:t>Start early!</a:t>
            </a:r>
          </a:p>
          <a:p>
            <a:pPr lvl="1"/>
            <a:r>
              <a:rPr lang="en-US" sz="2000" dirty="0"/>
              <a:t>Go to office hours today!</a:t>
            </a:r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sz="2000" dirty="0"/>
              <a:t>Thank you for coming to class!</a:t>
            </a:r>
          </a:p>
          <a:p>
            <a:endParaRPr lang="en-US" sz="2000" dirty="0"/>
          </a:p>
          <a:p>
            <a:r>
              <a:rPr lang="en-US" sz="2000" dirty="0"/>
              <a:t>Enjoy your weekend!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950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5392825"/>
            <a:ext cx="3538723" cy="1054358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Method Body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(concrete code)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269AA1F-2910-804E-A2A1-CA41FC4471A8}"/>
              </a:ext>
            </a:extLst>
          </p:cNvPr>
          <p:cNvSpPr txBox="1">
            <a:spLocks/>
          </p:cNvSpPr>
          <p:nvPr/>
        </p:nvSpPr>
        <p:spPr bwMode="auto">
          <a:xfrm>
            <a:off x="2055114" y="1447800"/>
            <a:ext cx="2516886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2800" kern="0" dirty="0"/>
              <a:t>Method Specification</a:t>
            </a:r>
          </a:p>
          <a:p>
            <a:pPr marL="0" indent="0">
              <a:buFontTx/>
              <a:buNone/>
            </a:pPr>
            <a:r>
              <a:rPr lang="en-US" sz="2800" kern="0" dirty="0">
                <a:latin typeface="Papyrus" panose="020B0602040200020303" pitchFamily="34" charset="77"/>
                <a:cs typeface="Apple Chancery" panose="03020702040506060504" pitchFamily="66" charset="-79"/>
              </a:rPr>
              <a:t>(abstraction)</a:t>
            </a:r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9BBBDCD0-FDBB-F943-A55A-502253F54680}"/>
              </a:ext>
            </a:extLst>
          </p:cNvPr>
          <p:cNvSpPr/>
          <p:nvPr/>
        </p:nvSpPr>
        <p:spPr>
          <a:xfrm rot="17684092">
            <a:off x="775927" y="3607464"/>
            <a:ext cx="2558376" cy="10765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IMPLEMENTS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E545ACB-87F5-6B48-8E82-DFCF519759F6}"/>
              </a:ext>
            </a:extLst>
          </p:cNvPr>
          <p:cNvSpPr txBox="1">
            <a:spLocks/>
          </p:cNvSpPr>
          <p:nvPr/>
        </p:nvSpPr>
        <p:spPr bwMode="auto">
          <a:xfrm>
            <a:off x="5107685" y="5422642"/>
            <a:ext cx="3731515" cy="1054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2800" kern="0" dirty="0"/>
              <a:t>Data Structure </a:t>
            </a:r>
            <a:r>
              <a:rPr lang="en-US" sz="28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(concrete code)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3B75687-6F71-4740-84BC-244FDBA14463}"/>
              </a:ext>
            </a:extLst>
          </p:cNvPr>
          <p:cNvSpPr txBox="1">
            <a:spLocks/>
          </p:cNvSpPr>
          <p:nvPr/>
        </p:nvSpPr>
        <p:spPr bwMode="auto">
          <a:xfrm>
            <a:off x="6477000" y="1477617"/>
            <a:ext cx="2362200" cy="1417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2800" kern="0" dirty="0"/>
              <a:t>Abstract   Data Type</a:t>
            </a:r>
          </a:p>
          <a:p>
            <a:pPr marL="0" indent="0">
              <a:buFontTx/>
              <a:buNone/>
            </a:pPr>
            <a:r>
              <a:rPr lang="en-US" sz="2800" kern="0" dirty="0">
                <a:latin typeface="Papyrus" panose="020B0602040200020303" pitchFamily="34" charset="77"/>
                <a:cs typeface="Apple Chancery" panose="03020702040506060504" pitchFamily="66" charset="-79"/>
              </a:rPr>
              <a:t>(abstraction)</a:t>
            </a:r>
          </a:p>
        </p:txBody>
      </p:sp>
      <p:sp>
        <p:nvSpPr>
          <p:cNvPr id="10" name="Right Arrow 9">
            <a:extLst>
              <a:ext uri="{FF2B5EF4-FFF2-40B4-BE49-F238E27FC236}">
                <a16:creationId xmlns:a16="http://schemas.microsoft.com/office/drawing/2014/main" id="{EA83CAED-0B73-2E4E-AD2F-175A3B1A4E2A}"/>
              </a:ext>
            </a:extLst>
          </p:cNvPr>
          <p:cNvSpPr/>
          <p:nvPr/>
        </p:nvSpPr>
        <p:spPr>
          <a:xfrm rot="17684092">
            <a:off x="5197812" y="3637281"/>
            <a:ext cx="2558376" cy="10765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IMPLEMENTS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EBCF01D-AA43-8D42-86FD-00BDCE0CDEEA}"/>
              </a:ext>
            </a:extLst>
          </p:cNvPr>
          <p:cNvCxnSpPr/>
          <p:nvPr/>
        </p:nvCxnSpPr>
        <p:spPr>
          <a:xfrm>
            <a:off x="4572000" y="1676400"/>
            <a:ext cx="0" cy="495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ular Callout 15">
            <a:extLst>
              <a:ext uri="{FF2B5EF4-FFF2-40B4-BE49-F238E27FC236}">
                <a16:creationId xmlns:a16="http://schemas.microsoft.com/office/drawing/2014/main" id="{8188F2F9-4FA3-264E-8A04-294FD090CD06}"/>
              </a:ext>
            </a:extLst>
          </p:cNvPr>
          <p:cNvSpPr/>
          <p:nvPr/>
        </p:nvSpPr>
        <p:spPr>
          <a:xfrm>
            <a:off x="376430" y="1601739"/>
            <a:ext cx="1143000" cy="563180"/>
          </a:xfrm>
          <a:prstGeom prst="wedgeRectCallout">
            <a:avLst>
              <a:gd name="adj1" fmla="val 91631"/>
              <a:gd name="adj2" fmla="val -22211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  <a:latin typeface="Helvetica" pitchFamily="2" charset="0"/>
              </a:rPr>
              <a:t>lec04</a:t>
            </a:r>
          </a:p>
        </p:txBody>
      </p:sp>
      <p:sp>
        <p:nvSpPr>
          <p:cNvPr id="17" name="Rectangular Callout 16">
            <a:extLst>
              <a:ext uri="{FF2B5EF4-FFF2-40B4-BE49-F238E27FC236}">
                <a16:creationId xmlns:a16="http://schemas.microsoft.com/office/drawing/2014/main" id="{33F418A0-77CE-F74B-B29F-4AD6DF8F96D8}"/>
              </a:ext>
            </a:extLst>
          </p:cNvPr>
          <p:cNvSpPr/>
          <p:nvPr/>
        </p:nvSpPr>
        <p:spPr>
          <a:xfrm>
            <a:off x="4881377" y="1567620"/>
            <a:ext cx="1143000" cy="597299"/>
          </a:xfrm>
          <a:prstGeom prst="wedgeRectCallout">
            <a:avLst>
              <a:gd name="adj1" fmla="val 91631"/>
              <a:gd name="adj2" fmla="val -22211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  <a:latin typeface="Helvetica" pitchFamily="2" charset="0"/>
              </a:rPr>
              <a:t>lec05</a:t>
            </a:r>
          </a:p>
        </p:txBody>
      </p:sp>
    </p:spTree>
    <p:extLst>
      <p:ext uri="{BB962C8B-B14F-4D97-AF65-F5344CB8AC3E}">
        <p14:creationId xmlns:p14="http://schemas.microsoft.com/office/powerpoint/2010/main" val="2486877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An ADT is a specification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Abstract state </a:t>
            </a:r>
            <a:r>
              <a:rPr lang="en-US" sz="2000" dirty="0"/>
              <a:t>+ collection of </a:t>
            </a:r>
            <a:r>
              <a:rPr lang="en-US" sz="2000" dirty="0">
                <a:solidFill>
                  <a:schemeClr val="accent2"/>
                </a:solidFill>
              </a:rPr>
              <a:t>procedural abstractions </a:t>
            </a:r>
            <a:r>
              <a:rPr lang="en-US" sz="2000" dirty="0"/>
              <a:t>(aka method specs)</a:t>
            </a:r>
            <a:endParaRPr lang="en-US" sz="2000" dirty="0">
              <a:solidFill>
                <a:schemeClr val="accent2"/>
              </a:solidFill>
            </a:endParaRPr>
          </a:p>
          <a:p>
            <a:pPr lvl="1"/>
            <a:r>
              <a:rPr lang="en-US" sz="2000" dirty="0"/>
              <a:t>Not a collection of procedures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Together, these procedural abstractions provide some </a:t>
            </a:r>
            <a:r>
              <a:rPr lang="en-US" sz="2000" dirty="0">
                <a:solidFill>
                  <a:schemeClr val="accent2"/>
                </a:solidFill>
              </a:rPr>
              <a:t>set of values</a:t>
            </a:r>
          </a:p>
          <a:p>
            <a:pPr marL="457200" lvl="1" indent="0">
              <a:buNone/>
            </a:pPr>
            <a:r>
              <a:rPr lang="en-US" sz="2000" b="1" i="1" dirty="0"/>
              <a:t>All</a:t>
            </a:r>
            <a:r>
              <a:rPr lang="en-US" sz="2000" dirty="0"/>
              <a:t> the ways of directly using that set of values</a:t>
            </a:r>
          </a:p>
          <a:p>
            <a:pPr lvl="1"/>
            <a:r>
              <a:rPr lang="en-US" sz="2000" dirty="0"/>
              <a:t>Creating</a:t>
            </a:r>
          </a:p>
          <a:p>
            <a:pPr lvl="1"/>
            <a:r>
              <a:rPr lang="en-US" sz="2000" dirty="0"/>
              <a:t>Manipulating</a:t>
            </a:r>
          </a:p>
          <a:p>
            <a:pPr lvl="1"/>
            <a:r>
              <a:rPr lang="en-US" sz="2000" dirty="0"/>
              <a:t>Observing</a:t>
            </a:r>
          </a:p>
          <a:p>
            <a:endParaRPr lang="en-US" sz="2000" dirty="0"/>
          </a:p>
          <a:p>
            <a:r>
              <a:rPr lang="en-US" sz="2000" dirty="0"/>
              <a:t>Creators and producers:  make new values</a:t>
            </a:r>
          </a:p>
          <a:p>
            <a:r>
              <a:rPr lang="en-US" sz="2000" dirty="0" err="1"/>
              <a:t>Mutators</a:t>
            </a:r>
            <a:r>
              <a:rPr lang="en-US" sz="2000" dirty="0"/>
              <a:t>:  change the value</a:t>
            </a:r>
          </a:p>
          <a:p>
            <a:r>
              <a:rPr lang="en-US" sz="2000" dirty="0"/>
              <a:t>Observers:  allow one to distinguish different values</a:t>
            </a:r>
          </a:p>
        </p:txBody>
      </p:sp>
    </p:spTree>
    <p:extLst>
      <p:ext uri="{BB962C8B-B14F-4D97-AF65-F5344CB8AC3E}">
        <p14:creationId xmlns:p14="http://schemas.microsoft.com/office/powerpoint/2010/main" val="2206516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An ADT has an abstract value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B7FA7357-E964-E84B-A61F-68C3F8BCA502}"/>
              </a:ext>
            </a:extLst>
          </p:cNvPr>
          <p:cNvGrpSpPr/>
          <p:nvPr/>
        </p:nvGrpSpPr>
        <p:grpSpPr>
          <a:xfrm>
            <a:off x="885443" y="1879305"/>
            <a:ext cx="1529615" cy="4093871"/>
            <a:chOff x="951457" y="182544"/>
            <a:chExt cx="1529615" cy="4093871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E9E172D-825D-6044-961C-F392EA7DA73B}"/>
                </a:ext>
              </a:extLst>
            </p:cNvPr>
            <p:cNvSpPr txBox="1"/>
            <p:nvPr/>
          </p:nvSpPr>
          <p:spPr>
            <a:xfrm>
              <a:off x="987552" y="1143000"/>
              <a:ext cx="1493520" cy="3077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b="1">
                  <a:latin typeface="Courier New" panose="02070309020205020404" pitchFamily="49" charset="0"/>
                  <a:cs typeface="Courier New" panose="02070309020205020404" pitchFamily="49" charset="0"/>
                </a:rPr>
                <a:t>Integer(1)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3B2C765-B973-454A-A328-D78DE5DC7C48}"/>
                </a:ext>
              </a:extLst>
            </p:cNvPr>
            <p:cNvSpPr txBox="1"/>
            <p:nvPr/>
          </p:nvSpPr>
          <p:spPr>
            <a:xfrm>
              <a:off x="987552" y="1450777"/>
              <a:ext cx="1493520" cy="3077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sz="14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2C31A893-A63F-3743-84E3-8BFCAC696C9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28216" y="1604665"/>
              <a:ext cx="6096" cy="376535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oval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0165432-FF34-F245-9229-A68E1AB3115A}"/>
                </a:ext>
              </a:extLst>
            </p:cNvPr>
            <p:cNvSpPr txBox="1"/>
            <p:nvPr/>
          </p:nvSpPr>
          <p:spPr>
            <a:xfrm>
              <a:off x="987552" y="1981200"/>
              <a:ext cx="1493520" cy="3077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b="1">
                  <a:latin typeface="Courier New" panose="02070309020205020404" pitchFamily="49" charset="0"/>
                  <a:cs typeface="Courier New" panose="02070309020205020404" pitchFamily="49" charset="0"/>
                </a:rPr>
                <a:t>Integer(2)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287892A-377C-504D-804E-2E9D28D74CFB}"/>
                </a:ext>
              </a:extLst>
            </p:cNvPr>
            <p:cNvSpPr txBox="1"/>
            <p:nvPr/>
          </p:nvSpPr>
          <p:spPr>
            <a:xfrm>
              <a:off x="987552" y="2286142"/>
              <a:ext cx="1493520" cy="3077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sz="14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2AC7E5A0-84DA-944B-A36C-5B59B6DA3F2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22120" y="2461153"/>
              <a:ext cx="6096" cy="376535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oval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5D56FD3-A05B-A94F-A706-3ABD8C58953A}"/>
                </a:ext>
              </a:extLst>
            </p:cNvPr>
            <p:cNvSpPr txBox="1"/>
            <p:nvPr/>
          </p:nvSpPr>
          <p:spPr>
            <a:xfrm>
              <a:off x="987552" y="2828544"/>
              <a:ext cx="1493520" cy="3077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b="1">
                  <a:latin typeface="Courier New" panose="02070309020205020404" pitchFamily="49" charset="0"/>
                  <a:cs typeface="Courier New" panose="02070309020205020404" pitchFamily="49" charset="0"/>
                </a:rPr>
                <a:t>Integer(42)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4A1DB1A-A49B-804A-89E4-793C4565A276}"/>
                </a:ext>
              </a:extLst>
            </p:cNvPr>
            <p:cNvSpPr txBox="1"/>
            <p:nvPr/>
          </p:nvSpPr>
          <p:spPr>
            <a:xfrm>
              <a:off x="987552" y="3133486"/>
              <a:ext cx="1493520" cy="3077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sz="14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BF283B5D-9A4C-1D42-893B-D06892644EA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22120" y="3308497"/>
              <a:ext cx="6096" cy="376535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oval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47F703D-A81F-CB41-94AA-129139A2D5DC}"/>
                </a:ext>
              </a:extLst>
            </p:cNvPr>
            <p:cNvSpPr txBox="1"/>
            <p:nvPr/>
          </p:nvSpPr>
          <p:spPr>
            <a:xfrm>
              <a:off x="975360" y="3663696"/>
              <a:ext cx="1493520" cy="3077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b="1">
                  <a:latin typeface="Courier New" panose="02070309020205020404" pitchFamily="49" charset="0"/>
                  <a:cs typeface="Courier New" panose="02070309020205020404" pitchFamily="49" charset="0"/>
                </a:rPr>
                <a:t>Integer(17)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13950C8-167B-364F-8C86-E06DF2F326BE}"/>
                </a:ext>
              </a:extLst>
            </p:cNvPr>
            <p:cNvSpPr txBox="1"/>
            <p:nvPr/>
          </p:nvSpPr>
          <p:spPr>
            <a:xfrm>
              <a:off x="975360" y="3968638"/>
              <a:ext cx="1493520" cy="3077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>
                  <a:latin typeface="Courier New" panose="02070309020205020404" pitchFamily="49" charset="0"/>
                  <a:cs typeface="Courier New" panose="02070309020205020404" pitchFamily="49" charset="0"/>
                </a:rPr>
                <a:t>null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442FBE2E-48BE-4740-8E95-B77693BB77DC}"/>
                </a:ext>
              </a:extLst>
            </p:cNvPr>
            <p:cNvSpPr txBox="1"/>
            <p:nvPr/>
          </p:nvSpPr>
          <p:spPr>
            <a:xfrm>
              <a:off x="951457" y="182544"/>
              <a:ext cx="1493520" cy="3077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b="1">
                  <a:latin typeface="Courier New" panose="02070309020205020404" pitchFamily="49" charset="0"/>
                  <a:cs typeface="Courier New" panose="02070309020205020404" pitchFamily="49" charset="0"/>
                </a:rPr>
                <a:t>size: 4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30D7DCE8-CB9C-8448-9AE0-7F67F584EAC2}"/>
                </a:ext>
              </a:extLst>
            </p:cNvPr>
            <p:cNvSpPr txBox="1"/>
            <p:nvPr/>
          </p:nvSpPr>
          <p:spPr>
            <a:xfrm>
              <a:off x="951457" y="591149"/>
              <a:ext cx="1493520" cy="3077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b="1">
                  <a:latin typeface="Courier New" panose="02070309020205020404" pitchFamily="49" charset="0"/>
                  <a:cs typeface="Courier New" panose="02070309020205020404" pitchFamily="49" charset="0"/>
                </a:rPr>
                <a:t>head</a:t>
              </a:r>
            </a:p>
          </p:txBody>
        </p: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EEE426E9-DD34-ED40-82F4-77FD5F90C03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94814" y="809717"/>
              <a:ext cx="6096" cy="376535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oval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D386E36C-5AE6-8147-A0B3-C74C8B5318F5}"/>
              </a:ext>
            </a:extLst>
          </p:cNvPr>
          <p:cNvSpPr txBox="1"/>
          <p:nvPr/>
        </p:nvSpPr>
        <p:spPr>
          <a:xfrm>
            <a:off x="787988" y="6271992"/>
            <a:ext cx="1740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00B050"/>
                </a:solidFill>
                <a:latin typeface="Papyrus" panose="020B0602040200020303" pitchFamily="34" charset="77"/>
              </a:rPr>
              <a:t>1, 2, 42, 17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C9E27A38-6344-8443-BD7C-9B85BBE3583E}"/>
              </a:ext>
            </a:extLst>
          </p:cNvPr>
          <p:cNvGrpSpPr/>
          <p:nvPr/>
        </p:nvGrpSpPr>
        <p:grpSpPr>
          <a:xfrm>
            <a:off x="3358415" y="1861018"/>
            <a:ext cx="1529615" cy="4093871"/>
            <a:chOff x="951457" y="182544"/>
            <a:chExt cx="1529615" cy="4093871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3F613483-0A25-BD48-A2C0-DAE90BFD0911}"/>
                </a:ext>
              </a:extLst>
            </p:cNvPr>
            <p:cNvSpPr txBox="1"/>
            <p:nvPr/>
          </p:nvSpPr>
          <p:spPr>
            <a:xfrm>
              <a:off x="987552" y="1143000"/>
              <a:ext cx="1493520" cy="3077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b="1">
                  <a:latin typeface="Courier New" panose="02070309020205020404" pitchFamily="49" charset="0"/>
                  <a:cs typeface="Courier New" panose="02070309020205020404" pitchFamily="49" charset="0"/>
                </a:rPr>
                <a:t>Integer(1)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500908F-B026-5249-904A-AD8DB1A187C0}"/>
                </a:ext>
              </a:extLst>
            </p:cNvPr>
            <p:cNvSpPr txBox="1"/>
            <p:nvPr/>
          </p:nvSpPr>
          <p:spPr>
            <a:xfrm>
              <a:off x="987552" y="1450777"/>
              <a:ext cx="1493520" cy="3077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sz="14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8C29BE66-118E-7343-BF08-92FC6E570E3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28216" y="1604665"/>
              <a:ext cx="6096" cy="376535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oval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748A010-8941-4C4E-B11C-B0FB8473BB8A}"/>
                </a:ext>
              </a:extLst>
            </p:cNvPr>
            <p:cNvSpPr txBox="1"/>
            <p:nvPr/>
          </p:nvSpPr>
          <p:spPr>
            <a:xfrm>
              <a:off x="987552" y="1981200"/>
              <a:ext cx="1493520" cy="3077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b="1">
                  <a:latin typeface="Courier New" panose="02070309020205020404" pitchFamily="49" charset="0"/>
                  <a:cs typeface="Courier New" panose="02070309020205020404" pitchFamily="49" charset="0"/>
                </a:rPr>
                <a:t>Integer(2)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12F1AB5C-A441-F64B-88A5-80E36FD73880}"/>
                </a:ext>
              </a:extLst>
            </p:cNvPr>
            <p:cNvSpPr txBox="1"/>
            <p:nvPr/>
          </p:nvSpPr>
          <p:spPr>
            <a:xfrm>
              <a:off x="987552" y="2286142"/>
              <a:ext cx="1493520" cy="3077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sz="14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26AC0902-0F42-E646-9CAF-151F690F26B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22120" y="2461153"/>
              <a:ext cx="6096" cy="376535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oval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5AA27DAD-FCC7-1342-A819-CE9BC401B55C}"/>
                </a:ext>
              </a:extLst>
            </p:cNvPr>
            <p:cNvSpPr txBox="1"/>
            <p:nvPr/>
          </p:nvSpPr>
          <p:spPr>
            <a:xfrm>
              <a:off x="987552" y="2828544"/>
              <a:ext cx="1493520" cy="3077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b="1">
                  <a:latin typeface="Courier New" panose="02070309020205020404" pitchFamily="49" charset="0"/>
                  <a:cs typeface="Courier New" panose="02070309020205020404" pitchFamily="49" charset="0"/>
                </a:rPr>
                <a:t>Integer(42)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64890447-215B-3D4E-BB08-44C92F4B3505}"/>
                </a:ext>
              </a:extLst>
            </p:cNvPr>
            <p:cNvSpPr txBox="1"/>
            <p:nvPr/>
          </p:nvSpPr>
          <p:spPr>
            <a:xfrm>
              <a:off x="987552" y="3133486"/>
              <a:ext cx="1493520" cy="3077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sz="14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5C220360-F019-614B-A3E3-3AC36CB61C6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22120" y="3308497"/>
              <a:ext cx="6096" cy="376535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oval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F2235122-563D-124E-A75E-90AD58693A6D}"/>
                </a:ext>
              </a:extLst>
            </p:cNvPr>
            <p:cNvSpPr txBox="1"/>
            <p:nvPr/>
          </p:nvSpPr>
          <p:spPr>
            <a:xfrm>
              <a:off x="975360" y="3663696"/>
              <a:ext cx="1493520" cy="3077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b="1">
                  <a:latin typeface="Courier New" panose="02070309020205020404" pitchFamily="49" charset="0"/>
                  <a:cs typeface="Courier New" panose="02070309020205020404" pitchFamily="49" charset="0"/>
                </a:rPr>
                <a:t>Integer(17)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C444ACA8-1864-E947-8319-75F638DE8225}"/>
                </a:ext>
              </a:extLst>
            </p:cNvPr>
            <p:cNvSpPr txBox="1"/>
            <p:nvPr/>
          </p:nvSpPr>
          <p:spPr>
            <a:xfrm>
              <a:off x="975360" y="3968638"/>
              <a:ext cx="1493520" cy="3077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>
                  <a:latin typeface="Courier New" panose="02070309020205020404" pitchFamily="49" charset="0"/>
                  <a:cs typeface="Courier New" panose="02070309020205020404" pitchFamily="49" charset="0"/>
                </a:rPr>
                <a:t>null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5D6ED84C-8A1A-E649-9D10-34B34692809F}"/>
                </a:ext>
              </a:extLst>
            </p:cNvPr>
            <p:cNvSpPr txBox="1"/>
            <p:nvPr/>
          </p:nvSpPr>
          <p:spPr>
            <a:xfrm>
              <a:off x="951457" y="182544"/>
              <a:ext cx="1493520" cy="3077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b="1">
                  <a:latin typeface="Courier New" panose="02070309020205020404" pitchFamily="49" charset="0"/>
                  <a:cs typeface="Courier New" panose="02070309020205020404" pitchFamily="49" charset="0"/>
                </a:rPr>
                <a:t>size: 3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FE7A09E3-EF5C-2B45-9C56-665ADAD2AD14}"/>
                </a:ext>
              </a:extLst>
            </p:cNvPr>
            <p:cNvSpPr txBox="1"/>
            <p:nvPr/>
          </p:nvSpPr>
          <p:spPr>
            <a:xfrm>
              <a:off x="951457" y="591149"/>
              <a:ext cx="1493520" cy="3077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b="1">
                  <a:latin typeface="Courier New" panose="02070309020205020404" pitchFamily="49" charset="0"/>
                  <a:cs typeface="Courier New" panose="02070309020205020404" pitchFamily="49" charset="0"/>
                </a:rPr>
                <a:t>head</a:t>
              </a:r>
            </a:p>
          </p:txBody>
        </p: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8CF63256-C0C1-F84B-A247-48E0464A127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94814" y="809717"/>
              <a:ext cx="6096" cy="376535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oval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5C20CB46-A711-5B49-80F1-F890A0198E31}"/>
              </a:ext>
            </a:extLst>
          </p:cNvPr>
          <p:cNvSpPr txBox="1"/>
          <p:nvPr/>
        </p:nvSpPr>
        <p:spPr>
          <a:xfrm>
            <a:off x="3809999" y="6271992"/>
            <a:ext cx="4917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00B050"/>
                </a:solidFill>
                <a:latin typeface="Papyrus" panose="020B0602040200020303" pitchFamily="34" charset="77"/>
              </a:rPr>
              <a:t>?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B00EBD1-1978-A940-9136-B8FD0E68CB71}"/>
              </a:ext>
            </a:extLst>
          </p:cNvPr>
          <p:cNvGrpSpPr/>
          <p:nvPr/>
        </p:nvGrpSpPr>
        <p:grpSpPr>
          <a:xfrm>
            <a:off x="5759197" y="1935967"/>
            <a:ext cx="1529615" cy="4093871"/>
            <a:chOff x="5759197" y="1935967"/>
            <a:chExt cx="1529615" cy="4093871"/>
          </a:xfrm>
        </p:grpSpPr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199A2EE0-345B-EA40-81D3-B44493CAA16C}"/>
                </a:ext>
              </a:extLst>
            </p:cNvPr>
            <p:cNvGrpSpPr/>
            <p:nvPr/>
          </p:nvGrpSpPr>
          <p:grpSpPr>
            <a:xfrm>
              <a:off x="5759197" y="1935967"/>
              <a:ext cx="1529615" cy="4093871"/>
              <a:chOff x="951457" y="182544"/>
              <a:chExt cx="1529615" cy="4093871"/>
            </a:xfrm>
          </p:grpSpPr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3A97ADFE-732F-7746-9B47-5FD3DD6DCB21}"/>
                  </a:ext>
                </a:extLst>
              </p:cNvPr>
              <p:cNvSpPr txBox="1"/>
              <p:nvPr/>
            </p:nvSpPr>
            <p:spPr>
              <a:xfrm>
                <a:off x="987552" y="1143000"/>
                <a:ext cx="1493520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>
                    <a:latin typeface="Courier New" panose="02070309020205020404" pitchFamily="49" charset="0"/>
                    <a:cs typeface="Courier New" panose="02070309020205020404" pitchFamily="49" charset="0"/>
                  </a:rPr>
                  <a:t>null</a:t>
                </a:r>
              </a:p>
            </p:txBody>
          </p:sp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FEAE9115-805D-C245-BF98-2DC8960D1AB5}"/>
                  </a:ext>
                </a:extLst>
              </p:cNvPr>
              <p:cNvSpPr txBox="1"/>
              <p:nvPr/>
            </p:nvSpPr>
            <p:spPr>
              <a:xfrm>
                <a:off x="987552" y="1450777"/>
                <a:ext cx="1493520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lang="en-US" sz="1400" b="1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cxnSp>
            <p:nvCxnSpPr>
              <p:cNvPr id="72" name="Straight Arrow Connector 71">
                <a:extLst>
                  <a:ext uri="{FF2B5EF4-FFF2-40B4-BE49-F238E27FC236}">
                    <a16:creationId xmlns:a16="http://schemas.microsoft.com/office/drawing/2014/main" id="{79A69EAE-2162-BF43-9E47-8BC514A93C3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728216" y="1604665"/>
                <a:ext cx="6096" cy="376535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oval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2F599CFA-CDB2-AC45-9830-9AC5BBD45074}"/>
                  </a:ext>
                </a:extLst>
              </p:cNvPr>
              <p:cNvSpPr txBox="1"/>
              <p:nvPr/>
            </p:nvSpPr>
            <p:spPr>
              <a:xfrm>
                <a:off x="987552" y="1981200"/>
                <a:ext cx="1493520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Integer(2)</a:t>
                </a:r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106FDAC0-2908-C942-AB43-1056A1B591C1}"/>
                  </a:ext>
                </a:extLst>
              </p:cNvPr>
              <p:cNvSpPr txBox="1"/>
              <p:nvPr/>
            </p:nvSpPr>
            <p:spPr>
              <a:xfrm>
                <a:off x="987552" y="2286142"/>
                <a:ext cx="1493520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lang="en-US" sz="1400" b="1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cxnSp>
            <p:nvCxnSpPr>
              <p:cNvPr id="75" name="Straight Arrow Connector 74">
                <a:extLst>
                  <a:ext uri="{FF2B5EF4-FFF2-40B4-BE49-F238E27FC236}">
                    <a16:creationId xmlns:a16="http://schemas.microsoft.com/office/drawing/2014/main" id="{300C5680-A402-4246-9AFD-23037828DA9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722120" y="2461153"/>
                <a:ext cx="6096" cy="376535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oval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950DE2BF-40B2-794B-B19C-860E52602537}"/>
                  </a:ext>
                </a:extLst>
              </p:cNvPr>
              <p:cNvSpPr txBox="1"/>
              <p:nvPr/>
            </p:nvSpPr>
            <p:spPr>
              <a:xfrm>
                <a:off x="987552" y="2828544"/>
                <a:ext cx="1493520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Integer(42)</a:t>
                </a:r>
              </a:p>
            </p:txBody>
          </p:sp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8BEBAEED-8ED6-5E48-B8CE-F75F6D4E88E4}"/>
                  </a:ext>
                </a:extLst>
              </p:cNvPr>
              <p:cNvSpPr txBox="1"/>
              <p:nvPr/>
            </p:nvSpPr>
            <p:spPr>
              <a:xfrm>
                <a:off x="987552" y="3133486"/>
                <a:ext cx="1493520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lang="en-US" sz="1400" b="1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cxnSp>
            <p:nvCxnSpPr>
              <p:cNvPr id="78" name="Straight Arrow Connector 77">
                <a:extLst>
                  <a:ext uri="{FF2B5EF4-FFF2-40B4-BE49-F238E27FC236}">
                    <a16:creationId xmlns:a16="http://schemas.microsoft.com/office/drawing/2014/main" id="{DA51E2EB-9DF5-D042-8E2D-8192BC3C2F7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722120" y="3308497"/>
                <a:ext cx="6096" cy="376535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oval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C3EBCDF7-556B-7845-A517-8B0F08FF899A}"/>
                  </a:ext>
                </a:extLst>
              </p:cNvPr>
              <p:cNvSpPr txBox="1"/>
              <p:nvPr/>
            </p:nvSpPr>
            <p:spPr>
              <a:xfrm>
                <a:off x="975360" y="3663696"/>
                <a:ext cx="1493520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Integer(17)</a:t>
                </a:r>
              </a:p>
            </p:txBody>
          </p:sp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EF5BE116-0ED3-7045-A956-AE1B783E640C}"/>
                  </a:ext>
                </a:extLst>
              </p:cNvPr>
              <p:cNvSpPr txBox="1"/>
              <p:nvPr/>
            </p:nvSpPr>
            <p:spPr>
              <a:xfrm>
                <a:off x="975360" y="3968638"/>
                <a:ext cx="1493520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400" b="1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D68FF0C5-AB25-1942-8917-35F335095DDA}"/>
                  </a:ext>
                </a:extLst>
              </p:cNvPr>
              <p:cNvSpPr txBox="1"/>
              <p:nvPr/>
            </p:nvSpPr>
            <p:spPr>
              <a:xfrm>
                <a:off x="951457" y="182544"/>
                <a:ext cx="1493520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>
                    <a:latin typeface="Courier New" panose="02070309020205020404" pitchFamily="49" charset="0"/>
                    <a:cs typeface="Courier New" panose="02070309020205020404" pitchFamily="49" charset="0"/>
                  </a:rPr>
                  <a:t>size: 0</a:t>
                </a:r>
              </a:p>
            </p:txBody>
          </p:sp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DD54B518-2C72-9444-9414-61523342272E}"/>
                  </a:ext>
                </a:extLst>
              </p:cNvPr>
              <p:cNvSpPr txBox="1"/>
              <p:nvPr/>
            </p:nvSpPr>
            <p:spPr>
              <a:xfrm>
                <a:off x="951457" y="591149"/>
                <a:ext cx="1493520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>
                    <a:latin typeface="Courier New" panose="02070309020205020404" pitchFamily="49" charset="0"/>
                    <a:cs typeface="Courier New" panose="02070309020205020404" pitchFamily="49" charset="0"/>
                  </a:rPr>
                  <a:t>head</a:t>
                </a:r>
              </a:p>
            </p:txBody>
          </p:sp>
          <p:cxnSp>
            <p:nvCxnSpPr>
              <p:cNvPr id="83" name="Straight Arrow Connector 82">
                <a:extLst>
                  <a:ext uri="{FF2B5EF4-FFF2-40B4-BE49-F238E27FC236}">
                    <a16:creationId xmlns:a16="http://schemas.microsoft.com/office/drawing/2014/main" id="{4A87899F-D74B-C040-B9A6-B79D45AF180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894814" y="809717"/>
                <a:ext cx="6096" cy="376535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oval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5" name="Elbow Connector 84">
              <a:extLst>
                <a:ext uri="{FF2B5EF4-FFF2-40B4-BE49-F238E27FC236}">
                  <a16:creationId xmlns:a16="http://schemas.microsoft.com/office/drawing/2014/main" id="{46A68DB1-5259-4243-B592-73DE3BA0340A}"/>
                </a:ext>
              </a:extLst>
            </p:cNvPr>
            <p:cNvCxnSpPr>
              <a:cxnSpLocks/>
              <a:stCxn id="80" idx="2"/>
              <a:endCxn id="76" idx="3"/>
            </p:cNvCxnSpPr>
            <p:nvPr/>
          </p:nvCxnSpPr>
          <p:spPr>
            <a:xfrm rot="5400000" flipH="1" flipV="1">
              <a:off x="6262345" y="5003371"/>
              <a:ext cx="1293982" cy="758952"/>
            </a:xfrm>
            <a:prstGeom prst="bentConnector4">
              <a:avLst>
                <a:gd name="adj1" fmla="val -17666"/>
                <a:gd name="adj2" fmla="val 130120"/>
              </a:avLst>
            </a:prstGeom>
            <a:ln w="28575">
              <a:solidFill>
                <a:schemeClr val="tx1"/>
              </a:solidFill>
              <a:headEnd type="oval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7" name="TextBox 86">
            <a:extLst>
              <a:ext uri="{FF2B5EF4-FFF2-40B4-BE49-F238E27FC236}">
                <a16:creationId xmlns:a16="http://schemas.microsoft.com/office/drawing/2014/main" id="{36C71476-C07A-1C48-BACF-393F8ACD1B14}"/>
              </a:ext>
            </a:extLst>
          </p:cNvPr>
          <p:cNvSpPr txBox="1"/>
          <p:nvPr/>
        </p:nvSpPr>
        <p:spPr>
          <a:xfrm>
            <a:off x="5980177" y="6334780"/>
            <a:ext cx="1444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00B050"/>
                </a:solidFill>
                <a:latin typeface="Papyrus" panose="020B0602040200020303" pitchFamily="34" charset="77"/>
              </a:rPr>
              <a:t>?????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0380B876-0CBD-CE42-9FE3-22B49D55F471}"/>
              </a:ext>
            </a:extLst>
          </p:cNvPr>
          <p:cNvSpPr/>
          <p:nvPr/>
        </p:nvSpPr>
        <p:spPr>
          <a:xfrm>
            <a:off x="787988" y="1239034"/>
            <a:ext cx="72763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kern="0" dirty="0">
                <a:solidFill>
                  <a:srgbClr val="00B050"/>
                </a:solidFill>
                <a:latin typeface="Helvetica" charset="0"/>
              </a:rPr>
              <a:t>Abstract Value: An Int List is a finite sequence of integer values</a:t>
            </a:r>
            <a:endParaRPr lang="en-US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176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68" grpId="0"/>
      <p:bldP spid="8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ADTs and specs</a:t>
            </a:r>
          </a:p>
        </p:txBody>
      </p:sp>
      <p:sp>
        <p:nvSpPr>
          <p:cNvPr id="5" name="Oval 4"/>
          <p:cNvSpPr/>
          <p:nvPr/>
        </p:nvSpPr>
        <p:spPr>
          <a:xfrm>
            <a:off x="1066800" y="914400"/>
            <a:ext cx="7467600" cy="5894457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684716" y="2177947"/>
            <a:ext cx="5090469" cy="4341937"/>
          </a:xfrm>
          <a:prstGeom prst="ellipse">
            <a:avLst/>
          </a:prstGeom>
          <a:solidFill>
            <a:schemeClr val="accent5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24477" y="1057613"/>
            <a:ext cx="33185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Values allowed by</a:t>
            </a:r>
          </a:p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the Data Structure</a:t>
            </a:r>
          </a:p>
          <a:p>
            <a:r>
              <a:rPr lang="en-US" b="1" dirty="0">
                <a:latin typeface="Courier New" panose="02070309020205020404" pitchFamily="49" charset="0"/>
                <a:ea typeface="Helvetica" charset="0"/>
                <a:cs typeface="Courier New" panose="02070309020205020404" pitchFamily="49" charset="0"/>
              </a:rPr>
              <a:t>(concrete values)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62400" y="2384792"/>
            <a:ext cx="26011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Valid ADT Values</a:t>
            </a:r>
          </a:p>
          <a:p>
            <a:r>
              <a:rPr lang="en-US" dirty="0">
                <a:latin typeface="Papyrus" panose="020B0602040200020303" pitchFamily="34" charset="77"/>
                <a:ea typeface="Helvetica" charset="0"/>
                <a:cs typeface="Helvetica" charset="0"/>
              </a:rPr>
              <a:t>(abstract values)</a:t>
            </a:r>
          </a:p>
        </p:txBody>
      </p:sp>
      <p:sp>
        <p:nvSpPr>
          <p:cNvPr id="9" name="5-Point Star 8"/>
          <p:cNvSpPr/>
          <p:nvPr/>
        </p:nvSpPr>
        <p:spPr>
          <a:xfrm>
            <a:off x="5638800" y="4218057"/>
            <a:ext cx="342900" cy="304800"/>
          </a:xfrm>
          <a:prstGeom prst="star5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0" name="5-Point Star 9"/>
          <p:cNvSpPr/>
          <p:nvPr/>
        </p:nvSpPr>
        <p:spPr>
          <a:xfrm>
            <a:off x="5086350" y="4501716"/>
            <a:ext cx="342900" cy="304800"/>
          </a:xfrm>
          <a:prstGeom prst="star5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5535628" y="4654116"/>
            <a:ext cx="342900" cy="304800"/>
          </a:xfrm>
          <a:prstGeom prst="star5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2" name="5-Point Star 11"/>
          <p:cNvSpPr/>
          <p:nvPr/>
        </p:nvSpPr>
        <p:spPr>
          <a:xfrm>
            <a:off x="5905500" y="4522857"/>
            <a:ext cx="342900" cy="304800"/>
          </a:xfrm>
          <a:prstGeom prst="star5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3" name="5-Point Star 12"/>
          <p:cNvSpPr/>
          <p:nvPr/>
        </p:nvSpPr>
        <p:spPr>
          <a:xfrm>
            <a:off x="5276850" y="4158054"/>
            <a:ext cx="342900" cy="304800"/>
          </a:xfrm>
          <a:prstGeom prst="star5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4" name="5-Point Star 13"/>
          <p:cNvSpPr/>
          <p:nvPr/>
        </p:nvSpPr>
        <p:spPr>
          <a:xfrm>
            <a:off x="187482" y="5496166"/>
            <a:ext cx="342900" cy="304800"/>
          </a:xfrm>
          <a:prstGeom prst="star5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30382" y="5447023"/>
            <a:ext cx="14654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 charset="0"/>
                <a:ea typeface="Helvetica" charset="0"/>
                <a:cs typeface="Helvetica" charset="0"/>
              </a:rPr>
              <a:t>- from</a:t>
            </a:r>
          </a:p>
          <a:p>
            <a:r>
              <a:rPr lang="en-US" sz="2000" dirty="0">
                <a:latin typeface="Helvetica" charset="0"/>
                <a:ea typeface="Helvetica" charset="0"/>
                <a:cs typeface="Helvetica" charset="0"/>
              </a:rPr>
              <a:t>  producers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5734" y="6150114"/>
            <a:ext cx="24523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 charset="0"/>
                <a:ea typeface="Helvetica" charset="0"/>
                <a:cs typeface="Helvetica" charset="0"/>
              </a:rPr>
              <a:t>- from value</a:t>
            </a:r>
          </a:p>
          <a:p>
            <a:r>
              <a:rPr lang="en-US" sz="2000" dirty="0">
                <a:latin typeface="Helvetica" charset="0"/>
                <a:ea typeface="Helvetica" charset="0"/>
                <a:cs typeface="Helvetica" charset="0"/>
              </a:rPr>
              <a:t>  in ADT + operation</a:t>
            </a:r>
          </a:p>
        </p:txBody>
      </p:sp>
      <p:sp>
        <p:nvSpPr>
          <p:cNvPr id="18" name="5-Point Star 17"/>
          <p:cNvSpPr/>
          <p:nvPr/>
        </p:nvSpPr>
        <p:spPr>
          <a:xfrm>
            <a:off x="5758943" y="3792159"/>
            <a:ext cx="342900" cy="304800"/>
          </a:xfrm>
          <a:prstGeom prst="star5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9" name="5-Point Star 18"/>
          <p:cNvSpPr/>
          <p:nvPr/>
        </p:nvSpPr>
        <p:spPr>
          <a:xfrm>
            <a:off x="6145858" y="4193160"/>
            <a:ext cx="342900" cy="304800"/>
          </a:xfrm>
          <a:prstGeom prst="star5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3591374" y="3236654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4019998" y="3514092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>
            <a:spLocks noChangeAspect="1"/>
          </p:cNvSpPr>
          <p:nvPr/>
        </p:nvSpPr>
        <p:spPr>
          <a:xfrm>
            <a:off x="4350492" y="3189063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>
            <a:spLocks noChangeAspect="1"/>
          </p:cNvSpPr>
          <p:nvPr/>
        </p:nvSpPr>
        <p:spPr>
          <a:xfrm>
            <a:off x="3953740" y="3901297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>
            <a:spLocks noChangeAspect="1"/>
          </p:cNvSpPr>
          <p:nvPr/>
        </p:nvSpPr>
        <p:spPr>
          <a:xfrm>
            <a:off x="4264710" y="3455469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>
            <a:spLocks noChangeAspect="1"/>
          </p:cNvSpPr>
          <p:nvPr/>
        </p:nvSpPr>
        <p:spPr>
          <a:xfrm>
            <a:off x="4255430" y="3813315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>
            <a:spLocks noChangeAspect="1"/>
          </p:cNvSpPr>
          <p:nvPr/>
        </p:nvSpPr>
        <p:spPr>
          <a:xfrm>
            <a:off x="3397045" y="3799251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>
            <a:spLocks noChangeAspect="1"/>
          </p:cNvSpPr>
          <p:nvPr/>
        </p:nvSpPr>
        <p:spPr>
          <a:xfrm>
            <a:off x="3726516" y="3555411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>
            <a:spLocks noChangeAspect="1"/>
          </p:cNvSpPr>
          <p:nvPr/>
        </p:nvSpPr>
        <p:spPr>
          <a:xfrm>
            <a:off x="3311263" y="4065657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>
            <a:off x="3640734" y="3821817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>
            <a:spLocks noChangeAspect="1"/>
          </p:cNvSpPr>
          <p:nvPr/>
        </p:nvSpPr>
        <p:spPr>
          <a:xfrm>
            <a:off x="3631454" y="4179663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4984008" y="3580110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4562527" y="3488670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>
            <a:spLocks noChangeAspect="1"/>
          </p:cNvSpPr>
          <p:nvPr/>
        </p:nvSpPr>
        <p:spPr>
          <a:xfrm>
            <a:off x="4882830" y="3246997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>
            <a:spLocks noChangeAspect="1"/>
          </p:cNvSpPr>
          <p:nvPr/>
        </p:nvSpPr>
        <p:spPr>
          <a:xfrm>
            <a:off x="4617720" y="3852591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>
            <a:spLocks noChangeAspect="1"/>
          </p:cNvSpPr>
          <p:nvPr/>
        </p:nvSpPr>
        <p:spPr>
          <a:xfrm>
            <a:off x="3425380" y="4582860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>
            <a:spLocks noChangeAspect="1"/>
          </p:cNvSpPr>
          <p:nvPr/>
        </p:nvSpPr>
        <p:spPr>
          <a:xfrm>
            <a:off x="3416100" y="4940706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>
            <a:spLocks noChangeAspect="1"/>
          </p:cNvSpPr>
          <p:nvPr/>
        </p:nvSpPr>
        <p:spPr>
          <a:xfrm>
            <a:off x="3745571" y="4696866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>
            <a:spLocks noChangeAspect="1"/>
          </p:cNvSpPr>
          <p:nvPr/>
        </p:nvSpPr>
        <p:spPr>
          <a:xfrm>
            <a:off x="3659789" y="4963272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>
            <a:spLocks noChangeAspect="1"/>
          </p:cNvSpPr>
          <p:nvPr/>
        </p:nvSpPr>
        <p:spPr>
          <a:xfrm>
            <a:off x="3670172" y="5305613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>
            <a:spLocks noChangeAspect="1"/>
          </p:cNvSpPr>
          <p:nvPr/>
        </p:nvSpPr>
        <p:spPr>
          <a:xfrm>
            <a:off x="4061363" y="4625582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>
            <a:spLocks noChangeAspect="1"/>
          </p:cNvSpPr>
          <p:nvPr/>
        </p:nvSpPr>
        <p:spPr>
          <a:xfrm>
            <a:off x="4525065" y="5013103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>
            <a:spLocks noChangeAspect="1"/>
          </p:cNvSpPr>
          <p:nvPr/>
        </p:nvSpPr>
        <p:spPr>
          <a:xfrm>
            <a:off x="3957606" y="4996473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>
            <a:spLocks noChangeAspect="1"/>
          </p:cNvSpPr>
          <p:nvPr/>
        </p:nvSpPr>
        <p:spPr>
          <a:xfrm>
            <a:off x="4287077" y="4752633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>
            <a:spLocks noChangeAspect="1"/>
          </p:cNvSpPr>
          <p:nvPr/>
        </p:nvSpPr>
        <p:spPr>
          <a:xfrm>
            <a:off x="4136615" y="5331459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>
            <a:spLocks noChangeAspect="1"/>
          </p:cNvSpPr>
          <p:nvPr/>
        </p:nvSpPr>
        <p:spPr>
          <a:xfrm>
            <a:off x="3878483" y="4287382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>
            <a:spLocks noChangeAspect="1"/>
          </p:cNvSpPr>
          <p:nvPr/>
        </p:nvSpPr>
        <p:spPr>
          <a:xfrm>
            <a:off x="4207954" y="4043542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>
            <a:spLocks noChangeAspect="1"/>
          </p:cNvSpPr>
          <p:nvPr/>
        </p:nvSpPr>
        <p:spPr>
          <a:xfrm>
            <a:off x="4122172" y="4309948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>
            <a:spLocks noChangeAspect="1"/>
          </p:cNvSpPr>
          <p:nvPr/>
        </p:nvSpPr>
        <p:spPr>
          <a:xfrm>
            <a:off x="4812030" y="4410276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4419989" y="4343149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4749460" y="4099309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7089110" y="3328094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7306953" y="3678776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>
            <a:spLocks noChangeAspect="1"/>
          </p:cNvSpPr>
          <p:nvPr/>
        </p:nvSpPr>
        <p:spPr>
          <a:xfrm>
            <a:off x="6676611" y="3806009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6816343" y="3556520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6731804" y="4169930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7340441" y="4829452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6961728" y="4371414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>
            <a:spLocks noChangeAspect="1"/>
          </p:cNvSpPr>
          <p:nvPr/>
        </p:nvSpPr>
        <p:spPr>
          <a:xfrm>
            <a:off x="6259463" y="3866912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>
            <a:spLocks noChangeAspect="1"/>
          </p:cNvSpPr>
          <p:nvPr/>
        </p:nvSpPr>
        <p:spPr>
          <a:xfrm>
            <a:off x="6510888" y="3485370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>
            <a:spLocks noChangeAspect="1"/>
          </p:cNvSpPr>
          <p:nvPr/>
        </p:nvSpPr>
        <p:spPr>
          <a:xfrm>
            <a:off x="5612351" y="3395436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>
            <a:spLocks noChangeAspect="1"/>
          </p:cNvSpPr>
          <p:nvPr/>
        </p:nvSpPr>
        <p:spPr>
          <a:xfrm>
            <a:off x="5857063" y="3336813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>
            <a:spLocks noChangeAspect="1"/>
          </p:cNvSpPr>
          <p:nvPr/>
        </p:nvSpPr>
        <p:spPr>
          <a:xfrm>
            <a:off x="5318869" y="3436755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>
            <a:spLocks noChangeAspect="1"/>
          </p:cNvSpPr>
          <p:nvPr/>
        </p:nvSpPr>
        <p:spPr>
          <a:xfrm>
            <a:off x="6154880" y="3370014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>
            <a:spLocks noChangeAspect="1"/>
          </p:cNvSpPr>
          <p:nvPr/>
        </p:nvSpPr>
        <p:spPr>
          <a:xfrm>
            <a:off x="5211299" y="3177855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>
            <a:spLocks noChangeAspect="1"/>
          </p:cNvSpPr>
          <p:nvPr/>
        </p:nvSpPr>
        <p:spPr>
          <a:xfrm>
            <a:off x="4948596" y="3940443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>
            <a:spLocks noChangeAspect="1"/>
          </p:cNvSpPr>
          <p:nvPr/>
        </p:nvSpPr>
        <p:spPr>
          <a:xfrm>
            <a:off x="5576939" y="3755769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>
            <a:spLocks noChangeAspect="1"/>
          </p:cNvSpPr>
          <p:nvPr/>
        </p:nvSpPr>
        <p:spPr>
          <a:xfrm>
            <a:off x="5283457" y="3797088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>
            <a:spLocks noChangeAspect="1"/>
          </p:cNvSpPr>
          <p:nvPr/>
        </p:nvSpPr>
        <p:spPr>
          <a:xfrm>
            <a:off x="4721545" y="5463731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>
            <a:spLocks noChangeAspect="1"/>
          </p:cNvSpPr>
          <p:nvPr/>
        </p:nvSpPr>
        <p:spPr>
          <a:xfrm>
            <a:off x="5051016" y="5219891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>
            <a:spLocks noChangeAspect="1"/>
          </p:cNvSpPr>
          <p:nvPr/>
        </p:nvSpPr>
        <p:spPr>
          <a:xfrm>
            <a:off x="5040713" y="5658926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>
            <a:spLocks noChangeAspect="1"/>
          </p:cNvSpPr>
          <p:nvPr/>
        </p:nvSpPr>
        <p:spPr>
          <a:xfrm>
            <a:off x="5371207" y="5333897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>
            <a:spLocks noChangeAspect="1"/>
          </p:cNvSpPr>
          <p:nvPr/>
        </p:nvSpPr>
        <p:spPr>
          <a:xfrm>
            <a:off x="5285425" y="5600303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>
            <a:spLocks noChangeAspect="1"/>
          </p:cNvSpPr>
          <p:nvPr/>
        </p:nvSpPr>
        <p:spPr>
          <a:xfrm>
            <a:off x="4747231" y="5700245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>
            <a:spLocks noChangeAspect="1"/>
          </p:cNvSpPr>
          <p:nvPr/>
        </p:nvSpPr>
        <p:spPr>
          <a:xfrm>
            <a:off x="5642693" y="5081186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>
            <a:spLocks noChangeAspect="1"/>
          </p:cNvSpPr>
          <p:nvPr/>
        </p:nvSpPr>
        <p:spPr>
          <a:xfrm>
            <a:off x="6076950" y="5691743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>
            <a:spLocks noChangeAspect="1"/>
          </p:cNvSpPr>
          <p:nvPr/>
        </p:nvSpPr>
        <p:spPr>
          <a:xfrm>
            <a:off x="5583242" y="5633504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>
            <a:spLocks noChangeAspect="1"/>
          </p:cNvSpPr>
          <p:nvPr/>
        </p:nvSpPr>
        <p:spPr>
          <a:xfrm>
            <a:off x="5903545" y="5391831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>
            <a:spLocks noChangeAspect="1"/>
          </p:cNvSpPr>
          <p:nvPr/>
        </p:nvSpPr>
        <p:spPr>
          <a:xfrm>
            <a:off x="7108200" y="5181580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>
            <a:spLocks noChangeAspect="1"/>
          </p:cNvSpPr>
          <p:nvPr/>
        </p:nvSpPr>
        <p:spPr>
          <a:xfrm>
            <a:off x="6560935" y="5476046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6881158" y="5537836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6384330" y="5854583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6232014" y="5322689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6720560" y="5101267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6219496" y="4998700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7043380" y="4734397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4739296" y="6263456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4984008" y="6204833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4338244" y="6045875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4582956" y="5987252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4325726" y="5721886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4880773" y="6020453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3507408" y="5619768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3845082" y="5646611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3969923" y="5972029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5179487" y="5937355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5481177" y="5849373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5433701" y="6079600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11576" y="4568690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613266" y="4480708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6629120" y="4783340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052274" y="3813365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7345078" y="4116976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7297602" y="4347203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3925127" y="3187724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3184197" y="3162211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3511200" y="3523289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3272372" y="3490315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4493214" y="4578362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4927651" y="4849311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4718928" y="4705413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4256930" y="5002071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4807996" y="5128451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4428313" y="5391831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270525" y="6296273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2812126" y="4066175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3141597" y="3822335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3131294" y="4261370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2837812" y="4302689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>
            <a:spLocks noChangeAspect="1"/>
          </p:cNvSpPr>
          <p:nvPr/>
        </p:nvSpPr>
        <p:spPr>
          <a:xfrm>
            <a:off x="2931287" y="3550580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>
            <a:spLocks noChangeAspect="1"/>
          </p:cNvSpPr>
          <p:nvPr/>
        </p:nvSpPr>
        <p:spPr>
          <a:xfrm>
            <a:off x="2837812" y="3799769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>
            <a:spLocks noChangeAspect="1"/>
          </p:cNvSpPr>
          <p:nvPr/>
        </p:nvSpPr>
        <p:spPr>
          <a:xfrm>
            <a:off x="3081977" y="4998810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>
            <a:spLocks noChangeAspect="1"/>
          </p:cNvSpPr>
          <p:nvPr/>
        </p:nvSpPr>
        <p:spPr>
          <a:xfrm>
            <a:off x="3401145" y="5194005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>
            <a:spLocks noChangeAspect="1"/>
          </p:cNvSpPr>
          <p:nvPr/>
        </p:nvSpPr>
        <p:spPr>
          <a:xfrm>
            <a:off x="3107663" y="5235324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>
            <a:spLocks noChangeAspect="1"/>
          </p:cNvSpPr>
          <p:nvPr/>
        </p:nvSpPr>
        <p:spPr>
          <a:xfrm>
            <a:off x="3107663" y="4732404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>
            <a:spLocks noChangeAspect="1"/>
          </p:cNvSpPr>
          <p:nvPr/>
        </p:nvSpPr>
        <p:spPr>
          <a:xfrm>
            <a:off x="3119486" y="4496297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>
            <a:spLocks noChangeAspect="1"/>
          </p:cNvSpPr>
          <p:nvPr/>
        </p:nvSpPr>
        <p:spPr>
          <a:xfrm>
            <a:off x="2880616" y="4601837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>
            <a:spLocks noChangeAspect="1"/>
          </p:cNvSpPr>
          <p:nvPr/>
        </p:nvSpPr>
        <p:spPr>
          <a:xfrm>
            <a:off x="5787088" y="6180164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>
            <a:spLocks noChangeAspect="1"/>
          </p:cNvSpPr>
          <p:nvPr/>
        </p:nvSpPr>
        <p:spPr>
          <a:xfrm>
            <a:off x="5730553" y="5891133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>
            <a:spLocks noChangeAspect="1"/>
          </p:cNvSpPr>
          <p:nvPr/>
        </p:nvSpPr>
        <p:spPr>
          <a:xfrm>
            <a:off x="6074369" y="5965486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70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ADTs and specifications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38862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So far, we have only specified ADTs</a:t>
            </a:r>
          </a:p>
          <a:p>
            <a:pPr lvl="1"/>
            <a:r>
              <a:rPr lang="en-US" sz="2000" dirty="0"/>
              <a:t>Specification makes no reference to the implementation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/>
              <a:t>Of course, we need [</a:t>
            </a:r>
            <a:r>
              <a:rPr lang="en-US" sz="2000" i="1" dirty="0"/>
              <a:t>guidelines for how</a:t>
            </a:r>
            <a:r>
              <a:rPr lang="en-US" sz="2000" dirty="0"/>
              <a:t>] to implement ADTs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Data Structure </a:t>
            </a:r>
            <a:r>
              <a:rPr lang="en-US" sz="2000" dirty="0"/>
              <a:t>implements an ADT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Of course, we need [</a:t>
            </a:r>
            <a:r>
              <a:rPr lang="en-US" sz="2000" i="1" dirty="0"/>
              <a:t>guidelines for how</a:t>
            </a:r>
            <a:r>
              <a:rPr lang="en-US" sz="2000" dirty="0"/>
              <a:t>] to ensure our implementations satisfy our specifications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Two intellectual tools are really helpful…</a:t>
            </a:r>
          </a:p>
          <a:p>
            <a:pPr lvl="1"/>
            <a:endParaRPr lang="en-US" sz="2000" dirty="0"/>
          </a:p>
        </p:txBody>
      </p:sp>
      <p:sp>
        <p:nvSpPr>
          <p:cNvPr id="4" name="Rectangular Callout 3">
            <a:extLst>
              <a:ext uri="{FF2B5EF4-FFF2-40B4-BE49-F238E27FC236}">
                <a16:creationId xmlns:a16="http://schemas.microsoft.com/office/drawing/2014/main" id="{B299009B-693D-6D43-A56E-8B25A93615AA}"/>
              </a:ext>
            </a:extLst>
          </p:cNvPr>
          <p:cNvSpPr/>
          <p:nvPr/>
        </p:nvSpPr>
        <p:spPr>
          <a:xfrm>
            <a:off x="5943600" y="1752600"/>
            <a:ext cx="1219200" cy="464593"/>
          </a:xfrm>
          <a:prstGeom prst="wedgeRectCallout">
            <a:avLst>
              <a:gd name="adj1" fmla="val -101484"/>
              <a:gd name="adj2" fmla="val 26056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lec05</a:t>
            </a:r>
          </a:p>
        </p:txBody>
      </p:sp>
    </p:spTree>
    <p:extLst>
      <p:ext uri="{BB962C8B-B14F-4D97-AF65-F5344CB8AC3E}">
        <p14:creationId xmlns:p14="http://schemas.microsoft.com/office/powerpoint/2010/main" val="2740634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10574</TotalTime>
  <Words>3596</Words>
  <Application>Microsoft Macintosh PowerPoint</Application>
  <PresentationFormat>On-screen Show (4:3)</PresentationFormat>
  <Paragraphs>675</Paragraphs>
  <Slides>45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7" baseType="lpstr">
      <vt:lpstr>Apple Chancery</vt:lpstr>
      <vt:lpstr>Arial</vt:lpstr>
      <vt:lpstr>Calibri</vt:lpstr>
      <vt:lpstr>Courier</vt:lpstr>
      <vt:lpstr>Courier New</vt:lpstr>
      <vt:lpstr>Helvetica</vt:lpstr>
      <vt:lpstr>Papyrus</vt:lpstr>
      <vt:lpstr>Stencil Std</vt:lpstr>
      <vt:lpstr>Symbol</vt:lpstr>
      <vt:lpstr>Times New Roman</vt:lpstr>
      <vt:lpstr>Wingdings</vt:lpstr>
      <vt:lpstr>simple</vt:lpstr>
      <vt:lpstr>CSE 331 Software Design and Implementation</vt:lpstr>
      <vt:lpstr>PowerPoint Presentation</vt:lpstr>
      <vt:lpstr>Announcements</vt:lpstr>
      <vt:lpstr>PowerPoint Presentation</vt:lpstr>
      <vt:lpstr>Review</vt:lpstr>
      <vt:lpstr>An ADT is a specification</vt:lpstr>
      <vt:lpstr>An ADT has an abstract value</vt:lpstr>
      <vt:lpstr>ADTs and specs</vt:lpstr>
      <vt:lpstr>ADTs and specifications</vt:lpstr>
      <vt:lpstr>Connecting implementations to specs</vt:lpstr>
      <vt:lpstr>PowerPoint Presentation</vt:lpstr>
      <vt:lpstr>Implementing a Data Abstraction (ADT)</vt:lpstr>
      <vt:lpstr>Example: CharSet Abstraction</vt:lpstr>
      <vt:lpstr>An implementation: Is it right?</vt:lpstr>
      <vt:lpstr>An implementation: Is it right?</vt:lpstr>
      <vt:lpstr>An implementation: Is it right?</vt:lpstr>
      <vt:lpstr>Where Is the Error?</vt:lpstr>
      <vt:lpstr>The representation invariant</vt:lpstr>
      <vt:lpstr>The representation invariant</vt:lpstr>
      <vt:lpstr>The representation invariant</vt:lpstr>
      <vt:lpstr>Now we can locate the error</vt:lpstr>
      <vt:lpstr>Another example</vt:lpstr>
      <vt:lpstr>Checking rep invariants</vt:lpstr>
      <vt:lpstr>Checking the rep invariant</vt:lpstr>
      <vt:lpstr>Practice defensive programming</vt:lpstr>
      <vt:lpstr>Summary so far...</vt:lpstr>
      <vt:lpstr>PowerPoint Presentation</vt:lpstr>
      <vt:lpstr>Listing the elements of a CharSet</vt:lpstr>
      <vt:lpstr>Listing the elements of a CharSet</vt:lpstr>
      <vt:lpstr>Representation exposure</vt:lpstr>
      <vt:lpstr>Avoiding representation exposure</vt:lpstr>
      <vt:lpstr>private is not enough</vt:lpstr>
      <vt:lpstr>Avoiding rep exposure (way #1)</vt:lpstr>
      <vt:lpstr>Need deep copying</vt:lpstr>
      <vt:lpstr>Avoiding rep exposure (way #2)</vt:lpstr>
      <vt:lpstr>Why [not] immutability?</vt:lpstr>
      <vt:lpstr>Deepness revisited</vt:lpstr>
      <vt:lpstr>Back to getElts</vt:lpstr>
      <vt:lpstr>An alternative</vt:lpstr>
      <vt:lpstr>The good news</vt:lpstr>
      <vt:lpstr>Caveat</vt:lpstr>
      <vt:lpstr>Different specifications</vt:lpstr>
      <vt:lpstr>Summary</vt:lpstr>
      <vt:lpstr>PowerPoint Presentation</vt:lpstr>
      <vt:lpstr>Closing Announcements</vt:lpstr>
    </vt:vector>
  </TitlesOfParts>
  <Company>uw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Leah R. Perlmutter</cp:lastModifiedBy>
  <cp:revision>285</cp:revision>
  <cp:lastPrinted>2018-07-02T03:44:33Z</cp:lastPrinted>
  <dcterms:created xsi:type="dcterms:W3CDTF">2012-01-27T17:46:36Z</dcterms:created>
  <dcterms:modified xsi:type="dcterms:W3CDTF">2018-07-02T19:21:13Z</dcterms:modified>
</cp:coreProperties>
</file>