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2" r:id="rId2"/>
  </p:sldMasterIdLst>
  <p:notesMasterIdLst>
    <p:notesMasterId r:id="rId61"/>
  </p:notesMasterIdLst>
  <p:handoutMasterIdLst>
    <p:handoutMasterId r:id="rId62"/>
  </p:handoutMasterIdLst>
  <p:sldIdLst>
    <p:sldId id="329" r:id="rId3"/>
    <p:sldId id="347" r:id="rId4"/>
    <p:sldId id="328" r:id="rId5"/>
    <p:sldId id="360" r:id="rId6"/>
    <p:sldId id="358" r:id="rId7"/>
    <p:sldId id="354" r:id="rId8"/>
    <p:sldId id="348" r:id="rId9"/>
    <p:sldId id="316" r:id="rId10"/>
    <p:sldId id="317" r:id="rId11"/>
    <p:sldId id="330" r:id="rId12"/>
    <p:sldId id="286" r:id="rId13"/>
    <p:sldId id="331" r:id="rId14"/>
    <p:sldId id="287" r:id="rId15"/>
    <p:sldId id="288" r:id="rId16"/>
    <p:sldId id="289" r:id="rId17"/>
    <p:sldId id="290" r:id="rId18"/>
    <p:sldId id="291" r:id="rId19"/>
    <p:sldId id="292" r:id="rId20"/>
    <p:sldId id="355" r:id="rId21"/>
    <p:sldId id="351" r:id="rId22"/>
    <p:sldId id="293" r:id="rId23"/>
    <p:sldId id="294" r:id="rId24"/>
    <p:sldId id="295" r:id="rId25"/>
    <p:sldId id="296" r:id="rId26"/>
    <p:sldId id="297" r:id="rId27"/>
    <p:sldId id="298" r:id="rId28"/>
    <p:sldId id="356" r:id="rId29"/>
    <p:sldId id="350" r:id="rId30"/>
    <p:sldId id="299" r:id="rId31"/>
    <p:sldId id="359" r:id="rId32"/>
    <p:sldId id="352" r:id="rId33"/>
    <p:sldId id="301" r:id="rId34"/>
    <p:sldId id="362" r:id="rId35"/>
    <p:sldId id="302" r:id="rId36"/>
    <p:sldId id="303" r:id="rId37"/>
    <p:sldId id="304" r:id="rId38"/>
    <p:sldId id="321" r:id="rId39"/>
    <p:sldId id="308" r:id="rId40"/>
    <p:sldId id="318" r:id="rId41"/>
    <p:sldId id="326" r:id="rId42"/>
    <p:sldId id="361" r:id="rId43"/>
    <p:sldId id="357" r:id="rId44"/>
    <p:sldId id="353" r:id="rId45"/>
    <p:sldId id="309" r:id="rId46"/>
    <p:sldId id="366" r:id="rId47"/>
    <p:sldId id="367" r:id="rId48"/>
    <p:sldId id="322" r:id="rId49"/>
    <p:sldId id="310" r:id="rId50"/>
    <p:sldId id="311" r:id="rId51"/>
    <p:sldId id="312" r:id="rId52"/>
    <p:sldId id="313" r:id="rId53"/>
    <p:sldId id="327" r:id="rId54"/>
    <p:sldId id="323" r:id="rId55"/>
    <p:sldId id="324" r:id="rId56"/>
    <p:sldId id="325" r:id="rId57"/>
    <p:sldId id="365" r:id="rId58"/>
    <p:sldId id="363" r:id="rId59"/>
    <p:sldId id="364" r:id="rId60"/>
  </p:sldIdLst>
  <p:sldSz cx="9144000" cy="6858000" type="screen4x3"/>
  <p:notesSz cx="9220200" cy="69342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334"/>
    <a:srgbClr val="E3F1DA"/>
    <a:srgbClr val="A4DCA0"/>
    <a:srgbClr val="118800"/>
    <a:srgbClr val="008A00"/>
    <a:srgbClr val="0339FF"/>
    <a:srgbClr val="443A7F"/>
    <a:srgbClr val="FF0066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2" autoAdjust="0"/>
    <p:restoredTop sz="73352" autoAdjust="0"/>
  </p:normalViewPr>
  <p:slideViewPr>
    <p:cSldViewPr>
      <p:cViewPr>
        <p:scale>
          <a:sx n="77" d="100"/>
          <a:sy n="77" d="100"/>
        </p:scale>
        <p:origin x="188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You might say that n is a variable too.</a:t>
            </a:r>
          </a:p>
          <a:p>
            <a:pPr marL="628650" lvl="1" indent="-171450">
              <a:buFontTx/>
              <a:buChar char="-"/>
            </a:pPr>
            <a:r>
              <a:rPr lang="en-US"/>
              <a:t>However, every time the sum function is called, one specific value of n gets passed in, and that value does not change over the course of the execution</a:t>
            </a:r>
          </a:p>
          <a:p>
            <a:pPr marL="1085850" lvl="2" indent="-171450">
              <a:buFontTx/>
              <a:buChar char="-"/>
            </a:pPr>
            <a:r>
              <a:rPr lang="en-US"/>
              <a:t>so, we don’t know what n is, but it is a fixed value</a:t>
            </a:r>
          </a:p>
          <a:p>
            <a:pPr marL="628650" lvl="1" indent="-171450">
              <a:buFontTx/>
              <a:buChar char="-"/>
            </a:pPr>
            <a:r>
              <a:rPr lang="en-US"/>
              <a:t>k is a variable that changes over the course of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C2C49-0BD3-8147-BDF9-5B1F43B1A0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9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In lec0 we asked, what does it mean for a program to be correct</a:t>
            </a:r>
          </a:p>
          <a:p>
            <a:pPr marL="171450" indent="-171450">
              <a:buFontTx/>
              <a:buChar char="-"/>
            </a:pPr>
            <a:r>
              <a:rPr lang="en-US" dirty="0"/>
              <a:t>answered ourselves that it needs to do what we expect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Spec tus what to expect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Medusa is a mythical monster who causes anyone who looks at her to turn to stone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Medusa effect is if a client looks at your code, then the code turns to stone and you can’t change it anymore because the client depends on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want to be able to change the code!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Instead provide a spec. Customer can rely on spec, and spec can be set in stone while still allowing us to change the implementation as long as it still meets the spec</a:t>
            </a:r>
          </a:p>
        </p:txBody>
      </p:sp>
    </p:spTree>
    <p:extLst>
      <p:ext uri="{BB962C8B-B14F-4D97-AF65-F5344CB8AC3E}">
        <p14:creationId xmlns:p14="http://schemas.microsoft.com/office/powerpoint/2010/main" val="132545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Ask the class: What are some problems with using only the interface?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- You may claim that any good code is self-documenting – someone can know what it does by looking at it</a:t>
            </a:r>
          </a:p>
          <a:p>
            <a:r>
              <a:rPr lang="en-US" dirty="0"/>
              <a:t>- Ask the class, why not just read the code</a:t>
            </a:r>
          </a:p>
        </p:txBody>
      </p:sp>
    </p:spTree>
    <p:extLst>
      <p:ext uri="{BB962C8B-B14F-4D97-AF65-F5344CB8AC3E}">
        <p14:creationId xmlns:p14="http://schemas.microsoft.com/office/powerpoint/2010/main" val="108233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optimized code such as library code may be hard to read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libraries are even written in a different language than that of their clients, e.g. python library code (Numpy, Scipy) written in c</a:t>
            </a:r>
          </a:p>
        </p:txBody>
      </p:sp>
    </p:spTree>
    <p:extLst>
      <p:ext uri="{BB962C8B-B14F-4D97-AF65-F5344CB8AC3E}">
        <p14:creationId xmlns:p14="http://schemas.microsoft.com/office/powerpoint/2010/main" val="156084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What does the code do in invalid cases?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e.g. divide by zero</a:t>
            </a:r>
          </a:p>
        </p:txBody>
      </p:sp>
    </p:spTree>
    <p:extLst>
      <p:ext uri="{BB962C8B-B14F-4D97-AF65-F5344CB8AC3E}">
        <p14:creationId xmlns:p14="http://schemas.microsoft.com/office/powerpoint/2010/main" val="161867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FRAMING!!!  -- remember to recap why specs are important</a:t>
            </a:r>
          </a:p>
          <a:p>
            <a:pPr marL="628650" lvl="1" indent="-171450">
              <a:buFontTx/>
              <a:buChar char="-"/>
            </a:pPr>
            <a:r>
              <a:rPr lang="en-US"/>
              <a:t>well-defined interactions b/w modules</a:t>
            </a:r>
          </a:p>
          <a:p>
            <a:pPr marL="628650" lvl="1" indent="-171450">
              <a:buFontTx/>
              <a:buChar char="-"/>
            </a:pPr>
            <a:r>
              <a:rPr lang="en-US"/>
              <a:t>client/implementer contract</a:t>
            </a:r>
          </a:p>
          <a:p>
            <a:pPr marL="628650" lvl="1" indent="-171450">
              <a:buFontTx/>
              <a:buChar char="-"/>
            </a:pPr>
            <a:r>
              <a:rPr lang="en-US"/>
              <a:t>distinguish between intentional and incidental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2C49-0BD3-8147-BDF9-5B1F43B1A0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some ways that we might start to write a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3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55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8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Take a look at this code and think of a description of what it does. Feel free to talk to a neighbor or a TA</a:t>
            </a:r>
          </a:p>
          <a:p>
            <a:pPr marL="171450" indent="-171450">
              <a:buFontTx/>
              <a:buChar char="-"/>
            </a:pPr>
            <a:r>
              <a:rPr lang="en-US" dirty="0"/>
              <a:t>facilitator question to groups: Does this code have any “gotchas” or unexpected behavior?</a:t>
            </a:r>
          </a:p>
        </p:txBody>
      </p:sp>
    </p:spTree>
    <p:extLst>
      <p:ext uri="{BB962C8B-B14F-4D97-AF65-F5344CB8AC3E}">
        <p14:creationId xmlns:p14="http://schemas.microsoft.com/office/powerpoint/2010/main" val="48286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C2C49-0BD3-8147-BDF9-5B1F43B1A0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9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1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the original (bad) sub code also is less usable since it only finds the sublist sometimes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By trying to write a spec for the original sub code, we realized that the code was not quite what we meant to write</a:t>
            </a:r>
          </a:p>
        </p:txBody>
      </p:sp>
    </p:spTree>
    <p:extLst>
      <p:ext uri="{BB962C8B-B14F-4D97-AF65-F5344CB8AC3E}">
        <p14:creationId xmlns:p14="http://schemas.microsoft.com/office/powerpoint/2010/main" val="510587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2C49-0BD3-8147-BDF9-5B1F43B1A0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2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we’re going to learn the spec of the spec </a:t>
            </a:r>
            <a:r>
              <a:rPr lang="en-US" dirty="0">
                <a:sym typeface="Wingdings" pitchFamily="2" charset="2"/>
              </a:rPr>
              <a:t>:)</a:t>
            </a:r>
          </a:p>
          <a:p>
            <a:pPr marL="17145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97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84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69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@requires defines constraints on parameters passed 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be thought of as an assertion about the parameters passed in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“this” counts as a parameter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There is a set of parameter values for which it holds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There is a set of parameter values for which it does not hold 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@modifies – objects visible to the client (this and params)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@effects – describes side effects in terms of the objects listed in modifies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Thumbs on javadoc</a:t>
            </a:r>
          </a:p>
        </p:txBody>
      </p:sp>
    </p:spTree>
    <p:extLst>
      <p:ext uri="{BB962C8B-B14F-4D97-AF65-F5344CB8AC3E}">
        <p14:creationId xmlns:p14="http://schemas.microsoft.com/office/powerpoint/2010/main" val="433438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7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Instructor talk through this example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Vague Description – Change oldelt into newelt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We’re going to write a precise spec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Talk thorugh the spec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Note: requires/returns could be optionally changed.</a:t>
            </a:r>
          </a:p>
        </p:txBody>
      </p:sp>
    </p:spTree>
    <p:extLst>
      <p:ext uri="{BB962C8B-B14F-4D97-AF65-F5344CB8AC3E}">
        <p14:creationId xmlns:p14="http://schemas.microsoft.com/office/powerpoint/2010/main" val="53702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2C49-0BD3-8147-BDF9-5B1F43B1A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0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Vague description – Add two lists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What should we have in the requires tag? Raise your hand if you have an idea.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Side comment: calling on people (put your hands down for a moment)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 planned time in lecture to say this to you since I think it’s really important.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When I pose a question, the main purpose of the question is to give everybody the opportunity to think about the answer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not to have the answer given immediately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You might see me waiting to call on someone, even when several people obviously know the answer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This is by design, and I don’t intend to slight anyone by not calling on you right away</a:t>
            </a:r>
          </a:p>
          <a:p>
            <a:pPr marL="1543050" lvl="3" indent="-171450">
              <a:buFontTx/>
              <a:buChar char="-"/>
            </a:pPr>
            <a:r>
              <a:rPr lang="en-US" dirty="0"/>
              <a:t>(I’m not trying to be Professor Snape)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When deciding who to call on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 like to give the opportunity to people whose voices are heard less often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If you raise your hand often, please don’t feel bad if I don’t call on you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To all you frequent hand-raisers, I’m glad that you know the answer, and I do notice that you are participating in class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I’d like to make it worthwhile for everyone to raise their hand and get a chance to speak, not just the frequent volunteers.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Does this seem reasonable to people?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Thanks for your patience!</a:t>
            </a:r>
          </a:p>
          <a:p>
            <a:pPr marL="1085850" lvl="2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Vague description – Make an element-wise sum of two lists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should we have in the requires tag? Raise your hand if you have an idea.</a:t>
            </a:r>
          </a:p>
          <a:p>
            <a:pPr marL="171450" indent="-171450">
              <a:buFontTx/>
              <a:buChar char="-"/>
            </a:pPr>
            <a:r>
              <a:rPr lang="en-US" dirty="0"/>
              <a:t>modifies (hands)</a:t>
            </a:r>
          </a:p>
          <a:p>
            <a:pPr marL="171450" indent="-171450">
              <a:buFontTx/>
              <a:buChar char="-"/>
            </a:pPr>
            <a:r>
              <a:rPr lang="en-US" dirty="0"/>
              <a:t>effects (hands)</a:t>
            </a:r>
          </a:p>
          <a:p>
            <a:pPr marL="171450" indent="-171450">
              <a:buFontTx/>
              <a:buChar char="-"/>
            </a:pPr>
            <a:r>
              <a:rPr lang="en-US" dirty="0"/>
              <a:t>returns (hands)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9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r>
              <a:rPr lang="en-US" dirty="0"/>
              <a:t>- Vague description – Add two lists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take a piece of paper and scribble down the spec for this method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requires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modifies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effects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returns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Feel free to talk with your neighbor or a TA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Circulate and ask: Any questions about what the specification tags mean?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Removing while iterating is a valid operation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concurrent modification sometimes illegal when using iterators, but we’re using indices here</a:t>
            </a:r>
          </a:p>
          <a:p>
            <a:pPr marL="171450" indent="-171450">
              <a:buFontTx/>
              <a:buChar char="-"/>
            </a:pPr>
            <a:r>
              <a:rPr lang="en-US" dirty="0"/>
              <a:t>bug is that when we remove i, the next element slides into the place of i and could be the same as the i-1th element, but we advance to the following element right away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This is another case like our sub example. When trying to write a spec, we came up with errors.</a:t>
            </a:r>
          </a:p>
        </p:txBody>
      </p:sp>
    </p:spTree>
    <p:extLst>
      <p:ext uri="{BB962C8B-B14F-4D97-AF65-F5344CB8AC3E}">
        <p14:creationId xmlns:p14="http://schemas.microsoft.com/office/powerpoint/2010/main" val="2224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What does it mean to be defined or undefined?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 math, the domain of a function tells us when the function is defined. It’s undefined for values otuside its range.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dfiferent from the concept of undefined in math, since the program still does something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if @requires clause is met, then the implementation is explicitly “defined”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this means, the spec will say what it does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not met, the implementation is explicitly “undefined”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this means, the spec will not say what it does and it could do anything for these inputs and still be in spec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Earlier we talked about intentional and incidental behavior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Unspecified behavior is incidental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95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 program does what its spec says, we say that it satisfies the specification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satisfying spec is a notion of these two things (program and spec) matching each other</a:t>
            </a:r>
          </a:p>
          <a:p>
            <a:pPr marL="171450" indent="-171450">
              <a:buFontTx/>
              <a:buChar char="-"/>
            </a:pPr>
            <a:r>
              <a:rPr lang="en-US"/>
              <a:t>no judgement of whether they’re what the client wanted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1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2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53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Are there any questions on what the specific javadoc tags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2C49-0BD3-8147-BDF9-5B1F43B1A07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i.e., anything that satisfies</a:t>
            </a:r>
            <a:r>
              <a:rPr lang="en-US" baseline="0" dirty="0"/>
              <a:t> the stronger specification also satisfies the weaker one, but not vice versa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consider renaming s1 and s2 to W and S (for weak and strong)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draw a circle diagram (implementation space)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2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Validation: acceptance testing</a:t>
            </a:r>
          </a:p>
          <a:p>
            <a:pPr marL="628650" lvl="1" indent="-171450">
              <a:buFontTx/>
              <a:buChar char="-"/>
            </a:pPr>
            <a:r>
              <a:rPr lang="en-US"/>
              <a:t>hand the product to your customer, ask them to use it and tell you if it’s what they wanted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Verification: prove that it meets the spec</a:t>
            </a:r>
          </a:p>
          <a:p>
            <a:pPr marL="628650" lvl="1" indent="-171450">
              <a:buFontTx/>
              <a:buChar char="-"/>
            </a:pPr>
            <a:r>
              <a:rPr lang="en-US"/>
              <a:t>write the proof using formal reasoning</a:t>
            </a:r>
          </a:p>
          <a:p>
            <a:pPr marL="628650" lvl="1" indent="-171450">
              <a:buFontTx/>
              <a:buChar char="-"/>
            </a:pPr>
            <a:r>
              <a:rPr lang="en-US"/>
              <a:t>proof compares the code to a specification --- need to have a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0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5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as many inputs means different values of parameters not #params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2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B stronger than A </a:t>
            </a:r>
          </a:p>
          <a:p>
            <a:pPr marL="171450" indent="-171450">
              <a:buFontTx/>
              <a:buChar char="-"/>
            </a:pPr>
            <a:r>
              <a:rPr lang="en-US" dirty="0"/>
              <a:t>(any implementation satisfying</a:t>
            </a:r>
            <a:r>
              <a:rPr lang="en-US" baseline="0" dirty="0"/>
              <a:t> B satisfies A, but not vice versa)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 possible values returned by B are a subset of those returned by A. 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Stronger specification places more restriction on the value returned.</a:t>
            </a:r>
          </a:p>
        </p:txBody>
      </p:sp>
    </p:spTree>
    <p:extLst>
      <p:ext uri="{BB962C8B-B14F-4D97-AF65-F5344CB8AC3E}">
        <p14:creationId xmlns:p14="http://schemas.microsoft.com/office/powerpoint/2010/main" val="892885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C stronger.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Any</a:t>
            </a:r>
            <a:r>
              <a:rPr lang="en-US" baseline="0" dirty="0"/>
              <a:t> implementation satisfying C will also satisfy A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 is defined on a larger set of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1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2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8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There’s no implementation that satisfies both specs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7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88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can write it in terms of implication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8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can be a useful tool for thinking about stronger/weaker, but we won’t ask you to write transition relations in your homework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when I worked at Amazon, one of my roles was software maintenance</a:t>
            </a:r>
          </a:p>
          <a:p>
            <a:pPr marL="171450" indent="-171450">
              <a:buFontTx/>
              <a:buChar char="-"/>
            </a:pPr>
            <a:r>
              <a:rPr lang="en-US"/>
              <a:t>Documentation needs to be maintained – Media Services wikis at Amazon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1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Are there any questions on what the specific javadoc tags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C2C49-0BD3-8147-BDF9-5B1F43B1A07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People have been thinking about complexity since the early days of software</a:t>
            </a:r>
          </a:p>
          <a:p>
            <a:r>
              <a:rPr lang="en-US"/>
              <a:t>- Philosophy paper published in 1962 about hierarchical systems in real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dirty="0"/>
              <a:t>You might write a program with two classes and one class calls the methods of the other class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more ways that these two classes could interact, the harder it could be to do this – minimize surface area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surface area limited to what’s described in the specification -- good</a:t>
            </a:r>
          </a:p>
        </p:txBody>
      </p:sp>
    </p:spTree>
    <p:extLst>
      <p:ext uri="{BB962C8B-B14F-4D97-AF65-F5344CB8AC3E}">
        <p14:creationId xmlns:p14="http://schemas.microsoft.com/office/powerpoint/2010/main" val="2179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3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1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A6C4-4E1A-CC41-9D7D-6AFF075B103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D1B-5D66-9049-A151-34729185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70880"/>
            <a:ext cx="502920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Leah Perlmutter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 /  Summer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4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069435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challenge of scaling software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1600200"/>
            <a:ext cx="0" cy="373380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5334000"/>
            <a:ext cx="4648200" cy="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824681" y="2037030"/>
            <a:ext cx="4155541" cy="2752288"/>
          </a:xfrm>
          <a:custGeom>
            <a:avLst/>
            <a:gdLst>
              <a:gd name="connsiteX0" fmla="*/ 0 w 4155541"/>
              <a:gd name="connsiteY0" fmla="*/ 0 h 2752288"/>
              <a:gd name="connsiteX1" fmla="*/ 36214 w 4155541"/>
              <a:gd name="connsiteY1" fmla="*/ 9053 h 2752288"/>
              <a:gd name="connsiteX2" fmla="*/ 135802 w 4155541"/>
              <a:gd name="connsiteY2" fmla="*/ 27160 h 2752288"/>
              <a:gd name="connsiteX3" fmla="*/ 190123 w 4155541"/>
              <a:gd name="connsiteY3" fmla="*/ 72427 h 2752288"/>
              <a:gd name="connsiteX4" fmla="*/ 199176 w 4155541"/>
              <a:gd name="connsiteY4" fmla="*/ 99588 h 2752288"/>
              <a:gd name="connsiteX5" fmla="*/ 208230 w 4155541"/>
              <a:gd name="connsiteY5" fmla="*/ 144855 h 2752288"/>
              <a:gd name="connsiteX6" fmla="*/ 235390 w 4155541"/>
              <a:gd name="connsiteY6" fmla="*/ 153909 h 2752288"/>
              <a:gd name="connsiteX7" fmla="*/ 244444 w 4155541"/>
              <a:gd name="connsiteY7" fmla="*/ 181069 h 2752288"/>
              <a:gd name="connsiteX8" fmla="*/ 307818 w 4155541"/>
              <a:gd name="connsiteY8" fmla="*/ 271604 h 2752288"/>
              <a:gd name="connsiteX9" fmla="*/ 344032 w 4155541"/>
              <a:gd name="connsiteY9" fmla="*/ 298764 h 2752288"/>
              <a:gd name="connsiteX10" fmla="*/ 398353 w 4155541"/>
              <a:gd name="connsiteY10" fmla="*/ 325924 h 2752288"/>
              <a:gd name="connsiteX11" fmla="*/ 452673 w 4155541"/>
              <a:gd name="connsiteY11" fmla="*/ 344031 h 2752288"/>
              <a:gd name="connsiteX12" fmla="*/ 479834 w 4155541"/>
              <a:gd name="connsiteY12" fmla="*/ 362138 h 2752288"/>
              <a:gd name="connsiteX13" fmla="*/ 823866 w 4155541"/>
              <a:gd name="connsiteY13" fmla="*/ 398352 h 2752288"/>
              <a:gd name="connsiteX14" fmla="*/ 1032095 w 4155541"/>
              <a:gd name="connsiteY14" fmla="*/ 525101 h 2752288"/>
              <a:gd name="connsiteX15" fmla="*/ 1086416 w 4155541"/>
              <a:gd name="connsiteY15" fmla="*/ 561315 h 2752288"/>
              <a:gd name="connsiteX16" fmla="*/ 1176951 w 4155541"/>
              <a:gd name="connsiteY16" fmla="*/ 642796 h 2752288"/>
              <a:gd name="connsiteX17" fmla="*/ 1213165 w 4155541"/>
              <a:gd name="connsiteY17" fmla="*/ 679010 h 2752288"/>
              <a:gd name="connsiteX18" fmla="*/ 1249378 w 4155541"/>
              <a:gd name="connsiteY18" fmla="*/ 706170 h 2752288"/>
              <a:gd name="connsiteX19" fmla="*/ 1385180 w 4155541"/>
              <a:gd name="connsiteY19" fmla="*/ 823865 h 2752288"/>
              <a:gd name="connsiteX20" fmla="*/ 1439501 w 4155541"/>
              <a:gd name="connsiteY20" fmla="*/ 851025 h 2752288"/>
              <a:gd name="connsiteX21" fmla="*/ 1530036 w 4155541"/>
              <a:gd name="connsiteY21" fmla="*/ 905346 h 2752288"/>
              <a:gd name="connsiteX22" fmla="*/ 1566250 w 4155541"/>
              <a:gd name="connsiteY22" fmla="*/ 932507 h 2752288"/>
              <a:gd name="connsiteX23" fmla="*/ 1593410 w 4155541"/>
              <a:gd name="connsiteY23" fmla="*/ 959667 h 2752288"/>
              <a:gd name="connsiteX24" fmla="*/ 1620570 w 4155541"/>
              <a:gd name="connsiteY24" fmla="*/ 968720 h 2752288"/>
              <a:gd name="connsiteX25" fmla="*/ 1692998 w 4155541"/>
              <a:gd name="connsiteY25" fmla="*/ 986827 h 2752288"/>
              <a:gd name="connsiteX26" fmla="*/ 1855961 w 4155541"/>
              <a:gd name="connsiteY26" fmla="*/ 1032095 h 2752288"/>
              <a:gd name="connsiteX27" fmla="*/ 1937442 w 4155541"/>
              <a:gd name="connsiteY27" fmla="*/ 1050202 h 2752288"/>
              <a:gd name="connsiteX28" fmla="*/ 1973656 w 4155541"/>
              <a:gd name="connsiteY28" fmla="*/ 1113576 h 2752288"/>
              <a:gd name="connsiteX29" fmla="*/ 2000816 w 4155541"/>
              <a:gd name="connsiteY29" fmla="*/ 1167897 h 2752288"/>
              <a:gd name="connsiteX30" fmla="*/ 2100404 w 4155541"/>
              <a:gd name="connsiteY30" fmla="*/ 1321806 h 2752288"/>
              <a:gd name="connsiteX31" fmla="*/ 2199992 w 4155541"/>
              <a:gd name="connsiteY31" fmla="*/ 1493821 h 2752288"/>
              <a:gd name="connsiteX32" fmla="*/ 2299580 w 4155541"/>
              <a:gd name="connsiteY32" fmla="*/ 1611517 h 2752288"/>
              <a:gd name="connsiteX33" fmla="*/ 2335794 w 4155541"/>
              <a:gd name="connsiteY33" fmla="*/ 1656784 h 2752288"/>
              <a:gd name="connsiteX34" fmla="*/ 2362955 w 4155541"/>
              <a:gd name="connsiteY34" fmla="*/ 1702051 h 2752288"/>
              <a:gd name="connsiteX35" fmla="*/ 2399169 w 4155541"/>
              <a:gd name="connsiteY35" fmla="*/ 1729212 h 2752288"/>
              <a:gd name="connsiteX36" fmla="*/ 2480650 w 4155541"/>
              <a:gd name="connsiteY36" fmla="*/ 1774479 h 2752288"/>
              <a:gd name="connsiteX37" fmla="*/ 2534970 w 4155541"/>
              <a:gd name="connsiteY37" fmla="*/ 1792586 h 2752288"/>
              <a:gd name="connsiteX38" fmla="*/ 2643612 w 4155541"/>
              <a:gd name="connsiteY38" fmla="*/ 1837853 h 2752288"/>
              <a:gd name="connsiteX39" fmla="*/ 3023858 w 4155541"/>
              <a:gd name="connsiteY39" fmla="*/ 1865014 h 2752288"/>
              <a:gd name="connsiteX40" fmla="*/ 3078178 w 4155541"/>
              <a:gd name="connsiteY40" fmla="*/ 1892174 h 2752288"/>
              <a:gd name="connsiteX41" fmla="*/ 3087232 w 4155541"/>
              <a:gd name="connsiteY41" fmla="*/ 1928388 h 2752288"/>
              <a:gd name="connsiteX42" fmla="*/ 3123446 w 4155541"/>
              <a:gd name="connsiteY42" fmla="*/ 1964602 h 2752288"/>
              <a:gd name="connsiteX43" fmla="*/ 3150606 w 4155541"/>
              <a:gd name="connsiteY43" fmla="*/ 2009869 h 2752288"/>
              <a:gd name="connsiteX44" fmla="*/ 3186820 w 4155541"/>
              <a:gd name="connsiteY44" fmla="*/ 2064190 h 2752288"/>
              <a:gd name="connsiteX45" fmla="*/ 3241141 w 4155541"/>
              <a:gd name="connsiteY45" fmla="*/ 2136618 h 2752288"/>
              <a:gd name="connsiteX46" fmla="*/ 3286408 w 4155541"/>
              <a:gd name="connsiteY46" fmla="*/ 2163778 h 2752288"/>
              <a:gd name="connsiteX47" fmla="*/ 3449370 w 4155541"/>
              <a:gd name="connsiteY47" fmla="*/ 2254313 h 2752288"/>
              <a:gd name="connsiteX48" fmla="*/ 3494638 w 4155541"/>
              <a:gd name="connsiteY48" fmla="*/ 2272420 h 2752288"/>
              <a:gd name="connsiteX49" fmla="*/ 3539905 w 4155541"/>
              <a:gd name="connsiteY49" fmla="*/ 2281473 h 2752288"/>
              <a:gd name="connsiteX50" fmla="*/ 3594226 w 4155541"/>
              <a:gd name="connsiteY50" fmla="*/ 2299580 h 2752288"/>
              <a:gd name="connsiteX51" fmla="*/ 3630440 w 4155541"/>
              <a:gd name="connsiteY51" fmla="*/ 2308633 h 2752288"/>
              <a:gd name="connsiteX52" fmla="*/ 3720974 w 4155541"/>
              <a:gd name="connsiteY52" fmla="*/ 2335794 h 2752288"/>
              <a:gd name="connsiteX53" fmla="*/ 3757188 w 4155541"/>
              <a:gd name="connsiteY53" fmla="*/ 2372008 h 2752288"/>
              <a:gd name="connsiteX54" fmla="*/ 3784349 w 4155541"/>
              <a:gd name="connsiteY54" fmla="*/ 2381061 h 2752288"/>
              <a:gd name="connsiteX55" fmla="*/ 3802456 w 4155541"/>
              <a:gd name="connsiteY55" fmla="*/ 2408221 h 2752288"/>
              <a:gd name="connsiteX56" fmla="*/ 3829616 w 4155541"/>
              <a:gd name="connsiteY56" fmla="*/ 2435382 h 2752288"/>
              <a:gd name="connsiteX57" fmla="*/ 3856776 w 4155541"/>
              <a:gd name="connsiteY57" fmla="*/ 2489703 h 2752288"/>
              <a:gd name="connsiteX58" fmla="*/ 3920151 w 4155541"/>
              <a:gd name="connsiteY58" fmla="*/ 2516863 h 2752288"/>
              <a:gd name="connsiteX59" fmla="*/ 3956365 w 4155541"/>
              <a:gd name="connsiteY59" fmla="*/ 2607398 h 2752288"/>
              <a:gd name="connsiteX60" fmla="*/ 3965418 w 4155541"/>
              <a:gd name="connsiteY60" fmla="*/ 2634558 h 2752288"/>
              <a:gd name="connsiteX61" fmla="*/ 4028792 w 4155541"/>
              <a:gd name="connsiteY61" fmla="*/ 2697932 h 2752288"/>
              <a:gd name="connsiteX62" fmla="*/ 4092167 w 4155541"/>
              <a:gd name="connsiteY62" fmla="*/ 2725093 h 2752288"/>
              <a:gd name="connsiteX63" fmla="*/ 4119327 w 4155541"/>
              <a:gd name="connsiteY63" fmla="*/ 2734146 h 2752288"/>
              <a:gd name="connsiteX64" fmla="*/ 4155541 w 4155541"/>
              <a:gd name="connsiteY64" fmla="*/ 2752253 h 27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55541" h="2752288">
                <a:moveTo>
                  <a:pt x="0" y="0"/>
                </a:moveTo>
                <a:cubicBezTo>
                  <a:pt x="12071" y="3018"/>
                  <a:pt x="24013" y="6613"/>
                  <a:pt x="36214" y="9053"/>
                </a:cubicBezTo>
                <a:cubicBezTo>
                  <a:pt x="69299" y="15670"/>
                  <a:pt x="103360" y="17891"/>
                  <a:pt x="135802" y="27160"/>
                </a:cubicBezTo>
                <a:cubicBezTo>
                  <a:pt x="153449" y="32202"/>
                  <a:pt x="178998" y="61302"/>
                  <a:pt x="190123" y="72427"/>
                </a:cubicBezTo>
                <a:cubicBezTo>
                  <a:pt x="193141" y="81481"/>
                  <a:pt x="196861" y="90330"/>
                  <a:pt x="199176" y="99588"/>
                </a:cubicBezTo>
                <a:cubicBezTo>
                  <a:pt x="202908" y="114516"/>
                  <a:pt x="199694" y="132052"/>
                  <a:pt x="208230" y="144855"/>
                </a:cubicBezTo>
                <a:cubicBezTo>
                  <a:pt x="213524" y="152795"/>
                  <a:pt x="226337" y="150891"/>
                  <a:pt x="235390" y="153909"/>
                </a:cubicBezTo>
                <a:cubicBezTo>
                  <a:pt x="238408" y="162962"/>
                  <a:pt x="239809" y="172727"/>
                  <a:pt x="244444" y="181069"/>
                </a:cubicBezTo>
                <a:cubicBezTo>
                  <a:pt x="248140" y="187721"/>
                  <a:pt x="295952" y="259738"/>
                  <a:pt x="307818" y="271604"/>
                </a:cubicBezTo>
                <a:cubicBezTo>
                  <a:pt x="318488" y="282274"/>
                  <a:pt x="331093" y="291001"/>
                  <a:pt x="344032" y="298764"/>
                </a:cubicBezTo>
                <a:cubicBezTo>
                  <a:pt x="361391" y="309179"/>
                  <a:pt x="379666" y="318138"/>
                  <a:pt x="398353" y="325924"/>
                </a:cubicBezTo>
                <a:cubicBezTo>
                  <a:pt x="415971" y="333265"/>
                  <a:pt x="452673" y="344031"/>
                  <a:pt x="452673" y="344031"/>
                </a:cubicBezTo>
                <a:cubicBezTo>
                  <a:pt x="461727" y="350067"/>
                  <a:pt x="469027" y="360867"/>
                  <a:pt x="479834" y="362138"/>
                </a:cubicBezTo>
                <a:cubicBezTo>
                  <a:pt x="533152" y="368411"/>
                  <a:pt x="728768" y="357596"/>
                  <a:pt x="823866" y="398352"/>
                </a:cubicBezTo>
                <a:cubicBezTo>
                  <a:pt x="1010226" y="478220"/>
                  <a:pt x="892323" y="431920"/>
                  <a:pt x="1032095" y="525101"/>
                </a:cubicBezTo>
                <a:cubicBezTo>
                  <a:pt x="1050202" y="537172"/>
                  <a:pt x="1071028" y="545927"/>
                  <a:pt x="1086416" y="561315"/>
                </a:cubicBezTo>
                <a:cubicBezTo>
                  <a:pt x="1200058" y="674957"/>
                  <a:pt x="1065476" y="543707"/>
                  <a:pt x="1176951" y="642796"/>
                </a:cubicBezTo>
                <a:cubicBezTo>
                  <a:pt x="1189710" y="654138"/>
                  <a:pt x="1200317" y="667768"/>
                  <a:pt x="1213165" y="679010"/>
                </a:cubicBezTo>
                <a:cubicBezTo>
                  <a:pt x="1224520" y="688946"/>
                  <a:pt x="1238100" y="696146"/>
                  <a:pt x="1249378" y="706170"/>
                </a:cubicBezTo>
                <a:cubicBezTo>
                  <a:pt x="1297049" y="748544"/>
                  <a:pt x="1323123" y="792837"/>
                  <a:pt x="1385180" y="823865"/>
                </a:cubicBezTo>
                <a:cubicBezTo>
                  <a:pt x="1403287" y="832918"/>
                  <a:pt x="1422657" y="839796"/>
                  <a:pt x="1439501" y="851025"/>
                </a:cubicBezTo>
                <a:cubicBezTo>
                  <a:pt x="1528933" y="910647"/>
                  <a:pt x="1457466" y="887205"/>
                  <a:pt x="1530036" y="905346"/>
                </a:cubicBezTo>
                <a:cubicBezTo>
                  <a:pt x="1542107" y="914400"/>
                  <a:pt x="1554793" y="922687"/>
                  <a:pt x="1566250" y="932507"/>
                </a:cubicBezTo>
                <a:cubicBezTo>
                  <a:pt x="1575971" y="940839"/>
                  <a:pt x="1582757" y="952565"/>
                  <a:pt x="1593410" y="959667"/>
                </a:cubicBezTo>
                <a:cubicBezTo>
                  <a:pt x="1601350" y="964960"/>
                  <a:pt x="1611312" y="966405"/>
                  <a:pt x="1620570" y="968720"/>
                </a:cubicBezTo>
                <a:lnTo>
                  <a:pt x="1692998" y="986827"/>
                </a:lnTo>
                <a:cubicBezTo>
                  <a:pt x="1758570" y="1030541"/>
                  <a:pt x="1709490" y="1002801"/>
                  <a:pt x="1855961" y="1032095"/>
                </a:cubicBezTo>
                <a:cubicBezTo>
                  <a:pt x="1913441" y="1043591"/>
                  <a:pt x="1886290" y="1037413"/>
                  <a:pt x="1937442" y="1050202"/>
                </a:cubicBezTo>
                <a:cubicBezTo>
                  <a:pt x="2008041" y="1191399"/>
                  <a:pt x="1909666" y="998394"/>
                  <a:pt x="1973656" y="1113576"/>
                </a:cubicBezTo>
                <a:cubicBezTo>
                  <a:pt x="1983487" y="1131273"/>
                  <a:pt x="1990290" y="1150604"/>
                  <a:pt x="2000816" y="1167897"/>
                </a:cubicBezTo>
                <a:cubicBezTo>
                  <a:pt x="2032588" y="1220094"/>
                  <a:pt x="2073076" y="1267151"/>
                  <a:pt x="2100404" y="1321806"/>
                </a:cubicBezTo>
                <a:cubicBezTo>
                  <a:pt x="2138252" y="1397502"/>
                  <a:pt x="2148256" y="1426869"/>
                  <a:pt x="2199992" y="1493821"/>
                </a:cubicBezTo>
                <a:cubicBezTo>
                  <a:pt x="2231415" y="1534487"/>
                  <a:pt x="2266680" y="1572037"/>
                  <a:pt x="2299580" y="1611517"/>
                </a:cubicBezTo>
                <a:cubicBezTo>
                  <a:pt x="2311951" y="1626362"/>
                  <a:pt x="2325852" y="1640214"/>
                  <a:pt x="2335794" y="1656784"/>
                </a:cubicBezTo>
                <a:cubicBezTo>
                  <a:pt x="2344848" y="1671873"/>
                  <a:pt x="2351367" y="1688808"/>
                  <a:pt x="2362955" y="1702051"/>
                </a:cubicBezTo>
                <a:cubicBezTo>
                  <a:pt x="2372891" y="1713407"/>
                  <a:pt x="2386614" y="1720842"/>
                  <a:pt x="2399169" y="1729212"/>
                </a:cubicBezTo>
                <a:cubicBezTo>
                  <a:pt x="2416397" y="1740697"/>
                  <a:pt x="2459079" y="1765850"/>
                  <a:pt x="2480650" y="1774479"/>
                </a:cubicBezTo>
                <a:cubicBezTo>
                  <a:pt x="2498371" y="1781567"/>
                  <a:pt x="2517352" y="1785245"/>
                  <a:pt x="2534970" y="1792586"/>
                </a:cubicBezTo>
                <a:cubicBezTo>
                  <a:pt x="2575738" y="1809573"/>
                  <a:pt x="2598959" y="1830983"/>
                  <a:pt x="2643612" y="1837853"/>
                </a:cubicBezTo>
                <a:cubicBezTo>
                  <a:pt x="2768007" y="1856991"/>
                  <a:pt x="2898641" y="1859322"/>
                  <a:pt x="3023858" y="1865014"/>
                </a:cubicBezTo>
                <a:cubicBezTo>
                  <a:pt x="3041965" y="1874067"/>
                  <a:pt x="3063863" y="1877859"/>
                  <a:pt x="3078178" y="1892174"/>
                </a:cubicBezTo>
                <a:cubicBezTo>
                  <a:pt x="3086976" y="1900972"/>
                  <a:pt x="3080637" y="1917836"/>
                  <a:pt x="3087232" y="1928388"/>
                </a:cubicBezTo>
                <a:cubicBezTo>
                  <a:pt x="3096280" y="1942865"/>
                  <a:pt x="3112965" y="1951127"/>
                  <a:pt x="3123446" y="1964602"/>
                </a:cubicBezTo>
                <a:cubicBezTo>
                  <a:pt x="3134249" y="1978492"/>
                  <a:pt x="3141159" y="1995023"/>
                  <a:pt x="3150606" y="2009869"/>
                </a:cubicBezTo>
                <a:cubicBezTo>
                  <a:pt x="3162289" y="2028229"/>
                  <a:pt x="3173763" y="2046780"/>
                  <a:pt x="3186820" y="2064190"/>
                </a:cubicBezTo>
                <a:cubicBezTo>
                  <a:pt x="3204927" y="2088333"/>
                  <a:pt x="3215263" y="2121091"/>
                  <a:pt x="3241141" y="2136618"/>
                </a:cubicBezTo>
                <a:lnTo>
                  <a:pt x="3286408" y="2163778"/>
                </a:lnTo>
                <a:cubicBezTo>
                  <a:pt x="3346506" y="2200761"/>
                  <a:pt x="3381892" y="2227322"/>
                  <a:pt x="3449370" y="2254313"/>
                </a:cubicBezTo>
                <a:cubicBezTo>
                  <a:pt x="3464459" y="2260349"/>
                  <a:pt x="3479072" y="2267750"/>
                  <a:pt x="3494638" y="2272420"/>
                </a:cubicBezTo>
                <a:cubicBezTo>
                  <a:pt x="3509377" y="2276842"/>
                  <a:pt x="3525059" y="2277424"/>
                  <a:pt x="3539905" y="2281473"/>
                </a:cubicBezTo>
                <a:cubicBezTo>
                  <a:pt x="3558319" y="2286495"/>
                  <a:pt x="3575944" y="2294096"/>
                  <a:pt x="3594226" y="2299580"/>
                </a:cubicBezTo>
                <a:cubicBezTo>
                  <a:pt x="3606144" y="2303155"/>
                  <a:pt x="3618436" y="2305359"/>
                  <a:pt x="3630440" y="2308633"/>
                </a:cubicBezTo>
                <a:cubicBezTo>
                  <a:pt x="3687444" y="2324179"/>
                  <a:pt x="3679724" y="2322043"/>
                  <a:pt x="3720974" y="2335794"/>
                </a:cubicBezTo>
                <a:cubicBezTo>
                  <a:pt x="3733045" y="2347865"/>
                  <a:pt x="3743296" y="2362086"/>
                  <a:pt x="3757188" y="2372008"/>
                </a:cubicBezTo>
                <a:cubicBezTo>
                  <a:pt x="3764954" y="2377555"/>
                  <a:pt x="3776897" y="2375099"/>
                  <a:pt x="3784349" y="2381061"/>
                </a:cubicBezTo>
                <a:cubicBezTo>
                  <a:pt x="3792846" y="2387858"/>
                  <a:pt x="3795490" y="2399862"/>
                  <a:pt x="3802456" y="2408221"/>
                </a:cubicBezTo>
                <a:cubicBezTo>
                  <a:pt x="3810653" y="2418057"/>
                  <a:pt x="3820563" y="2426328"/>
                  <a:pt x="3829616" y="2435382"/>
                </a:cubicBezTo>
                <a:cubicBezTo>
                  <a:pt x="3835795" y="2453920"/>
                  <a:pt x="3840576" y="2476202"/>
                  <a:pt x="3856776" y="2489703"/>
                </a:cubicBezTo>
                <a:cubicBezTo>
                  <a:pt x="3871694" y="2502135"/>
                  <a:pt x="3901281" y="2510573"/>
                  <a:pt x="3920151" y="2516863"/>
                </a:cubicBezTo>
                <a:cubicBezTo>
                  <a:pt x="3940751" y="2578665"/>
                  <a:pt x="3915139" y="2504333"/>
                  <a:pt x="3956365" y="2607398"/>
                </a:cubicBezTo>
                <a:cubicBezTo>
                  <a:pt x="3959909" y="2616258"/>
                  <a:pt x="3959457" y="2627106"/>
                  <a:pt x="3965418" y="2634558"/>
                </a:cubicBezTo>
                <a:cubicBezTo>
                  <a:pt x="3984081" y="2657886"/>
                  <a:pt x="4000450" y="2688484"/>
                  <a:pt x="4028792" y="2697932"/>
                </a:cubicBezTo>
                <a:cubicBezTo>
                  <a:pt x="4092495" y="2719167"/>
                  <a:pt x="4013847" y="2691527"/>
                  <a:pt x="4092167" y="2725093"/>
                </a:cubicBezTo>
                <a:cubicBezTo>
                  <a:pt x="4100938" y="2728852"/>
                  <a:pt x="4110274" y="2731128"/>
                  <a:pt x="4119327" y="2734146"/>
                </a:cubicBezTo>
                <a:cubicBezTo>
                  <a:pt x="4148998" y="2753927"/>
                  <a:pt x="4135606" y="2752253"/>
                  <a:pt x="4155541" y="2752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848" y="3131398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Flexibility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520" y="57150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1741709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challenge of scaling software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Small programs are simple and malleable</a:t>
            </a:r>
          </a:p>
          <a:p>
            <a:pPr lvl="1"/>
            <a:r>
              <a:rPr lang="en-GB" sz="2000" dirty="0"/>
              <a:t>Easy to write</a:t>
            </a:r>
          </a:p>
          <a:p>
            <a:pPr lvl="1"/>
            <a:r>
              <a:rPr lang="en-GB" sz="2000" dirty="0"/>
              <a:t>Easy to change</a:t>
            </a:r>
          </a:p>
          <a:p>
            <a:pPr lvl="1"/>
            <a:endParaRPr lang="en-GB" sz="2000" dirty="0"/>
          </a:p>
          <a:p>
            <a:r>
              <a:rPr lang="en-GB" sz="2000" dirty="0"/>
              <a:t>Big programs are (often) complex and inflexible</a:t>
            </a:r>
          </a:p>
          <a:p>
            <a:pPr lvl="1"/>
            <a:r>
              <a:rPr lang="en-GB" sz="2000" dirty="0"/>
              <a:t>Hard to write</a:t>
            </a:r>
          </a:p>
          <a:p>
            <a:pPr lvl="1"/>
            <a:r>
              <a:rPr lang="en-GB" sz="2000" dirty="0"/>
              <a:t>Hard to change</a:t>
            </a:r>
          </a:p>
          <a:p>
            <a:pPr lvl="1"/>
            <a:endParaRPr lang="en-GB" sz="2000" dirty="0"/>
          </a:p>
          <a:p>
            <a:r>
              <a:rPr lang="en-GB" sz="2000" dirty="0"/>
              <a:t>Why does this happen?  </a:t>
            </a:r>
          </a:p>
          <a:p>
            <a:pPr lvl="1"/>
            <a:r>
              <a:rPr lang="en-GB" sz="2000" dirty="0"/>
              <a:t>Because </a:t>
            </a:r>
            <a:r>
              <a:rPr lang="en-GB" sz="2000" i="1" dirty="0"/>
              <a:t>interactions</a:t>
            </a:r>
            <a:r>
              <a:rPr lang="en-GB" sz="2000" dirty="0"/>
              <a:t> become unmanageable</a:t>
            </a:r>
          </a:p>
          <a:p>
            <a:pPr lvl="1"/>
            <a:endParaRPr lang="en-GB" sz="2000" dirty="0"/>
          </a:p>
          <a:p>
            <a:r>
              <a:rPr lang="en-GB" sz="2000" dirty="0"/>
              <a:t>How do we keep things simple and malleable?</a:t>
            </a:r>
          </a:p>
        </p:txBody>
      </p:sp>
    </p:spTree>
    <p:extLst>
      <p:ext uri="{BB962C8B-B14F-4D97-AF65-F5344CB8AC3E}">
        <p14:creationId xmlns:p14="http://schemas.microsoft.com/office/powerpoint/2010/main" val="546064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2000"/>
            <a:ext cx="4351835" cy="5562600"/>
          </a:xfrm>
          <a:prstGeom prst="rect">
            <a:avLst/>
          </a:prstGeom>
          <a:ln w="76200">
            <a:solidFill>
              <a:srgbClr val="443A7F"/>
            </a:solidFill>
          </a:ln>
        </p:spPr>
      </p:pic>
    </p:spTree>
    <p:extLst>
      <p:ext uri="{BB962C8B-B14F-4D97-AF65-F5344CB8AC3E}">
        <p14:creationId xmlns:p14="http://schemas.microsoft.com/office/powerpoint/2010/main" val="128352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discipline of modularity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Two ways to view a program:</a:t>
            </a:r>
          </a:p>
          <a:p>
            <a:pPr lvl="1"/>
            <a:r>
              <a:rPr lang="en-GB" sz="2000" dirty="0"/>
              <a:t>The implementer's view (how to build it)</a:t>
            </a:r>
          </a:p>
          <a:p>
            <a:pPr lvl="1"/>
            <a:r>
              <a:rPr lang="en-GB" sz="2000" dirty="0"/>
              <a:t>The client's view (how to use it)</a:t>
            </a:r>
          </a:p>
          <a:p>
            <a:pPr lvl="1"/>
            <a:endParaRPr lang="en-GB" sz="2000" dirty="0"/>
          </a:p>
          <a:p>
            <a:r>
              <a:rPr lang="en-GB" sz="2000" dirty="0"/>
              <a:t>It helps to apply these views to program parts:</a:t>
            </a:r>
          </a:p>
          <a:p>
            <a:pPr lvl="1"/>
            <a:r>
              <a:rPr lang="en-GB" sz="2000" dirty="0"/>
              <a:t>While implementing one part, consider yourself a client of any other parts it depends on</a:t>
            </a:r>
          </a:p>
          <a:p>
            <a:pPr lvl="1"/>
            <a:r>
              <a:rPr lang="en-GB" sz="2000" dirty="0"/>
              <a:t>Try </a:t>
            </a:r>
            <a:r>
              <a:rPr lang="en-GB" sz="2000" i="1" dirty="0"/>
              <a:t>not</a:t>
            </a:r>
            <a:r>
              <a:rPr lang="en-GB" sz="2000" dirty="0"/>
              <a:t> to look at those other parts through an implementer's eyes</a:t>
            </a:r>
          </a:p>
          <a:p>
            <a:pPr lvl="1"/>
            <a:r>
              <a:rPr lang="en-GB" sz="2000" dirty="0"/>
              <a:t>Helps dampen interactions between parts</a:t>
            </a:r>
          </a:p>
          <a:p>
            <a:pPr lvl="1"/>
            <a:endParaRPr lang="en-GB" sz="2000" dirty="0"/>
          </a:p>
          <a:p>
            <a:r>
              <a:rPr lang="en-GB" sz="2000" dirty="0"/>
              <a:t>Formalized through the idea of a </a:t>
            </a:r>
            <a:r>
              <a:rPr lang="en-GB" sz="2000" i="1" dirty="0">
                <a:solidFill>
                  <a:schemeClr val="accent2"/>
                </a:solidFill>
              </a:rPr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14839600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A specification is a contract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162800" cy="4800600"/>
          </a:xfrm>
        </p:spPr>
        <p:txBody>
          <a:bodyPr/>
          <a:lstStyle/>
          <a:p>
            <a:r>
              <a:rPr lang="en-GB" sz="2000" dirty="0"/>
              <a:t>A set of requirements agreed to by the user and the manufacturer of the product</a:t>
            </a:r>
          </a:p>
          <a:p>
            <a:pPr lvl="1"/>
            <a:r>
              <a:rPr lang="en-GB" sz="2000" dirty="0"/>
              <a:t>Describes their expectations of each other</a:t>
            </a:r>
          </a:p>
          <a:p>
            <a:pPr lvl="1"/>
            <a:endParaRPr lang="en-GB" sz="2000" dirty="0"/>
          </a:p>
          <a:p>
            <a:r>
              <a:rPr lang="en-GB" sz="2000" dirty="0"/>
              <a:t>Facilitates simplicity via </a:t>
            </a:r>
            <a:r>
              <a:rPr lang="en-GB" sz="2000" i="1" dirty="0"/>
              <a:t>two-way </a:t>
            </a:r>
            <a:r>
              <a:rPr lang="en-GB" sz="2000" dirty="0"/>
              <a:t>isolation</a:t>
            </a:r>
          </a:p>
          <a:p>
            <a:pPr lvl="1"/>
            <a:r>
              <a:rPr lang="en-GB" sz="2000" dirty="0"/>
              <a:t>Isolate client from implementation details</a:t>
            </a:r>
          </a:p>
          <a:p>
            <a:pPr lvl="1"/>
            <a:r>
              <a:rPr lang="en-GB" sz="2000" dirty="0"/>
              <a:t>Isolate implementer from how the part is used</a:t>
            </a:r>
          </a:p>
          <a:p>
            <a:pPr lvl="1"/>
            <a:r>
              <a:rPr lang="en-GB" sz="2000" dirty="0"/>
              <a:t>Discourages implicit, unwritten expectations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Facilitates change</a:t>
            </a:r>
          </a:p>
          <a:p>
            <a:pPr lvl="1"/>
            <a:r>
              <a:rPr lang="en-GB" sz="2000" dirty="0"/>
              <a:t>Reduces the “Medusa effect”: the specification, rather than the code, gets “turned to stone” by client dependencies</a:t>
            </a:r>
          </a:p>
          <a:p>
            <a:pPr lvl="1"/>
            <a:endParaRPr lang="en-GB" sz="2000" dirty="0"/>
          </a:p>
        </p:txBody>
      </p:sp>
      <p:pic>
        <p:nvPicPr>
          <p:cNvPr id="7" name="Picture 2" descr="http://th00.deviantart.net/fs70/PRE/i/2012/056/d/2/medusa_by_dragonwings13-d4r0c4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0" y="5334000"/>
            <a:ext cx="1348303" cy="149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747" y="2133600"/>
            <a:ext cx="2280605" cy="1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03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the interface sufficient?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The interface defines the boundary between implementers and users:</a:t>
            </a:r>
          </a:p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endParaRPr lang="en-GB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x) { return null; 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x, E y){}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(E) 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(int, E){}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…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(List&lt;T&gt;, List&lt;T&gt;){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US" sz="1000" b="1" i="1" dirty="0">
                <a:solidFill>
                  <a:srgbClr val="9C20EE"/>
                </a:solidFill>
                <a:latin typeface="Courier 10 Pitch" pitchFamily="1" charset="0"/>
              </a:rPr>
              <a:t> </a:t>
            </a:r>
            <a:endParaRPr lang="en-GB" sz="1000" b="1" i="1" dirty="0">
              <a:solidFill>
                <a:srgbClr val="9C20EE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1000" i="1" dirty="0">
                <a:solidFill>
                  <a:srgbClr val="9C20EE"/>
                </a:solidFill>
                <a:latin typeface="Courier 10 Pitch" pitchFamily="1" charset="0"/>
              </a:rPr>
              <a:t>	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Interface provides the </a:t>
            </a:r>
            <a:r>
              <a:rPr lang="en-GB" sz="2000" i="1" dirty="0">
                <a:cs typeface="Times New Roman" pitchFamily="18" charset="0"/>
              </a:rPr>
              <a:t>syntax and types</a:t>
            </a: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cs typeface="Times New Roman" pitchFamily="18" charset="0"/>
              </a:rPr>
              <a:t>	But nothing about the </a:t>
            </a:r>
            <a:r>
              <a:rPr lang="en-GB" sz="2000" i="1" dirty="0">
                <a:cs typeface="Times New Roman" pitchFamily="18" charset="0"/>
              </a:rPr>
              <a:t>behavior and effects</a:t>
            </a:r>
          </a:p>
          <a:p>
            <a:pPr lvl="1">
              <a:lnSpc>
                <a:spcPct val="97000"/>
              </a:lnSpc>
            </a:pPr>
            <a:r>
              <a:rPr lang="en-GB" sz="2000" i="1" dirty="0">
                <a:cs typeface="Times New Roman" pitchFamily="18" charset="0"/>
              </a:rPr>
              <a:t>Provides too little information to clients</a:t>
            </a:r>
          </a:p>
          <a:p>
            <a:pPr lvl="1">
              <a:lnSpc>
                <a:spcPct val="97000"/>
              </a:lnSpc>
            </a:pPr>
            <a:endParaRPr lang="en-GB" sz="1000" i="1" dirty="0">
              <a:cs typeface="Times New Roman" pitchFamily="18" charset="0"/>
            </a:endParaRPr>
          </a:p>
          <a:p>
            <a:pPr marL="0" indent="0">
              <a:lnSpc>
                <a:spcPct val="97000"/>
              </a:lnSpc>
              <a:buNone/>
            </a:pPr>
            <a:r>
              <a:rPr lang="en-GB" sz="2000" i="1" dirty="0">
                <a:cs typeface="Times New Roman" pitchFamily="18" charset="0"/>
              </a:rPr>
              <a:t>Note: Code above is right concept but is not (completely) legal Java</a:t>
            </a:r>
          </a:p>
          <a:p>
            <a:pPr lvl="1">
              <a:lnSpc>
                <a:spcPct val="97000"/>
              </a:lnSpc>
            </a:pPr>
            <a:r>
              <a:rPr lang="en-GB" sz="2000" i="1" dirty="0">
                <a:cs typeface="Times New Roman" pitchFamily="18" charset="0"/>
              </a:rPr>
              <a:t>Parameters need names; no static interface methods before Java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6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Why not just read code?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Why are you better off with a specification?</a:t>
            </a:r>
            <a:endParaRPr lang="en-GB" sz="2000" dirty="0">
              <a:latin typeface="Courier 10 Pitch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1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complicated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gives more detail than needed by client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Understanding or even reading every line of code is an excessive burden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you had to read source code of Java libraries to use them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Same applies to developers of different parts of the libraries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cares only about </a:t>
            </a:r>
            <a:r>
              <a:rPr lang="en-GB" sz="2000" i="1" dirty="0">
                <a:solidFill>
                  <a:schemeClr val="accent2"/>
                </a:solidFill>
              </a:rPr>
              <a:t>what</a:t>
            </a:r>
            <a:r>
              <a:rPr lang="en-GB" sz="2000" dirty="0"/>
              <a:t> the code does, not </a:t>
            </a:r>
            <a:r>
              <a:rPr lang="en-GB" sz="2000" i="1" dirty="0">
                <a:solidFill>
                  <a:schemeClr val="accent2"/>
                </a:solidFill>
              </a:rPr>
              <a:t>how</a:t>
            </a:r>
            <a:r>
              <a:rPr lang="en-GB" sz="2000" dirty="0"/>
              <a:t> it does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76741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ambiguous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seems unambiguous and concrete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which details of code's behavior are </a:t>
            </a:r>
            <a:r>
              <a:rPr lang="en-GB" sz="2000" dirty="0">
                <a:solidFill>
                  <a:schemeClr val="accent2"/>
                </a:solidFill>
              </a:rPr>
              <a:t>essential</a:t>
            </a:r>
            <a:r>
              <a:rPr lang="en-GB" sz="2000" dirty="0"/>
              <a:t>, and which are </a:t>
            </a:r>
            <a:r>
              <a:rPr lang="en-GB" sz="2000" dirty="0">
                <a:solidFill>
                  <a:schemeClr val="accent2"/>
                </a:solidFill>
              </a:rPr>
              <a:t>incidental</a:t>
            </a:r>
            <a:r>
              <a:rPr lang="en-GB" sz="2000" dirty="0"/>
              <a:t>?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invariably gets rewritten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needs to know what they can rely 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will be maintained over time?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might be changed by future optimization, improved algorithms, or bug fixes?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Implementer needs to know what features the client depends on, and which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37718447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Motivation for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Towards Writing a Specification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Javadoc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Comparing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Closing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42101-D7A9-B04B-8C50-F7DD457C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1855305"/>
            <a:ext cx="306044" cy="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32305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50" y="1981200"/>
            <a:ext cx="81926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Towards Writing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61997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Comments are essential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Most comments convey only an informal, general idea of what that the code does: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cs typeface="Times New Roman" pitchFamily="18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method checks if "part" appears as a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sub-sequence in "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Problem:  ambiguity remains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>
                <a:cs typeface="Times New Roman" pitchFamily="18" charset="0"/>
              </a:rPr>
              <a:t>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dirty="0">
                <a:cs typeface="Times New Roman" pitchFamily="18" charset="0"/>
              </a:rPr>
              <a:t> are both empty lists?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When does the function return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2000" dirty="0">
                <a:cs typeface="Times New Roman" pitchFamily="18" charset="0"/>
              </a:rPr>
              <a:t>?</a:t>
            </a:r>
            <a:r>
              <a:rPr lang="en-GB" sz="2000" i="1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43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From vague comments to specifications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Roles of a specification: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agrees to rely </a:t>
            </a:r>
            <a:r>
              <a:rPr lang="en-GB" sz="2000" i="1" dirty="0"/>
              <a:t>only</a:t>
            </a:r>
            <a:r>
              <a:rPr lang="en-GB" sz="2000" dirty="0"/>
              <a:t> on information in the description in their use of the part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Implementer of the part promises to support everything in the description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Otherwise is perfectly at liberty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Sadly, much code lacks a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Clients often work out what a method/class does in ambiguous cases by running it and depending on the results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Leads to bugs and programs with unclear dependencies, reducing simplicity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5965244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Recall the sublist 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src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(elt.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8800879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more careful description of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chemeClr val="accent2"/>
                </a:solidFill>
                <a:latin typeface="Courier 10 Pitch" pitchFamily="1" charset="0"/>
              </a:rPr>
              <a:t>    // Check whether “part” appears as a sub-sequence in “</a:t>
            </a:r>
            <a:r>
              <a:rPr lang="en-GB" sz="1600" b="1" i="1" dirty="0" err="1">
                <a:solidFill>
                  <a:schemeClr val="accent2"/>
                </a:solidFill>
                <a:latin typeface="Courier 10 Pitch" pitchFamily="1" charset="0"/>
              </a:rPr>
              <a:t>src</a:t>
            </a:r>
            <a:r>
              <a:rPr lang="en-GB" sz="1600" b="1" i="1" dirty="0">
                <a:solidFill>
                  <a:schemeClr val="accent2"/>
                </a:solidFill>
                <a:latin typeface="Courier 10 Pitch" pitchFamily="1" charset="0"/>
              </a:rPr>
              <a:t>”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b="1" i="1" dirty="0">
              <a:solidFill>
                <a:schemeClr val="accent2"/>
              </a:solidFill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needs to be given some caveats (why?):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chemeClr val="accent2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// * src and part cannot be null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* If src is empty list, always returns false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* Results may be unexpected if partial matches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  can happen right before a real match; e.g.,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  list (1,2,1,3) will not be identified as a </a:t>
            </a:r>
            <a:b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</a:b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  sub sequence of (1,2,1,2,1,3).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9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or replaced with a more detailed description: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chemeClr val="accent2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// This method scans the “src” list from beginning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to end, building up a match for “part”, and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chemeClr val="accent2"/>
                </a:solidFill>
                <a:latin typeface="Courier 10 Pitch" pitchFamily="1" charset="0"/>
              </a:rPr>
              <a:t>    // resetting that match every time that...</a:t>
            </a:r>
          </a:p>
        </p:txBody>
      </p:sp>
    </p:spTree>
    <p:extLst>
      <p:ext uri="{BB962C8B-B14F-4D97-AF65-F5344CB8AC3E}">
        <p14:creationId xmlns:p14="http://schemas.microsoft.com/office/powerpoint/2010/main" val="538172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better approach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i="1" dirty="0">
                <a:solidFill>
                  <a:schemeClr val="accent2"/>
                </a:solidFill>
              </a:rPr>
              <a:t>It’s better to simplify  than to describe complexity!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Complicated description suggests poor 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Rewrite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 to be more sensible, and easier to describe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returns true </a:t>
            </a:r>
            <a:r>
              <a:rPr lang="en-GB" sz="1800" i="1" dirty="0" err="1">
                <a:solidFill>
                  <a:srgbClr val="000000"/>
                </a:solidFill>
                <a:latin typeface="Courier 10 Pitch" pitchFamily="1" charset="0"/>
              </a:rPr>
              <a:t>iff</a:t>
            </a:r>
            <a:endParaRPr lang="en-GB" sz="1800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  src = A : part : B</a:t>
            </a:r>
          </a:p>
          <a:p>
            <a:pPr marL="0" indent="0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where A, B are (possibly empty) sequences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and “:” is sequence concatenation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Mathematical </a:t>
            </a:r>
            <a:r>
              <a:rPr lang="en-GB" sz="2000" dirty="0" err="1"/>
              <a:t>flavor</a:t>
            </a:r>
            <a:r>
              <a:rPr lang="en-GB" sz="2000" dirty="0"/>
              <a:t> not always necessary, but often helps avoid ambiguity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“Declarative” style is important: avoids reciting or depending on operational/implementation details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B18807C-1E61-5044-AA50-1B410A44B902}"/>
              </a:ext>
            </a:extLst>
          </p:cNvPr>
          <p:cNvSpPr/>
          <p:nvPr/>
        </p:nvSpPr>
        <p:spPr>
          <a:xfrm>
            <a:off x="6781800" y="2971801"/>
            <a:ext cx="2213658" cy="381000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iff = “if and only if”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27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benefits of specs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 discipline of writing specifications changes the incentive structure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of coding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Rewards code that is easy to describe and understand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Punishes code that is hard to describe and understand 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if it is shorter or easier to write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find yourself writing complicated specifications, it is an incentive to redesign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/>
              <a:t>In </a:t>
            </a:r>
            <a:r>
              <a:rPr lang="en-GB" sz="2000" b="1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,</a:t>
            </a:r>
            <a:r>
              <a:rPr lang="en-GB" sz="2000"/>
              <a:t> </a:t>
            </a:r>
            <a:r>
              <a:rPr lang="en-GB" sz="2000" dirty="0"/>
              <a:t>code that does exactly the right thing may be slightly slower than a hack that assumes no partial matches before true matches, but cost of forcing client to understand the details is too high</a:t>
            </a:r>
          </a:p>
        </p:txBody>
      </p:sp>
    </p:spTree>
    <p:extLst>
      <p:ext uri="{BB962C8B-B14F-4D97-AF65-F5344CB8AC3E}">
        <p14:creationId xmlns:p14="http://schemas.microsoft.com/office/powerpoint/2010/main" val="13610666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Motivation for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Towards Writing a Specification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Javadoc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Comparing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Closing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42101-D7A9-B04B-8C50-F7DD457C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1855305"/>
            <a:ext cx="306044" cy="30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EB5C3-8D49-C043-AE76-E4C23FAD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2270257"/>
            <a:ext cx="306044" cy="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667000"/>
            <a:ext cx="43909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Javadoc</a:t>
            </a:r>
          </a:p>
        </p:txBody>
      </p:sp>
    </p:spTree>
    <p:extLst>
      <p:ext uri="{BB962C8B-B14F-4D97-AF65-F5344CB8AC3E}">
        <p14:creationId xmlns:p14="http://schemas.microsoft.com/office/powerpoint/2010/main" val="385237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Writing specifications with </a:t>
            </a:r>
            <a:r>
              <a:rPr lang="en-GB" dirty="0" err="1"/>
              <a:t>Javadoc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great tool for writing formal specs!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 convention for writing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Method signature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Text description of method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GB" sz="2000" dirty="0"/>
              <a:t>:  description of what gets passed in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description of what gets returned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exceptions that may occur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1F0B184-9DA0-714A-8FA4-10301E23D680}"/>
              </a:ext>
            </a:extLst>
          </p:cNvPr>
          <p:cNvSpPr/>
          <p:nvPr/>
        </p:nvSpPr>
        <p:spPr>
          <a:xfrm>
            <a:off x="3348942" y="6001533"/>
            <a:ext cx="5562600" cy="648107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More info in Effective Java!  EJ2: 44 / EJ3: 56 -- </a:t>
            </a:r>
            <a:r>
              <a:rPr lang="en-US" sz="2000" i="1" kern="0">
                <a:solidFill>
                  <a:prstClr val="black"/>
                </a:solidFill>
                <a:latin typeface="Calibri" panose="020F0502020204030204"/>
              </a:rPr>
              <a:t>Write doc comments for all exposed API elements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28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Due tonight</a:t>
            </a:r>
          </a:p>
          <a:p>
            <a:r>
              <a:rPr lang="en-US" dirty="0"/>
              <a:t>Looking ahead: HW2 and HW3 both due next week</a:t>
            </a:r>
          </a:p>
          <a:p>
            <a:r>
              <a:rPr lang="en-US" dirty="0"/>
              <a:t>Quiz2 to be posted tonight</a:t>
            </a:r>
          </a:p>
          <a:p>
            <a:r>
              <a:rPr lang="en-US" dirty="0">
                <a:sym typeface="Wingdings"/>
              </a:rPr>
              <a:t>HW0 feedback out soon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This lecture will help you do your homework!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1599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Example: Javadoc for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String.contains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4495800"/>
          </a:xfrm>
          <a:ln/>
        </p:spPr>
        <p:txBody>
          <a:bodyPr>
            <a:noAutofit/>
          </a:bodyPr>
          <a:lstStyle/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Returns true if and only if this string contains the specified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sequence of char values.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@param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 the sequence to search for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@return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if this string contains {@code s}, false otherwise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 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 if s is null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@since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1.5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boolean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(CharSequence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7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7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466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Example: Javadoc for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String.contains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4495800"/>
          </a:xfrm>
          <a:ln/>
        </p:spPr>
        <p:txBody>
          <a:bodyPr>
            <a:noAutofit/>
          </a:bodyPr>
          <a:lstStyle/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Returns true if and only if this string contains the specified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sequence of char values.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@param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 the sequence to search for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@return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if this string contains {@code s}, false otherwise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 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NullPointerException if s is null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@since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1.5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boolean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(CharSequence </a:t>
            </a:r>
            <a:r>
              <a:rPr lang="en-US" sz="1700" b="1">
                <a:solidFill>
                  <a:srgbClr val="0339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7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19584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700" b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7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0DEE375-621E-DE44-A7C1-93D49A21D623}"/>
              </a:ext>
            </a:extLst>
          </p:cNvPr>
          <p:cNvSpPr/>
          <p:nvPr/>
        </p:nvSpPr>
        <p:spPr>
          <a:xfrm>
            <a:off x="1295400" y="1524000"/>
            <a:ext cx="2057400" cy="609600"/>
          </a:xfrm>
          <a:prstGeom prst="wedgeRectCallout">
            <a:avLst>
              <a:gd name="adj1" fmla="val -69257"/>
              <a:gd name="adj2" fmla="val 29664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Starts with </a:t>
            </a: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5DBDDCE-E87A-6843-9AEB-68C25FF2075B}"/>
              </a:ext>
            </a:extLst>
          </p:cNvPr>
          <p:cNvSpPr/>
          <p:nvPr/>
        </p:nvSpPr>
        <p:spPr>
          <a:xfrm>
            <a:off x="4114800" y="1968690"/>
            <a:ext cx="2561230" cy="685800"/>
          </a:xfrm>
          <a:prstGeom prst="wedgeRectCallout">
            <a:avLst>
              <a:gd name="adj1" fmla="val -64969"/>
              <a:gd name="adj2" fmla="val 62499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Overall description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130BB00-59F7-6647-8A5C-9B29149D450E}"/>
              </a:ext>
            </a:extLst>
          </p:cNvPr>
          <p:cNvSpPr/>
          <p:nvPr/>
        </p:nvSpPr>
        <p:spPr>
          <a:xfrm>
            <a:off x="5638800" y="2959289"/>
            <a:ext cx="2133600" cy="666465"/>
          </a:xfrm>
          <a:prstGeom prst="wedgeRectCallout">
            <a:avLst>
              <a:gd name="adj1" fmla="val -72645"/>
              <a:gd name="adj2" fmla="val 32648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@param </a:t>
            </a: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tag for each parameter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B819751-89FA-4541-9935-D8A8161FB2DD}"/>
              </a:ext>
            </a:extLst>
          </p:cNvPr>
          <p:cNvSpPr/>
          <p:nvPr/>
        </p:nvSpPr>
        <p:spPr>
          <a:xfrm>
            <a:off x="6676030" y="3733800"/>
            <a:ext cx="2362200" cy="762000"/>
          </a:xfrm>
          <a:prstGeom prst="wedgeRectCallout">
            <a:avLst>
              <a:gd name="adj1" fmla="val -74791"/>
              <a:gd name="adj2" fmla="val -25064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 tag unless return type is void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682EB8D8-ED78-7449-B72A-462DD658A8C4}"/>
              </a:ext>
            </a:extLst>
          </p:cNvPr>
          <p:cNvSpPr/>
          <p:nvPr/>
        </p:nvSpPr>
        <p:spPr>
          <a:xfrm>
            <a:off x="2747749" y="4006754"/>
            <a:ext cx="2912660" cy="1174845"/>
          </a:xfrm>
          <a:prstGeom prst="wedgeRectCallout">
            <a:avLst>
              <a:gd name="adj1" fmla="val -72621"/>
              <a:gd name="adj2" fmla="val -31088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 tag for every exception, whether checked or unchecked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45781892-D8DD-2E4E-A5ED-1EEE687D7D2B}"/>
              </a:ext>
            </a:extLst>
          </p:cNvPr>
          <p:cNvSpPr/>
          <p:nvPr/>
        </p:nvSpPr>
        <p:spPr>
          <a:xfrm>
            <a:off x="3348942" y="6001533"/>
            <a:ext cx="5562600" cy="648107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More info in Effective Java!  EJ2: 44 / EJ3: 56 -- </a:t>
            </a:r>
            <a:r>
              <a:rPr lang="en-US" sz="2000" i="1" kern="0">
                <a:solidFill>
                  <a:prstClr val="black"/>
                </a:solidFill>
                <a:latin typeface="Calibri" panose="020F0502020204030204"/>
              </a:rPr>
              <a:t>Write doc comments for all exposed API elements</a:t>
            </a:r>
            <a:endParaRPr lang="en-US" sz="2000" b="1" kern="0">
              <a:solidFill>
                <a:srgbClr val="70AD47">
                  <a:lumMod val="5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1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CSE 331 specifications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>
                <a:solidFill>
                  <a:srgbClr val="00AE00"/>
                </a:solidFill>
              </a:rPr>
              <a:t>precondition</a:t>
            </a:r>
            <a:r>
              <a:rPr lang="en-GB" sz="2000" dirty="0"/>
              <a:t>: constraints that hold before the method is called (if not, all bets are off)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</a:t>
            </a:r>
            <a:r>
              <a:rPr lang="en-GB" sz="2000" dirty="0"/>
              <a:t>:  spells out any obligations on client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 err="1">
                <a:solidFill>
                  <a:srgbClr val="00AE00"/>
                </a:solidFill>
              </a:rPr>
              <a:t>postcondition</a:t>
            </a:r>
            <a:r>
              <a:rPr lang="en-GB" sz="2000" dirty="0"/>
              <a:t>: constraints that hold after the method is called (if the precondition held)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r>
              <a:rPr lang="en-GB" sz="2000" dirty="0"/>
              <a:t>:  lists objects that may be affected by method; any object not listed is guaranteed to be untouched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GB" sz="2000" dirty="0"/>
              <a:t>:  gives guarantees on final state of modified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lists possible exceptions and conditions under which they are thrown (Javadoc uses this too)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describes return value (Javadoc uses this too)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516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Lecture Slides Disclaimer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 the interest of saving slide space and focusing on preconditions and postconditions, the following examples omit important parts of the javadoc, including: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overall description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@param tags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When you write javadocs, include all the parts! </a:t>
            </a:r>
            <a:r>
              <a:rPr lang="en-GB" sz="2000" dirty="0">
                <a:sym typeface="Wingdings" pitchFamily="2" charset="2"/>
              </a:rPr>
              <a:t>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099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4148" cy="2057400"/>
          </a:xfrm>
        </p:spPr>
        <p:txBody>
          <a:bodyPr>
            <a:noAutofit/>
          </a:bodyPr>
          <a:lstStyle/>
          <a:p>
            <a:pPr marL="414726" indent="-414726">
              <a:lnSpc>
                <a:spcPct val="83000"/>
              </a:lnSpc>
              <a:buNone/>
              <a:tabLst>
                <a:tab pos="414726" algn="l"/>
              </a:tabLst>
            </a:pPr>
            <a:r>
              <a:rPr lang="en-US" sz="2000" dirty="0"/>
              <a:t>static </a:t>
            </a:r>
            <a:r>
              <a:rPr lang="en-US" sz="2000" b="1" dirty="0">
                <a:latin typeface="Courier New" pitchFamily="49" charset="0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change</a:t>
            </a:r>
            <a:r>
              <a:rPr lang="en-US" sz="2000" dirty="0"/>
              <a:t>(List&lt;T&gt; </a:t>
            </a:r>
            <a:r>
              <a:rPr lang="en-US" sz="2000" dirty="0">
                <a:solidFill>
                  <a:schemeClr val="accent2"/>
                </a:solidFill>
              </a:rPr>
              <a:t>lst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oldelt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newelt</a:t>
            </a:r>
            <a:r>
              <a:rPr lang="en-US" sz="2000" dirty="0"/>
              <a:t>)</a:t>
            </a:r>
            <a:endParaRPr lang="en-US" sz="800" dirty="0"/>
          </a:p>
          <a:p>
            <a:pPr marL="414726" indent="-414726">
              <a:lnSpc>
                <a:spcPct val="83000"/>
              </a:lnSpc>
              <a:buNone/>
              <a:tabLst>
                <a:tab pos="414726" algn="l"/>
              </a:tabLst>
            </a:pPr>
            <a:r>
              <a:rPr lang="en-US" sz="100" dirty="0"/>
              <a:t> 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lst, oldelt, and newelt are non-null.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2000" dirty="0"/>
              <a:t>			oldelt occurs in </a:t>
            </a:r>
            <a:r>
              <a:rPr lang="en-US" sz="2000" dirty="0" err="1"/>
              <a:t>lst</a:t>
            </a:r>
            <a:r>
              <a:rPr lang="en-US" sz="2000" dirty="0"/>
              <a:t>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</a:t>
            </a:r>
            <a:r>
              <a:rPr lang="en-US" sz="2000" dirty="0" err="1"/>
              <a:t>lst</a:t>
            </a:r>
            <a:endParaRPr lang="en-US" sz="20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800" dirty="0"/>
              <a:t> </a:t>
            </a: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effects </a:t>
            </a:r>
            <a:r>
              <a:rPr lang="en-US" sz="2000" dirty="0"/>
              <a:t>	change the first occurrence of oldelt in lst to newelt</a:t>
            </a:r>
            <a:br>
              <a:rPr lang="en-US" sz="2000" dirty="0"/>
            </a:br>
            <a:r>
              <a:rPr lang="en-US" sz="2000" dirty="0"/>
              <a:t> 		&amp; makes no other changes to </a:t>
            </a:r>
            <a:r>
              <a:rPr lang="en-US" sz="2000" dirty="0" err="1"/>
              <a:t>lst</a:t>
            </a:r>
            <a:endParaRPr lang="en-US" sz="20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the position of the element in lst that was </a:t>
            </a:r>
            <a:r>
              <a:rPr lang="en-US" sz="2000" dirty="0" err="1"/>
              <a:t>oldelt</a:t>
            </a:r>
            <a:r>
              <a:rPr lang="en-US" sz="2000" dirty="0"/>
              <a:t> and</a:t>
            </a:r>
            <a:br>
              <a:rPr lang="en-US" sz="2000" dirty="0"/>
            </a:br>
            <a:r>
              <a:rPr lang="en-US" sz="2000" dirty="0"/>
              <a:t>		is now newelt</a:t>
            </a:r>
            <a:br>
              <a:rPr lang="en-US" sz="2000" dirty="0"/>
            </a:br>
            <a:endParaRPr lang="en-US" sz="4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endParaRPr lang="en-US" sz="2000" b="1" i="1" dirty="0">
              <a:solidFill>
                <a:srgbClr val="800080"/>
              </a:solidFill>
              <a:latin typeface="Courier New" pitchFamily="49" charset="0"/>
            </a:endParaRP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4981" y="3810000"/>
            <a:ext cx="8914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5F830E-ED77-8442-8384-0B285AA34CFD}"/>
              </a:ext>
            </a:extLst>
          </p:cNvPr>
          <p:cNvSpPr/>
          <p:nvPr/>
        </p:nvSpPr>
        <p:spPr>
          <a:xfrm>
            <a:off x="685800" y="3962401"/>
            <a:ext cx="8004517" cy="27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static 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change</a:t>
            </a:r>
            <a:r>
              <a:rPr lang="en-US" sz="2000" b="1" dirty="0">
                <a:latin typeface="Courier New" pitchFamily="49" charset="0"/>
              </a:rPr>
              <a:t>(List&lt;T&gt;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, 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             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oldelt</a:t>
            </a:r>
            <a:r>
              <a:rPr lang="en-US" sz="2000" b="1" dirty="0">
                <a:latin typeface="Courier New" pitchFamily="49" charset="0"/>
              </a:rPr>
              <a:t>, T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	int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0;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for (T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curr</a:t>
            </a:r>
            <a:r>
              <a:rPr lang="en-US" sz="2000" b="1" dirty="0">
                <a:latin typeface="Courier New" pitchFamily="49" charset="0"/>
              </a:rPr>
              <a:t> : lst)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if (curr == oldelt)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 err="1">
                <a:latin typeface="Courier New" pitchFamily="49" charset="0"/>
              </a:rPr>
              <a:t>lst.set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, i);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return i;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}</a:t>
            </a:r>
          </a:p>
          <a:p>
            <a:pPr marL="1244178" lvl="1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i + 1;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}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return -1;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  <a:buNone/>
            </a:pPr>
            <a:r>
              <a:rPr lang="en-US" sz="2000" dirty="0"/>
              <a:t>static </a:t>
            </a:r>
            <a:r>
              <a:rPr lang="sv-SE" sz="2000" dirty="0"/>
              <a:t>List&lt;Integer&gt; </a:t>
            </a:r>
            <a:r>
              <a:rPr lang="sv-SE" sz="2000" dirty="0">
                <a:solidFill>
                  <a:schemeClr val="accent2"/>
                </a:solidFill>
              </a:rPr>
              <a:t>zipSum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</a:t>
            </a:r>
          </a:p>
          <a:p>
            <a:pPr>
              <a:lnSpc>
                <a:spcPct val="83000"/>
              </a:lnSpc>
              <a:buNone/>
            </a:pPr>
            <a:r>
              <a:rPr lang="en-US" sz="2000" dirty="0"/>
              <a:t> 	</a:t>
            </a:r>
            <a:r>
              <a:rPr lang="en-US" sz="2000" dirty="0">
                <a:solidFill>
                  <a:schemeClr val="accent2"/>
                </a:solidFill>
              </a:rPr>
              <a:t>  requires </a:t>
            </a:r>
            <a:r>
              <a:rPr lang="en-US" sz="2000" dirty="0"/>
              <a:t>	lst1 and lst2 are non-null. </a:t>
            </a:r>
          </a:p>
          <a:p>
            <a:pPr>
              <a:lnSpc>
                <a:spcPct val="83000"/>
              </a:lnSpc>
              <a:buNone/>
            </a:pPr>
            <a:r>
              <a:rPr lang="en-US" sz="500" dirty="0"/>
              <a:t> </a:t>
            </a:r>
            <a:br>
              <a:rPr lang="en-US" sz="2000" dirty="0"/>
            </a:br>
            <a:r>
              <a:rPr lang="en-US" sz="2000" dirty="0"/>
              <a:t>		lst1 and lst2 are the same size. </a:t>
            </a:r>
          </a:p>
          <a:p>
            <a:pPr>
              <a:lnSpc>
                <a:spcPct val="83000"/>
              </a:lnSpc>
              <a:buNone/>
            </a:pPr>
            <a:r>
              <a:rPr lang="en-US" sz="500" dirty="0"/>
              <a:t> </a:t>
            </a:r>
            <a:br>
              <a:rPr lang="en-US" sz="2000" dirty="0"/>
            </a:br>
            <a:r>
              <a:rPr lang="en-US" sz="100" dirty="0"/>
              <a:t>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none</a:t>
            </a:r>
          </a:p>
          <a:p>
            <a:pPr>
              <a:lnSpc>
                <a:spcPct val="83000"/>
              </a:lnSpc>
              <a:buNone/>
            </a:pPr>
            <a:r>
              <a:rPr lang="en-US" sz="100" dirty="0"/>
              <a:t>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none</a:t>
            </a:r>
          </a:p>
          <a:p>
            <a:pPr>
              <a:lnSpc>
                <a:spcPct val="83000"/>
              </a:lnSpc>
              <a:buNone/>
            </a:pPr>
            <a:br>
              <a:rPr lang="en-US" sz="5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a list of same size where the ith element is 		 	the sum of the ith elements of lst1 and lst2</a:t>
            </a:r>
            <a:br>
              <a:rPr lang="en-US" sz="2000" dirty="0"/>
            </a:br>
            <a:endParaRPr lang="en-US" sz="2000" b="1" dirty="0">
              <a:solidFill>
                <a:srgbClr val="80008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List&lt;Integer&gt;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zipSum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	</a:t>
            </a: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                         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>
                <a:latin typeface="Courier New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ArrayList&lt;Integer&gt;();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res.add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(lst1.get(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+ lst2.get(i));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}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res;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29032" y="38862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</a:t>
            </a:r>
            <a:r>
              <a:rPr lang="sv-SE" sz="2000" dirty="0" err="1"/>
              <a:t>void</a:t>
            </a:r>
            <a:r>
              <a:rPr lang="sv-SE" sz="2000" dirty="0"/>
              <a:t> </a:t>
            </a:r>
            <a:r>
              <a:rPr lang="sv-SE" sz="2000" dirty="0" err="1">
                <a:solidFill>
                  <a:schemeClr val="accent2"/>
                </a:solidFill>
              </a:rPr>
              <a:t>listAdd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	 </a:t>
            </a:r>
          </a:p>
          <a:p>
            <a:pPr>
              <a:lnSpc>
                <a:spcPct val="113000"/>
              </a:lnSpc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lst1 and lst2 are non-null.</a:t>
            </a:r>
            <a:br>
              <a:rPr lang="en-US" sz="2000" dirty="0"/>
            </a:br>
            <a:r>
              <a:rPr lang="en-US" sz="2000" dirty="0"/>
              <a:t>		lst1 and lst2 are the same size. </a:t>
            </a:r>
          </a:p>
          <a:p>
            <a:pPr>
              <a:lnSpc>
                <a:spcPct val="113000"/>
              </a:lnSpc>
              <a:buNone/>
            </a:pPr>
            <a:r>
              <a:rPr lang="en-US" sz="100" dirty="0"/>
              <a:t>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lst1</a:t>
            </a:r>
          </a:p>
          <a:p>
            <a:pPr>
              <a:lnSpc>
                <a:spcPct val="113000"/>
              </a:lnSpc>
              <a:buNone/>
            </a:pPr>
            <a:r>
              <a:rPr lang="en-US" sz="100" dirty="0"/>
              <a:t>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ith element of lst2 is added to the ith element of lst1</a:t>
            </a:r>
          </a:p>
          <a:p>
            <a:pPr>
              <a:lnSpc>
                <a:spcPct val="113000"/>
              </a:lnSpc>
              <a:buNone/>
            </a:pPr>
            <a:r>
              <a:rPr lang="en-US" sz="100" dirty="0"/>
              <a:t> 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/>
              <a:t> 	none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void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listAdd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					 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lst1.set(i, lst1.get(i) + lst2.get(i));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(Watch out for bugs!)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void </a:t>
            </a:r>
            <a:r>
              <a:rPr lang="sv-SE" sz="2000" dirty="0">
                <a:solidFill>
                  <a:schemeClr val="accent2"/>
                </a:solidFill>
              </a:rPr>
              <a:t>uniquify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</a:t>
            </a:r>
            <a:r>
              <a:rPr lang="sv-SE" sz="2000" dirty="0"/>
              <a:t>) 	 </a:t>
            </a:r>
          </a:p>
          <a:p>
            <a:pPr>
              <a:lnSpc>
                <a:spcPct val="113000"/>
              </a:lnSpc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	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/>
              <a:t> 	???</a:t>
            </a:r>
          </a:p>
          <a:p>
            <a:pPr>
              <a:buNone/>
            </a:pPr>
            <a:endParaRPr lang="en-US" sz="2000" dirty="0"/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static void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uniquify</a:t>
            </a:r>
            <a:r>
              <a:rPr lang="en-US" sz="2000" b="1" dirty="0">
                <a:latin typeface="Courier New" pitchFamily="49" charset="0"/>
              </a:rPr>
              <a:t>(List&lt;Integer&gt;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for 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lst.size</a:t>
            </a:r>
            <a:r>
              <a:rPr lang="en-US" sz="2000" b="1" dirty="0">
                <a:latin typeface="Courier New" pitchFamily="49" charset="0"/>
              </a:rPr>
              <a:t>()-1;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++) 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    if (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 == 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(i+1))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        </a:t>
            </a:r>
            <a:r>
              <a:rPr lang="en-US" sz="2000" b="1" dirty="0" err="1">
                <a:latin typeface="Courier New" pitchFamily="49" charset="0"/>
              </a:rPr>
              <a:t>lst.remove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Should requires clause be checked?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the client calls a method without meeting the precondition, the code is free to do </a:t>
            </a:r>
            <a:r>
              <a:rPr lang="en-GB" sz="2000" i="1" dirty="0"/>
              <a:t>anything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Including pass corrupted data back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is polite, nevertheless, to </a:t>
            </a:r>
            <a:r>
              <a:rPr lang="en-GB" sz="2000" i="1" dirty="0">
                <a:solidFill>
                  <a:schemeClr val="accent2"/>
                </a:solidFill>
              </a:rPr>
              <a:t>fail fast</a:t>
            </a:r>
            <a:r>
              <a:rPr lang="en-GB" sz="2000" dirty="0"/>
              <a:t>: to provide an immediate error, rather than permitting mysterious bad </a:t>
            </a:r>
            <a:r>
              <a:rPr lang="en-GB" sz="2000" dirty="0" err="1"/>
              <a:t>behavior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Preconditions are common in “helper” methods/classes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 public libraries, it’s friendlier to deal with all possible input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binary search would normally impose a pre-condition rather than simply failing if list is not sorted.  Why?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 of thumb: Check if cheap to do so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list has to be non-null </a:t>
            </a:r>
            <a:r>
              <a:rPr lang="en-GB" sz="2000" i="1" dirty="0">
                <a:sym typeface="Wingdings" pitchFamily="2" charset="2"/>
              </a:rPr>
              <a:t> check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list has to be sorted </a:t>
            </a:r>
            <a:r>
              <a:rPr lang="en-GB" sz="2000" i="1" dirty="0">
                <a:sym typeface="Wingdings" pitchFamily="2" charset="2"/>
              </a:rPr>
              <a:t> skip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13693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/>
              <a:t>Satisfaction of a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Let M be an implementation and S a specification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i="1" dirty="0">
                <a:solidFill>
                  <a:schemeClr val="accent2"/>
                </a:solidFill>
              </a:rPr>
              <a:t>M satisfies 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if and only if</a:t>
            </a:r>
          </a:p>
          <a:p>
            <a:pPr lvl="1"/>
            <a:r>
              <a:rPr lang="en-US" sz="2000" dirty="0"/>
              <a:t>Every behavior of M is permitted by S</a:t>
            </a:r>
          </a:p>
          <a:p>
            <a:pPr lvl="1"/>
            <a:r>
              <a:rPr lang="en-US" sz="2000" dirty="0"/>
              <a:t>“The behavior of M is a subset of S”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statement “M is correct” is meaningless!</a:t>
            </a:r>
          </a:p>
          <a:p>
            <a:pPr lvl="1"/>
            <a:r>
              <a:rPr lang="en-US" sz="2000" dirty="0"/>
              <a:t>Though often made!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M does not satisfy S, either (or both!) could be “wrong”</a:t>
            </a:r>
          </a:p>
          <a:p>
            <a:pPr lvl="1"/>
            <a:r>
              <a:rPr lang="en-US" sz="2000" i="1" dirty="0"/>
              <a:t>“One person’s feature is another person’s bug.”</a:t>
            </a:r>
          </a:p>
          <a:p>
            <a:pPr lvl="1"/>
            <a:r>
              <a:rPr lang="en-US" sz="2000" dirty="0"/>
              <a:t>Usually better to change the program than the spec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50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Weaker/Stronger Statements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8B9A0E-BB09-074A-AF6E-909D5A1E01FA}"/>
              </a:ext>
            </a:extLst>
          </p:cNvPr>
          <p:cNvCxnSpPr/>
          <p:nvPr/>
        </p:nvCxnSpPr>
        <p:spPr>
          <a:xfrm>
            <a:off x="3187870" y="5549472"/>
            <a:ext cx="5306096" cy="0"/>
          </a:xfrm>
          <a:prstGeom prst="straightConnector1">
            <a:avLst/>
          </a:prstGeom>
          <a:ln w="381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A4CD45C-B04B-7B4B-A143-84194131051D}"/>
              </a:ext>
            </a:extLst>
          </p:cNvPr>
          <p:cNvSpPr txBox="1"/>
          <p:nvPr/>
        </p:nvSpPr>
        <p:spPr>
          <a:xfrm>
            <a:off x="891571" y="545464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 = sum(1...n)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EF7765-976C-4646-A24C-C0ADCE200252}"/>
              </a:ext>
            </a:extLst>
          </p:cNvPr>
          <p:cNvSpPr/>
          <p:nvPr/>
        </p:nvSpPr>
        <p:spPr>
          <a:xfrm>
            <a:off x="7520509" y="5442800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2EA771-7048-5A4E-ADA6-3D108F353F2E}"/>
              </a:ext>
            </a:extLst>
          </p:cNvPr>
          <p:cNvSpPr txBox="1"/>
          <p:nvPr/>
        </p:nvSpPr>
        <p:spPr>
          <a:xfrm>
            <a:off x="7051803" y="575584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(n (n+1))/2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B77731-162D-3C43-BF47-017222D5E017}"/>
              </a:ext>
            </a:extLst>
          </p:cNvPr>
          <p:cNvSpPr txBox="1"/>
          <p:nvPr/>
        </p:nvSpPr>
        <p:spPr>
          <a:xfrm>
            <a:off x="628650" y="1690689"/>
            <a:ext cx="72314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Question from last lecture...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{sum = sum(1..n) }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stronger than </a:t>
            </a:r>
            <a:r>
              <a:rPr lang="en-US" sz="2800" b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{sum = sum(1..k-1) } </a:t>
            </a:r>
            <a:r>
              <a:rPr lang="en-US" sz="2800">
                <a:solidFill>
                  <a:prstClr val="black"/>
                </a:solidFill>
                <a:latin typeface="Helvetica" pitchFamily="2" charset="0"/>
              </a:rPr>
              <a:t>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A276FC-7F05-D344-BFD4-8707DECA9572}"/>
              </a:ext>
            </a:extLst>
          </p:cNvPr>
          <p:cNvCxnSpPr/>
          <p:nvPr/>
        </p:nvCxnSpPr>
        <p:spPr>
          <a:xfrm>
            <a:off x="3221340" y="4057722"/>
            <a:ext cx="5306096" cy="0"/>
          </a:xfrm>
          <a:prstGeom prst="straightConnector1">
            <a:avLst/>
          </a:prstGeom>
          <a:ln w="381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E19D5A-AF52-884A-BF7E-5FBD06819BE2}"/>
              </a:ext>
            </a:extLst>
          </p:cNvPr>
          <p:cNvSpPr txBox="1"/>
          <p:nvPr/>
        </p:nvSpPr>
        <p:spPr>
          <a:xfrm>
            <a:off x="864587" y="3677717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 = sum(1...k-1)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A5B312C-8B8C-0A4B-B75F-8203B0478D87}"/>
              </a:ext>
            </a:extLst>
          </p:cNvPr>
          <p:cNvSpPr/>
          <p:nvPr/>
        </p:nvSpPr>
        <p:spPr>
          <a:xfrm>
            <a:off x="3733037" y="3932777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234153-86B8-4743-9F67-696D2FA47A2F}"/>
              </a:ext>
            </a:extLst>
          </p:cNvPr>
          <p:cNvSpPr txBox="1"/>
          <p:nvPr/>
        </p:nvSpPr>
        <p:spPr>
          <a:xfrm>
            <a:off x="3686870" y="4237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F50BE2-FDE0-C345-9D5F-5ED5364C2489}"/>
              </a:ext>
            </a:extLst>
          </p:cNvPr>
          <p:cNvSpPr/>
          <p:nvPr/>
        </p:nvSpPr>
        <p:spPr>
          <a:xfrm>
            <a:off x="4118125" y="3932494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19F46E-C8A4-B34F-B03E-4AE3015A4C72}"/>
              </a:ext>
            </a:extLst>
          </p:cNvPr>
          <p:cNvSpPr txBox="1"/>
          <p:nvPr/>
        </p:nvSpPr>
        <p:spPr>
          <a:xfrm>
            <a:off x="4071958" y="423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C8F5F0-FBF0-AF4C-A227-E9C685CA574F}"/>
              </a:ext>
            </a:extLst>
          </p:cNvPr>
          <p:cNvSpPr/>
          <p:nvPr/>
        </p:nvSpPr>
        <p:spPr>
          <a:xfrm>
            <a:off x="4636858" y="3932494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006C2D-0802-DA4D-B251-7DD9E01D2E26}"/>
              </a:ext>
            </a:extLst>
          </p:cNvPr>
          <p:cNvSpPr txBox="1"/>
          <p:nvPr/>
        </p:nvSpPr>
        <p:spPr>
          <a:xfrm>
            <a:off x="4590691" y="423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0F0B3E-EE5F-B548-A257-7C8A72591627}"/>
              </a:ext>
            </a:extLst>
          </p:cNvPr>
          <p:cNvSpPr/>
          <p:nvPr/>
        </p:nvSpPr>
        <p:spPr>
          <a:xfrm>
            <a:off x="5631566" y="3912278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49BF2-6C53-4347-95A4-4BF2A065B78D}"/>
              </a:ext>
            </a:extLst>
          </p:cNvPr>
          <p:cNvSpPr txBox="1"/>
          <p:nvPr/>
        </p:nvSpPr>
        <p:spPr>
          <a:xfrm>
            <a:off x="5585399" y="4217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D371A8-8AF8-DA4A-9488-FF478ED0FFBA}"/>
              </a:ext>
            </a:extLst>
          </p:cNvPr>
          <p:cNvSpPr txBox="1"/>
          <p:nvPr/>
        </p:nvSpPr>
        <p:spPr>
          <a:xfrm>
            <a:off x="6291213" y="42526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...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20314-E942-A148-A688-CFFECAA4F2AE}"/>
              </a:ext>
            </a:extLst>
          </p:cNvPr>
          <p:cNvSpPr/>
          <p:nvPr/>
        </p:nvSpPr>
        <p:spPr>
          <a:xfrm>
            <a:off x="387533" y="3174594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Helvetica" pitchFamily="2" charset="0"/>
              </a:rPr>
              <a:t>k changes</a:t>
            </a: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2683C5-DE5F-5E40-9169-A3BDC34AA0AC}"/>
              </a:ext>
            </a:extLst>
          </p:cNvPr>
          <p:cNvSpPr/>
          <p:nvPr/>
        </p:nvSpPr>
        <p:spPr>
          <a:xfrm>
            <a:off x="387533" y="5029200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Helvetica" pitchFamily="2" charset="0"/>
              </a:rPr>
              <a:t>n is a fixed value</a:t>
            </a:r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E26C1B-DA5A-4A42-899A-BE7A761DF9CD}"/>
              </a:ext>
            </a:extLst>
          </p:cNvPr>
          <p:cNvSpPr txBox="1"/>
          <p:nvPr/>
        </p:nvSpPr>
        <p:spPr>
          <a:xfrm>
            <a:off x="286451" y="401279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((k-1)k)/2 for k = (1... n)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FDCB38-7619-2B4D-BEF7-F46E0B7A86DB}"/>
              </a:ext>
            </a:extLst>
          </p:cNvPr>
          <p:cNvSpPr txBox="1"/>
          <p:nvPr/>
        </p:nvSpPr>
        <p:spPr>
          <a:xfrm>
            <a:off x="282429" y="5833139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(n (n+1))/2 for a specific n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D21CB2-AB5C-9B4D-BF9F-AED1E35EB136}"/>
              </a:ext>
            </a:extLst>
          </p:cNvPr>
          <p:cNvSpPr/>
          <p:nvPr/>
        </p:nvSpPr>
        <p:spPr>
          <a:xfrm>
            <a:off x="7500662" y="3921121"/>
            <a:ext cx="209352" cy="2060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6EF8C8-B4EC-B347-91B9-CCF0BECA5965}"/>
              </a:ext>
            </a:extLst>
          </p:cNvPr>
          <p:cNvSpPr txBox="1"/>
          <p:nvPr/>
        </p:nvSpPr>
        <p:spPr>
          <a:xfrm>
            <a:off x="7104702" y="423832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(n(n+1))/2</a:t>
            </a:r>
          </a:p>
        </p:txBody>
      </p:sp>
    </p:spTree>
    <p:extLst>
      <p:ext uri="{BB962C8B-B14F-4D97-AF65-F5344CB8AC3E}">
        <p14:creationId xmlns:p14="http://schemas.microsoft.com/office/powerpoint/2010/main" val="3486190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benefits of specs (revisited)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means that client doesn't need to look at implementation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the code </a:t>
            </a:r>
            <a:r>
              <a:rPr lang="en-GB" sz="2000" dirty="0">
                <a:solidFill>
                  <a:schemeClr val="tx2"/>
                </a:solidFill>
              </a:rPr>
              <a:t>may not even exist </a:t>
            </a:r>
            <a:r>
              <a:rPr lang="en-GB" sz="2000" dirty="0"/>
              <a:t>yet!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Write specifications first, make sure system will fit together, and then assign separate implementers to different modules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teamwork and parallel development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Also helps with testing (future topic)</a:t>
            </a:r>
          </a:p>
        </p:txBody>
      </p:sp>
    </p:spTree>
    <p:extLst>
      <p:ext uri="{BB962C8B-B14F-4D97-AF65-F5344CB8AC3E}">
        <p14:creationId xmlns:p14="http://schemas.microsoft.com/office/powerpoint/2010/main" val="68126588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Javadocs in 331 (Summary)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Method Javadoc in 331 homework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Overall description of what the method does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@param</a:t>
            </a:r>
            <a:r>
              <a:rPr lang="en-GB" sz="2000" dirty="0"/>
              <a:t>: one param tag for each parameter, containing its type and description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</a:t>
            </a:r>
            <a:r>
              <a:rPr lang="en-GB" sz="2000" dirty="0"/>
              <a:t>:  preconditions for parameters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r>
              <a:rPr lang="en-GB" sz="2000" dirty="0"/>
              <a:t>:  lists objects visible to client that may be modified, including parameters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GB" sz="2000" dirty="0"/>
              <a:t>:  gives guarantees on final state of modified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one throws tag for each possible exception type and conditions under which they are thrown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describes return value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Class Javadoc in 331 homework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Overall description of the class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8559677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Motivation for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Towards Writing a Specification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Javadoc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Comparing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Closing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42101-D7A9-B04B-8C50-F7DD457C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1855305"/>
            <a:ext cx="306044" cy="30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1E8DD-9597-6B49-ABFB-CBA02F38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4" y="2284326"/>
            <a:ext cx="306044" cy="306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1601D-6CDD-7547-B62D-789C3FDD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4" y="2713347"/>
            <a:ext cx="306044" cy="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9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71513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Comparing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51292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Comparing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Occasionally, we need to compare different versions of a specification (</a:t>
            </a:r>
            <a:r>
              <a:rPr lang="en-GB" sz="2000" i="1" dirty="0"/>
              <a:t>Why?</a:t>
            </a:r>
            <a:r>
              <a:rPr lang="en-GB" sz="2000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that, talk about </a:t>
            </a:r>
            <a:r>
              <a:rPr lang="en-GB" sz="2000" i="1" dirty="0"/>
              <a:t>weaker</a:t>
            </a:r>
            <a:r>
              <a:rPr lang="en-GB" sz="2000" dirty="0"/>
              <a:t> and </a:t>
            </a:r>
            <a:r>
              <a:rPr lang="en-GB" sz="2000" i="1" dirty="0"/>
              <a:t>stronger</a:t>
            </a:r>
            <a:r>
              <a:rPr lang="en-GB" sz="2000" dirty="0"/>
              <a:t>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weaker specification gives greater freedom to the implementer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specification S</a:t>
            </a:r>
            <a:r>
              <a:rPr lang="en-GB" sz="2000" baseline="-33000" dirty="0"/>
              <a:t>1</a:t>
            </a:r>
            <a:r>
              <a:rPr lang="en-GB" sz="2000" dirty="0"/>
              <a:t> is weaker than S</a:t>
            </a:r>
            <a:r>
              <a:rPr lang="en-GB" sz="2000" baseline="-33000" dirty="0"/>
              <a:t>2</a:t>
            </a:r>
            <a:r>
              <a:rPr lang="en-GB" sz="2000" dirty="0"/>
              <a:t>, then for any implementation M,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 satisfies S</a:t>
            </a:r>
            <a:r>
              <a:rPr lang="en-GB" sz="2000" baseline="-33000" dirty="0"/>
              <a:t>2</a:t>
            </a:r>
            <a:r>
              <a:rPr lang="en-GB" sz="2000" dirty="0"/>
              <a:t>    =&gt;   M satisfies S</a:t>
            </a:r>
            <a:r>
              <a:rPr lang="en-GB" sz="2000" baseline="-33000" dirty="0"/>
              <a:t>1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the opposite implication does not hold in general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Given two specifications, they may be </a:t>
            </a:r>
            <a:r>
              <a:rPr lang="en-GB" sz="2000" i="1" dirty="0"/>
              <a:t>incomparable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Neither is weaker/stronger than the other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Some</a:t>
            </a:r>
            <a:r>
              <a:rPr lang="en-GB" sz="2000" dirty="0"/>
              <a:t> implementations might still satisfy them both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190408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Comparing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weaker specification gives greater freedom to the implementer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specification S</a:t>
            </a:r>
            <a:r>
              <a:rPr lang="en-GB" sz="2000" baseline="-33000" dirty="0"/>
              <a:t>1</a:t>
            </a:r>
            <a:r>
              <a:rPr lang="en-GB" sz="2000" dirty="0"/>
              <a:t> is weaker than S</a:t>
            </a:r>
            <a:r>
              <a:rPr lang="en-GB" sz="2000" baseline="-33000" dirty="0"/>
              <a:t>2</a:t>
            </a:r>
            <a:r>
              <a:rPr lang="en-GB" sz="2000" dirty="0"/>
              <a:t>, then for any implementation M,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 satisfies S</a:t>
            </a:r>
            <a:r>
              <a:rPr lang="en-GB" sz="2000" baseline="-33000" dirty="0"/>
              <a:t>2</a:t>
            </a:r>
            <a:r>
              <a:rPr lang="en-GB" sz="2000" dirty="0"/>
              <a:t>    =&gt;   M satisfies S</a:t>
            </a:r>
            <a:r>
              <a:rPr lang="en-GB" sz="2000" baseline="-33000" dirty="0"/>
              <a:t>1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the opposite implication does not hold in general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 satisfies S1  does not imply N satisfies S2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45B0F6-339D-794F-9F1F-9CB1D87153FB}"/>
              </a:ext>
            </a:extLst>
          </p:cNvPr>
          <p:cNvGrpSpPr/>
          <p:nvPr/>
        </p:nvGrpSpPr>
        <p:grpSpPr>
          <a:xfrm>
            <a:off x="1600200" y="4114800"/>
            <a:ext cx="5221772" cy="2362201"/>
            <a:chOff x="1524001" y="3657601"/>
            <a:chExt cx="5221772" cy="25908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E3CC15-3826-2940-85E3-AA228B5FCA8F}"/>
                </a:ext>
              </a:extLst>
            </p:cNvPr>
            <p:cNvGrpSpPr/>
            <p:nvPr/>
          </p:nvGrpSpPr>
          <p:grpSpPr>
            <a:xfrm>
              <a:off x="1524001" y="3657601"/>
              <a:ext cx="5221772" cy="2590800"/>
              <a:chOff x="6040653" y="1445949"/>
              <a:chExt cx="2353235" cy="139177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C897FA9-BC25-DF46-91A7-48F25B0FD235}"/>
                  </a:ext>
                </a:extLst>
              </p:cNvPr>
              <p:cNvSpPr/>
              <p:nvPr/>
            </p:nvSpPr>
            <p:spPr>
              <a:xfrm>
                <a:off x="6040653" y="1445949"/>
                <a:ext cx="2353235" cy="139177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3810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B00476-9C84-0A44-9C16-FF8DDCCB013D}"/>
                  </a:ext>
                </a:extLst>
              </p:cNvPr>
              <p:cNvSpPr/>
              <p:nvPr/>
            </p:nvSpPr>
            <p:spPr>
              <a:xfrm>
                <a:off x="6354144" y="1598211"/>
                <a:ext cx="1094455" cy="918883"/>
              </a:xfrm>
              <a:prstGeom prst="ellipse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3810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64FDC4-5DAE-C44C-92DB-69DA6334D9EE}"/>
                  </a:ext>
                </a:extLst>
              </p:cNvPr>
              <p:cNvSpPr/>
              <p:nvPr/>
            </p:nvSpPr>
            <p:spPr>
              <a:xfrm>
                <a:off x="6467048" y="1856679"/>
                <a:ext cx="911607" cy="200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443B80"/>
                    </a:solidFill>
                    <a:effectLst/>
                    <a:uLnTx/>
                    <a:uFillTx/>
                    <a:latin typeface="Courier" charset="0"/>
                    <a:ea typeface="Courier" charset="0"/>
                    <a:cs typeface="Courier" charset="0"/>
                  </a:rPr>
                  <a:t>S1 (stronger)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A3BAC3-0C3B-4342-B531-C05DD03A779E}"/>
                  </a:ext>
                </a:extLst>
              </p:cNvPr>
              <p:cNvSpPr/>
              <p:nvPr/>
            </p:nvSpPr>
            <p:spPr>
              <a:xfrm>
                <a:off x="7504541" y="1957167"/>
                <a:ext cx="889347" cy="200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3B80"/>
                    </a:solidFill>
                    <a:effectLst/>
                    <a:uLnTx/>
                    <a:uFillTx/>
                    <a:latin typeface="Courier" charset="0"/>
                    <a:ea typeface="Courier" charset="0"/>
                    <a:cs typeface="Courier" charset="0"/>
                  </a:rPr>
                  <a:t>S2 (weaker)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6D9F91-4C87-AC4B-8A88-A879CD306C06}"/>
                  </a:ext>
                </a:extLst>
              </p:cNvPr>
              <p:cNvSpPr/>
              <p:nvPr/>
            </p:nvSpPr>
            <p:spPr>
              <a:xfrm>
                <a:off x="6930776" y="2076013"/>
                <a:ext cx="197093" cy="200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443B80"/>
                    </a:solidFill>
                    <a:effectLst/>
                    <a:uLnTx/>
                    <a:uFillTx/>
                    <a:latin typeface="Courier" charset="0"/>
                    <a:ea typeface="Courier" charset="0"/>
                    <a:cs typeface="Courier" charset="0"/>
                  </a:rPr>
                  <a:t>M</a:t>
                </a: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4388EF3-ED90-D149-803A-C8E445DD518B}"/>
                </a:ext>
              </a:extLst>
            </p:cNvPr>
            <p:cNvSpPr/>
            <p:nvPr/>
          </p:nvSpPr>
          <p:spPr>
            <a:xfrm>
              <a:off x="3476676" y="4998709"/>
              <a:ext cx="63112" cy="639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6337B8-EC0B-8246-816B-5A67D9993601}"/>
                </a:ext>
              </a:extLst>
            </p:cNvPr>
            <p:cNvSpPr/>
            <p:nvPr/>
          </p:nvSpPr>
          <p:spPr>
            <a:xfrm>
              <a:off x="5216084" y="5496619"/>
              <a:ext cx="63112" cy="6392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E7A2AEB-084D-E04F-A57F-8F21786872BB}"/>
              </a:ext>
            </a:extLst>
          </p:cNvPr>
          <p:cNvSpPr/>
          <p:nvPr/>
        </p:nvSpPr>
        <p:spPr>
          <a:xfrm>
            <a:off x="5323839" y="5636030"/>
            <a:ext cx="43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>
                <a:solidFill>
                  <a:srgbClr val="443B80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443B80"/>
              </a:solidFill>
              <a:effectLst/>
              <a:uLnTx/>
              <a:uFillTx/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122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Comparing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Given two specifications, they may be </a:t>
            </a:r>
            <a:r>
              <a:rPr lang="en-GB" sz="2000" i="1" dirty="0"/>
              <a:t>incomparable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Neither is weaker/stronger than the other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Some</a:t>
            </a:r>
            <a:r>
              <a:rPr lang="en-GB" sz="2000" dirty="0"/>
              <a:t> implementations might still satisfy them both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05231-B915-1541-9155-6EEC35271705}"/>
              </a:ext>
            </a:extLst>
          </p:cNvPr>
          <p:cNvGrpSpPr/>
          <p:nvPr/>
        </p:nvGrpSpPr>
        <p:grpSpPr>
          <a:xfrm>
            <a:off x="699217" y="3429000"/>
            <a:ext cx="6808555" cy="2514600"/>
            <a:chOff x="5325556" y="1445949"/>
            <a:chExt cx="3068332" cy="14815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E971CF-9649-F347-A906-6A0577152249}"/>
                </a:ext>
              </a:extLst>
            </p:cNvPr>
            <p:cNvSpPr/>
            <p:nvPr/>
          </p:nvSpPr>
          <p:spPr>
            <a:xfrm>
              <a:off x="6040653" y="1445949"/>
              <a:ext cx="2353235" cy="1391770"/>
            </a:xfrm>
            <a:prstGeom prst="ellipse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A095F1-29E4-EF45-A19C-58E062959D9B}"/>
                </a:ext>
              </a:extLst>
            </p:cNvPr>
            <p:cNvSpPr/>
            <p:nvPr/>
          </p:nvSpPr>
          <p:spPr>
            <a:xfrm>
              <a:off x="5325556" y="1446069"/>
              <a:ext cx="1623528" cy="1481441"/>
            </a:xfrm>
            <a:prstGeom prst="ellipse">
              <a:avLst/>
            </a:prstGeom>
            <a:solidFill>
              <a:srgbClr val="70AD47">
                <a:lumMod val="20000"/>
                <a:lumOff val="80000"/>
                <a:alpha val="59000"/>
              </a:srgbClr>
            </a:solidFill>
            <a:ln w="381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C2CF3A-FBA8-6041-AD50-69CB958F7F97}"/>
                </a:ext>
              </a:extLst>
            </p:cNvPr>
            <p:cNvSpPr/>
            <p:nvPr/>
          </p:nvSpPr>
          <p:spPr>
            <a:xfrm>
              <a:off x="5671066" y="1863039"/>
              <a:ext cx="911607" cy="217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43B80"/>
                  </a:solidFill>
                  <a:effectLst/>
                  <a:uLnTx/>
                  <a:uFillTx/>
                  <a:latin typeface="Courier" charset="0"/>
                  <a:ea typeface="Courier" charset="0"/>
                  <a:cs typeface="Courier" charset="0"/>
                </a:rPr>
                <a:t>S3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8E6943-D5B3-C540-AB55-BA61CB76CE4D}"/>
                </a:ext>
              </a:extLst>
            </p:cNvPr>
            <p:cNvSpPr/>
            <p:nvPr/>
          </p:nvSpPr>
          <p:spPr>
            <a:xfrm>
              <a:off x="7504541" y="1957167"/>
              <a:ext cx="889347" cy="217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3B80"/>
                  </a:solidFill>
                  <a:effectLst/>
                  <a:uLnTx/>
                  <a:uFillTx/>
                  <a:latin typeface="Courier" charset="0"/>
                  <a:ea typeface="Courier" charset="0"/>
                  <a:cs typeface="Courier" charset="0"/>
                </a:rPr>
                <a:t>S4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44915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compare specifications?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000" dirty="0"/>
              <a:t>We wish to relate </a:t>
            </a:r>
            <a:r>
              <a:rPr lang="en-US" sz="2000" dirty="0">
                <a:solidFill>
                  <a:schemeClr val="accent2"/>
                </a:solidFill>
              </a:rPr>
              <a:t>procedures to specifications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Does the procedure satisfy the specification?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Has the implementer succeeded?</a:t>
            </a:r>
          </a:p>
          <a:p>
            <a:pPr marL="457200" indent="-4572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/>
              <a:t>We wish to compare </a:t>
            </a:r>
            <a:r>
              <a:rPr lang="en-US" sz="2000" dirty="0">
                <a:solidFill>
                  <a:schemeClr val="accent2"/>
                </a:solidFill>
              </a:rPr>
              <a:t>specifications to one another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Which specification (if either) is stronger?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A procedure satisfying a stronger specification can be used anywhere that a weaker specification is required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Substitutability principle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Accept at least as many inputs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Produce no more outputs</a:t>
            </a:r>
          </a:p>
        </p:txBody>
      </p:sp>
    </p:spTree>
    <p:extLst>
      <p:ext uri="{BB962C8B-B14F-4D97-AF65-F5344CB8AC3E}">
        <p14:creationId xmlns:p14="http://schemas.microsoft.com/office/powerpoint/2010/main" val="2974048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a[i]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B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i="1" dirty="0"/>
              <a:t>smallest</a:t>
            </a:r>
            <a:r>
              <a:rPr lang="en-GB" sz="2000" dirty="0"/>
              <a:t>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487982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2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2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10 Pitch" pitchFamily="1" charset="0"/>
                <a:ea typeface="Courier 10 Pitch" pitchFamily="1" charset="0"/>
                <a:cs typeface="Courier 10 Pitch" pitchFamily="1" charset="0"/>
              </a:rPr>
              <a:t>    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  <a:endParaRPr lang="en-GB" sz="2000" dirty="0">
              <a:solidFill>
                <a:srgbClr val="000000"/>
              </a:solidFill>
              <a:latin typeface="Courier 10 Pitch" pitchFamily="1" charset="0"/>
              <a:ea typeface="Courier 10 Pitch" pitchFamily="1" charset="0"/>
              <a:cs typeface="Courier 10 Pitch" pitchFamily="1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2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GB" sz="2200" dirty="0"/>
              <a:t>, or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GB" sz="2200" dirty="0"/>
              <a:t> if value is not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6185054-98A1-AA45-B4A3-10F4F99C182E}"/>
              </a:ext>
            </a:extLst>
          </p:cNvPr>
          <p:cNvSpPr/>
          <p:nvPr/>
        </p:nvSpPr>
        <p:spPr>
          <a:xfrm>
            <a:off x="2895600" y="5882358"/>
            <a:ext cx="3124200" cy="732083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Missing requires tag means </a:t>
            </a: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 {true}</a:t>
            </a:r>
          </a:p>
        </p:txBody>
      </p:sp>
    </p:spTree>
    <p:extLst>
      <p:ext uri="{BB962C8B-B14F-4D97-AF65-F5344CB8AC3E}">
        <p14:creationId xmlns:p14="http://schemas.microsoft.com/office/powerpoint/2010/main" val="898488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 Formal Reasoning &amp; Specs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B77731-162D-3C43-BF47-017222D5E017}"/>
              </a:ext>
            </a:extLst>
          </p:cNvPr>
          <p:cNvSpPr txBox="1"/>
          <p:nvPr/>
        </p:nvSpPr>
        <p:spPr>
          <a:xfrm>
            <a:off x="628650" y="1690689"/>
            <a:ext cx="7600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Helvetica" pitchFamily="2" charset="0"/>
              </a:rPr>
              <a:t>Last week we learned how to prove that code is correct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have any notion of “correct”, we need a specification!</a:t>
            </a:r>
          </a:p>
        </p:txBody>
      </p:sp>
    </p:spTree>
    <p:extLst>
      <p:ext uri="{BB962C8B-B14F-4D97-AF65-F5344CB8AC3E}">
        <p14:creationId xmlns:p14="http://schemas.microsoft.com/office/powerpoint/2010/main" val="3424043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Stronger and weaker specifications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stronger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Harder to satisfy (more constraints on the implementation)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Easier to use (more guarantees, more predictable, client can make more assumptions)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weaker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Easier to satisfy (easier to implement, more implementations satisfy it)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Harder to use (makes fewer guarantees)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50239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Strengthening a specification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Strengthen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Promising more – any or all of: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Effects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Fewer objects in modifies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More specific exceptions (subclasses)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Asking less of client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 clause easier to satisfy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Weaken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(Opposite of everything above)</a:t>
            </a:r>
          </a:p>
        </p:txBody>
      </p:sp>
    </p:spTree>
    <p:extLst>
      <p:ext uri="{BB962C8B-B14F-4D97-AF65-F5344CB8AC3E}">
        <p14:creationId xmlns:p14="http://schemas.microsoft.com/office/powerpoint/2010/main" val="14485374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“Strange” case: @throws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Compare:</a:t>
            </a:r>
          </a:p>
          <a:p>
            <a:pPr marL="0" indent="0">
              <a:buNone/>
            </a:pPr>
            <a:r>
              <a:rPr lang="en-US" sz="2000" dirty="0"/>
              <a:t>S1: </a:t>
            </a:r>
          </a:p>
          <a:p>
            <a:pPr marL="0" indent="0">
              <a:buNone/>
            </a:pPr>
            <a:r>
              <a:rPr lang="en-US" sz="2000" dirty="0"/>
              <a:t>   @throws </a:t>
            </a:r>
            <a:r>
              <a:rPr lang="en-US" sz="2000" dirty="0" err="1"/>
              <a:t>FooException</a:t>
            </a:r>
            <a:r>
              <a:rPr lang="en-US" sz="2000" dirty="0"/>
              <a:t> if x&lt;0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r>
              <a:rPr lang="en-US" sz="2000" dirty="0"/>
              <a:t>S2: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These are </a:t>
            </a:r>
            <a:r>
              <a:rPr lang="en-US" sz="2000" i="1" dirty="0"/>
              <a:t>incomparable </a:t>
            </a:r>
            <a:r>
              <a:rPr lang="en-US" sz="2000" dirty="0"/>
              <a:t>because they promise different, incomparable things when x&lt;0</a:t>
            </a:r>
          </a:p>
          <a:p>
            <a:r>
              <a:rPr lang="en-US" sz="2000" dirty="0"/>
              <a:t>No possible implementation satisfies both S1 and S2</a:t>
            </a:r>
          </a:p>
          <a:p>
            <a:r>
              <a:rPr lang="en-US" sz="2000" dirty="0"/>
              <a:t>Both are </a:t>
            </a:r>
            <a:r>
              <a:rPr lang="en-US" sz="2000" i="1" dirty="0"/>
              <a:t>stronger</a:t>
            </a:r>
            <a:r>
              <a:rPr lang="en-US" sz="2000" dirty="0"/>
              <a:t> than @requires x&gt;=0; @return x+3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5E81C16-14F8-F84A-BB1F-52C98F7E16BF}"/>
              </a:ext>
            </a:extLst>
          </p:cNvPr>
          <p:cNvSpPr/>
          <p:nvPr/>
        </p:nvSpPr>
        <p:spPr>
          <a:xfrm>
            <a:off x="5029200" y="3071647"/>
            <a:ext cx="3581400" cy="782240"/>
          </a:xfrm>
          <a:prstGeom prst="wedgeRectCallout">
            <a:avLst>
              <a:gd name="adj1" fmla="val -49921"/>
              <a:gd name="adj2" fmla="val 49422"/>
            </a:avLst>
          </a:prstGeom>
          <a:solidFill>
            <a:srgbClr val="E3F1DA"/>
          </a:solidFill>
          <a:ln>
            <a:solidFill>
              <a:srgbClr val="548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prstClr val="black"/>
                </a:solidFill>
                <a:latin typeface="Calibri" panose="020F0502020204030204"/>
              </a:rPr>
              <a:t>Missing throws tag means </a:t>
            </a:r>
            <a:r>
              <a:rPr lang="en-US" sz="2000" b="1" ker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 no exceptions</a:t>
            </a:r>
          </a:p>
        </p:txBody>
      </p:sp>
    </p:spTree>
    <p:extLst>
      <p:ext uri="{BB962C8B-B14F-4D97-AF65-F5344CB8AC3E}">
        <p14:creationId xmlns:p14="http://schemas.microsoft.com/office/powerpoint/2010/main" val="20941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Stronger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Weaker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Strength of specification trades off:</a:t>
            </a:r>
          </a:p>
          <a:p>
            <a:pPr lvl="1"/>
            <a:r>
              <a:rPr lang="en-US" sz="2000" dirty="0"/>
              <a:t>Usefulness to client</a:t>
            </a:r>
          </a:p>
          <a:p>
            <a:pPr lvl="1"/>
            <a:r>
              <a:rPr lang="en-US" sz="2000" dirty="0"/>
              <a:t>Ease of simple, efficient, correct implementation</a:t>
            </a:r>
          </a:p>
          <a:p>
            <a:pPr lvl="1"/>
            <a:r>
              <a:rPr lang="en-US" sz="2000" dirty="0"/>
              <a:t>Promotion of reuse and modularity</a:t>
            </a:r>
          </a:p>
          <a:p>
            <a:pPr lvl="1"/>
            <a:r>
              <a:rPr lang="en-US" sz="2000" dirty="0"/>
              <a:t>Clarity of specification itself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“It depends”</a:t>
            </a:r>
          </a:p>
        </p:txBody>
      </p:sp>
    </p:spTree>
    <p:extLst>
      <p:ext uri="{BB962C8B-B14F-4D97-AF65-F5344CB8AC3E}">
        <p14:creationId xmlns:p14="http://schemas.microsoft.com/office/powerpoint/2010/main" val="1784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stronger/weaker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specification is a logical formula</a:t>
            </a:r>
          </a:p>
          <a:p>
            <a:pPr lvl="1"/>
            <a:r>
              <a:rPr lang="en-US" sz="2000" dirty="0"/>
              <a:t>S1 stronger than S2 if S1 implies S2</a:t>
            </a:r>
          </a:p>
          <a:p>
            <a:pPr lvl="1"/>
            <a:r>
              <a:rPr lang="en-US" sz="2000" dirty="0"/>
              <a:t>From implication all things follow:</a:t>
            </a:r>
          </a:p>
          <a:p>
            <a:pPr lvl="2"/>
            <a:r>
              <a:rPr lang="en-US" sz="2000" dirty="0"/>
              <a:t>Example: S1 stronger if requires is weaker</a:t>
            </a:r>
          </a:p>
          <a:p>
            <a:pPr lvl="2"/>
            <a:r>
              <a:rPr lang="en-US" sz="2000" dirty="0"/>
              <a:t>Example: S1 stronger if returns is stronger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sz="2000" dirty="0"/>
              <a:t>As in all logic (cf. CSE311), two rigorous ways to check implication</a:t>
            </a:r>
          </a:p>
          <a:p>
            <a:pPr lvl="1"/>
            <a:r>
              <a:rPr lang="en-US" sz="2000" dirty="0"/>
              <a:t>Convert entire specifications to logical formulas and use logic rules to check implication (e.g., P1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dirty="0"/>
              <a:t> P2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P2)</a:t>
            </a:r>
          </a:p>
          <a:p>
            <a:pPr lvl="1"/>
            <a:r>
              <a:rPr lang="en-US" sz="2000" dirty="0"/>
              <a:t>Check every </a:t>
            </a:r>
            <a:r>
              <a:rPr lang="en-US" sz="2000" i="1" dirty="0"/>
              <a:t>behavior</a:t>
            </a:r>
            <a:r>
              <a:rPr lang="en-US" sz="2000" dirty="0"/>
              <a:t> described by stronger also described by the other</a:t>
            </a:r>
          </a:p>
          <a:p>
            <a:pPr lvl="2"/>
            <a:r>
              <a:rPr lang="en-US" sz="2000" dirty="0"/>
              <a:t>CSE311: truth tables</a:t>
            </a:r>
          </a:p>
          <a:p>
            <a:pPr lvl="2"/>
            <a:r>
              <a:rPr lang="en-US" sz="2000" dirty="0"/>
              <a:t>CSE331: </a:t>
            </a:r>
            <a:r>
              <a:rPr lang="en-US" sz="2000" i="1" dirty="0"/>
              <a:t>transition relations</a:t>
            </a:r>
          </a:p>
        </p:txBody>
      </p:sp>
    </p:spTree>
    <p:extLst>
      <p:ext uri="{BB962C8B-B14F-4D97-AF65-F5344CB8AC3E}">
        <p14:creationId xmlns:p14="http://schemas.microsoft.com/office/powerpoint/2010/main" val="3696339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There is a program state before a method call and after</a:t>
            </a:r>
          </a:p>
          <a:p>
            <a:pPr lvl="1"/>
            <a:r>
              <a:rPr lang="en-US" sz="2000" dirty="0"/>
              <a:t>All memory, values of all parameters/result, whether exception happened,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A specification “means” a set of pairs of program states</a:t>
            </a:r>
          </a:p>
          <a:p>
            <a:pPr lvl="1"/>
            <a:r>
              <a:rPr lang="en-US" sz="2000" dirty="0"/>
              <a:t>The legal pre/post-states</a:t>
            </a:r>
          </a:p>
          <a:p>
            <a:pPr lvl="1"/>
            <a:r>
              <a:rPr lang="en-US" sz="2000" dirty="0"/>
              <a:t>This is the transition relation defined by the spec</a:t>
            </a:r>
          </a:p>
          <a:p>
            <a:pPr lvl="2"/>
            <a:r>
              <a:rPr lang="en-US" sz="2000" dirty="0"/>
              <a:t>Could be infinite</a:t>
            </a:r>
          </a:p>
          <a:p>
            <a:pPr lvl="2"/>
            <a:r>
              <a:rPr lang="en-US" sz="2000" dirty="0"/>
              <a:t>Could be multiple legal outputs for same input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000" dirty="0"/>
              <a:t>Stronger specification means the transition relation is a subset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Transition relations often are infinite in size</a:t>
            </a:r>
          </a:p>
        </p:txBody>
      </p:sp>
    </p:spTree>
    <p:extLst>
      <p:ext uri="{BB962C8B-B14F-4D97-AF65-F5344CB8AC3E}">
        <p14:creationId xmlns:p14="http://schemas.microsoft.com/office/powerpoint/2010/main" val="2291518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Motivation for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Towards Writing a Specification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Javadoc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Comparing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Closing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42101-D7A9-B04B-8C50-F7DD457C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1855305"/>
            <a:ext cx="306044" cy="30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1E8DD-9597-6B49-ABFB-CBA02F38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4" y="2284326"/>
            <a:ext cx="306044" cy="306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1601D-6CDD-7547-B62D-789C3FDD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54" y="2713347"/>
            <a:ext cx="306044" cy="306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EC6A6-0092-534E-9ACC-640C218B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2" y="3142368"/>
            <a:ext cx="306044" cy="3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9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38400"/>
            <a:ext cx="3948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343003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Due tonight</a:t>
            </a:r>
          </a:p>
          <a:p>
            <a:r>
              <a:rPr lang="en-US" dirty="0"/>
              <a:t>Quiz2 to be posted tonight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3217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Overview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4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Motivation for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Towards Writing a Specification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Javadoc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Comparing Specifications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  Closing</a:t>
            </a: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5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71513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Motivation for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93567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Goals of Software System Building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Building the </a:t>
            </a:r>
            <a:r>
              <a:rPr lang="en-US" sz="2000" i="1" dirty="0">
                <a:solidFill>
                  <a:srgbClr val="008000"/>
                </a:solidFill>
              </a:rPr>
              <a:t>right system</a:t>
            </a:r>
          </a:p>
          <a:p>
            <a:pPr lvl="1"/>
            <a:r>
              <a:rPr lang="en-US" sz="2000" dirty="0"/>
              <a:t>Does the program meet the user’s needs?</a:t>
            </a:r>
          </a:p>
          <a:p>
            <a:pPr lvl="1"/>
            <a:r>
              <a:rPr lang="en-US" sz="2000" dirty="0"/>
              <a:t>Determining this is usually called </a:t>
            </a:r>
            <a:r>
              <a:rPr lang="en-US" sz="2000" i="1" dirty="0">
                <a:solidFill>
                  <a:schemeClr val="accent2"/>
                </a:solidFill>
              </a:rPr>
              <a:t>validation</a:t>
            </a:r>
          </a:p>
          <a:p>
            <a:endParaRPr lang="en-US" sz="2000" dirty="0"/>
          </a:p>
          <a:p>
            <a:r>
              <a:rPr lang="en-US" sz="2000" dirty="0"/>
              <a:t>Building the </a:t>
            </a:r>
            <a:r>
              <a:rPr lang="en-US" sz="2000" i="1" dirty="0">
                <a:solidFill>
                  <a:srgbClr val="008000"/>
                </a:solidFill>
              </a:rPr>
              <a:t>system right</a:t>
            </a:r>
          </a:p>
          <a:p>
            <a:pPr lvl="1"/>
            <a:r>
              <a:rPr lang="en-US" sz="2000" dirty="0"/>
              <a:t>Does the program meet the specification?</a:t>
            </a:r>
          </a:p>
          <a:p>
            <a:pPr lvl="1"/>
            <a:r>
              <a:rPr lang="en-US" sz="2000" dirty="0"/>
              <a:t>Determining this is usually called </a:t>
            </a:r>
            <a:r>
              <a:rPr lang="en-US" sz="2000" i="1" dirty="0">
                <a:solidFill>
                  <a:schemeClr val="accent2"/>
                </a:solidFill>
              </a:rPr>
              <a:t>verification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CSE 331: the second goal is the focus – creating a correctly functioning artifact</a:t>
            </a:r>
          </a:p>
          <a:p>
            <a:pPr lvl="1"/>
            <a:r>
              <a:rPr lang="en-US" sz="2000" dirty="0"/>
              <a:t>Surprisingly hard to specify, design, implement, test, and debug even simple programs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11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We’ve started to see how to reason about code</a:t>
            </a:r>
          </a:p>
          <a:p>
            <a:r>
              <a:rPr lang="en-US" sz="2000" dirty="0"/>
              <a:t>We’ll build on those skills in many places: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Specification</a:t>
            </a:r>
            <a:r>
              <a:rPr lang="en-US" sz="2000" dirty="0"/>
              <a:t>: What are we supposed to build?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Design</a:t>
            </a:r>
            <a:r>
              <a:rPr lang="en-US" sz="2000" dirty="0"/>
              <a:t>: How do we decompose the job into manageable pieces?  Which designs are “better”?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Implementation</a:t>
            </a:r>
            <a:r>
              <a:rPr lang="en-US" sz="2000" dirty="0"/>
              <a:t>: Building code that meets the specification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Testing</a:t>
            </a:r>
            <a:r>
              <a:rPr lang="en-US" sz="2000" dirty="0"/>
              <a:t>: Systematically finding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Debugging</a:t>
            </a:r>
            <a:r>
              <a:rPr lang="en-US" sz="2000" dirty="0"/>
              <a:t>: Systematically fixing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Maintenance</a:t>
            </a:r>
            <a:r>
              <a:rPr lang="en-US" sz="2000" dirty="0"/>
              <a:t>: How does the artifact adapt over time?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Documentation</a:t>
            </a:r>
            <a:r>
              <a:rPr lang="en-US" sz="2000" dirty="0"/>
              <a:t>: What do we need to know to do these things?  How/where do we write that down?  </a:t>
            </a:r>
          </a:p>
        </p:txBody>
      </p:sp>
    </p:spTree>
    <p:extLst>
      <p:ext uri="{BB962C8B-B14F-4D97-AF65-F5344CB8AC3E}">
        <p14:creationId xmlns:p14="http://schemas.microsoft.com/office/powerpoint/2010/main" val="1796555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{4F4596D8-FB77-6047-AD29-45FF1EA4FC5F}tf16401369</Template>
  <TotalTime>6777</TotalTime>
  <Words>4704</Words>
  <Application>Microsoft Macintosh PowerPoint</Application>
  <PresentationFormat>On-screen Show (4:3)</PresentationFormat>
  <Paragraphs>700</Paragraphs>
  <Slides>58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</vt:lpstr>
      <vt:lpstr>Calibri</vt:lpstr>
      <vt:lpstr>Calibri Light</vt:lpstr>
      <vt:lpstr>Courier</vt:lpstr>
      <vt:lpstr>Courier 10 Pitch</vt:lpstr>
      <vt:lpstr>Courier New</vt:lpstr>
      <vt:lpstr>Helvetica</vt:lpstr>
      <vt:lpstr>StarSymbol</vt:lpstr>
      <vt:lpstr>Symbol</vt:lpstr>
      <vt:lpstr>Times New Roman</vt:lpstr>
      <vt:lpstr>Wingdings</vt:lpstr>
      <vt:lpstr>simple</vt:lpstr>
      <vt:lpstr>Office Theme</vt:lpstr>
      <vt:lpstr>CSE 331 Software Design and Implementation</vt:lpstr>
      <vt:lpstr>PowerPoint Presentation</vt:lpstr>
      <vt:lpstr>Announcements</vt:lpstr>
      <vt:lpstr>Weaker/Stronger Statements</vt:lpstr>
      <vt:lpstr> Formal Reasoning &amp; Specs</vt:lpstr>
      <vt:lpstr>Overview</vt:lpstr>
      <vt:lpstr>PowerPoint Presentation</vt:lpstr>
      <vt:lpstr>2 Goals of Software System Building</vt:lpstr>
      <vt:lpstr>Looking Forward</vt:lpstr>
      <vt:lpstr>The challenge of scaling software</vt:lpstr>
      <vt:lpstr>The challenge of scaling software</vt:lpstr>
      <vt:lpstr>PowerPoint Presentation</vt:lpstr>
      <vt:lpstr>A discipline of modularity</vt:lpstr>
      <vt:lpstr> A specification is a contract</vt:lpstr>
      <vt:lpstr>Isn’t the interface sufficient?</vt:lpstr>
      <vt:lpstr>Why not just read code?</vt:lpstr>
      <vt:lpstr>Code is complicated</vt:lpstr>
      <vt:lpstr>Code is ambiguous</vt:lpstr>
      <vt:lpstr>Overview</vt:lpstr>
      <vt:lpstr>PowerPoint Presentation</vt:lpstr>
      <vt:lpstr>Comments are essential</vt:lpstr>
      <vt:lpstr>From vague comments to specifications</vt:lpstr>
      <vt:lpstr>Recall the sublist example</vt:lpstr>
      <vt:lpstr>A more careful description of sub</vt:lpstr>
      <vt:lpstr>A better approach</vt:lpstr>
      <vt:lpstr>The benefits of specs</vt:lpstr>
      <vt:lpstr>Overview</vt:lpstr>
      <vt:lpstr>PowerPoint Presentation</vt:lpstr>
      <vt:lpstr>Writing specifications with Javadoc</vt:lpstr>
      <vt:lpstr>Example: Javadoc for String.contains</vt:lpstr>
      <vt:lpstr>Example: Javadoc for String.contains</vt:lpstr>
      <vt:lpstr>CSE 331 specifications</vt:lpstr>
      <vt:lpstr>Lecture Slides Disclaimer</vt:lpstr>
      <vt:lpstr>Example 1</vt:lpstr>
      <vt:lpstr>Example 2</vt:lpstr>
      <vt:lpstr>Example 3</vt:lpstr>
      <vt:lpstr>Example 4 (Watch out for bugs!)</vt:lpstr>
      <vt:lpstr>Should requires clause be checked?</vt:lpstr>
      <vt:lpstr>Satisfaction of a specification</vt:lpstr>
      <vt:lpstr>The benefits of specs (revisited)</vt:lpstr>
      <vt:lpstr>Javadocs in 331 (Summary)</vt:lpstr>
      <vt:lpstr>Overview</vt:lpstr>
      <vt:lpstr>PowerPoint Presentation</vt:lpstr>
      <vt:lpstr>Comparing specifications</vt:lpstr>
      <vt:lpstr>Comparing specifications</vt:lpstr>
      <vt:lpstr>Comparing specifications</vt:lpstr>
      <vt:lpstr>Why compare specifications?</vt:lpstr>
      <vt:lpstr>Example 1</vt:lpstr>
      <vt:lpstr>Example 2</vt:lpstr>
      <vt:lpstr>Stronger and weaker specifications</vt:lpstr>
      <vt:lpstr>Strengthening a specification</vt:lpstr>
      <vt:lpstr>“Strange” case: @throws</vt:lpstr>
      <vt:lpstr>Which is better?</vt:lpstr>
      <vt:lpstr>More formal stronger/weaker</vt:lpstr>
      <vt:lpstr>Transition relations</vt:lpstr>
      <vt:lpstr>Overview</vt:lpstr>
      <vt:lpstr>PowerPoint Presentation</vt:lpstr>
      <vt:lpstr>Closing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200</cp:revision>
  <cp:lastPrinted>2017-01-13T17:41:56Z</cp:lastPrinted>
  <dcterms:created xsi:type="dcterms:W3CDTF">2012-01-23T18:29:00Z</dcterms:created>
  <dcterms:modified xsi:type="dcterms:W3CDTF">2018-06-25T19:46:21Z</dcterms:modified>
</cp:coreProperties>
</file>