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346" r:id="rId2"/>
    <p:sldId id="347" r:id="rId3"/>
    <p:sldId id="259" r:id="rId4"/>
    <p:sldId id="357" r:id="rId5"/>
    <p:sldId id="349" r:id="rId6"/>
    <p:sldId id="351" r:id="rId7"/>
    <p:sldId id="355" r:id="rId8"/>
    <p:sldId id="348" r:id="rId9"/>
    <p:sldId id="319" r:id="rId10"/>
    <p:sldId id="317" r:id="rId11"/>
    <p:sldId id="328" r:id="rId12"/>
    <p:sldId id="350" r:id="rId13"/>
    <p:sldId id="339" r:id="rId14"/>
    <p:sldId id="341" r:id="rId15"/>
    <p:sldId id="342" r:id="rId16"/>
    <p:sldId id="343" r:id="rId17"/>
    <p:sldId id="344" r:id="rId18"/>
    <p:sldId id="345" r:id="rId19"/>
    <p:sldId id="340" r:id="rId20"/>
    <p:sldId id="316" r:id="rId21"/>
    <p:sldId id="338" r:id="rId22"/>
    <p:sldId id="354" r:id="rId23"/>
    <p:sldId id="353" r:id="rId24"/>
  </p:sldIdLst>
  <p:sldSz cx="9144000" cy="6858000" type="screen4x3"/>
  <p:notesSz cx="6934200" cy="9220200"/>
  <p:custDataLst>
    <p:tags r:id="rId27"/>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43B80"/>
    <a:srgbClr val="443A7F"/>
    <a:srgbClr val="96368F"/>
    <a:srgbClr val="800080"/>
    <a:srgbClr val="FFCC66"/>
    <a:srgbClr val="FF0066"/>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41" autoAdjust="0"/>
    <p:restoredTop sz="80082" autoAdjust="0"/>
  </p:normalViewPr>
  <p:slideViewPr>
    <p:cSldViewPr>
      <p:cViewPr varScale="1">
        <p:scale>
          <a:sx n="100" d="100"/>
          <a:sy n="100" d="100"/>
        </p:scale>
        <p:origin x="2000"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806"/>
    </p:cViewPr>
  </p:sorter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331 15au</a:t>
            </a:r>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03-</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R Somecode Q is the basic way to write a code proof. </a:t>
            </a:r>
          </a:p>
          <a:p>
            <a:pPr marL="171450" indent="-171450">
              <a:buFontTx/>
              <a:buChar char="-"/>
            </a:pPr>
            <a:r>
              <a:rPr lang="en-US"/>
              <a:t>Take the code, enclose it in a Hoare Triple, and prove that the Hoare Triple is valid.</a:t>
            </a:r>
          </a:p>
          <a:p>
            <a:pPr marL="171450" indent="-171450">
              <a:buFontTx/>
              <a:buChar char="-"/>
            </a:pPr>
            <a:r>
              <a:rPr lang="en-US"/>
              <a:t>Usually SomeCode won’t be trivial to prove, so we’ll need intermediate steps to write a convincing proof.</a:t>
            </a:r>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7</a:t>
            </a:fld>
            <a:endParaRPr lang="en-US"/>
          </a:p>
        </p:txBody>
      </p:sp>
    </p:spTree>
    <p:extLst>
      <p:ext uri="{BB962C8B-B14F-4D97-AF65-F5344CB8AC3E}">
        <p14:creationId xmlns:p14="http://schemas.microsoft.com/office/powerpoint/2010/main" val="666974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Lecture will skip the rest of the slides in this section and use the whiteboard instead, following an example from the lec-03-loop-reasoning-notes doc.</a:t>
            </a:r>
          </a:p>
          <a:p>
            <a:endParaRPr lang="en-US"/>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8</a:t>
            </a:fld>
            <a:endParaRPr lang="en-US"/>
          </a:p>
        </p:txBody>
      </p:sp>
    </p:spTree>
    <p:extLst>
      <p:ext uri="{BB962C8B-B14F-4D97-AF65-F5344CB8AC3E}">
        <p14:creationId xmlns:p14="http://schemas.microsoft.com/office/powerpoint/2010/main" val="2533134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we are constructing a loop and proving it, P is I.</a:t>
            </a:r>
          </a:p>
          <a:p>
            <a:endParaRPr lang="en-US"/>
          </a:p>
          <a:p>
            <a:r>
              <a:rPr lang="en-US"/>
              <a:t>If you are given a Hoare triple and asked whether it is valid, P might be something stronger than I</a:t>
            </a:r>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9</a:t>
            </a:fld>
            <a:endParaRPr lang="en-US"/>
          </a:p>
        </p:txBody>
      </p:sp>
    </p:spTree>
    <p:extLst>
      <p:ext uri="{BB962C8B-B14F-4D97-AF65-F5344CB8AC3E}">
        <p14:creationId xmlns:p14="http://schemas.microsoft.com/office/powerpoint/2010/main" val="1616725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Maybe this slide is good too.</a:t>
            </a:r>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10</a:t>
            </a:fld>
            <a:endParaRPr lang="en-US"/>
          </a:p>
        </p:txBody>
      </p:sp>
    </p:spTree>
    <p:extLst>
      <p:ext uri="{BB962C8B-B14F-4D97-AF65-F5344CB8AC3E}">
        <p14:creationId xmlns:p14="http://schemas.microsoft.com/office/powerpoint/2010/main" val="1656326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in practice, don’t need inv for every loop</a:t>
            </a:r>
          </a:p>
          <a:p>
            <a:pPr marL="171450" indent="-171450">
              <a:buFontTx/>
              <a:buChar char="-"/>
            </a:pPr>
            <a:r>
              <a:rPr lang="en-US"/>
              <a:t>often it’s a tricky loop and it helps to write something down or draw a picture as you’re working it out</a:t>
            </a:r>
          </a:p>
          <a:p>
            <a:pPr marL="171450" indent="-171450">
              <a:buFontTx/>
              <a:buChar char="-"/>
            </a:pPr>
            <a:r>
              <a:rPr lang="en-US"/>
              <a:t>here are some questions to ask yourself.</a:t>
            </a:r>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19</a:t>
            </a:fld>
            <a:endParaRPr lang="en-US"/>
          </a:p>
        </p:txBody>
      </p:sp>
    </p:spTree>
    <p:extLst>
      <p:ext uri="{BB962C8B-B14F-4D97-AF65-F5344CB8AC3E}">
        <p14:creationId xmlns:p14="http://schemas.microsoft.com/office/powerpoint/2010/main" val="4152104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dirty="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443B80"/>
                </a:solidFill>
              </a:defRPr>
            </a:lvl1pPr>
          </a:lstStyle>
          <a:p>
            <a:r>
              <a:rPr lang="en-US"/>
              <a:t>Click to edit Master subtitle style</a:t>
            </a:r>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2000" baseline="0">
                <a:latin typeface="Helvetica" charset="0"/>
                <a:ea typeface="Helvetica" charset="0"/>
                <a:cs typeface="Helvetica" charset="0"/>
              </a:defRPr>
            </a:lvl1pPr>
            <a:lvl2pPr>
              <a:defRPr sz="2000" baseline="0">
                <a:latin typeface="Helvetica" charset="0"/>
                <a:ea typeface="Helvetica" charset="0"/>
                <a:cs typeface="Helvetica" charset="0"/>
              </a:defRPr>
            </a:lvl2pPr>
            <a:lvl3pPr>
              <a:defRPr sz="2000" baseline="0">
                <a:latin typeface="Helvetica" charset="0"/>
                <a:ea typeface="Helvetica" charset="0"/>
                <a:cs typeface="Helvetica" charset="0"/>
              </a:defRPr>
            </a:lvl3pPr>
            <a:lvl4pPr>
              <a:defRPr sz="2000" baseline="0">
                <a:latin typeface="Helvetica" charset="0"/>
                <a:ea typeface="Helvetica" charset="0"/>
                <a:cs typeface="Helvetica" charset="0"/>
              </a:defRPr>
            </a:lvl4pPr>
            <a:lvl5pPr>
              <a:defRPr sz="2000" baseline="0">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402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4400">
          <a:solidFill>
            <a:srgbClr val="443B80"/>
          </a:solidFill>
          <a:latin typeface="Helvetica" charset="0"/>
          <a:ea typeface="Helvetica" charset="0"/>
          <a:cs typeface="Helvetica" charset="0"/>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0" indent="0" algn="l" rtl="0" eaLnBrk="0" fontAlgn="base" hangingPunct="0">
        <a:spcBef>
          <a:spcPct val="20000"/>
        </a:spcBef>
        <a:spcAft>
          <a:spcPct val="0"/>
        </a:spcAft>
        <a:buNone/>
        <a:defRPr sz="2400">
          <a:solidFill>
            <a:schemeClr val="tx1"/>
          </a:solidFill>
          <a:latin typeface="Helvetica" charset="0"/>
          <a:ea typeface="Helvetica" charset="0"/>
          <a:cs typeface="Helvetica" charset="0"/>
        </a:defRPr>
      </a:lvl1pPr>
      <a:lvl2pPr marL="742950" indent="-285750" algn="l" rtl="0" eaLnBrk="0" fontAlgn="base" hangingPunct="0">
        <a:spcBef>
          <a:spcPct val="20000"/>
        </a:spcBef>
        <a:spcAft>
          <a:spcPct val="0"/>
        </a:spcAft>
        <a:buFont typeface="Arial" charset="0"/>
        <a:buChar char="•"/>
        <a:defRPr sz="2400">
          <a:solidFill>
            <a:schemeClr val="tx1"/>
          </a:solidFill>
          <a:latin typeface="Helvetica" charset="0"/>
          <a:ea typeface="Helvetica" charset="0"/>
          <a:cs typeface="Helvetica" charset="0"/>
        </a:defRPr>
      </a:lvl2pPr>
      <a:lvl3pPr marL="1143000" indent="-228600" algn="l" rtl="0" eaLnBrk="0" fontAlgn="base" hangingPunct="0">
        <a:spcBef>
          <a:spcPct val="20000"/>
        </a:spcBef>
        <a:spcAft>
          <a:spcPct val="0"/>
        </a:spcAft>
        <a:buFont typeface="Courier New" charset="0"/>
        <a:buChar char="o"/>
        <a:defRPr sz="2400">
          <a:solidFill>
            <a:schemeClr val="tx1"/>
          </a:solidFill>
          <a:latin typeface="Helvetica" charset="0"/>
          <a:ea typeface="Helvetica" charset="0"/>
          <a:cs typeface="Helvetica" charset="0"/>
        </a:defRPr>
      </a:lvl3pPr>
      <a:lvl4pPr marL="1600200" indent="-228600" algn="l" rtl="0" eaLnBrk="0" fontAlgn="base" hangingPunct="0">
        <a:spcBef>
          <a:spcPct val="20000"/>
        </a:spcBef>
        <a:spcAft>
          <a:spcPct val="0"/>
        </a:spcAft>
        <a:buFont typeface="Wingdings" charset="2"/>
        <a:buChar char="§"/>
        <a:defRPr sz="2000">
          <a:solidFill>
            <a:schemeClr val="tx1"/>
          </a:solidFill>
          <a:latin typeface="Helvetica" charset="0"/>
          <a:ea typeface="Helvetica" charset="0"/>
          <a:cs typeface="Helvetica" charset="0"/>
        </a:defRPr>
      </a:lvl4pPr>
      <a:lvl5pPr marL="2057400" indent="-228600" algn="l" rtl="0" eaLnBrk="0" fontAlgn="base" hangingPunct="0">
        <a:spcBef>
          <a:spcPct val="20000"/>
        </a:spcBef>
        <a:spcAft>
          <a:spcPct val="0"/>
        </a:spcAft>
        <a:buChar char="»"/>
        <a:defRPr sz="2000">
          <a:solidFill>
            <a:schemeClr val="tx1"/>
          </a:solidFill>
          <a:latin typeface="Helvetica" charset="0"/>
          <a:ea typeface="Helvetica" charset="0"/>
          <a:cs typeface="Helvetica"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5770880"/>
            <a:ext cx="5181600" cy="568960"/>
          </a:xfrm>
        </p:spPr>
        <p:txBody>
          <a:bodyPr anchor="ctr">
            <a:normAutofit/>
          </a:bodyPr>
          <a:lstStyle/>
          <a:p>
            <a:r>
              <a:rPr lang="en-US" dirty="0">
                <a:latin typeface="Helvetica" charset="0"/>
                <a:ea typeface="Helvetica" charset="0"/>
                <a:cs typeface="Helvetica" charset="0"/>
              </a:rPr>
              <a:t>Leah Perlmutter /  Summer 2018</a:t>
            </a:r>
          </a:p>
        </p:txBody>
      </p:sp>
      <p:sp>
        <p:nvSpPr>
          <p:cNvPr id="4" name="Rectangle 3"/>
          <p:cNvSpPr/>
          <p:nvPr/>
        </p:nvSpPr>
        <p:spPr>
          <a:xfrm>
            <a:off x="0" y="0"/>
            <a:ext cx="9144000" cy="1960880"/>
          </a:xfrm>
          <a:prstGeom prst="rect">
            <a:avLst/>
          </a:prstGeom>
          <a:solidFill>
            <a:srgbClr val="443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74319"/>
            <a:ext cx="7772400" cy="1424781"/>
          </a:xfrm>
        </p:spPr>
        <p:txBody>
          <a:bodyPr>
            <a:normAutofit fontScale="90000"/>
          </a:bodyPr>
          <a:lstStyle/>
          <a:p>
            <a:pPr algn="l"/>
            <a:r>
              <a:rPr lang="en-US" dirty="0">
                <a:solidFill>
                  <a:schemeClr val="bg1"/>
                </a:solidFill>
                <a:latin typeface="Helvetica" charset="0"/>
                <a:ea typeface="Helvetica" charset="0"/>
                <a:cs typeface="Helvetica" charset="0"/>
              </a:rPr>
              <a:t>CSE 331</a:t>
            </a:r>
            <a:br>
              <a:rPr lang="en-US" dirty="0">
                <a:solidFill>
                  <a:schemeClr val="bg1"/>
                </a:solidFill>
                <a:latin typeface="Helvetica" charset="0"/>
                <a:ea typeface="Helvetica" charset="0"/>
                <a:cs typeface="Helvetica" charset="0"/>
              </a:rPr>
            </a:br>
            <a:r>
              <a:rPr lang="en-US" sz="4000" dirty="0">
                <a:solidFill>
                  <a:schemeClr val="bg1"/>
                </a:solidFill>
                <a:latin typeface="Helvetica" charset="0"/>
                <a:ea typeface="Helvetica" charset="0"/>
                <a:cs typeface="Helvetica" charset="0"/>
              </a:rPr>
              <a:t>Software Design and Implementation</a:t>
            </a:r>
          </a:p>
        </p:txBody>
      </p:sp>
      <p:sp>
        <p:nvSpPr>
          <p:cNvPr id="5" name="TextBox 4"/>
          <p:cNvSpPr txBox="1"/>
          <p:nvPr/>
        </p:nvSpPr>
        <p:spPr>
          <a:xfrm>
            <a:off x="505460" y="2917597"/>
            <a:ext cx="8133080" cy="1754326"/>
          </a:xfrm>
          <a:prstGeom prst="rect">
            <a:avLst/>
          </a:prstGeom>
          <a:noFill/>
        </p:spPr>
        <p:txBody>
          <a:bodyPr wrap="square" rtlCol="0">
            <a:spAutoFit/>
          </a:bodyPr>
          <a:lstStyle/>
          <a:p>
            <a:pPr algn="ctr"/>
            <a:r>
              <a:rPr lang="en-US" sz="5400" dirty="0">
                <a:latin typeface="Helvetica" charset="0"/>
                <a:ea typeface="Helvetica" charset="0"/>
                <a:cs typeface="Helvetica" charset="0"/>
              </a:rPr>
              <a:t>Lecture 3</a:t>
            </a:r>
          </a:p>
          <a:p>
            <a:pPr algn="ctr"/>
            <a:r>
              <a:rPr lang="en-US" sz="5400" i="1" dirty="0">
                <a:latin typeface="Helvetica" charset="0"/>
                <a:ea typeface="Helvetica" charset="0"/>
                <a:cs typeface="Helvetica" charset="0"/>
              </a:rPr>
              <a:t>Loop Reasoning</a:t>
            </a:r>
          </a:p>
        </p:txBody>
      </p:sp>
    </p:spTree>
    <p:extLst>
      <p:ext uri="{BB962C8B-B14F-4D97-AF65-F5344CB8AC3E}">
        <p14:creationId xmlns:p14="http://schemas.microsoft.com/office/powerpoint/2010/main" val="135606090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“Little Bear” Invariants</a:t>
            </a:r>
          </a:p>
        </p:txBody>
      </p:sp>
      <p:sp>
        <p:nvSpPr>
          <p:cNvPr id="3" name="Content Placeholder 2"/>
          <p:cNvSpPr>
            <a:spLocks noGrp="1"/>
          </p:cNvSpPr>
          <p:nvPr>
            <p:ph idx="1"/>
          </p:nvPr>
        </p:nvSpPr>
        <p:spPr>
          <a:xfrm>
            <a:off x="685800" y="1447800"/>
            <a:ext cx="8001000" cy="4495800"/>
          </a:xfrm>
        </p:spPr>
        <p:txBody>
          <a:bodyPr/>
          <a:lstStyle/>
          <a:p>
            <a:r>
              <a:rPr lang="en-US" dirty="0"/>
              <a:t>If loop invariant is too </a:t>
            </a:r>
            <a:r>
              <a:rPr lang="en-US" i="1" dirty="0"/>
              <a:t>strong</a:t>
            </a:r>
            <a:r>
              <a:rPr lang="en-US" dirty="0"/>
              <a:t>, it could be false!</a:t>
            </a:r>
          </a:p>
          <a:p>
            <a:pPr lvl="1"/>
            <a:r>
              <a:rPr lang="en-US" dirty="0"/>
              <a:t>Won’t be able to prove it holds either initially or after loop-body</a:t>
            </a:r>
          </a:p>
          <a:p>
            <a:pPr lvl="1"/>
            <a:endParaRPr lang="en-US" sz="1000" dirty="0"/>
          </a:p>
          <a:p>
            <a:r>
              <a:rPr lang="en-US" dirty="0"/>
              <a:t>If loop invariant is too </a:t>
            </a:r>
            <a:r>
              <a:rPr lang="en-US" i="1" dirty="0"/>
              <a:t>weak</a:t>
            </a:r>
            <a:r>
              <a:rPr lang="en-US" dirty="0"/>
              <a:t>, it could </a:t>
            </a:r>
          </a:p>
          <a:p>
            <a:pPr lvl="1"/>
            <a:r>
              <a:rPr lang="en-US" dirty="0"/>
              <a:t>Leave the post-condition too weak to prove what you want</a:t>
            </a:r>
          </a:p>
          <a:p>
            <a:pPr lvl="1"/>
            <a:r>
              <a:rPr lang="en-US" dirty="0"/>
              <a:t>And/or be impossible to re-establish after the loop body</a:t>
            </a:r>
          </a:p>
          <a:p>
            <a:endParaRPr lang="en-US" sz="1000" dirty="0"/>
          </a:p>
          <a:p>
            <a:r>
              <a:rPr lang="en-US" dirty="0"/>
              <a:t>This is the essence of why there is no complete automatic procedure for conjuring a loop-invariant</a:t>
            </a:r>
          </a:p>
          <a:p>
            <a:pPr lvl="1"/>
            <a:r>
              <a:rPr lang="en-US" dirty="0"/>
              <a:t>Requires </a:t>
            </a:r>
            <a:r>
              <a:rPr lang="en-US" i="1" dirty="0"/>
              <a:t>thinking</a:t>
            </a:r>
            <a:r>
              <a:rPr lang="en-US" dirty="0"/>
              <a:t>  (or, sometimes, “guessing”)</a:t>
            </a:r>
          </a:p>
          <a:p>
            <a:pPr lvl="1"/>
            <a:r>
              <a:rPr lang="en-US" dirty="0"/>
              <a:t>Often while writing the code</a:t>
            </a:r>
          </a:p>
          <a:p>
            <a:pPr lvl="1"/>
            <a:r>
              <a:rPr lang="en-US" dirty="0">
                <a:solidFill>
                  <a:schemeClr val="accent2"/>
                </a:solidFill>
              </a:rPr>
              <a:t>If proof doesn’t work, invariant or code or both may need work </a:t>
            </a:r>
          </a:p>
          <a:p>
            <a:pPr lvl="1"/>
            <a:endParaRPr lang="en-US" sz="1400" dirty="0"/>
          </a:p>
          <a:p>
            <a:r>
              <a:rPr lang="en-US" dirty="0"/>
              <a:t>There may be multiple invariants that “work” (neither too strong nor too weak), with some easier to reason about than others</a:t>
            </a:r>
          </a:p>
        </p:txBody>
      </p:sp>
    </p:spTree>
    <p:extLst>
      <p:ext uri="{BB962C8B-B14F-4D97-AF65-F5344CB8AC3E}">
        <p14:creationId xmlns:p14="http://schemas.microsoft.com/office/powerpoint/2010/main" val="162483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Do it backwards!</a:t>
            </a:r>
          </a:p>
        </p:txBody>
      </p:sp>
      <p:sp>
        <p:nvSpPr>
          <p:cNvPr id="3" name="Content Placeholder 2"/>
          <p:cNvSpPr>
            <a:spLocks noGrp="1"/>
          </p:cNvSpPr>
          <p:nvPr>
            <p:ph idx="1"/>
          </p:nvPr>
        </p:nvSpPr>
        <p:spPr>
          <a:xfrm>
            <a:off x="685800" y="1600200"/>
            <a:ext cx="8001000" cy="4495800"/>
          </a:xfrm>
        </p:spPr>
        <p:txBody>
          <a:bodyPr/>
          <a:lstStyle/>
          <a:p>
            <a:pPr marL="457200" indent="-457200">
              <a:buFont typeface="+mj-lt"/>
              <a:buAutoNum type="arabicPeriod"/>
            </a:pPr>
            <a:r>
              <a:rPr lang="en-US" dirty="0"/>
              <a:t>Start with postcondition (from spec)</a:t>
            </a:r>
          </a:p>
          <a:p>
            <a:pPr marL="457200" indent="-457200">
              <a:buFont typeface="+mj-lt"/>
              <a:buAutoNum type="arabicPeriod"/>
            </a:pPr>
            <a:r>
              <a:rPr lang="en-US" dirty="0"/>
              <a:t>Write an invariant (often a weaker form of the postcondition)</a:t>
            </a:r>
          </a:p>
          <a:p>
            <a:pPr marL="457200" indent="-457200">
              <a:buFont typeface="+mj-lt"/>
              <a:buAutoNum type="arabicPeriod"/>
            </a:pPr>
            <a:r>
              <a:rPr lang="en-US" dirty="0"/>
              <a:t>Implement the loop body</a:t>
            </a:r>
          </a:p>
          <a:p>
            <a:pPr marL="457200" indent="-457200">
              <a:buFont typeface="+mj-lt"/>
              <a:buAutoNum type="arabicPeriod"/>
            </a:pPr>
            <a:r>
              <a:rPr lang="en-US" dirty="0"/>
              <a:t>Backward reasoning to prove </a:t>
            </a:r>
            <a:r>
              <a:rPr lang="en-US" b="1" dirty="0">
                <a:latin typeface="Courier New" panose="02070309020205020404" pitchFamily="49" charset="0"/>
                <a:cs typeface="Courier New" panose="02070309020205020404" pitchFamily="49" charset="0"/>
              </a:rPr>
              <a:t>{I ∧ B} S {I}</a:t>
            </a:r>
          </a:p>
          <a:p>
            <a:pPr marL="457200" indent="-457200">
              <a:buFont typeface="+mj-lt"/>
              <a:buAutoNum type="arabicPeriod"/>
            </a:pPr>
            <a:r>
              <a:rPr lang="en-US" dirty="0">
                <a:latin typeface="Helvetica" pitchFamily="2" charset="0"/>
              </a:rPr>
              <a:t>Figure out </a:t>
            </a:r>
            <a:r>
              <a:rPr lang="en-US" b="1" dirty="0">
                <a:latin typeface="Courier New" panose="02070309020205020404" pitchFamily="49" charset="0"/>
                <a:cs typeface="Courier New" panose="02070309020205020404" pitchFamily="49" charset="0"/>
              </a:rPr>
              <a:t>B</a:t>
            </a:r>
            <a:r>
              <a:rPr lang="en-US" dirty="0">
                <a:latin typeface="Helvetica" pitchFamily="2" charset="0"/>
              </a:rPr>
              <a:t> to fulfill </a:t>
            </a:r>
            <a:r>
              <a:rPr lang="en-US" b="1" dirty="0">
                <a:latin typeface="Courier New" panose="02070309020205020404" pitchFamily="49" charset="0"/>
                <a:cs typeface="Courier New" panose="02070309020205020404" pitchFamily="49" charset="0"/>
              </a:rPr>
              <a:t>(I ∧ !B) =&gt; Q </a:t>
            </a:r>
          </a:p>
          <a:p>
            <a:pPr marL="457200" indent="-457200">
              <a:buFont typeface="+mj-lt"/>
              <a:buAutoNum type="arabicPeriod"/>
            </a:pPr>
            <a:r>
              <a:rPr lang="en-US" dirty="0">
                <a:latin typeface="Helvetica" pitchFamily="2" charset="0"/>
              </a:rPr>
              <a:t>Initialization code to make </a:t>
            </a:r>
            <a:r>
              <a:rPr lang="en-US" b="1" dirty="0">
                <a:latin typeface="Courier New" panose="02070309020205020404" pitchFamily="49" charset="0"/>
                <a:cs typeface="Courier New" panose="02070309020205020404" pitchFamily="49" charset="0"/>
              </a:rPr>
              <a:t>{I}</a:t>
            </a:r>
            <a:r>
              <a:rPr lang="en-US" dirty="0">
                <a:latin typeface="Helvetica" pitchFamily="2" charset="0"/>
              </a:rPr>
              <a:t> true before loop header</a:t>
            </a:r>
          </a:p>
          <a:p>
            <a:pPr marL="457200" indent="-457200">
              <a:buFont typeface="+mj-lt"/>
              <a:buAutoNum type="arabicPeriod"/>
            </a:pPr>
            <a:r>
              <a:rPr lang="en-US" dirty="0">
                <a:latin typeface="Helvetica" pitchFamily="2" charset="0"/>
              </a:rPr>
              <a:t>Precondition </a:t>
            </a:r>
            <a:r>
              <a:rPr lang="en-US" b="1" dirty="0">
                <a:latin typeface="Courier New" panose="02070309020205020404" pitchFamily="49" charset="0"/>
                <a:cs typeface="Courier New" panose="02070309020205020404" pitchFamily="49" charset="0"/>
              </a:rPr>
              <a:t>{R}</a:t>
            </a:r>
            <a:endParaRPr lang="en-US" dirty="0">
              <a:latin typeface="Helvetica" pitchFamily="2" charset="0"/>
            </a:endParaRPr>
          </a:p>
          <a:p>
            <a:pPr marL="457200" indent="-457200">
              <a:buFont typeface="+mj-lt"/>
              <a:buAutoNum type="arabicPeriod"/>
            </a:pPr>
            <a:endParaRPr lang="en-US" dirty="0">
              <a:latin typeface="Helvetica" pitchFamily="2" charset="0"/>
            </a:endParaRPr>
          </a:p>
          <a:p>
            <a:pPr marL="457200" indent="-457200">
              <a:buFont typeface="+mj-lt"/>
              <a:buAutoNum type="arabicPeriod"/>
            </a:pPr>
            <a:endParaRPr lang="en-US" dirty="0">
              <a:latin typeface="Helvetica" pitchFamily="2" charset="0"/>
            </a:endParaRPr>
          </a:p>
          <a:p>
            <a:r>
              <a:rPr lang="en-US" b="1" dirty="0">
                <a:latin typeface="Courier New" panose="02070309020205020404" pitchFamily="49" charset="0"/>
                <a:cs typeface="Courier New" panose="02070309020205020404" pitchFamily="49" charset="0"/>
              </a:rPr>
              <a:t>{R}init;{P} {I} while(B)  {I∧B} S {I}  {I∧!B} {Q}</a:t>
            </a:r>
            <a:endParaRPr lang="en-US" dirty="0"/>
          </a:p>
          <a:p>
            <a:pPr marL="457200" indent="-457200">
              <a:buFont typeface="+mj-lt"/>
              <a:buAutoNum type="arabicPeriod"/>
            </a:pPr>
            <a:endParaRPr lang="en-US" dirty="0">
              <a:latin typeface="Helvetica" pitchFamily="2" charset="0"/>
            </a:endParaRPr>
          </a:p>
        </p:txBody>
      </p:sp>
    </p:spTree>
    <p:extLst>
      <p:ext uri="{BB962C8B-B14F-4D97-AF65-F5344CB8AC3E}">
        <p14:creationId xmlns:p14="http://schemas.microsoft.com/office/powerpoint/2010/main" val="1866773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43B80"/>
        </a:solidFill>
        <a:effectLst/>
      </p:bgPr>
    </p:bg>
    <p:spTree>
      <p:nvGrpSpPr>
        <p:cNvPr id="1" name=""/>
        <p:cNvGrpSpPr/>
        <p:nvPr/>
      </p:nvGrpSpPr>
      <p:grpSpPr>
        <a:xfrm>
          <a:off x="0" y="0"/>
          <a:ext cx="0" cy="0"/>
          <a:chOff x="0" y="0"/>
          <a:chExt cx="0" cy="0"/>
        </a:xfrm>
      </p:grpSpPr>
      <p:sp>
        <p:nvSpPr>
          <p:cNvPr id="2" name="TextBox 1"/>
          <p:cNvSpPr txBox="1"/>
          <p:nvPr/>
        </p:nvSpPr>
        <p:spPr>
          <a:xfrm>
            <a:off x="762000" y="1981200"/>
            <a:ext cx="7590539" cy="2800767"/>
          </a:xfrm>
          <a:prstGeom prst="rect">
            <a:avLst/>
          </a:prstGeom>
          <a:noFill/>
        </p:spPr>
        <p:txBody>
          <a:bodyPr wrap="none" rtlCol="0">
            <a:spAutoFit/>
          </a:bodyPr>
          <a:lstStyle/>
          <a:p>
            <a:pPr algn="ctr"/>
            <a:r>
              <a:rPr lang="en-US" sz="8800" dirty="0">
                <a:solidFill>
                  <a:schemeClr val="bg1"/>
                </a:solidFill>
                <a:latin typeface="Helvetica" charset="0"/>
                <a:ea typeface="Helvetica" charset="0"/>
                <a:cs typeface="Helvetica" charset="0"/>
              </a:rPr>
              <a:t>Dutch National</a:t>
            </a:r>
          </a:p>
          <a:p>
            <a:pPr algn="ctr"/>
            <a:r>
              <a:rPr lang="en-US" sz="8800" dirty="0">
                <a:solidFill>
                  <a:schemeClr val="bg1"/>
                </a:solidFill>
                <a:latin typeface="Helvetica" charset="0"/>
                <a:ea typeface="Helvetica" charset="0"/>
                <a:cs typeface="Helvetica" charset="0"/>
              </a:rPr>
              <a:t>Flag Problem</a:t>
            </a:r>
          </a:p>
        </p:txBody>
      </p:sp>
    </p:spTree>
    <p:extLst>
      <p:ext uri="{BB962C8B-B14F-4D97-AF65-F5344CB8AC3E}">
        <p14:creationId xmlns:p14="http://schemas.microsoft.com/office/powerpoint/2010/main" val="657200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924800" cy="1143000"/>
          </a:xfrm>
        </p:spPr>
        <p:txBody>
          <a:bodyPr/>
          <a:lstStyle/>
          <a:p>
            <a:r>
              <a:rPr lang="en-US" dirty="0"/>
              <a:t>Dutch National Flag </a:t>
            </a:r>
            <a:r>
              <a:rPr lang="en-US"/>
              <a:t>(classic)</a:t>
            </a:r>
            <a:endParaRPr lang="en-US" dirty="0"/>
          </a:p>
        </p:txBody>
      </p:sp>
      <p:sp>
        <p:nvSpPr>
          <p:cNvPr id="3" name="Content Placeholder 2"/>
          <p:cNvSpPr>
            <a:spLocks noGrp="1"/>
          </p:cNvSpPr>
          <p:nvPr>
            <p:ph idx="1"/>
          </p:nvPr>
        </p:nvSpPr>
        <p:spPr/>
        <p:txBody>
          <a:bodyPr/>
          <a:lstStyle/>
          <a:p>
            <a:pPr marL="0" indent="0">
              <a:buNone/>
            </a:pPr>
            <a:r>
              <a:rPr lang="en-US" i="1" dirty="0"/>
              <a:t>Given an array of red, white, and blue pebbles, sort the array so the red pebbles are at the front, white are in the middle, and blue are at the end</a:t>
            </a:r>
          </a:p>
          <a:p>
            <a:pPr lvl="1"/>
            <a:r>
              <a:rPr lang="en-US" dirty="0"/>
              <a:t>[Use only swapping contents rather than “count and assign”]</a:t>
            </a:r>
          </a:p>
          <a:p>
            <a:pPr marL="0" indent="0">
              <a:buNone/>
            </a:pPr>
            <a:endParaRPr lang="en-US" i="1" dirty="0"/>
          </a:p>
          <a:p>
            <a:pPr marL="0" indent="0">
              <a:buNone/>
            </a:pPr>
            <a:endParaRPr lang="en-US" i="1" dirty="0"/>
          </a:p>
          <a:p>
            <a:pPr marL="0" indent="0">
              <a:buNone/>
            </a:pPr>
            <a:endParaRPr lang="en-US" dirty="0"/>
          </a:p>
        </p:txBody>
      </p:sp>
      <p:pic>
        <p:nvPicPr>
          <p:cNvPr id="6" name="Picture 2" descr="http://upload.wikimedia.org/wikipedia/commons/thumb/2/20/Flag_of_the_Netherlands.svg/220px-Flag_of_the_Netherlands.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400425"/>
            <a:ext cx="2095500" cy="1400175"/>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pic>
        <p:nvPicPr>
          <p:cNvPr id="7" name="Picture 5" descr="http://upload.wikimedia.org/wikipedia/commons/thumb/d/d9/Edsger_Wybe_Dijkstra.jpg/220px-Edsger_Wybe_Dijkst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5189" y="3200400"/>
            <a:ext cx="1406358" cy="1873013"/>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4572000" y="4997213"/>
            <a:ext cx="1555747" cy="369332"/>
          </a:xfrm>
          <a:prstGeom prst="rect">
            <a:avLst/>
          </a:prstGeom>
          <a:noFill/>
        </p:spPr>
        <p:txBody>
          <a:bodyPr wrap="none" rtlCol="0">
            <a:spAutoFit/>
          </a:bodyPr>
          <a:lstStyle/>
          <a:p>
            <a:r>
              <a:rPr lang="en-US" dirty="0" err="1"/>
              <a:t>Edsgar</a:t>
            </a:r>
            <a:r>
              <a:rPr lang="en-US" dirty="0"/>
              <a:t> </a:t>
            </a:r>
            <a:r>
              <a:rPr lang="en-US" dirty="0" err="1"/>
              <a:t>Dijkstra</a:t>
            </a:r>
            <a:endParaRPr lang="en-US" dirty="0"/>
          </a:p>
        </p:txBody>
      </p:sp>
    </p:spTree>
    <p:extLst>
      <p:ext uri="{BB962C8B-B14F-4D97-AF65-F5344CB8AC3E}">
        <p14:creationId xmlns:p14="http://schemas.microsoft.com/office/powerpoint/2010/main" val="477940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and post-conditions</a:t>
            </a:r>
          </a:p>
        </p:txBody>
      </p:sp>
      <p:sp>
        <p:nvSpPr>
          <p:cNvPr id="3" name="Content Placeholder 2"/>
          <p:cNvSpPr>
            <a:spLocks noGrp="1"/>
          </p:cNvSpPr>
          <p:nvPr>
            <p:ph idx="1"/>
          </p:nvPr>
        </p:nvSpPr>
        <p:spPr/>
        <p:txBody>
          <a:bodyPr/>
          <a:lstStyle/>
          <a:p>
            <a:pPr marL="0" indent="0">
              <a:buNone/>
            </a:pPr>
            <a:r>
              <a:rPr lang="en-US" dirty="0"/>
              <a:t>Precondition: Any mix of red, white, and blue</a:t>
            </a:r>
          </a:p>
          <a:p>
            <a:pPr marL="0" indent="0">
              <a:buNone/>
            </a:pPr>
            <a:endParaRPr lang="en-US" dirty="0"/>
          </a:p>
          <a:p>
            <a:pPr marL="0" indent="0">
              <a:buNone/>
            </a:pPr>
            <a:endParaRPr lang="en-US" dirty="0"/>
          </a:p>
          <a:p>
            <a:pPr marL="0" indent="0">
              <a:buNone/>
            </a:pPr>
            <a:endParaRPr lang="en-US" dirty="0"/>
          </a:p>
          <a:p>
            <a:pPr marL="0" indent="0">
              <a:buNone/>
            </a:pPr>
            <a:r>
              <a:rPr lang="en-US" dirty="0" err="1"/>
              <a:t>Postcondition</a:t>
            </a:r>
            <a:r>
              <a:rPr lang="en-US" dirty="0"/>
              <a:t>: </a:t>
            </a:r>
          </a:p>
          <a:p>
            <a:pPr lvl="1"/>
            <a:r>
              <a:rPr lang="en-US" dirty="0"/>
              <a:t>Red, then white, then blue</a:t>
            </a:r>
          </a:p>
          <a:p>
            <a:pPr lvl="1"/>
            <a:r>
              <a:rPr lang="en-US" dirty="0"/>
              <a:t>Number of each color same as in original array</a:t>
            </a:r>
          </a:p>
          <a:p>
            <a:pPr lvl="1"/>
            <a:endParaRPr lang="en-US" dirty="0"/>
          </a:p>
        </p:txBody>
      </p:sp>
      <p:sp>
        <p:nvSpPr>
          <p:cNvPr id="7" name="Rectangle 6"/>
          <p:cNvSpPr/>
          <p:nvPr/>
        </p:nvSpPr>
        <p:spPr>
          <a:xfrm>
            <a:off x="2286000" y="2133600"/>
            <a:ext cx="4572000" cy="533400"/>
          </a:xfrm>
          <a:prstGeom prst="rect">
            <a:avLst/>
          </a:prstGeom>
          <a:solidFill>
            <a:srgbClr val="963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Mixed colors:  red, white, blue</a:t>
            </a:r>
          </a:p>
        </p:txBody>
      </p:sp>
      <p:sp>
        <p:nvSpPr>
          <p:cNvPr id="8" name="Rectangle 7"/>
          <p:cNvSpPr/>
          <p:nvPr/>
        </p:nvSpPr>
        <p:spPr>
          <a:xfrm>
            <a:off x="2345140" y="4267200"/>
            <a:ext cx="1464860" cy="533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9" name="Rectangle 8"/>
          <p:cNvSpPr/>
          <p:nvPr/>
        </p:nvSpPr>
        <p:spPr>
          <a:xfrm>
            <a:off x="3810000" y="4267200"/>
            <a:ext cx="1610436"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0" name="Rectangle 9"/>
          <p:cNvSpPr/>
          <p:nvPr/>
        </p:nvSpPr>
        <p:spPr>
          <a:xfrm>
            <a:off x="5420436" y="4267200"/>
            <a:ext cx="1513764" cy="5334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Tree>
    <p:extLst>
      <p:ext uri="{BB962C8B-B14F-4D97-AF65-F5344CB8AC3E}">
        <p14:creationId xmlns:p14="http://schemas.microsoft.com/office/powerpoint/2010/main" val="2027139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potential invariants</a:t>
            </a:r>
          </a:p>
        </p:txBody>
      </p:sp>
      <p:sp>
        <p:nvSpPr>
          <p:cNvPr id="3" name="Content Placeholder 2"/>
          <p:cNvSpPr>
            <a:spLocks noGrp="1"/>
          </p:cNvSpPr>
          <p:nvPr>
            <p:ph idx="1"/>
          </p:nvPr>
        </p:nvSpPr>
        <p:spPr/>
        <p:txBody>
          <a:bodyPr/>
          <a:lstStyle/>
          <a:p>
            <a:pPr marL="0" indent="0">
              <a:buNone/>
            </a:pPr>
            <a:r>
              <a:rPr lang="en-US" dirty="0"/>
              <a:t>Any of these four choices can work, making the array </a:t>
            </a:r>
            <a:r>
              <a:rPr lang="en-US"/>
              <a:t>more-and-more partitioned as </a:t>
            </a:r>
            <a:r>
              <a:rPr lang="en-US" dirty="0"/>
              <a:t>you go:</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000" dirty="0"/>
          </a:p>
          <a:p>
            <a:pPr marL="0" indent="0">
              <a:buNone/>
            </a:pPr>
            <a:r>
              <a:rPr lang="en-US" dirty="0"/>
              <a:t>Middle two slightly better because at most one swap per iteration instead of two</a:t>
            </a:r>
          </a:p>
          <a:p>
            <a:pPr marL="0" indent="0">
              <a:buNone/>
            </a:pPr>
            <a:endParaRPr lang="en-US" dirty="0"/>
          </a:p>
        </p:txBody>
      </p:sp>
      <p:sp>
        <p:nvSpPr>
          <p:cNvPr id="6" name="Rectangle 5"/>
          <p:cNvSpPr/>
          <p:nvPr/>
        </p:nvSpPr>
        <p:spPr>
          <a:xfrm>
            <a:off x="1981200" y="2438400"/>
            <a:ext cx="1143000" cy="533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124200" y="2438400"/>
            <a:ext cx="11430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4267200" y="2438400"/>
            <a:ext cx="1066800" cy="533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5334000" y="2438400"/>
            <a:ext cx="1219200" cy="533400"/>
          </a:xfrm>
          <a:prstGeom prst="rect">
            <a:avLst/>
          </a:prstGeom>
          <a:solidFill>
            <a:srgbClr val="96368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0" name="Rectangle 9"/>
          <p:cNvSpPr/>
          <p:nvPr/>
        </p:nvSpPr>
        <p:spPr>
          <a:xfrm>
            <a:off x="1981200" y="3352800"/>
            <a:ext cx="1143000" cy="533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1" name="Rectangle 10"/>
          <p:cNvSpPr/>
          <p:nvPr/>
        </p:nvSpPr>
        <p:spPr>
          <a:xfrm>
            <a:off x="3124200" y="3352800"/>
            <a:ext cx="11430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2" name="Rectangle 11"/>
          <p:cNvSpPr/>
          <p:nvPr/>
        </p:nvSpPr>
        <p:spPr>
          <a:xfrm>
            <a:off x="5486400" y="3352800"/>
            <a:ext cx="1066800" cy="533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13" name="Rectangle 12"/>
          <p:cNvSpPr/>
          <p:nvPr/>
        </p:nvSpPr>
        <p:spPr>
          <a:xfrm>
            <a:off x="4267200" y="3352800"/>
            <a:ext cx="1219200" cy="533400"/>
          </a:xfrm>
          <a:prstGeom prst="rect">
            <a:avLst/>
          </a:prstGeom>
          <a:solidFill>
            <a:srgbClr val="96368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4" name="Rectangle 13"/>
          <p:cNvSpPr/>
          <p:nvPr/>
        </p:nvSpPr>
        <p:spPr>
          <a:xfrm>
            <a:off x="1981200" y="4184301"/>
            <a:ext cx="1143000" cy="533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5" name="Rectangle 14"/>
          <p:cNvSpPr/>
          <p:nvPr/>
        </p:nvSpPr>
        <p:spPr>
          <a:xfrm>
            <a:off x="4343400" y="4184301"/>
            <a:ext cx="11430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6" name="Rectangle 15"/>
          <p:cNvSpPr/>
          <p:nvPr/>
        </p:nvSpPr>
        <p:spPr>
          <a:xfrm>
            <a:off x="5486400" y="4184301"/>
            <a:ext cx="1066800" cy="533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17" name="Rectangle 16"/>
          <p:cNvSpPr/>
          <p:nvPr/>
        </p:nvSpPr>
        <p:spPr>
          <a:xfrm>
            <a:off x="3124200" y="4184301"/>
            <a:ext cx="1219200" cy="533400"/>
          </a:xfrm>
          <a:prstGeom prst="rect">
            <a:avLst/>
          </a:prstGeom>
          <a:solidFill>
            <a:srgbClr val="96368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8" name="Rectangle 17"/>
          <p:cNvSpPr/>
          <p:nvPr/>
        </p:nvSpPr>
        <p:spPr>
          <a:xfrm>
            <a:off x="3200400" y="4953000"/>
            <a:ext cx="1143000" cy="533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9" name="Rectangle 18"/>
          <p:cNvSpPr/>
          <p:nvPr/>
        </p:nvSpPr>
        <p:spPr>
          <a:xfrm>
            <a:off x="4343400" y="4953000"/>
            <a:ext cx="11430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20" name="Rectangle 19"/>
          <p:cNvSpPr/>
          <p:nvPr/>
        </p:nvSpPr>
        <p:spPr>
          <a:xfrm>
            <a:off x="5486400" y="4953000"/>
            <a:ext cx="1066800" cy="533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21" name="Rectangle 20"/>
          <p:cNvSpPr/>
          <p:nvPr/>
        </p:nvSpPr>
        <p:spPr>
          <a:xfrm>
            <a:off x="1981200" y="4953000"/>
            <a:ext cx="1219200" cy="533400"/>
          </a:xfrm>
          <a:prstGeom prst="rect">
            <a:avLst/>
          </a:prstGeom>
          <a:solidFill>
            <a:srgbClr val="96368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Tree>
    <p:extLst>
      <p:ext uri="{BB962C8B-B14F-4D97-AF65-F5344CB8AC3E}">
        <p14:creationId xmlns:p14="http://schemas.microsoft.com/office/powerpoint/2010/main" val="132887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precise, </a:t>
            </a:r>
            <a:r>
              <a:rPr lang="en-US"/>
              <a:t>and code</a:t>
            </a:r>
            <a:endParaRPr lang="en-US" dirty="0"/>
          </a:p>
        </p:txBody>
      </p:sp>
      <p:sp>
        <p:nvSpPr>
          <p:cNvPr id="3" name="Content Placeholder 2"/>
          <p:cNvSpPr>
            <a:spLocks noGrp="1"/>
          </p:cNvSpPr>
          <p:nvPr>
            <p:ph idx="1"/>
          </p:nvPr>
        </p:nvSpPr>
        <p:spPr>
          <a:xfrm>
            <a:off x="685800" y="1447800"/>
            <a:ext cx="7772400" cy="4876800"/>
          </a:xfrm>
        </p:spPr>
        <p:txBody>
          <a:bodyPr/>
          <a:lstStyle/>
          <a:p>
            <a:r>
              <a:rPr lang="en-US" dirty="0"/>
              <a:t>Precondition </a:t>
            </a:r>
            <a:r>
              <a:rPr lang="en-US" b="1" dirty="0">
                <a:latin typeface="Courier New" panose="02070309020205020404" pitchFamily="49" charset="0"/>
                <a:cs typeface="Courier New" panose="02070309020205020404" pitchFamily="49" charset="0"/>
              </a:rPr>
              <a:t>P</a:t>
            </a:r>
            <a:r>
              <a:rPr lang="en-US" dirty="0"/>
              <a:t>: </a:t>
            </a:r>
            <a:r>
              <a:rPr lang="en-US" b="1" dirty="0" err="1">
                <a:latin typeface="Courier New" panose="02070309020205020404" pitchFamily="49" charset="0"/>
                <a:cs typeface="Courier New" panose="02070309020205020404" pitchFamily="49" charset="0"/>
              </a:rPr>
              <a:t>arr</a:t>
            </a:r>
            <a:r>
              <a:rPr lang="en-US" dirty="0"/>
              <a:t> contains </a:t>
            </a:r>
            <a:r>
              <a:rPr lang="en-US" b="1" dirty="0">
                <a:latin typeface="Courier New" panose="02070309020205020404" pitchFamily="49" charset="0"/>
                <a:cs typeface="Courier New" panose="02070309020205020404" pitchFamily="49" charset="0"/>
              </a:rPr>
              <a:t>r</a:t>
            </a:r>
            <a:r>
              <a:rPr lang="en-US" dirty="0"/>
              <a:t> reds, </a:t>
            </a:r>
            <a:r>
              <a:rPr lang="en-US" b="1" dirty="0">
                <a:latin typeface="Courier New" panose="02070309020205020404" pitchFamily="49" charset="0"/>
                <a:cs typeface="Courier New" panose="02070309020205020404" pitchFamily="49" charset="0"/>
              </a:rPr>
              <a:t>w</a:t>
            </a:r>
            <a:r>
              <a:rPr lang="en-US" dirty="0"/>
              <a:t> whites, and </a:t>
            </a:r>
            <a:r>
              <a:rPr lang="en-US" b="1" dirty="0">
                <a:latin typeface="Courier New" panose="02070309020205020404" pitchFamily="49" charset="0"/>
                <a:cs typeface="Courier New" panose="02070309020205020404" pitchFamily="49" charset="0"/>
              </a:rPr>
              <a:t>b</a:t>
            </a:r>
            <a:r>
              <a:rPr lang="en-US" dirty="0"/>
              <a:t> blues</a:t>
            </a:r>
          </a:p>
          <a:p>
            <a:r>
              <a:rPr lang="en-US" dirty="0" err="1"/>
              <a:t>Postcondition</a:t>
            </a:r>
            <a:r>
              <a:rPr lang="en-US" dirty="0"/>
              <a:t>: </a:t>
            </a:r>
            <a:r>
              <a:rPr lang="en-US" b="1" dirty="0">
                <a:latin typeface="Courier New" panose="02070309020205020404" pitchFamily="49" charset="0"/>
                <a:cs typeface="Courier New" panose="02070309020205020404" pitchFamily="49" charset="0"/>
              </a:rPr>
              <a:t>P ∧ 0 &lt;=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j &lt;= </a:t>
            </a:r>
            <a:r>
              <a:rPr lang="en-US" b="1" dirty="0" err="1">
                <a:latin typeface="Courier New" panose="02070309020205020404" pitchFamily="49" charset="0"/>
                <a:cs typeface="Courier New" panose="02070309020205020404" pitchFamily="49" charset="0"/>
              </a:rPr>
              <a:t>arr.size</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[0..i-1] is red</a:t>
            </a: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[i..j-1] is white</a:t>
            </a: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[j..arr.size-1] is blue</a:t>
            </a:r>
          </a:p>
          <a:p>
            <a:r>
              <a:rPr lang="en-US" dirty="0"/>
              <a:t>Invariant: </a:t>
            </a:r>
            <a:r>
              <a:rPr lang="en-US" b="1" dirty="0">
                <a:latin typeface="Courier New" panose="02070309020205020404" pitchFamily="49" charset="0"/>
                <a:cs typeface="Courier New" panose="02070309020205020404" pitchFamily="49" charset="0"/>
              </a:rPr>
              <a:t>P ∧ 0 &lt;=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j </a:t>
            </a:r>
            <a:r>
              <a:rPr lang="en-US" b="1" dirty="0">
                <a:solidFill>
                  <a:srgbClr val="FF0000"/>
                </a:solidFill>
                <a:latin typeface="Courier New" panose="02070309020205020404" pitchFamily="49" charset="0"/>
                <a:cs typeface="Courier New" panose="02070309020205020404" pitchFamily="49" charset="0"/>
              </a:rPr>
              <a:t>&lt;= k</a:t>
            </a:r>
            <a:r>
              <a:rPr lang="en-US" b="1" dirty="0">
                <a:latin typeface="Courier New" panose="02070309020205020404" pitchFamily="49" charset="0"/>
                <a:cs typeface="Courier New" panose="02070309020205020404" pitchFamily="49" charset="0"/>
              </a:rPr>
              <a:t> &lt;= </a:t>
            </a:r>
            <a:r>
              <a:rPr lang="en-US" b="1" dirty="0" err="1">
                <a:latin typeface="Courier New" panose="02070309020205020404" pitchFamily="49" charset="0"/>
                <a:cs typeface="Courier New" panose="02070309020205020404" pitchFamily="49" charset="0"/>
              </a:rPr>
              <a:t>arr.size</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[0..i-1] is red</a:t>
            </a: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[i..j-1] is white</a:t>
            </a:r>
          </a:p>
          <a:p>
            <a:r>
              <a:rPr lang="en-US" b="1"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 </a:t>
            </a:r>
            <a:r>
              <a:rPr lang="en-US" b="1" dirty="0" err="1">
                <a:solidFill>
                  <a:srgbClr val="FF0000"/>
                </a:solidFill>
                <a:latin typeface="Courier New" panose="02070309020205020404" pitchFamily="49" charset="0"/>
                <a:cs typeface="Courier New" panose="02070309020205020404" pitchFamily="49" charset="0"/>
              </a:rPr>
              <a:t>arr</a:t>
            </a:r>
            <a:r>
              <a:rPr lang="en-US" b="1" dirty="0">
                <a:solidFill>
                  <a:srgbClr val="FF0000"/>
                </a:solidFill>
                <a:latin typeface="Courier New" panose="02070309020205020404" pitchFamily="49" charset="0"/>
                <a:cs typeface="Courier New" panose="02070309020205020404" pitchFamily="49" charset="0"/>
              </a:rPr>
              <a:t>[j..k-1] is unsorted</a:t>
            </a: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a:t>
            </a:r>
            <a:r>
              <a:rPr lang="en-US" b="1" dirty="0">
                <a:solidFill>
                  <a:srgbClr val="FF0000"/>
                </a:solidFill>
                <a:latin typeface="Courier New" panose="02070309020205020404" pitchFamily="49" charset="0"/>
                <a:cs typeface="Courier New" panose="02070309020205020404" pitchFamily="49" charset="0"/>
              </a:rPr>
              <a:t>k</a:t>
            </a:r>
            <a:r>
              <a:rPr lang="en-US" b="1" dirty="0">
                <a:latin typeface="Courier New" panose="02070309020205020404" pitchFamily="49" charset="0"/>
                <a:cs typeface="Courier New" panose="02070309020205020404" pitchFamily="49" charset="0"/>
              </a:rPr>
              <a:t>..arr.size-1] is blue</a:t>
            </a:r>
          </a:p>
          <a:p>
            <a:endParaRPr lang="en-US" dirty="0"/>
          </a:p>
          <a:p>
            <a:r>
              <a:rPr lang="en-US" dirty="0"/>
              <a:t>Exit when unsorted segment is empty, i.e.    </a:t>
            </a:r>
            <a:r>
              <a:rPr lang="en-US" b="1" dirty="0">
                <a:latin typeface="Courier New" panose="02070309020205020404" pitchFamily="49" charset="0"/>
                <a:cs typeface="Courier New" panose="02070309020205020404" pitchFamily="49" charset="0"/>
              </a:rPr>
              <a:t>j=k</a:t>
            </a:r>
            <a:endParaRPr lang="en-US" dirty="0"/>
          </a:p>
          <a:p>
            <a:r>
              <a:rPr lang="en-US" dirty="0"/>
              <a:t>Initializing to establish the invariant: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=0; j=0; k=</a:t>
            </a:r>
            <a:r>
              <a:rPr lang="en-US" b="1" dirty="0" err="1">
                <a:latin typeface="Courier New" panose="02070309020205020404" pitchFamily="49" charset="0"/>
                <a:cs typeface="Courier New" panose="02070309020205020404" pitchFamily="49" charset="0"/>
              </a:rPr>
              <a:t>arr.size</a:t>
            </a:r>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58186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loop test and body</a:t>
            </a:r>
          </a:p>
        </p:txBody>
      </p:sp>
      <p:sp>
        <p:nvSpPr>
          <p:cNvPr id="3" name="Content Placeholder 2"/>
          <p:cNvSpPr>
            <a:spLocks noGrp="1"/>
          </p:cNvSpPr>
          <p:nvPr>
            <p:ph idx="1"/>
          </p:nvPr>
        </p:nvSpPr>
        <p:spPr>
          <a:xfrm>
            <a:off x="685800" y="2209800"/>
            <a:ext cx="7772400" cy="3886200"/>
          </a:xfrm>
        </p:spPr>
        <p:txBody>
          <a:bodyPr/>
          <a:lstStyle/>
          <a:p>
            <a:pPr marL="0" indent="0">
              <a:buNone/>
            </a:pPr>
            <a:r>
              <a:rPr lang="en-US" dirty="0"/>
              <a:t>                                  </a:t>
            </a:r>
            <a:r>
              <a:rPr lang="en-US" dirty="0" err="1"/>
              <a:t>i</a:t>
            </a:r>
            <a:r>
              <a:rPr lang="en-US" dirty="0"/>
              <a:t>               j                 k</a:t>
            </a:r>
          </a:p>
          <a:p>
            <a:pPr marL="0" indent="0">
              <a:buNone/>
            </a:pPr>
            <a:endParaRPr lang="en-US" sz="1000" dirty="0"/>
          </a:p>
          <a:p>
            <a:pPr marL="0" indent="0">
              <a:spcBef>
                <a:spcPts val="0"/>
              </a:spcBef>
              <a:buNone/>
            </a:pPr>
            <a:r>
              <a:rPr lang="en-US" b="1" dirty="0">
                <a:latin typeface="Courier New" panose="02070309020205020404" pitchFamily="49" charset="0"/>
                <a:cs typeface="Courier New" panose="02070309020205020404" pitchFamily="49" charset="0"/>
              </a:rPr>
              <a:t>while(j!=k) {</a:t>
            </a:r>
          </a:p>
          <a:p>
            <a:pPr marL="0" indent="0">
              <a:spcBef>
                <a:spcPts val="0"/>
              </a:spcBef>
              <a:buNone/>
            </a:pPr>
            <a:r>
              <a:rPr lang="en-US" b="1" dirty="0">
                <a:latin typeface="Courier New" panose="02070309020205020404" pitchFamily="49" charset="0"/>
                <a:cs typeface="Courier New" panose="02070309020205020404" pitchFamily="49" charset="0"/>
              </a:rPr>
              <a:t>  if(</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[j] == White) {</a:t>
            </a:r>
          </a:p>
          <a:p>
            <a:pPr marL="0" indent="0">
              <a:spcBef>
                <a:spcPts val="0"/>
              </a:spcBef>
              <a:buNone/>
            </a:pPr>
            <a:r>
              <a:rPr lang="en-US" b="1" dirty="0">
                <a:latin typeface="Courier New" panose="02070309020205020404" pitchFamily="49" charset="0"/>
                <a:cs typeface="Courier New" panose="02070309020205020404" pitchFamily="49" charset="0"/>
              </a:rPr>
              <a:t>     j = j+1;</a:t>
            </a:r>
          </a:p>
          <a:p>
            <a:pPr marL="0" indent="0">
              <a:spcBef>
                <a:spcPts val="0"/>
              </a:spcBef>
              <a:buNone/>
            </a:pPr>
            <a:r>
              <a:rPr lang="en-US" b="1" dirty="0">
                <a:latin typeface="Courier New" panose="02070309020205020404" pitchFamily="49" charset="0"/>
                <a:cs typeface="Courier New" panose="02070309020205020404" pitchFamily="49" charset="0"/>
              </a:rPr>
              <a:t>  } else if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[j] == Blue) {</a:t>
            </a:r>
          </a:p>
          <a:p>
            <a:pPr marL="0" indent="0">
              <a:spcBef>
                <a:spcPts val="0"/>
              </a:spcBef>
              <a:buNone/>
            </a:pPr>
            <a:r>
              <a:rPr lang="en-US" b="1" dirty="0">
                <a:latin typeface="Courier New" panose="02070309020205020404" pitchFamily="49" charset="0"/>
                <a:cs typeface="Courier New" panose="02070309020205020404" pitchFamily="49" charset="0"/>
              </a:rPr>
              <a:t>     swap(arr,j,k-1);</a:t>
            </a:r>
          </a:p>
          <a:p>
            <a:pPr marL="0" indent="0">
              <a:spcBef>
                <a:spcPts val="0"/>
              </a:spcBef>
              <a:buNone/>
            </a:pPr>
            <a:r>
              <a:rPr lang="en-US" b="1" dirty="0">
                <a:latin typeface="Courier New" panose="02070309020205020404" pitchFamily="49" charset="0"/>
                <a:cs typeface="Courier New" panose="02070309020205020404" pitchFamily="49" charset="0"/>
              </a:rPr>
              <a:t>     k = k-1;</a:t>
            </a:r>
          </a:p>
          <a:p>
            <a:pPr marL="0" indent="0">
              <a:spcBef>
                <a:spcPts val="0"/>
              </a:spcBef>
              <a:buNone/>
            </a:pPr>
            <a:r>
              <a:rPr lang="en-US" b="1" dirty="0">
                <a:latin typeface="Courier New" panose="02070309020205020404" pitchFamily="49" charset="0"/>
                <a:cs typeface="Courier New" panose="02070309020205020404" pitchFamily="49" charset="0"/>
              </a:rPr>
              <a:t>  } else {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[j] == Red</a:t>
            </a:r>
          </a:p>
          <a:p>
            <a:pPr marL="0" indent="0">
              <a:spcBef>
                <a:spcPts val="0"/>
              </a:spcBef>
              <a:buNone/>
            </a:pPr>
            <a:r>
              <a:rPr lang="en-US" b="1" dirty="0">
                <a:latin typeface="Courier New" panose="02070309020205020404" pitchFamily="49" charset="0"/>
                <a:cs typeface="Courier New" panose="02070309020205020404" pitchFamily="49" charset="0"/>
              </a:rPr>
              <a:t>     swap(</a:t>
            </a:r>
            <a:r>
              <a:rPr lang="en-US" b="1" dirty="0" err="1">
                <a:latin typeface="Courier New" panose="02070309020205020404" pitchFamily="49" charset="0"/>
                <a:cs typeface="Courier New" panose="02070309020205020404" pitchFamily="49" charset="0"/>
              </a:rPr>
              <a:t>arr,i,j</a:t>
            </a:r>
            <a:r>
              <a:rPr lang="en-US" b="1" dirty="0">
                <a:latin typeface="Courier New" panose="02070309020205020404" pitchFamily="49" charset="0"/>
                <a:cs typeface="Courier New" panose="02070309020205020404" pitchFamily="49" charset="0"/>
              </a:rPr>
              <a:t>)</a:t>
            </a:r>
          </a:p>
          <a:p>
            <a:pPr marL="0" indent="0">
              <a:spcBef>
                <a:spcPts val="0"/>
              </a:spcBef>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i+1;</a:t>
            </a:r>
          </a:p>
          <a:p>
            <a:pPr marL="0" indent="0">
              <a:spcBef>
                <a:spcPts val="0"/>
              </a:spcBef>
              <a:buNone/>
            </a:pPr>
            <a:r>
              <a:rPr lang="en-US" b="1" dirty="0">
                <a:latin typeface="Courier New" panose="02070309020205020404" pitchFamily="49" charset="0"/>
                <a:cs typeface="Courier New" panose="02070309020205020404" pitchFamily="49" charset="0"/>
              </a:rPr>
              <a:t>     j = j+1;</a:t>
            </a:r>
          </a:p>
          <a:p>
            <a:pPr marL="0" indent="0">
              <a:spcBef>
                <a:spcPts val="0"/>
              </a:spcBef>
              <a:buNone/>
            </a:pPr>
            <a:r>
              <a:rPr lang="en-US" b="1" dirty="0">
                <a:latin typeface="Courier New" panose="02070309020205020404" pitchFamily="49" charset="0"/>
                <a:cs typeface="Courier New" panose="02070309020205020404" pitchFamily="49" charset="0"/>
              </a:rPr>
              <a:t>  }</a:t>
            </a:r>
          </a:p>
          <a:p>
            <a:pPr marL="0" indent="0">
              <a:spcBef>
                <a:spcPts val="0"/>
              </a:spcBef>
              <a:buNone/>
            </a:pPr>
            <a:r>
              <a:rPr lang="en-US" b="1" dirty="0">
                <a:latin typeface="Courier New" panose="02070309020205020404" pitchFamily="49" charset="0"/>
                <a:cs typeface="Courier New" panose="02070309020205020404" pitchFamily="49" charset="0"/>
              </a:rPr>
              <a:t>}</a:t>
            </a:r>
          </a:p>
        </p:txBody>
      </p:sp>
      <p:sp>
        <p:nvSpPr>
          <p:cNvPr id="6" name="Rectangle 5"/>
          <p:cNvSpPr/>
          <p:nvPr/>
        </p:nvSpPr>
        <p:spPr>
          <a:xfrm>
            <a:off x="1981200" y="1600200"/>
            <a:ext cx="1143000" cy="533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124200" y="1600200"/>
            <a:ext cx="11430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5486400" y="1600200"/>
            <a:ext cx="1066800" cy="533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4267200" y="1600200"/>
            <a:ext cx="1219200" cy="533400"/>
          </a:xfrm>
          <a:prstGeom prst="rect">
            <a:avLst/>
          </a:prstGeom>
          <a:solidFill>
            <a:srgbClr val="96368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0" name="TextBox 9"/>
          <p:cNvSpPr txBox="1"/>
          <p:nvPr/>
        </p:nvSpPr>
        <p:spPr>
          <a:xfrm>
            <a:off x="5959027" y="2667000"/>
            <a:ext cx="2803973" cy="2031325"/>
          </a:xfrm>
          <a:prstGeom prst="rect">
            <a:avLst/>
          </a:prstGeom>
          <a:solidFill>
            <a:srgbClr val="FFCC66"/>
          </a:solidFill>
        </p:spPr>
        <p:txBody>
          <a:bodyPr wrap="none" rtlCol="0">
            <a:spAutoFit/>
          </a:bodyPr>
          <a:lstStyle/>
          <a:p>
            <a:r>
              <a:rPr lang="en-US" sz="1800" b="1" dirty="0">
                <a:latin typeface="Courier New" panose="02070309020205020404" pitchFamily="49" charset="0"/>
                <a:cs typeface="Courier New" panose="02070309020205020404" pitchFamily="49" charset="0"/>
              </a:rPr>
              <a:t>void swap(</a:t>
            </a:r>
            <a:r>
              <a:rPr lang="en-US" sz="1800" b="1" dirty="0" err="1">
                <a:latin typeface="Courier New" panose="02070309020205020404" pitchFamily="49" charset="0"/>
                <a:cs typeface="Courier New" panose="02070309020205020404" pitchFamily="49" charset="0"/>
              </a:rPr>
              <a:t>int</a:t>
            </a:r>
            <a:r>
              <a:rPr lang="en-US" sz="1800" b="1" dirty="0">
                <a:latin typeface="Courier New" panose="02070309020205020404" pitchFamily="49" charset="0"/>
                <a:cs typeface="Courier New" panose="02070309020205020404" pitchFamily="49" charset="0"/>
              </a:rPr>
              <a:t>[] x, </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int</a:t>
            </a:r>
            <a:r>
              <a:rPr lang="en-US" sz="1800" b="1" dirty="0">
                <a:latin typeface="Courier New" panose="02070309020205020404" pitchFamily="49" charset="0"/>
                <a:cs typeface="Courier New" panose="02070309020205020404" pitchFamily="49" charset="0"/>
              </a:rPr>
              <a:t> y, </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int</a:t>
            </a:r>
            <a:r>
              <a:rPr lang="en-US" sz="1800" b="1" dirty="0">
                <a:latin typeface="Courier New" panose="02070309020205020404" pitchFamily="49" charset="0"/>
                <a:cs typeface="Courier New" panose="02070309020205020404" pitchFamily="49" charset="0"/>
              </a:rPr>
              <a:t> z) {</a:t>
            </a:r>
          </a:p>
          <a:p>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int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tmp</a:t>
            </a:r>
            <a:r>
              <a:rPr lang="en-US" sz="1800" b="1" dirty="0">
                <a:latin typeface="Courier New" panose="02070309020205020404" pitchFamily="49" charset="0"/>
                <a:cs typeface="Courier New" panose="02070309020205020404" pitchFamily="49" charset="0"/>
              </a:rPr>
              <a:t> = x[y];</a:t>
            </a:r>
          </a:p>
          <a:p>
            <a:r>
              <a:rPr lang="en-US" sz="1800" b="1" dirty="0">
                <a:latin typeface="Courier New" panose="02070309020205020404" pitchFamily="49" charset="0"/>
                <a:cs typeface="Courier New" panose="02070309020205020404" pitchFamily="49" charset="0"/>
              </a:rPr>
              <a:t>  x[y] = x[z];</a:t>
            </a:r>
          </a:p>
          <a:p>
            <a:r>
              <a:rPr lang="en-US" sz="1800" b="1" dirty="0">
                <a:latin typeface="Courier New" panose="02070309020205020404" pitchFamily="49" charset="0"/>
                <a:cs typeface="Courier New" panose="02070309020205020404" pitchFamily="49" charset="0"/>
              </a:rPr>
              <a:t>  x[z] = </a:t>
            </a:r>
            <a:r>
              <a:rPr lang="en-US" sz="1800" b="1" dirty="0" err="1">
                <a:latin typeface="Courier New" panose="02070309020205020404" pitchFamily="49" charset="0"/>
                <a:cs typeface="Courier New" panose="02070309020205020404" pitchFamily="49" charset="0"/>
              </a:rPr>
              <a:t>tmp</a:t>
            </a:r>
            <a:r>
              <a:rPr lang="en-US" sz="1800" b="1" dirty="0">
                <a:latin typeface="Courier New" panose="02070309020205020404" pitchFamily="49" charset="0"/>
                <a:cs typeface="Courier New" panose="02070309020205020404" pitchFamily="49" charset="0"/>
              </a:rPr>
              <a:t>;</a:t>
            </a:r>
          </a:p>
          <a:p>
            <a:r>
              <a:rPr lang="en-US" sz="1800" b="1" dirty="0">
                <a:latin typeface="Courier New" panose="02070309020205020404" pitchFamily="49" charset="0"/>
                <a:cs typeface="Courier New" panose="02070309020205020404" pitchFamily="49" charset="0"/>
              </a:rPr>
              <a:t>}</a:t>
            </a:r>
            <a:r>
              <a:rPr lang="en-US" sz="1800" dirty="0"/>
              <a:t> </a:t>
            </a:r>
          </a:p>
        </p:txBody>
      </p:sp>
    </p:spTree>
    <p:extLst>
      <p:ext uri="{BB962C8B-B14F-4D97-AF65-F5344CB8AC3E}">
        <p14:creationId xmlns:p14="http://schemas.microsoft.com/office/powerpoint/2010/main" val="116246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Aside: swap</a:t>
            </a:r>
          </a:p>
        </p:txBody>
      </p:sp>
      <p:sp>
        <p:nvSpPr>
          <p:cNvPr id="3" name="Content Placeholder 2"/>
          <p:cNvSpPr>
            <a:spLocks noGrp="1"/>
          </p:cNvSpPr>
          <p:nvPr>
            <p:ph idx="1"/>
          </p:nvPr>
        </p:nvSpPr>
        <p:spPr>
          <a:xfrm>
            <a:off x="685800" y="1600200"/>
            <a:ext cx="7772400" cy="3733800"/>
          </a:xfrm>
        </p:spPr>
        <p:txBody>
          <a:bodyPr/>
          <a:lstStyle/>
          <a:p>
            <a:r>
              <a:rPr lang="en-US" dirty="0"/>
              <a:t>Reading notes write </a:t>
            </a:r>
            <a:r>
              <a:rPr lang="en-US" b="1" dirty="0">
                <a:latin typeface="Courier New" panose="02070309020205020404" pitchFamily="49" charset="0"/>
                <a:cs typeface="Courier New" panose="02070309020205020404" pitchFamily="49" charset="0"/>
              </a:rPr>
              <a:t>swap(a[</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],a[j])</a:t>
            </a:r>
            <a:r>
              <a:rPr lang="en-US" dirty="0"/>
              <a:t> and such</a:t>
            </a:r>
          </a:p>
          <a:p>
            <a:endParaRPr lang="en-US" dirty="0"/>
          </a:p>
          <a:p>
            <a:r>
              <a:rPr lang="en-US" dirty="0"/>
              <a:t>This is not implementable in Java</a:t>
            </a:r>
          </a:p>
          <a:p>
            <a:pPr lvl="1"/>
            <a:r>
              <a:rPr lang="en-US" dirty="0"/>
              <a:t>But fine </a:t>
            </a:r>
            <a:r>
              <a:rPr lang="en-US" dirty="0" err="1"/>
              <a:t>pseudocode</a:t>
            </a:r>
            <a:endParaRPr lang="en-US" dirty="0"/>
          </a:p>
          <a:p>
            <a:pPr lvl="1"/>
            <a:r>
              <a:rPr lang="en-US" dirty="0"/>
              <a:t>Great exercise: Write a coherent English paragraph </a:t>
            </a:r>
            <a:r>
              <a:rPr lang="en-US" i="1" dirty="0"/>
              <a:t>why</a:t>
            </a:r>
            <a:r>
              <a:rPr lang="en-US" dirty="0"/>
              <a:t> it is not implementable in Java (i.e., does not do what you want)</a:t>
            </a:r>
          </a:p>
          <a:p>
            <a:endParaRPr lang="en-US" dirty="0"/>
          </a:p>
          <a:p>
            <a:r>
              <a:rPr lang="en-US" dirty="0"/>
              <a:t>You can implement </a:t>
            </a:r>
            <a:r>
              <a:rPr lang="en-US" b="1" dirty="0">
                <a:latin typeface="Courier New" panose="02070309020205020404" pitchFamily="49" charset="0"/>
                <a:cs typeface="Courier New" panose="02070309020205020404" pitchFamily="49" charset="0"/>
              </a:rPr>
              <a:t>swap(</a:t>
            </a:r>
            <a:r>
              <a:rPr lang="en-US" b="1" dirty="0" err="1">
                <a:latin typeface="Courier New" panose="02070309020205020404" pitchFamily="49" charset="0"/>
                <a:cs typeface="Courier New" panose="02070309020205020404" pitchFamily="49" charset="0"/>
              </a:rPr>
              <a:t>a,i,j</a:t>
            </a:r>
            <a:r>
              <a:rPr lang="en-US" b="1" dirty="0">
                <a:latin typeface="Courier New" panose="02070309020205020404" pitchFamily="49" charset="0"/>
                <a:cs typeface="Courier New" panose="02070309020205020404" pitchFamily="49" charset="0"/>
              </a:rPr>
              <a:t>)</a:t>
            </a:r>
            <a:r>
              <a:rPr lang="en-US" dirty="0"/>
              <a:t> in Java</a:t>
            </a:r>
          </a:p>
          <a:p>
            <a:pPr lvl="1"/>
            <a:r>
              <a:rPr lang="en-US" dirty="0"/>
              <a:t>So previous slide and Homework 2 do it that way</a:t>
            </a:r>
          </a:p>
        </p:txBody>
      </p:sp>
    </p:spTree>
    <p:extLst>
      <p:ext uri="{BB962C8B-B14F-4D97-AF65-F5344CB8AC3E}">
        <p14:creationId xmlns:p14="http://schemas.microsoft.com/office/powerpoint/2010/main" val="1464364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Practice ...</a:t>
            </a:r>
          </a:p>
        </p:txBody>
      </p:sp>
      <p:sp>
        <p:nvSpPr>
          <p:cNvPr id="3" name="Content Placeholder 2"/>
          <p:cNvSpPr>
            <a:spLocks noGrp="1"/>
          </p:cNvSpPr>
          <p:nvPr>
            <p:ph idx="1"/>
          </p:nvPr>
        </p:nvSpPr>
        <p:spPr>
          <a:xfrm>
            <a:off x="685800" y="1676400"/>
            <a:ext cx="7772400" cy="5029200"/>
          </a:xfrm>
        </p:spPr>
        <p:txBody>
          <a:bodyPr/>
          <a:lstStyle/>
          <a:p>
            <a:r>
              <a:rPr lang="en-US"/>
              <a:t>Many loops are so “obvious” that proofs are, in practice, overkill</a:t>
            </a:r>
          </a:p>
          <a:p>
            <a:pPr lvl="1"/>
            <a:r>
              <a:rPr lang="en-US" b="1">
                <a:latin typeface="Courier New" panose="02070309020205020404" pitchFamily="49" charset="0"/>
                <a:cs typeface="Courier New" panose="02070309020205020404" pitchFamily="49" charset="0"/>
              </a:rPr>
              <a:t>for(String name : friends) {…}</a:t>
            </a:r>
          </a:p>
          <a:p>
            <a:pPr lvl="1"/>
            <a:endParaRPr lang="en-US"/>
          </a:p>
          <a:p>
            <a:r>
              <a:rPr lang="en-US"/>
              <a:t>Often the intermediate state (invariant) is unclear or edge cases are tricky – use invariants here! </a:t>
            </a:r>
          </a:p>
          <a:p>
            <a:pPr marL="342900" indent="-342900">
              <a:buFont typeface="Arial" panose="020B0604020202020204" pitchFamily="34" charset="0"/>
              <a:buChar char="•"/>
            </a:pPr>
            <a:r>
              <a:rPr lang="en-US"/>
              <a:t>Can draw a picture</a:t>
            </a:r>
          </a:p>
          <a:p>
            <a:endParaRPr lang="en-US"/>
          </a:p>
          <a:p>
            <a:r>
              <a:rPr lang="en-US"/>
              <a:t>Use logical reasoning as an intellectual debugging tool</a:t>
            </a:r>
          </a:p>
          <a:p>
            <a:pPr lvl="1"/>
            <a:r>
              <a:rPr lang="en-US"/>
              <a:t>What </a:t>
            </a:r>
            <a:r>
              <a:rPr lang="en-US" i="1"/>
              <a:t>exactly</a:t>
            </a:r>
            <a:r>
              <a:rPr lang="en-US"/>
              <a:t> is the invariant?  </a:t>
            </a:r>
          </a:p>
          <a:p>
            <a:pPr lvl="1"/>
            <a:r>
              <a:rPr lang="en-US"/>
              <a:t>Is it satisfied on every iteration?</a:t>
            </a:r>
          </a:p>
          <a:p>
            <a:pPr lvl="1"/>
            <a:r>
              <a:rPr lang="en-US"/>
              <a:t>Are you sure? Write code to check?</a:t>
            </a:r>
          </a:p>
          <a:p>
            <a:pPr lvl="1"/>
            <a:r>
              <a:rPr lang="en-US"/>
              <a:t>Did you check all the edge cases?  </a:t>
            </a:r>
          </a:p>
          <a:p>
            <a:pPr lvl="1"/>
            <a:r>
              <a:rPr lang="en-US"/>
              <a:t>Are there preconditions you did not make explicit?</a:t>
            </a:r>
          </a:p>
        </p:txBody>
      </p:sp>
    </p:spTree>
    <p:extLst>
      <p:ext uri="{BB962C8B-B14F-4D97-AF65-F5344CB8AC3E}">
        <p14:creationId xmlns:p14="http://schemas.microsoft.com/office/powerpoint/2010/main" val="367625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43B80"/>
        </a:solidFill>
        <a:effectLst/>
      </p:bgPr>
    </p:bg>
    <p:spTree>
      <p:nvGrpSpPr>
        <p:cNvPr id="1" name=""/>
        <p:cNvGrpSpPr/>
        <p:nvPr/>
      </p:nvGrpSpPr>
      <p:grpSpPr>
        <a:xfrm>
          <a:off x="0" y="0"/>
          <a:ext cx="0" cy="0"/>
          <a:chOff x="0" y="0"/>
          <a:chExt cx="0" cy="0"/>
        </a:xfrm>
      </p:grpSpPr>
      <p:sp>
        <p:nvSpPr>
          <p:cNvPr id="2" name="TextBox 1"/>
          <p:cNvSpPr txBox="1"/>
          <p:nvPr/>
        </p:nvSpPr>
        <p:spPr>
          <a:xfrm>
            <a:off x="381000" y="2590800"/>
            <a:ext cx="8347157" cy="1446550"/>
          </a:xfrm>
          <a:prstGeom prst="rect">
            <a:avLst/>
          </a:prstGeom>
          <a:noFill/>
        </p:spPr>
        <p:txBody>
          <a:bodyPr wrap="none" rtlCol="0">
            <a:spAutoFit/>
          </a:bodyPr>
          <a:lstStyle/>
          <a:p>
            <a:pPr algn="ctr"/>
            <a:r>
              <a:rPr lang="en-US" sz="8800" dirty="0">
                <a:solidFill>
                  <a:schemeClr val="bg1"/>
                </a:solidFill>
                <a:latin typeface="Helvetica" charset="0"/>
                <a:ea typeface="Helvetica" charset="0"/>
                <a:cs typeface="Helvetica" charset="0"/>
              </a:rPr>
              <a:t>Announcements</a:t>
            </a:r>
          </a:p>
        </p:txBody>
      </p:sp>
    </p:spTree>
    <p:extLst>
      <p:ext uri="{BB962C8B-B14F-4D97-AF65-F5344CB8AC3E}">
        <p14:creationId xmlns:p14="http://schemas.microsoft.com/office/powerpoint/2010/main" val="1323227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a:t>
            </a:r>
          </a:p>
        </p:txBody>
      </p:sp>
      <p:sp>
        <p:nvSpPr>
          <p:cNvPr id="3" name="Content Placeholder 2"/>
          <p:cNvSpPr>
            <a:spLocks noGrp="1"/>
          </p:cNvSpPr>
          <p:nvPr>
            <p:ph idx="1"/>
          </p:nvPr>
        </p:nvSpPr>
        <p:spPr>
          <a:xfrm>
            <a:off x="685800" y="1524000"/>
            <a:ext cx="8001000" cy="4495800"/>
          </a:xfrm>
        </p:spPr>
        <p:txBody>
          <a:bodyPr/>
          <a:lstStyle/>
          <a:p>
            <a:r>
              <a:rPr lang="en-US" dirty="0"/>
              <a:t>Two kinds of loops</a:t>
            </a:r>
          </a:p>
          <a:p>
            <a:pPr lvl="1"/>
            <a:r>
              <a:rPr lang="en-US" dirty="0"/>
              <a:t>Those we want to always terminate (normal case)</a:t>
            </a:r>
          </a:p>
          <a:p>
            <a:pPr lvl="1"/>
            <a:r>
              <a:rPr lang="en-US" dirty="0"/>
              <a:t>Those that may conceptually run forever (e.g., web-server)</a:t>
            </a:r>
          </a:p>
          <a:p>
            <a:pPr lvl="1"/>
            <a:endParaRPr lang="en-US" sz="1400" dirty="0"/>
          </a:p>
          <a:p>
            <a:r>
              <a:rPr lang="en-US" dirty="0"/>
              <a:t>So, proving a loop correct usually also requires proving termination</a:t>
            </a:r>
          </a:p>
          <a:p>
            <a:pPr lvl="1"/>
            <a:r>
              <a:rPr lang="en-US" dirty="0"/>
              <a:t>We haven’t been proving this: might just preserve invariant forever without test ever becoming false</a:t>
            </a:r>
          </a:p>
          <a:p>
            <a:pPr lvl="1"/>
            <a:r>
              <a:rPr lang="en-US" dirty="0"/>
              <a:t>Our Hoare triples say </a:t>
            </a:r>
            <a:r>
              <a:rPr lang="en-US" b="1" i="1" dirty="0"/>
              <a:t>if</a:t>
            </a:r>
            <a:r>
              <a:rPr lang="en-US" dirty="0"/>
              <a:t> loop terminates, </a:t>
            </a:r>
            <a:r>
              <a:rPr lang="en-US" dirty="0" err="1"/>
              <a:t>postcondition</a:t>
            </a:r>
            <a:r>
              <a:rPr lang="en-US" dirty="0"/>
              <a:t> holds</a:t>
            </a:r>
          </a:p>
          <a:p>
            <a:endParaRPr lang="en-US" sz="1400" dirty="0"/>
          </a:p>
          <a:p>
            <a:r>
              <a:rPr lang="en-US" dirty="0"/>
              <a:t>How to prove termination (variants exist): </a:t>
            </a:r>
          </a:p>
          <a:p>
            <a:pPr lvl="1"/>
            <a:r>
              <a:rPr lang="en-US" dirty="0"/>
              <a:t>Map state to a natural number somehow (just “in the proof”)</a:t>
            </a:r>
          </a:p>
          <a:p>
            <a:pPr lvl="1"/>
            <a:r>
              <a:rPr lang="en-US" dirty="0"/>
              <a:t>Prove the natural number goes down on every iteration </a:t>
            </a:r>
          </a:p>
          <a:p>
            <a:pPr lvl="1"/>
            <a:r>
              <a:rPr lang="en-US" dirty="0"/>
              <a:t>Prove test is false by the time natural number gets to 0</a:t>
            </a:r>
          </a:p>
        </p:txBody>
      </p:sp>
    </p:spTree>
    <p:extLst>
      <p:ext uri="{BB962C8B-B14F-4D97-AF65-F5344CB8AC3E}">
        <p14:creationId xmlns:p14="http://schemas.microsoft.com/office/powerpoint/2010/main" val="895099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examples</a:t>
            </a:r>
          </a:p>
        </p:txBody>
      </p:sp>
      <p:sp>
        <p:nvSpPr>
          <p:cNvPr id="3" name="Content Placeholder 2"/>
          <p:cNvSpPr>
            <a:spLocks noGrp="1"/>
          </p:cNvSpPr>
          <p:nvPr>
            <p:ph idx="1"/>
          </p:nvPr>
        </p:nvSpPr>
        <p:spPr>
          <a:xfrm>
            <a:off x="685800" y="1752600"/>
            <a:ext cx="7772400" cy="4495800"/>
          </a:xfrm>
        </p:spPr>
        <p:txBody>
          <a:bodyPr/>
          <a:lstStyle/>
          <a:p>
            <a:r>
              <a:rPr lang="en-US" dirty="0"/>
              <a:t>Dutch-national-flag: size of unsorted range </a:t>
            </a:r>
            <a:r>
              <a:rPr lang="en-US"/>
              <a:t>(</a:t>
            </a:r>
            <a:r>
              <a:rPr lang="en-US" b="1">
                <a:latin typeface="Courier New" panose="02070309020205020404" pitchFamily="49" charset="0"/>
                <a:cs typeface="Courier New" panose="02070309020205020404" pitchFamily="49" charset="0"/>
              </a:rPr>
              <a:t>k-j</a:t>
            </a:r>
            <a:r>
              <a:rPr lang="en-US" dirty="0"/>
              <a:t>)</a:t>
            </a:r>
          </a:p>
          <a:p>
            <a:endParaRPr lang="en-US" dirty="0"/>
          </a:p>
          <a:p>
            <a:r>
              <a:rPr lang="en-US" dirty="0"/>
              <a:t>Search in a linked list: length of list not yet considered</a:t>
            </a:r>
          </a:p>
          <a:p>
            <a:pPr lvl="1"/>
            <a:r>
              <a:rPr lang="en-US" dirty="0"/>
              <a:t>Don’t know length of list, but goes down by one each time…</a:t>
            </a:r>
          </a:p>
          <a:p>
            <a:pPr lvl="1"/>
            <a:r>
              <a:rPr lang="en-US" dirty="0"/>
              <a:t>… unless list is cyclic in which case, termination not assured</a:t>
            </a:r>
          </a:p>
        </p:txBody>
      </p:sp>
    </p:spTree>
    <p:extLst>
      <p:ext uri="{BB962C8B-B14F-4D97-AF65-F5344CB8AC3E}">
        <p14:creationId xmlns:p14="http://schemas.microsoft.com/office/powerpoint/2010/main" val="3970127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443B80"/>
        </a:solidFill>
        <a:effectLst/>
      </p:bgPr>
    </p:bg>
    <p:spTree>
      <p:nvGrpSpPr>
        <p:cNvPr id="1" name=""/>
        <p:cNvGrpSpPr/>
        <p:nvPr/>
      </p:nvGrpSpPr>
      <p:grpSpPr>
        <a:xfrm>
          <a:off x="0" y="0"/>
          <a:ext cx="0" cy="0"/>
          <a:chOff x="0" y="0"/>
          <a:chExt cx="0" cy="0"/>
        </a:xfrm>
      </p:grpSpPr>
      <p:sp>
        <p:nvSpPr>
          <p:cNvPr id="2" name="TextBox 1"/>
          <p:cNvSpPr txBox="1"/>
          <p:nvPr/>
        </p:nvSpPr>
        <p:spPr>
          <a:xfrm>
            <a:off x="2580321" y="2590800"/>
            <a:ext cx="3948517" cy="1446550"/>
          </a:xfrm>
          <a:prstGeom prst="rect">
            <a:avLst/>
          </a:prstGeom>
          <a:noFill/>
        </p:spPr>
        <p:txBody>
          <a:bodyPr wrap="none" rtlCol="0">
            <a:spAutoFit/>
          </a:bodyPr>
          <a:lstStyle/>
          <a:p>
            <a:pPr algn="ctr"/>
            <a:r>
              <a:rPr lang="en-US" sz="8800" dirty="0">
                <a:solidFill>
                  <a:schemeClr val="bg1"/>
                </a:solidFill>
                <a:latin typeface="Helvetica" charset="0"/>
                <a:ea typeface="Helvetica" charset="0"/>
                <a:cs typeface="Helvetica" charset="0"/>
              </a:rPr>
              <a:t>Closing</a:t>
            </a:r>
          </a:p>
        </p:txBody>
      </p:sp>
    </p:spTree>
    <p:extLst>
      <p:ext uri="{BB962C8B-B14F-4D97-AF65-F5344CB8AC3E}">
        <p14:creationId xmlns:p14="http://schemas.microsoft.com/office/powerpoint/2010/main" val="2534912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443B81"/>
                </a:solidFill>
                <a:latin typeface="Helvetica" charset="0"/>
                <a:ea typeface="Helvetica" charset="0"/>
                <a:cs typeface="Helvetica" charset="0"/>
              </a:rPr>
              <a:t>Closing</a:t>
            </a:r>
          </a:p>
        </p:txBody>
      </p:sp>
      <p:sp>
        <p:nvSpPr>
          <p:cNvPr id="3" name="Content Placeholder 2"/>
          <p:cNvSpPr>
            <a:spLocks noGrp="1"/>
          </p:cNvSpPr>
          <p:nvPr>
            <p:ph idx="1"/>
          </p:nvPr>
        </p:nvSpPr>
        <p:spPr>
          <a:xfrm>
            <a:off x="628650" y="1825625"/>
            <a:ext cx="7886700" cy="4467931"/>
          </a:xfrm>
        </p:spPr>
        <p:txBody>
          <a:bodyPr>
            <a:normAutofit/>
          </a:bodyPr>
          <a:lstStyle/>
          <a:p>
            <a:r>
              <a:rPr lang="en-US" dirty="0">
                <a:latin typeface="Helvetica" charset="0"/>
                <a:ea typeface="Helvetica" charset="0"/>
                <a:cs typeface="Helvetica" charset="0"/>
              </a:rPr>
              <a:t>Recap of announcements</a:t>
            </a:r>
          </a:p>
          <a:p>
            <a:pPr marL="342900" indent="-342900">
              <a:buFont typeface="Arial" panose="020B0604020202020204" pitchFamily="34" charset="0"/>
              <a:buChar char="•"/>
            </a:pPr>
            <a:r>
              <a:rPr lang="en-US" dirty="0">
                <a:latin typeface="Helvetica" charset="0"/>
                <a:ea typeface="Helvetica" charset="0"/>
                <a:cs typeface="Helvetica" charset="0"/>
              </a:rPr>
              <a:t>HW1 due Monday June 25 at 10pm</a:t>
            </a:r>
          </a:p>
          <a:p>
            <a:pPr marL="342900" indent="-342900">
              <a:buFont typeface="Arial" panose="020B0604020202020204" pitchFamily="34" charset="0"/>
              <a:buChar char="•"/>
            </a:pPr>
            <a:r>
              <a:rPr lang="en-US" dirty="0"/>
              <a:t>Reporting collaborators</a:t>
            </a:r>
          </a:p>
          <a:p>
            <a:pPr marL="1085850" lvl="1" indent="-342900">
              <a:buFont typeface="Arial" panose="020B0604020202020204" pitchFamily="34" charset="0"/>
              <a:buChar char="•"/>
            </a:pPr>
            <a:r>
              <a:rPr lang="en-US" dirty="0">
                <a:latin typeface="Helvetica" charset="0"/>
                <a:ea typeface="Helvetica" charset="0"/>
                <a:cs typeface="Helvetica" charset="0"/>
              </a:rPr>
              <a:t>You will get credit if you write something on the “Collaborators” line.</a:t>
            </a:r>
          </a:p>
          <a:p>
            <a:pPr marL="1085850" lvl="1" indent="-342900">
              <a:buFont typeface="Arial" panose="020B0604020202020204" pitchFamily="34" charset="0"/>
              <a:buChar char="•"/>
            </a:pPr>
            <a:r>
              <a:rPr lang="en-US" dirty="0"/>
              <a:t>Can be “none” or a list of names, but don’t leave blank</a:t>
            </a:r>
          </a:p>
          <a:p>
            <a:endParaRPr lang="en-US" dirty="0">
              <a:latin typeface="Helvetica" charset="0"/>
              <a:ea typeface="Helvetica" charset="0"/>
              <a:cs typeface="Helvetica" charset="0"/>
            </a:endParaRPr>
          </a:p>
          <a:p>
            <a:r>
              <a:rPr lang="en-US" dirty="0"/>
              <a:t>Are there any general questions on HW1?</a:t>
            </a:r>
          </a:p>
          <a:p>
            <a:pPr marL="342900" indent="-342900">
              <a:buFont typeface="Arial" panose="020B0604020202020204" pitchFamily="34" charset="0"/>
              <a:buChar char="•"/>
            </a:pPr>
            <a:r>
              <a:rPr lang="en-US" dirty="0">
                <a:latin typeface="Helvetica" charset="0"/>
                <a:ea typeface="Helvetica" charset="0"/>
                <a:cs typeface="Helvetica" charset="0"/>
              </a:rPr>
              <a:t>Office hours today</a:t>
            </a:r>
          </a:p>
          <a:p>
            <a:pPr marL="1085850" lvl="1" indent="-342900">
              <a:buFont typeface="Arial" panose="020B0604020202020204" pitchFamily="34" charset="0"/>
              <a:buChar char="•"/>
            </a:pPr>
            <a:r>
              <a:rPr lang="en-US" dirty="0"/>
              <a:t>Wei: 2-3 pm</a:t>
            </a:r>
          </a:p>
          <a:p>
            <a:pPr marL="1085850" lvl="1" indent="-342900">
              <a:buFont typeface="Arial" panose="020B0604020202020204" pitchFamily="34" charset="0"/>
              <a:buChar char="•"/>
            </a:pPr>
            <a:r>
              <a:rPr lang="en-US" dirty="0">
                <a:latin typeface="Helvetica" charset="0"/>
                <a:ea typeface="Helvetica" charset="0"/>
                <a:cs typeface="Helvetica" charset="0"/>
              </a:rPr>
              <a:t>Joyce: 5-6 pm</a:t>
            </a:r>
          </a:p>
        </p:txBody>
      </p:sp>
    </p:spTree>
    <p:extLst>
      <p:ext uri="{BB962C8B-B14F-4D97-AF65-F5344CB8AC3E}">
        <p14:creationId xmlns:p14="http://schemas.microsoft.com/office/powerpoint/2010/main" val="45394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443B81"/>
                </a:solidFill>
                <a:latin typeface="Helvetica" charset="0"/>
                <a:ea typeface="Helvetica" charset="0"/>
                <a:cs typeface="Helvetica" charset="0"/>
              </a:rPr>
              <a:t>Announcements</a:t>
            </a:r>
          </a:p>
        </p:txBody>
      </p:sp>
      <p:sp>
        <p:nvSpPr>
          <p:cNvPr id="3" name="Content Placeholder 2"/>
          <p:cNvSpPr>
            <a:spLocks noGrp="1"/>
          </p:cNvSpPr>
          <p:nvPr>
            <p:ph idx="1"/>
          </p:nvPr>
        </p:nvSpPr>
        <p:spPr>
          <a:xfrm>
            <a:off x="628650" y="1825625"/>
            <a:ext cx="7886700" cy="4467931"/>
          </a:xfrm>
        </p:spPr>
        <p:txBody>
          <a:bodyPr>
            <a:normAutofit fontScale="92500" lnSpcReduction="10000"/>
          </a:bodyPr>
          <a:lstStyle/>
          <a:p>
            <a:pPr marL="342900" indent="-342900">
              <a:buFont typeface="Arial" panose="020B0604020202020204" pitchFamily="34" charset="0"/>
              <a:buChar char="•"/>
            </a:pPr>
            <a:r>
              <a:rPr lang="en-US" dirty="0"/>
              <a:t>Casual Friday</a:t>
            </a:r>
          </a:p>
          <a:p>
            <a:pPr marL="342900" indent="-342900">
              <a:buFont typeface="Arial" panose="020B0604020202020204" pitchFamily="34" charset="0"/>
              <a:buChar char="•"/>
            </a:pPr>
            <a:r>
              <a:rPr lang="en-US" dirty="0"/>
              <a:t>Congrats on making it through HW0 and Quiz1</a:t>
            </a:r>
          </a:p>
          <a:p>
            <a:pPr marL="342900" indent="-342900">
              <a:buFont typeface="Arial" panose="020B0604020202020204" pitchFamily="34" charset="0"/>
              <a:buChar char="•"/>
            </a:pPr>
            <a:r>
              <a:rPr lang="en-US" dirty="0"/>
              <a:t>Thank you TAs for making section go!</a:t>
            </a:r>
          </a:p>
          <a:p>
            <a:pPr marL="1085850" lvl="1" indent="-342900">
              <a:buFont typeface="Arial" panose="020B0604020202020204" pitchFamily="34" charset="0"/>
              <a:buChar char="•"/>
            </a:pPr>
            <a:r>
              <a:rPr lang="en-US" dirty="0"/>
              <a:t>Thoughts or ideas for section? Share with your sec TAs!</a:t>
            </a:r>
          </a:p>
          <a:p>
            <a:pPr marL="342900" indent="-342900">
              <a:buFont typeface="Arial" panose="020B0604020202020204" pitchFamily="34" charset="0"/>
              <a:buChar char="•"/>
            </a:pPr>
            <a:r>
              <a:rPr lang="en-US" dirty="0"/>
              <a:t>Sorry for access issues with message board / gradescope / quiz1</a:t>
            </a:r>
          </a:p>
          <a:p>
            <a:pPr marL="1085850" lvl="1" indent="-342900">
              <a:buFont typeface="Arial" panose="020B0604020202020204" pitchFamily="34" charset="0"/>
              <a:buChar char="•"/>
            </a:pPr>
            <a:r>
              <a:rPr lang="en-US" dirty="0"/>
              <a:t>TAs are working hard to straighten it all out</a:t>
            </a:r>
          </a:p>
          <a:p>
            <a:pPr marL="1085850" lvl="1" indent="-342900">
              <a:buFont typeface="Arial" panose="020B0604020202020204" pitchFamily="34" charset="0"/>
              <a:buChar char="•"/>
            </a:pPr>
            <a:r>
              <a:rPr lang="en-US" dirty="0">
                <a:latin typeface="Helvetica" charset="0"/>
                <a:ea typeface="Helvetica" charset="0"/>
                <a:cs typeface="Helvetica" charset="0"/>
              </a:rPr>
              <a:t>Post on discussion board if you still have issues</a:t>
            </a:r>
          </a:p>
          <a:p>
            <a:pPr marL="342900" indent="-342900">
              <a:buFont typeface="Arial" panose="020B0604020202020204" pitchFamily="34" charset="0"/>
              <a:buChar char="•"/>
            </a:pPr>
            <a:r>
              <a:rPr lang="en-US" dirty="0">
                <a:latin typeface="Helvetica" charset="0"/>
                <a:ea typeface="Helvetica" charset="0"/>
                <a:cs typeface="Helvetica" charset="0"/>
              </a:rPr>
              <a:t>HW1 due Monday June 25 at 10pm</a:t>
            </a:r>
          </a:p>
          <a:p>
            <a:pPr marL="342900" indent="-342900">
              <a:buFont typeface="Arial" panose="020B0604020202020204" pitchFamily="34" charset="0"/>
              <a:buChar char="•"/>
            </a:pPr>
            <a:r>
              <a:rPr lang="en-US" dirty="0"/>
              <a:t>Reporting collaborators</a:t>
            </a:r>
          </a:p>
          <a:p>
            <a:pPr marL="1085850" lvl="1" indent="-342900">
              <a:buFont typeface="Arial" panose="020B0604020202020204" pitchFamily="34" charset="0"/>
              <a:buChar char="•"/>
            </a:pPr>
            <a:r>
              <a:rPr lang="en-US" dirty="0">
                <a:latin typeface="Helvetica" charset="0"/>
                <a:ea typeface="Helvetica" charset="0"/>
                <a:cs typeface="Helvetica" charset="0"/>
              </a:rPr>
              <a:t>You will get credit if you write something on the “Collaborators” line, c</a:t>
            </a:r>
            <a:r>
              <a:rPr lang="en-US" dirty="0"/>
              <a:t>an be “none” or a list of names.</a:t>
            </a:r>
            <a:endParaRPr lang="en-US" dirty="0">
              <a:latin typeface="Helvetica" charset="0"/>
              <a:ea typeface="Helvetica" charset="0"/>
              <a:cs typeface="Helvetica" charset="0"/>
            </a:endParaRPr>
          </a:p>
          <a:p>
            <a:pPr marL="1085850" lvl="1" indent="-342900">
              <a:buFont typeface="Arial" panose="020B0604020202020204" pitchFamily="34" charset="0"/>
              <a:buChar char="•"/>
            </a:pPr>
            <a:r>
              <a:rPr lang="en-US" dirty="0"/>
              <a:t>No credit if you leave it blank</a:t>
            </a:r>
            <a:endParaRPr lang="en-US" dirty="0">
              <a:latin typeface="Helvetica" charset="0"/>
              <a:ea typeface="Helvetica" charset="0"/>
              <a:cs typeface="Helvetica" charset="0"/>
            </a:endParaRPr>
          </a:p>
          <a:p>
            <a:pPr marL="342900" indent="-342900">
              <a:buFont typeface="Arial" panose="020B0604020202020204" pitchFamily="34" charset="0"/>
              <a:buChar char="•"/>
            </a:pPr>
            <a:r>
              <a:rPr lang="en-US" dirty="0"/>
              <a:t>Quiz1</a:t>
            </a:r>
          </a:p>
          <a:p>
            <a:pPr marL="1085850" lvl="1" indent="-342900">
              <a:buFont typeface="Arial" panose="020B0604020202020204" pitchFamily="34" charset="0"/>
              <a:buChar char="•"/>
            </a:pPr>
            <a:r>
              <a:rPr lang="en-US" dirty="0">
                <a:latin typeface="Helvetica" charset="0"/>
                <a:ea typeface="Helvetica" charset="0"/>
                <a:cs typeface="Helvetica" charset="0"/>
              </a:rPr>
              <a:t>accidental question about future lecture will be invalidated</a:t>
            </a:r>
          </a:p>
        </p:txBody>
      </p:sp>
    </p:spTree>
    <p:extLst>
      <p:ext uri="{BB962C8B-B14F-4D97-AF65-F5344CB8AC3E}">
        <p14:creationId xmlns:p14="http://schemas.microsoft.com/office/powerpoint/2010/main" val="290016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443B81"/>
                </a:solidFill>
                <a:latin typeface="Helvetica" charset="0"/>
                <a:ea typeface="Helvetica" charset="0"/>
                <a:cs typeface="Helvetica" charset="0"/>
              </a:rPr>
              <a:t>Follow up</a:t>
            </a:r>
          </a:p>
        </p:txBody>
      </p:sp>
      <p:sp>
        <p:nvSpPr>
          <p:cNvPr id="3" name="Content Placeholder 2"/>
          <p:cNvSpPr>
            <a:spLocks noGrp="1"/>
          </p:cNvSpPr>
          <p:nvPr>
            <p:ph idx="1"/>
          </p:nvPr>
        </p:nvSpPr>
        <p:spPr>
          <a:xfrm>
            <a:off x="628650" y="1825625"/>
            <a:ext cx="7886700" cy="4467931"/>
          </a:xfrm>
        </p:spPr>
        <p:txBody>
          <a:bodyPr>
            <a:normAutofit/>
          </a:bodyPr>
          <a:lstStyle/>
          <a:p>
            <a:pPr marL="342900" indent="-342900">
              <a:buFont typeface="Arial" panose="020B0604020202020204" pitchFamily="34" charset="0"/>
              <a:buChar char="•"/>
            </a:pPr>
            <a:r>
              <a:rPr lang="en-US" dirty="0"/>
              <a:t>Answer question on Combining Rule: Conditional</a:t>
            </a:r>
          </a:p>
          <a:p>
            <a:pPr marL="342900" indent="-342900">
              <a:buFont typeface="Arial" panose="020B0604020202020204" pitchFamily="34" charset="0"/>
              <a:buChar char="•"/>
            </a:pPr>
            <a:r>
              <a:rPr lang="en-US" dirty="0">
                <a:latin typeface="Helvetica" charset="0"/>
                <a:ea typeface="Helvetica" charset="0"/>
                <a:cs typeface="Helvetica" charset="0"/>
              </a:rPr>
              <a:t>Finish slides from Wednesday</a:t>
            </a:r>
          </a:p>
          <a:p>
            <a:pPr marL="1085850" lvl="1" indent="-342900">
              <a:buFont typeface="Arial" panose="020B0604020202020204" pitchFamily="34" charset="0"/>
              <a:buChar char="•"/>
            </a:pPr>
            <a:r>
              <a:rPr lang="en-US" dirty="0"/>
              <a:t>I also got the feedback to go faster, so I practiced my lecture timing more for today</a:t>
            </a:r>
            <a:endParaRPr lang="en-US" dirty="0">
              <a:latin typeface="Helvetica" charset="0"/>
              <a:ea typeface="Helvetica" charset="0"/>
              <a:cs typeface="Helvetica" charset="0"/>
            </a:endParaRPr>
          </a:p>
        </p:txBody>
      </p:sp>
    </p:spTree>
    <p:extLst>
      <p:ext uri="{BB962C8B-B14F-4D97-AF65-F5344CB8AC3E}">
        <p14:creationId xmlns:p14="http://schemas.microsoft.com/office/powerpoint/2010/main" val="31488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43B80"/>
        </a:solidFill>
        <a:effectLst/>
      </p:bgPr>
    </p:bg>
    <p:spTree>
      <p:nvGrpSpPr>
        <p:cNvPr id="1" name=""/>
        <p:cNvGrpSpPr/>
        <p:nvPr/>
      </p:nvGrpSpPr>
      <p:grpSpPr>
        <a:xfrm>
          <a:off x="0" y="0"/>
          <a:ext cx="0" cy="0"/>
          <a:chOff x="0" y="0"/>
          <a:chExt cx="0" cy="0"/>
        </a:xfrm>
      </p:grpSpPr>
      <p:sp>
        <p:nvSpPr>
          <p:cNvPr id="2" name="TextBox 1"/>
          <p:cNvSpPr txBox="1"/>
          <p:nvPr/>
        </p:nvSpPr>
        <p:spPr>
          <a:xfrm>
            <a:off x="348944" y="2590800"/>
            <a:ext cx="8411277" cy="1446550"/>
          </a:xfrm>
          <a:prstGeom prst="rect">
            <a:avLst/>
          </a:prstGeom>
          <a:noFill/>
        </p:spPr>
        <p:txBody>
          <a:bodyPr wrap="none" rtlCol="0">
            <a:spAutoFit/>
          </a:bodyPr>
          <a:lstStyle/>
          <a:p>
            <a:pPr algn="ctr"/>
            <a:r>
              <a:rPr lang="en-US" sz="8800" dirty="0">
                <a:solidFill>
                  <a:schemeClr val="bg1"/>
                </a:solidFill>
                <a:latin typeface="Helvetica" charset="0"/>
                <a:ea typeface="Helvetica" charset="0"/>
                <a:cs typeface="Helvetica" charset="0"/>
              </a:rPr>
              <a:t>Loop Reasoning</a:t>
            </a:r>
          </a:p>
        </p:txBody>
      </p:sp>
    </p:spTree>
    <p:extLst>
      <p:ext uri="{BB962C8B-B14F-4D97-AF65-F5344CB8AC3E}">
        <p14:creationId xmlns:p14="http://schemas.microsoft.com/office/powerpoint/2010/main" val="3831946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loops</a:t>
            </a:r>
          </a:p>
        </p:txBody>
      </p:sp>
      <p:sp>
        <p:nvSpPr>
          <p:cNvPr id="3" name="Content Placeholder 2"/>
          <p:cNvSpPr>
            <a:spLocks noGrp="1"/>
          </p:cNvSpPr>
          <p:nvPr>
            <p:ph idx="1"/>
          </p:nvPr>
        </p:nvSpPr>
        <p:spPr/>
        <p:txBody>
          <a:bodyPr/>
          <a:lstStyle/>
          <a:p>
            <a:pPr marL="0" indent="0">
              <a:buNone/>
            </a:pPr>
            <a:r>
              <a:rPr lang="en-US" dirty="0"/>
              <a:t>So far, two things made all our examples much easier:</a:t>
            </a:r>
          </a:p>
          <a:p>
            <a:pPr marL="0" indent="0">
              <a:buNone/>
            </a:pPr>
            <a:endParaRPr lang="en-US" dirty="0"/>
          </a:p>
          <a:p>
            <a:pPr marL="457200" indent="-457200">
              <a:buFont typeface="+mj-lt"/>
              <a:buAutoNum type="arabicPeriod"/>
            </a:pPr>
            <a:r>
              <a:rPr lang="en-US" dirty="0"/>
              <a:t>When running the code, each statement executed 0 or 1 times</a:t>
            </a:r>
          </a:p>
          <a:p>
            <a:pPr marL="457200" indent="-457200">
              <a:buFont typeface="+mj-lt"/>
              <a:buAutoNum type="arabicPeriod"/>
            </a:pPr>
            <a:endParaRPr lang="en-US" dirty="0"/>
          </a:p>
          <a:p>
            <a:pPr marL="457200" indent="-457200">
              <a:buFont typeface="+mj-lt"/>
              <a:buAutoNum type="arabicPeriod"/>
            </a:pPr>
            <a:r>
              <a:rPr lang="en-US" dirty="0"/>
              <a:t>(Therefore,) trivially the code always terminates</a:t>
            </a:r>
          </a:p>
          <a:p>
            <a:pPr marL="457200" indent="-457200">
              <a:buFont typeface="+mj-lt"/>
              <a:buAutoNum type="arabicPeriod"/>
            </a:pPr>
            <a:endParaRPr lang="en-US" dirty="0"/>
          </a:p>
          <a:p>
            <a:pPr marL="0" indent="0">
              <a:buNone/>
            </a:pPr>
            <a:r>
              <a:rPr lang="en-US" dirty="0"/>
              <a:t>Neither of these hold once we have loops (or recursion)</a:t>
            </a:r>
          </a:p>
          <a:p>
            <a:pPr lvl="1"/>
            <a:r>
              <a:rPr lang="en-US" dirty="0"/>
              <a:t>Will consider the key ideas with while-loops</a:t>
            </a:r>
          </a:p>
          <a:p>
            <a:pPr lvl="1"/>
            <a:r>
              <a:rPr lang="en-US" dirty="0"/>
              <a:t>Introduces the essential and much more general concept of an </a:t>
            </a:r>
            <a:r>
              <a:rPr lang="en-US" i="1" dirty="0">
                <a:solidFill>
                  <a:schemeClr val="accent2"/>
                </a:solidFill>
              </a:rPr>
              <a:t>invariant</a:t>
            </a:r>
          </a:p>
          <a:p>
            <a:pPr lvl="1"/>
            <a:r>
              <a:rPr lang="en-US" dirty="0"/>
              <a:t>Will mostly ignore prove-it-terminates; brief discussion at end</a:t>
            </a:r>
          </a:p>
        </p:txBody>
      </p:sp>
    </p:spTree>
    <p:extLst>
      <p:ext uri="{BB962C8B-B14F-4D97-AF65-F5344CB8AC3E}">
        <p14:creationId xmlns:p14="http://schemas.microsoft.com/office/powerpoint/2010/main" val="753687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Loop-Related Questions</a:t>
            </a:r>
          </a:p>
        </p:txBody>
      </p:sp>
      <p:sp>
        <p:nvSpPr>
          <p:cNvPr id="3" name="Content Placeholder 2"/>
          <p:cNvSpPr>
            <a:spLocks noGrp="1"/>
          </p:cNvSpPr>
          <p:nvPr>
            <p:ph idx="1"/>
          </p:nvPr>
        </p:nvSpPr>
        <p:spPr/>
        <p:txBody>
          <a:bodyPr/>
          <a:lstStyle/>
          <a:p>
            <a:r>
              <a:rPr lang="en-US" dirty="0"/>
              <a:t>Is this a valid Hoare Triple?</a:t>
            </a:r>
          </a:p>
          <a:p>
            <a:r>
              <a:rPr lang="en-US" b="1" dirty="0">
                <a:latin typeface="Courier New" panose="02070309020205020404" pitchFamily="49" charset="0"/>
                <a:cs typeface="Courier New" panose="02070309020205020404" pitchFamily="49" charset="0"/>
              </a:rPr>
              <a:t>  {P}           while(B) S;           {Q}</a:t>
            </a:r>
          </a:p>
          <a:p>
            <a:endParaRPr lang="en-US" dirty="0"/>
          </a:p>
          <a:p>
            <a:r>
              <a:rPr lang="en-US" b="1" dirty="0">
                <a:latin typeface="Courier New" panose="02070309020205020404" pitchFamily="49" charset="0"/>
                <a:cs typeface="Courier New" panose="02070309020205020404" pitchFamily="49" charset="0"/>
              </a:rPr>
              <a:t>{x = y ∧ x &lt; 10} while(x != 10) x = x+1; {x &gt; y}</a:t>
            </a:r>
          </a:p>
          <a:p>
            <a:pPr marL="0" indent="0">
              <a:buNone/>
            </a:pPr>
            <a:endParaRPr lang="en-US" dirty="0"/>
          </a:p>
          <a:p>
            <a:pPr marL="0" indent="0">
              <a:buNone/>
            </a:pPr>
            <a:r>
              <a:rPr lang="en-US" dirty="0"/>
              <a:t>Write code that does blah and prove that it is correct</a:t>
            </a:r>
          </a:p>
          <a:p>
            <a:r>
              <a:rPr lang="en-US" b="1" dirty="0">
                <a:latin typeface="Courier New" panose="02070309020205020404" pitchFamily="49" charset="0"/>
                <a:cs typeface="Courier New" panose="02070309020205020404" pitchFamily="49" charset="0"/>
              </a:rPr>
              <a:t>{R} LotsOfCode; {Q}</a:t>
            </a:r>
          </a:p>
          <a:p>
            <a:endParaRPr lang="en-US" b="1" dirty="0">
              <a:latin typeface="Courier New" panose="02070309020205020404" pitchFamily="49" charset="0"/>
              <a:cs typeface="Courier New" panose="02070309020205020404" pitchFamily="49" charset="0"/>
            </a:endParaRPr>
          </a:p>
          <a:p>
            <a:r>
              <a:rPr lang="en-US" dirty="0"/>
              <a:t>Suppose LotsOfCode includes a loop. Proof may resemble this:</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{R} init; {P}   while(B)       S;          {Q}</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{R}init;{P} {I} while(B)  {I∧B} S {I}  {I∧!B} {Q}</a:t>
            </a: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0388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Whiteboarding!</a:t>
            </a:r>
          </a:p>
        </p:txBody>
      </p:sp>
      <p:sp>
        <p:nvSpPr>
          <p:cNvPr id="3" name="Content Placeholder 2"/>
          <p:cNvSpPr>
            <a:spLocks noGrp="1"/>
          </p:cNvSpPr>
          <p:nvPr>
            <p:ph idx="1"/>
          </p:nvPr>
        </p:nvSpPr>
        <p:spPr/>
        <p:txBody>
          <a:bodyPr/>
          <a:lstStyle/>
          <a:p>
            <a:pPr marL="0" indent="0">
              <a:buNone/>
            </a:pPr>
            <a:r>
              <a:rPr lang="en-US" dirty="0">
                <a:sym typeface="Wingdings" pitchFamily="2" charset="2"/>
              </a:rPr>
              <a:t>(See lecture notes)</a:t>
            </a:r>
          </a:p>
          <a:p>
            <a:pPr marL="0" indent="0">
              <a:buNone/>
            </a:pPr>
            <a:r>
              <a:rPr lang="en-US" dirty="0">
                <a:sym typeface="Wingdings" pitchFamily="2" charset="2"/>
              </a:rPr>
              <a:t> </a:t>
            </a:r>
          </a:p>
          <a:p>
            <a:pPr marL="0" indent="0">
              <a:buNone/>
            </a:pPr>
            <a:r>
              <a:rPr lang="en-US" dirty="0">
                <a:sym typeface="Wingdings" pitchFamily="2" charset="2"/>
              </a:rPr>
              <a:t>:)</a:t>
            </a:r>
          </a:p>
        </p:txBody>
      </p:sp>
    </p:spTree>
    <p:extLst>
      <p:ext uri="{BB962C8B-B14F-4D97-AF65-F5344CB8AC3E}">
        <p14:creationId xmlns:p14="http://schemas.microsoft.com/office/powerpoint/2010/main" val="679458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Hoare logic</a:t>
            </a:r>
          </a:p>
        </p:txBody>
      </p:sp>
      <p:sp>
        <p:nvSpPr>
          <p:cNvPr id="3" name="Content Placeholder 2"/>
          <p:cNvSpPr>
            <a:spLocks noGrp="1"/>
          </p:cNvSpPr>
          <p:nvPr>
            <p:ph idx="1"/>
          </p:nvPr>
        </p:nvSpPr>
        <p:spPr/>
        <p:txBody>
          <a:bodyPr/>
          <a:lstStyle/>
          <a:p>
            <a:r>
              <a:rPr lang="en-US" dirty="0"/>
              <a:t>Consider just a while-loop (other loop forms not so different)</a:t>
            </a:r>
          </a:p>
          <a:p>
            <a:pPr marL="0" indent="0" algn="ctr">
              <a:buNone/>
            </a:pPr>
            <a:r>
              <a:rPr lang="en-US" b="1" dirty="0">
                <a:latin typeface="Courier New" panose="02070309020205020404" pitchFamily="49" charset="0"/>
                <a:cs typeface="Courier New" panose="02070309020205020404" pitchFamily="49" charset="0"/>
              </a:rPr>
              <a:t>{P} while(B) S {Q}</a:t>
            </a:r>
          </a:p>
          <a:p>
            <a:pPr marL="0" indent="0">
              <a:buNone/>
            </a:pPr>
            <a:endParaRPr lang="en-US" dirty="0"/>
          </a:p>
          <a:p>
            <a:pPr marL="0" indent="0">
              <a:buNone/>
            </a:pPr>
            <a:r>
              <a:rPr lang="en-US" dirty="0"/>
              <a:t>Such a triple is valid if there exists an invariant </a:t>
            </a:r>
            <a:r>
              <a:rPr lang="en-US" b="1" dirty="0">
                <a:latin typeface="Courier New" panose="02070309020205020404" pitchFamily="49" charset="0"/>
                <a:cs typeface="Courier New" panose="02070309020205020404" pitchFamily="49" charset="0"/>
              </a:rPr>
              <a:t>I</a:t>
            </a:r>
            <a:r>
              <a:rPr lang="en-US" dirty="0"/>
              <a:t> such that:</a:t>
            </a:r>
          </a:p>
          <a:p>
            <a:r>
              <a:rPr lang="en-US" b="1" dirty="0">
                <a:latin typeface="Courier New" panose="02070309020205020404" pitchFamily="49" charset="0"/>
                <a:cs typeface="Courier New" panose="02070309020205020404" pitchFamily="49" charset="0"/>
              </a:rPr>
              <a:t>P =&gt; I</a:t>
            </a:r>
            <a:r>
              <a:rPr lang="en-US" dirty="0"/>
              <a:t>	         invariant must hold initially</a:t>
            </a:r>
          </a:p>
          <a:p>
            <a:r>
              <a:rPr lang="en-US" b="1" dirty="0">
                <a:latin typeface="Courier New" panose="02070309020205020404" pitchFamily="49" charset="0"/>
                <a:cs typeface="Courier New" panose="02070309020205020404" pitchFamily="49" charset="0"/>
              </a:rPr>
              <a:t>{I ∧ B}S{I}	    </a:t>
            </a:r>
            <a:r>
              <a:rPr lang="en-US" dirty="0"/>
              <a:t>body must re-establish invariant</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(I ∧ !B) =&gt; Q   </a:t>
            </a:r>
            <a:r>
              <a:rPr lang="en-US" dirty="0"/>
              <a:t>invariant must establish </a:t>
            </a:r>
            <a:r>
              <a:rPr lang="en-US" b="1" dirty="0">
                <a:latin typeface="Courier New" panose="02070309020205020404" pitchFamily="49" charset="0"/>
                <a:cs typeface="Courier New" panose="02070309020205020404" pitchFamily="49" charset="0"/>
              </a:rPr>
              <a:t>Q</a:t>
            </a:r>
            <a:r>
              <a:rPr lang="en-US" dirty="0"/>
              <a:t> if test-is-false</a:t>
            </a:r>
          </a:p>
          <a:p>
            <a:endParaRPr lang="en-US" dirty="0"/>
          </a:p>
          <a:p>
            <a:pPr marL="0" indent="0">
              <a:buNone/>
            </a:pPr>
            <a:r>
              <a:rPr lang="en-US" dirty="0"/>
              <a:t>The loop-test </a:t>
            </a:r>
            <a:r>
              <a:rPr lang="en-US" b="1" dirty="0">
                <a:latin typeface="Courier New" panose="02070309020205020404" pitchFamily="49" charset="0"/>
                <a:cs typeface="Courier New" panose="02070309020205020404" pitchFamily="49" charset="0"/>
              </a:rPr>
              <a:t>B</a:t>
            </a:r>
            <a:r>
              <a:rPr lang="en-US" dirty="0"/>
              <a:t>, loop-body </a:t>
            </a:r>
            <a:r>
              <a:rPr lang="en-US" b="1" dirty="0">
                <a:latin typeface="Courier New" panose="02070309020205020404" pitchFamily="49" charset="0"/>
                <a:cs typeface="Courier New" panose="02070309020205020404" pitchFamily="49" charset="0"/>
              </a:rPr>
              <a:t>S</a:t>
            </a:r>
            <a:r>
              <a:rPr lang="en-US" dirty="0"/>
              <a:t>, and loop-invariant </a:t>
            </a:r>
            <a:r>
              <a:rPr lang="en-US" b="1" dirty="0">
                <a:latin typeface="Courier New" panose="02070309020205020404" pitchFamily="49" charset="0"/>
                <a:cs typeface="Courier New" panose="02070309020205020404" pitchFamily="49" charset="0"/>
              </a:rPr>
              <a:t>I</a:t>
            </a:r>
            <a:r>
              <a:rPr lang="en-US" dirty="0"/>
              <a:t> “fit together”:</a:t>
            </a:r>
          </a:p>
          <a:p>
            <a:pPr lvl="1"/>
            <a:r>
              <a:rPr lang="en-US" dirty="0"/>
              <a:t>There is often more than one correct loop, but with possibly different invariants</a:t>
            </a:r>
          </a:p>
          <a:p>
            <a:pPr lvl="1"/>
            <a:endParaRPr lang="en-US" sz="1400" dirty="0"/>
          </a:p>
          <a:p>
            <a:pPr marL="0" indent="0">
              <a:buNone/>
            </a:pPr>
            <a:r>
              <a:rPr lang="en-US" dirty="0"/>
              <a:t>Note definition “makes sense” even in the zero-iterations case</a:t>
            </a:r>
          </a:p>
        </p:txBody>
      </p:sp>
    </p:spTree>
    <p:extLst>
      <p:ext uri="{BB962C8B-B14F-4D97-AF65-F5344CB8AC3E}">
        <p14:creationId xmlns:p14="http://schemas.microsoft.com/office/powerpoint/2010/main" val="2888574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8406</TotalTime>
  <Words>1525</Words>
  <Application>Microsoft Macintosh PowerPoint</Application>
  <PresentationFormat>On-screen Show (4:3)</PresentationFormat>
  <Paragraphs>248</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Courier New</vt:lpstr>
      <vt:lpstr>Helvetica</vt:lpstr>
      <vt:lpstr>Times New Roman</vt:lpstr>
      <vt:lpstr>Wingdings</vt:lpstr>
      <vt:lpstr>simple</vt:lpstr>
      <vt:lpstr>CSE 331 Software Design and Implementation</vt:lpstr>
      <vt:lpstr>PowerPoint Presentation</vt:lpstr>
      <vt:lpstr>Announcements</vt:lpstr>
      <vt:lpstr>Follow up</vt:lpstr>
      <vt:lpstr>PowerPoint Presentation</vt:lpstr>
      <vt:lpstr>Reasoning about loops</vt:lpstr>
      <vt:lpstr>Loop-Related Questions</vt:lpstr>
      <vt:lpstr>Whiteboarding!</vt:lpstr>
      <vt:lpstr>The Hoare logic</vt:lpstr>
      <vt:lpstr>Need “Little Bear” Invariants</vt:lpstr>
      <vt:lpstr>Recap: Do it backwards!</vt:lpstr>
      <vt:lpstr>PowerPoint Presentation</vt:lpstr>
      <vt:lpstr>Dutch National Flag (classic)</vt:lpstr>
      <vt:lpstr>Pre- and post-conditions</vt:lpstr>
      <vt:lpstr>Some potential invariants</vt:lpstr>
      <vt:lpstr>More precise, and code</vt:lpstr>
      <vt:lpstr>The loop test and body</vt:lpstr>
      <vt:lpstr>Aside: swap</vt:lpstr>
      <vt:lpstr>In Practice ...</vt:lpstr>
      <vt:lpstr>Termination</vt:lpstr>
      <vt:lpstr>Termination examples</vt:lpstr>
      <vt:lpstr>PowerPoint Presentation</vt:lpstr>
      <vt:lpstr>Closing</vt:lpstr>
    </vt:vector>
  </TitlesOfParts>
  <Company>uw</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Leah R. Perlmutter</cp:lastModifiedBy>
  <cp:revision>294</cp:revision>
  <cp:lastPrinted>2018-06-23T00:45:14Z</cp:lastPrinted>
  <dcterms:created xsi:type="dcterms:W3CDTF">2012-01-13T04:41:44Z</dcterms:created>
  <dcterms:modified xsi:type="dcterms:W3CDTF">2018-06-23T00:45:46Z</dcterms:modified>
</cp:coreProperties>
</file>