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5"/>
  </p:notesMasterIdLst>
  <p:sldIdLst>
    <p:sldId id="257" r:id="rId2"/>
    <p:sldId id="259" r:id="rId3"/>
    <p:sldId id="315" r:id="rId4"/>
    <p:sldId id="258" r:id="rId5"/>
    <p:sldId id="260" r:id="rId6"/>
    <p:sldId id="261" r:id="rId7"/>
    <p:sldId id="262" r:id="rId8"/>
    <p:sldId id="263" r:id="rId9"/>
    <p:sldId id="264" r:id="rId10"/>
    <p:sldId id="320" r:id="rId11"/>
    <p:sldId id="312" r:id="rId12"/>
    <p:sldId id="313" r:id="rId13"/>
    <p:sldId id="267" r:id="rId14"/>
    <p:sldId id="269" r:id="rId15"/>
    <p:sldId id="314" r:id="rId16"/>
    <p:sldId id="270" r:id="rId17"/>
    <p:sldId id="271" r:id="rId18"/>
    <p:sldId id="272" r:id="rId19"/>
    <p:sldId id="273" r:id="rId20"/>
    <p:sldId id="300" r:id="rId21"/>
    <p:sldId id="275" r:id="rId22"/>
    <p:sldId id="316" r:id="rId23"/>
    <p:sldId id="317" r:id="rId24"/>
    <p:sldId id="266" r:id="rId25"/>
    <p:sldId id="278" r:id="rId26"/>
    <p:sldId id="276" r:id="rId27"/>
    <p:sldId id="277" r:id="rId28"/>
    <p:sldId id="279" r:id="rId29"/>
    <p:sldId id="281" r:id="rId30"/>
    <p:sldId id="282" r:id="rId31"/>
    <p:sldId id="283" r:id="rId32"/>
    <p:sldId id="284" r:id="rId33"/>
    <p:sldId id="286" r:id="rId34"/>
    <p:sldId id="287" r:id="rId35"/>
    <p:sldId id="318" r:id="rId36"/>
    <p:sldId id="322" r:id="rId37"/>
    <p:sldId id="321" r:id="rId38"/>
    <p:sldId id="319" r:id="rId39"/>
    <p:sldId id="268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5" r:id="rId48"/>
    <p:sldId id="296" r:id="rId49"/>
    <p:sldId id="297" r:id="rId50"/>
    <p:sldId id="298" r:id="rId51"/>
    <p:sldId id="299" r:id="rId52"/>
    <p:sldId id="302" r:id="rId53"/>
    <p:sldId id="301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46813158-959E-DF45-B7BB-39903E8B36AD}">
          <p14:sldIdLst>
            <p14:sldId id="257"/>
            <p14:sldId id="259"/>
            <p14:sldId id="315"/>
            <p14:sldId id="258"/>
            <p14:sldId id="260"/>
            <p14:sldId id="261"/>
            <p14:sldId id="262"/>
            <p14:sldId id="263"/>
            <p14:sldId id="264"/>
            <p14:sldId id="320"/>
            <p14:sldId id="312"/>
          </p14:sldIdLst>
        </p14:section>
        <p14:section name="Intuition" id="{9C576ABA-2138-4045-998D-AC0A962F6A29}">
          <p14:sldIdLst>
            <p14:sldId id="313"/>
            <p14:sldId id="267"/>
            <p14:sldId id="269"/>
            <p14:sldId id="314"/>
            <p14:sldId id="270"/>
            <p14:sldId id="271"/>
            <p14:sldId id="272"/>
            <p14:sldId id="273"/>
            <p14:sldId id="300"/>
            <p14:sldId id="275"/>
            <p14:sldId id="316"/>
          </p14:sldIdLst>
        </p14:section>
        <p14:section name="Hoare Logic" id="{BF0A8BC2-95FA-124D-A8D7-595AF02A71F7}">
          <p14:sldIdLst>
            <p14:sldId id="317"/>
            <p14:sldId id="266"/>
            <p14:sldId id="278"/>
            <p14:sldId id="276"/>
            <p14:sldId id="277"/>
            <p14:sldId id="279"/>
            <p14:sldId id="281"/>
            <p14:sldId id="282"/>
            <p14:sldId id="283"/>
            <p14:sldId id="284"/>
            <p14:sldId id="286"/>
            <p14:sldId id="287"/>
            <p14:sldId id="318"/>
            <p14:sldId id="322"/>
            <p14:sldId id="321"/>
          </p14:sldIdLst>
        </p14:section>
        <p14:section name="W/S + WP" id="{4E992ADB-1649-5041-88CB-DF748A16F543}">
          <p14:sldIdLst>
            <p14:sldId id="319"/>
            <p14:sldId id="268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2"/>
            <p14:sldId id="30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3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0"/>
    <p:restoredTop sz="77198"/>
  </p:normalViewPr>
  <p:slideViewPr>
    <p:cSldViewPr snapToGrid="0" snapToObjects="1">
      <p:cViewPr varScale="1">
        <p:scale>
          <a:sx n="96" d="100"/>
          <a:sy n="96" d="100"/>
        </p:scale>
        <p:origin x="1704" y="176"/>
      </p:cViewPr>
      <p:guideLst/>
    </p:cSldViewPr>
  </p:slideViewPr>
  <p:outlineViewPr>
    <p:cViewPr>
      <p:scale>
        <a:sx n="33" d="100"/>
        <a:sy n="33" d="100"/>
      </p:scale>
      <p:origin x="0" y="-39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170FC-1D56-EC49-AFBC-8F11FB388741}" type="datetimeFigureOut">
              <a:rPr lang="en-US" smtClean="0"/>
              <a:t>6/22/18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297F4-2438-BB41-B223-2D37D154F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80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2C49-0BD3-8147-BDF9-5B1F43B1A0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35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(before first transition)</a:t>
            </a:r>
            <a:br>
              <a:rPr lang="en-US"/>
            </a:br>
            <a:r>
              <a:rPr lang="en-US"/>
              <a:t>Take a moment to think about what might be true after this first line of code executes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41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Big picture: What must be true at the beginning of this program in order for z&lt;0 at the end?</a:t>
            </a:r>
          </a:p>
          <a:p>
            <a:pPr marL="171450" indent="-171450">
              <a:buFontTx/>
              <a:buChar char="-"/>
            </a:pPr>
            <a:r>
              <a:rPr lang="en-US"/>
              <a:t>Step by step: for the assertion after this statement to be true, what must be true before it?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58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Fwd – Supposing that blah is true at the beginning of this code, is blah true at the end of the code?</a:t>
            </a:r>
          </a:p>
          <a:p>
            <a:endParaRPr lang="en-US"/>
          </a:p>
          <a:p>
            <a:r>
              <a:rPr lang="en-US"/>
              <a:t>Bwd – Supposing I need blah to be true at the end of the code, what needs to be true at the beginning?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183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If you think fwd is easier, that’s valid. I’m right with you on that one.</a:t>
            </a:r>
          </a:p>
          <a:p>
            <a:pPr marL="171450" indent="-171450">
              <a:buFontTx/>
              <a:buChar char="-"/>
            </a:pPr>
            <a:r>
              <a:rPr lang="en-US" dirty="0"/>
              <a:t>Bwd reasoning helps you define the spec of a method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Later in the course we’ll talk about specifications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A specification for a method states what needs to be true before the method, and what the method guarantees to be true after</a:t>
            </a:r>
          </a:p>
          <a:p>
            <a:pPr marL="628650" lvl="1" indent="-171450">
              <a:buFontTx/>
              <a:buChar char="-"/>
            </a:pPr>
            <a:endParaRPr lang="en-US" dirty="0"/>
          </a:p>
          <a:p>
            <a:pPr marL="171450" lvl="0" indent="-171450">
              <a:buFontTx/>
              <a:buChar char="-"/>
            </a:pPr>
            <a:r>
              <a:rPr lang="en-US" dirty="0"/>
              <a:t>Are there any questions about fwd and bwd reasoning?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548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If/Else as a flow diagram on the board</a:t>
            </a:r>
          </a:p>
          <a:p>
            <a:r>
              <a:rPr lang="en-US" dirty="0"/>
              <a:t>- if branch and else branch represent separate paths through the program</a:t>
            </a:r>
          </a:p>
          <a:p>
            <a:pPr marL="171450" indent="-171450">
              <a:buFontTx/>
              <a:buChar char="-"/>
            </a:pPr>
            <a:r>
              <a:rPr lang="en-US" dirty="0"/>
              <a:t>one path or the other can be taken</a:t>
            </a:r>
          </a:p>
          <a:p>
            <a:pPr marL="171450" indent="-171450">
              <a:buFontTx/>
              <a:buChar char="-"/>
            </a:pPr>
            <a:r>
              <a:rPr lang="en-US" dirty="0"/>
              <a:t>we write if and else sequentially in a program</a:t>
            </a:r>
          </a:p>
          <a:p>
            <a:pPr marL="171450" indent="-171450">
              <a:buFontTx/>
              <a:buChar char="-"/>
            </a:pPr>
            <a:r>
              <a:rPr lang="en-US" dirty="0"/>
              <a:t>logically a better way to think of them is side by side</a:t>
            </a:r>
          </a:p>
          <a:p>
            <a:pPr marL="171450" indent="-171450">
              <a:buFontTx/>
              <a:buChar char="-"/>
            </a:pPr>
            <a:r>
              <a:rPr lang="en-US" dirty="0"/>
              <a:t>in the end they both join back together again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28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branch: we know condition is true</a:t>
            </a:r>
          </a:p>
          <a:p>
            <a:r>
              <a:rPr lang="en-US"/>
              <a:t>else branch: we know condition is false</a:t>
            </a:r>
          </a:p>
          <a:p>
            <a:endParaRPr lang="en-US"/>
          </a:p>
          <a:p>
            <a:r>
              <a:rPr lang="en-US"/>
              <a:t>Are there questions about this conditional example?</a:t>
            </a:r>
          </a:p>
          <a:p>
            <a:r>
              <a:rPr lang="en-US"/>
              <a:t>Are there questions about Formal Reasoning so far?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687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Now we will take the ideas that we’ve informally reasoned about and formalize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2C49-0BD3-8147-BDF9-5B1F43B1A07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704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arrow is animated.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09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Recall from Monday, a specification is a document that says what some code is expected to do</a:t>
            </a:r>
          </a:p>
          <a:p>
            <a:pPr marL="171450" indent="-171450">
              <a:buFontTx/>
              <a:buChar char="-"/>
            </a:pPr>
            <a:r>
              <a:rPr lang="en-US"/>
              <a:t>When we start writing specifications, the concept of Precondition and Postcondition are very important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potentially mention that there are other kinds of assertions (we’ll learn about java assertions later). Formal Assertions are not java</a:t>
            </a:r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284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In this block of text, we have the java language in black and the math language in purple.</a:t>
            </a:r>
          </a:p>
          <a:p>
            <a:pPr marL="171450" indent="-171450">
              <a:buFontTx/>
              <a:buChar char="-"/>
            </a:pPr>
            <a:r>
              <a:rPr lang="en-US"/>
              <a:t>The purple and black are related through the concept of a Program State. </a:t>
            </a:r>
          </a:p>
          <a:p>
            <a:pPr marL="628650" lvl="1" indent="-171450">
              <a:buFontTx/>
              <a:buChar char="-"/>
            </a:pPr>
            <a:r>
              <a:rPr lang="en-US"/>
              <a:t>The black text (java code) is a statement that changes an invisible program state. </a:t>
            </a:r>
          </a:p>
          <a:p>
            <a:pPr marL="628650" lvl="1" indent="-171450">
              <a:buFontTx/>
              <a:buChar char="-"/>
            </a:pPr>
            <a:r>
              <a:rPr lang="en-US"/>
              <a:t>The purple text (assertions) are saying some things that might or might not be true about the program state.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11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Formal reasoning lets us generalize</a:t>
            </a:r>
          </a:p>
          <a:p>
            <a:pPr marL="171450" indent="-171450">
              <a:buFontTx/>
              <a:buChar char="-"/>
            </a:pPr>
            <a:r>
              <a:rPr lang="en-US"/>
              <a:t>Formal reasoning is mathematical 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This material reflects the mathematical underpinnings of programming</a:t>
            </a:r>
          </a:p>
          <a:p>
            <a:pPr marL="171450" indent="-171450">
              <a:buFontTx/>
              <a:buChar char="-"/>
            </a:pPr>
            <a:r>
              <a:rPr lang="en-US"/>
              <a:t>(Used to be that programming was a mathematical discipline)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We’re gonna do some math! Don’t worry, it will be fun </a:t>
            </a:r>
            <a:r>
              <a:rPr lang="en-US">
                <a:sym typeface="Wingdings" pitchFamily="2" charset="2"/>
              </a:rPr>
              <a:t>:)</a:t>
            </a:r>
            <a:endParaRPr lang="en-US"/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907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Given a particular asserion, There is a set of program states for which the assertion holds, and a set of program states for which it does not hold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187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637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AL: (for each example)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Thumbs up for valid, thumbs down for invalid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If not enough thumbs go up: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I don’t see everyone’s thumbs. Can I answer any questions that would help you come up with a thumbs up or down?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answer questions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If no questions, ask them to discuss with their neighbor or TA 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then ask for thumbs again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(after all the examples)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AL: Re-explain the concept of a Hoare Triple to your neighbor.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(Then I’ll go back to the definition slide and you can compare your definitions to it)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(After the activity)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Are there any questions about Hoare Triples so far?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32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 concept of a Java assertion exists</a:t>
            </a:r>
          </a:p>
          <a:p>
            <a:pPr marL="171450" indent="-171450">
              <a:buFontTx/>
              <a:buChar char="-"/>
            </a:pPr>
            <a:r>
              <a:rPr lang="en-US" dirty="0"/>
              <a:t>It is different from the concept of a Formal Assertion that we’re learning today</a:t>
            </a:r>
          </a:p>
          <a:p>
            <a:pPr marL="171450" indent="-171450">
              <a:buFontTx/>
              <a:buChar char="-"/>
            </a:pPr>
            <a:r>
              <a:rPr lang="en-US" dirty="0"/>
              <a:t>Don’t worry about this yet, we’ll learn it in a future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718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070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This rule tells us how to figure out if the Hoare triple is valid, in the case where the statement is an assignment</a:t>
            </a:r>
          </a:p>
          <a:p>
            <a:pPr marL="171450" indent="-171450">
              <a:buFontTx/>
              <a:buChar char="-"/>
            </a:pPr>
            <a:r>
              <a:rPr lang="en-US" dirty="0"/>
              <a:t>We figure it out by writing an assertion Q’ that is similar to the postcondition Q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Do you feel comfortable with this rule? Thumbs.</a:t>
            </a:r>
          </a:p>
          <a:p>
            <a:pPr marL="171450" indent="-171450">
              <a:buFontTx/>
              <a:buChar char="-"/>
            </a:pPr>
            <a:r>
              <a:rPr lang="en-US" dirty="0"/>
              <a:t>If lots down, re-explain with neighbors and TAs.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91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This rule helps us to figure out if a Hoare Triple is valid in the case where the statement is a sequence of statements.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 way we do this is to expand the Hoare Triple into two Hoare triples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We define an intermediate assertion R to do this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If both are valid, then the original Hoare Triple is valid</a:t>
            </a:r>
          </a:p>
          <a:p>
            <a:pPr marL="171450" lvl="0" indent="-171450">
              <a:buFontTx/>
              <a:buChar char="-"/>
            </a:pPr>
            <a:endParaRPr lang="en-US" dirty="0"/>
          </a:p>
          <a:p>
            <a:pPr marL="171450" lvl="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Do you feel comfortable with this rule? Thumbs.</a:t>
            </a:r>
          </a:p>
          <a:p>
            <a:pPr marL="171450" indent="-171450">
              <a:buFontTx/>
              <a:buChar char="-"/>
            </a:pPr>
            <a:r>
              <a:rPr lang="en-US" dirty="0"/>
              <a:t>If lots down, re-explain with neighbors and TAs.</a:t>
            </a:r>
          </a:p>
          <a:p>
            <a:pPr marL="171450" lvl="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098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This rule helps us figure out if a Hoare Triple is valid in the case that the statement in the Hoare Triple is an if-else statement</a:t>
            </a:r>
          </a:p>
          <a:p>
            <a:pPr marL="171450" indent="-171450">
              <a:buFontTx/>
              <a:buChar char="-"/>
            </a:pPr>
            <a:r>
              <a:rPr lang="en-US" dirty="0"/>
              <a:t>To do this, we come up with two new assertions Q1 and Q2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refer back to flowchart on board</a:t>
            </a:r>
          </a:p>
          <a:p>
            <a:pPr marL="171450" indent="-171450">
              <a:buFontTx/>
              <a:buChar char="-"/>
            </a:pPr>
            <a:r>
              <a:rPr lang="en-US" dirty="0"/>
              <a:t>re-draw the flowchart with P, b?, b, !b, Q1,Q2, Q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We need the following to be true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If branch makes a valid triple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Else branch makes a valid triple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We can merge the two branches back together again</a:t>
            </a:r>
          </a:p>
          <a:p>
            <a:pPr marL="628650" lvl="1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Do you feel comfortable with this rule? Thumbs.</a:t>
            </a:r>
          </a:p>
          <a:p>
            <a:pPr marL="171450" indent="-171450">
              <a:buFontTx/>
              <a:buChar char="-"/>
            </a:pPr>
            <a:r>
              <a:rPr lang="en-US" dirty="0"/>
              <a:t>If lots down, re-explain with neighbors and TAs.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606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2C49-0BD3-8147-BDF9-5B1F43B1A07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427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This rule helps us figure out if a Hoare Triple is valid in the case that the statement in the Hoare Triple is an if-else statement</a:t>
            </a:r>
          </a:p>
          <a:p>
            <a:pPr marL="171450" indent="-171450">
              <a:buFontTx/>
              <a:buChar char="-"/>
            </a:pPr>
            <a:r>
              <a:rPr lang="en-US" dirty="0"/>
              <a:t>To do this, we come up with two new assertions Q1 and Q2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refer back to flowchart on board</a:t>
            </a:r>
          </a:p>
          <a:p>
            <a:pPr marL="171450" indent="-171450">
              <a:buFontTx/>
              <a:buChar char="-"/>
            </a:pPr>
            <a:r>
              <a:rPr lang="en-US" dirty="0"/>
              <a:t>re-draw the flowchart with P, b?, b, !b, Q1,Q2, Q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We need the following to be true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If branch makes a valid triple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Else branch makes a valid triple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We can merge the two branches back together again</a:t>
            </a:r>
          </a:p>
          <a:p>
            <a:pPr marL="628650" lvl="1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Do you feel comfortable with this rule? Thumbs.</a:t>
            </a:r>
          </a:p>
          <a:p>
            <a:pPr marL="171450" indent="-171450">
              <a:buFontTx/>
              <a:buChar char="-"/>
            </a:pPr>
            <a:r>
              <a:rPr lang="en-US" dirty="0"/>
              <a:t>If lots down, re-explain with neighbors and TAs.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55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Ask the class:</a:t>
            </a:r>
          </a:p>
          <a:p>
            <a:r>
              <a:rPr lang="en-US"/>
              <a:t> What are some things we might want to know about certain programs?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688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2C49-0BD3-8147-BDF9-5B1F43B1A07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8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Earlier I mentioned that given an assertion, there is a set of program states where it holds and a set of program state where it does not hold. </a:t>
            </a:r>
          </a:p>
          <a:p>
            <a:pPr marL="171450" indent="-171450">
              <a:buFontTx/>
              <a:buChar char="-"/>
            </a:pPr>
            <a:r>
              <a:rPr lang="en-US"/>
              <a:t>We’ll talk more about sets of program states and define weaker and stronger in terms of those.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59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Assertion is related to program state because it holds for a certain set of program states and does not hold for a certain set of programs states</a:t>
            </a:r>
          </a:p>
          <a:p>
            <a:pPr marL="171450" indent="-171450">
              <a:buFontTx/>
              <a:buChar char="-"/>
            </a:pPr>
            <a:r>
              <a:rPr lang="en-US" dirty="0"/>
              <a:t>Stronger means it holds for fewer program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140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Leah: Draw Venn Diagram for x = 17 and x &gt; 0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Talk through it</a:t>
            </a:r>
          </a:p>
          <a:p>
            <a:pPr marL="628650" lvl="1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Ask students to draw Venn Diagram for x is prime and x is odd   -- LIMIT TO ONE MINUTE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then draw it on the board</a:t>
            </a:r>
          </a:p>
          <a:p>
            <a:pPr marL="171450" indent="-171450">
              <a:buFontTx/>
              <a:buChar char="-"/>
            </a:pPr>
            <a:r>
              <a:rPr lang="en-US" dirty="0"/>
              <a:t>point out that 2 is the only member that’s prime and not odd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therefore, the last example will make a diagram that looks like the first one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Are there questions so far about weaker and stronger statements?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053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We can replace the P with something stronger and get the same Q</a:t>
            </a:r>
          </a:p>
          <a:p>
            <a:pPr marL="171450" indent="-171450">
              <a:buFontTx/>
              <a:buChar char="-"/>
            </a:pPr>
            <a:r>
              <a:rPr lang="en-US" dirty="0"/>
              <a:t>We can replace the Q with something weaker and the triple will still be true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Thumbs.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14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If we have a Hoare Triple, it’s possible that P is a special case of a more general assertion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 most general proposition that could replce P is called the weakest precondition</a:t>
            </a:r>
          </a:p>
          <a:p>
            <a:pPr marL="171450" indent="-171450">
              <a:buFontTx/>
              <a:buChar char="-"/>
            </a:pPr>
            <a:r>
              <a:rPr lang="en-US" dirty="0"/>
              <a:t>We use this notation of wp() to say it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wp(statement, assertion) = assertion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2938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Now we’ll write some formal rules to find the weakest precondition for a few cases of S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assignment – replace x with e in Q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sequence of statents – break it up and work back to front – this is backwards reasoning.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if/else – split into a case for the if branch and a case for the else branch and OR them together</a:t>
            </a:r>
          </a:p>
          <a:p>
            <a:pPr marL="628650" lvl="1" indent="-171450">
              <a:buFontTx/>
              <a:buChar char="-"/>
            </a:pPr>
            <a:endParaRPr lang="en-US" dirty="0"/>
          </a:p>
          <a:p>
            <a:pPr marL="628650" lvl="1" indent="-171450">
              <a:buFontTx/>
              <a:buChar char="-"/>
            </a:pPr>
            <a:endParaRPr lang="en-US" dirty="0"/>
          </a:p>
          <a:p>
            <a:pPr marL="628650" lvl="1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168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your neighbor through the examples. (not enough time)</a:t>
            </a:r>
          </a:p>
          <a:p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If we want y^2 to be greater than 4, then abs(y) must be greater than 2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More complex example, we’ll use the sequence rule and assignment rule from the previous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4088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In this example, we need to use the if/else rule</a:t>
            </a:r>
          </a:p>
          <a:p>
            <a:pPr marL="171450" indent="-171450">
              <a:buFontTx/>
              <a:buChar char="-"/>
            </a:pPr>
            <a:r>
              <a:rPr lang="en-US" dirty="0"/>
              <a:t>When we simplify, we come up with a compound inequality</a:t>
            </a:r>
          </a:p>
          <a:p>
            <a:pPr marL="171450" indent="-171450">
              <a:buFontTx/>
              <a:buChar char="-"/>
            </a:pPr>
            <a:r>
              <a:rPr lang="en-US" dirty="0"/>
              <a:t>We draw it out on the number line to illustrate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What the number line means: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If we feed any of these bold red values into the code, we can have the postcondition be true at the end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If we feed in any of the other values, then the postcondition will not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4528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Loop reasoning looks different if you’re using forwards vs. backwards reasoning.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18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Tests make sure the expected outcome is true. We only know the expected outcome if we can reason about code.</a:t>
            </a:r>
          </a:p>
          <a:p>
            <a:pPr marL="171450" indent="-171450">
              <a:buFontTx/>
              <a:buChar char="-"/>
            </a:pPr>
            <a:r>
              <a:rPr lang="en-US"/>
              <a:t>Reasoning helps us come up with a precise set of assumptions that should be true before and after a part of a program executes (the specification)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305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If your initial program state has one variable, X, then X could be any value on the number 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4106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w = 7 is wrong becasue it is based on values that x and y took on after “w=x+y” was added to our assertion</a:t>
            </a:r>
          </a:p>
          <a:p>
            <a:pPr marL="171450" indent="-171450">
              <a:buFontTx/>
              <a:buChar char="-"/>
            </a:pPr>
            <a:r>
              <a:rPr lang="en-US" dirty="0"/>
              <a:t>Actually, w is equal to old-x + old-y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569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when we add newly assigned value of x to program state, replace old occurrences of x</a:t>
            </a:r>
          </a:p>
          <a:p>
            <a:pPr marL="171450" indent="-171450">
              <a:buFontTx/>
              <a:buChar char="-"/>
            </a:pPr>
            <a:r>
              <a:rPr lang="en-US" dirty="0"/>
              <a:t>same for y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078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42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23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2C49-0BD3-8147-BDF9-5B1F43B1A07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70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16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Hoare Logic covers sequential programming, not objects/methods</a:t>
            </a:r>
          </a:p>
          <a:p>
            <a:pPr marL="171450" indent="-171450">
              <a:buFontTx/>
              <a:buChar char="-"/>
            </a:pPr>
            <a:r>
              <a:rPr lang="en-US"/>
              <a:t>“intuition” doesn’t mean this stuff is necessarily intuitive. Parts of it are actually quite challenging. It just means we’re thinking about it in an informal way. </a:t>
            </a:r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40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To reason about programs, we need the concept of a Program State</a:t>
            </a:r>
          </a:p>
          <a:p>
            <a:pPr marL="171450" indent="-171450">
              <a:buFontTx/>
              <a:buChar char="-"/>
            </a:pPr>
            <a:r>
              <a:rPr lang="en-US"/>
              <a:t>Program state is what’s true about all the variables in your program</a:t>
            </a:r>
          </a:p>
          <a:p>
            <a:pPr marL="171450" indent="-171450">
              <a:buFontTx/>
              <a:buChar char="-"/>
            </a:pPr>
            <a:r>
              <a:rPr lang="en-US"/>
              <a:t>Executing each line of code can potentially change the Program State</a:t>
            </a:r>
          </a:p>
          <a:p>
            <a:pPr marL="171450" indent="-171450">
              <a:buFontTx/>
              <a:buChar char="-"/>
            </a:pPr>
            <a:r>
              <a:rPr lang="en-US"/>
              <a:t>We’ll also talk about the concept of weaker and stronger statements, which will be very important later when we’re defining specifications for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44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7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9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1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6/22/18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3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6/22/18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6/22/18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3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6/22/18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6/22/18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6/22/18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4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9A6C4-4E1A-CC41-9D7D-6AFF075B1036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2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0862" y="5770880"/>
            <a:ext cx="5322276" cy="568960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Leah Perlmutter / Summer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Lecture 2</a:t>
            </a:r>
          </a:p>
          <a:p>
            <a:pPr algn="ctr"/>
            <a:r>
              <a:rPr lang="en-US" sz="5400" i="1" dirty="0">
                <a:latin typeface="Helvetica" charset="0"/>
                <a:ea typeface="Helvetica" charset="0"/>
                <a:cs typeface="Helvetica" charset="0"/>
              </a:rPr>
              <a:t>Formal Reasoning</a:t>
            </a:r>
          </a:p>
        </p:txBody>
      </p:sp>
    </p:spTree>
    <p:extLst>
      <p:ext uri="{BB962C8B-B14F-4D97-AF65-F5344CB8AC3E}">
        <p14:creationId xmlns:p14="http://schemas.microsoft.com/office/powerpoint/2010/main" val="1617445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Why Reason About Programs?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Re-explain to your neighbor (groups of 3-4)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TAs may have some useful insights!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Then share interesting thoughts/questions from your discissions.</a:t>
            </a:r>
          </a:p>
        </p:txBody>
      </p:sp>
    </p:spTree>
    <p:extLst>
      <p:ext uri="{BB962C8B-B14F-4D97-AF65-F5344CB8AC3E}">
        <p14:creationId xmlns:p14="http://schemas.microsoft.com/office/powerpoint/2010/main" val="2270445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Overview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040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  Motivation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  Reasoning Informally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  Hoare Logic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  Weaker and Stronger Statements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  Variable Renaming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942101-D7A9-B04B-8C50-F7DD457C1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422" y="1855305"/>
            <a:ext cx="306044" cy="30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979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80210" y="2028616"/>
            <a:ext cx="558358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Reasoning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Informally</a:t>
            </a:r>
          </a:p>
        </p:txBody>
      </p:sp>
    </p:spTree>
    <p:extLst>
      <p:ext uri="{BB962C8B-B14F-4D97-AF65-F5344CB8AC3E}">
        <p14:creationId xmlns:p14="http://schemas.microsoft.com/office/powerpoint/2010/main" val="401910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Our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Hoare Logic,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an approach developed in the 70’s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Focus on core: assignments, conditionals, loops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Omit complex constructs like objects and methods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Today: the basics for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assign, sequence,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if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in 3 steps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High-level intuition for forward and backward reasoning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Precisely define assertions, preconditions, etc.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Define weaker/stronger and weakest precondition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Next lecture: loops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56355" y="3990623"/>
            <a:ext cx="321733" cy="321733"/>
          </a:xfrm>
          <a:prstGeom prst="rightArrow">
            <a:avLst/>
          </a:prstGeom>
          <a:solidFill>
            <a:srgbClr val="443B8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How Does This Get Used?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Current practitioners rarely use Hoare logic explicitly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For simple program snippets, often overkill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For full language features (aliasing) gets complex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Shines for developing loops with subtle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invariants</a:t>
            </a:r>
            <a:endParaRPr lang="en-US" dirty="0">
              <a:solidFill>
                <a:srgbClr val="443B8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lvl="2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See Homework 0, Homework 2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Ideal for introducing program reasoning foundations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How does logic “talk about” program states?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How can program execution “change what’s true”?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What do “weaker” and “stronger” mean in logic?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All essential for specifying library interfaces!</a:t>
            </a:r>
          </a:p>
        </p:txBody>
      </p:sp>
    </p:spTree>
    <p:extLst>
      <p:ext uri="{BB962C8B-B14F-4D97-AF65-F5344CB8AC3E}">
        <p14:creationId xmlns:p14="http://schemas.microsoft.com/office/powerpoint/2010/main" val="1258941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Informal Notation Warning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The slides in this section have informal notation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You will need to use more formal notation on your homework (after hw0)</a:t>
            </a:r>
          </a:p>
          <a:p>
            <a:pPr>
              <a:lnSpc>
                <a:spcPct val="100000"/>
              </a:lnSpc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15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Forward Reasoning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63164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Suppose we initially know (or assume)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w &gt; 0</a:t>
            </a:r>
          </a:p>
        </p:txBody>
      </p:sp>
      <p:sp>
        <p:nvSpPr>
          <p:cNvPr id="5" name="Rectangle 4"/>
          <p:cNvSpPr/>
          <p:nvPr/>
        </p:nvSpPr>
        <p:spPr>
          <a:xfrm>
            <a:off x="1177514" y="2592207"/>
            <a:ext cx="7441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w &gt; 0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x = 17;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w &gt; 0  </a:t>
            </a:r>
            <a:r>
              <a:rPr lang="en-GB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x == 17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y = 42;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w &gt; 0  </a:t>
            </a:r>
            <a:r>
              <a:rPr lang="en-GB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x == 17 </a:t>
            </a:r>
            <a:r>
              <a:rPr lang="en-GB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y == 42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z = w + x + y;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w &gt; 0 </a:t>
            </a:r>
            <a:r>
              <a:rPr lang="en-GB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== 17 </a:t>
            </a:r>
            <a:r>
              <a:rPr lang="en-GB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 == 42 </a:t>
            </a:r>
            <a:r>
              <a:rPr lang="en-GB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 &gt; 59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…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74471" y="5773772"/>
            <a:ext cx="7990417" cy="631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Then we know various things after, e.g.,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 &gt; 59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C5BB8A-6C6C-DF4D-9EB2-113F356B7DD7}"/>
              </a:ext>
            </a:extLst>
          </p:cNvPr>
          <p:cNvSpPr txBox="1"/>
          <p:nvPr/>
        </p:nvSpPr>
        <p:spPr>
          <a:xfrm>
            <a:off x="7385538" y="2592207"/>
            <a:ext cx="137935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∧ = AND</a:t>
            </a:r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5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Backward Reasoning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63164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Suppose we want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 &lt; 0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at the end</a:t>
            </a:r>
          </a:p>
        </p:txBody>
      </p:sp>
      <p:sp>
        <p:nvSpPr>
          <p:cNvPr id="5" name="Rectangle 4"/>
          <p:cNvSpPr/>
          <p:nvPr/>
        </p:nvSpPr>
        <p:spPr>
          <a:xfrm>
            <a:off x="1177514" y="2592207"/>
            <a:ext cx="7441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w + 17 + 42 &lt; 0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x = 17;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w + x + 42 &lt; 0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y = 42;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w + x + y &lt; 0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z = w + x + y;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z &lt; 0</a:t>
            </a:r>
          </a:p>
          <a:p>
            <a:pPr marL="6350"/>
            <a:endParaRPr lang="en-US" sz="24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74471" y="5773772"/>
            <a:ext cx="7990417" cy="631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Then initially we need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w &lt; -59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271DEE-C56C-6E40-9585-8BB4847A8EC6}"/>
              </a:ext>
            </a:extLst>
          </p:cNvPr>
          <p:cNvSpPr txBox="1"/>
          <p:nvPr/>
        </p:nvSpPr>
        <p:spPr>
          <a:xfrm>
            <a:off x="6002215" y="4115701"/>
            <a:ext cx="2762673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/>
              <a:t>For the assertion after this statement to be true, what must be true before it?</a:t>
            </a:r>
            <a:endParaRPr lang="en-US" sz="200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78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Forward vs. Backward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Forward Reasoning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Determine what follows from initial assumptions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Useful for </a:t>
            </a:r>
            <a:r>
              <a:rPr lang="en-US" i="1" dirty="0">
                <a:latin typeface="Helvetica" charset="0"/>
                <a:ea typeface="Helvetica" charset="0"/>
                <a:cs typeface="Helvetica" charset="0"/>
              </a:rPr>
              <a:t>ensuring an invariant is maintained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Backward Reasoning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Determine sufficient conditions for a certain result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Desired result: assumptions need for correctness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Undesired result: assumptions needed to trigger bug</a:t>
            </a:r>
          </a:p>
        </p:txBody>
      </p:sp>
    </p:spTree>
    <p:extLst>
      <p:ext uri="{BB962C8B-B14F-4D97-AF65-F5344CB8AC3E}">
        <p14:creationId xmlns:p14="http://schemas.microsoft.com/office/powerpoint/2010/main" val="1183582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Forward vs. Backward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Forward Reasoning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Simulates the code for many inputs at once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May feel more natural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Introduces (many) potentially irrelevant facts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Backward Reasoning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Often more useful, shows how each part affects goal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May feel unnatural until you have some practice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Powerful technique used frequently in research</a:t>
            </a:r>
          </a:p>
        </p:txBody>
      </p:sp>
    </p:spTree>
    <p:extLst>
      <p:ext uri="{BB962C8B-B14F-4D97-AF65-F5344CB8AC3E}">
        <p14:creationId xmlns:p14="http://schemas.microsoft.com/office/powerpoint/2010/main" val="144503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67931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First section tomorrow!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Homework 0 due today (Wednesday) at 10 pm</a:t>
            </a:r>
          </a:p>
          <a:p>
            <a:pPr lvl="1"/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Heads up: no late days for this one!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Quiz 1 due tomorrow (Thursday) at 10 pm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Homework 1 due Monday at 10 pm</a:t>
            </a:r>
          </a:p>
          <a:p>
            <a:pPr lvl="1"/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Will be posted by tomorrow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Message board</a:t>
            </a:r>
          </a:p>
          <a:p>
            <a:pPr lvl="1"/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Use “needs-answer” tag on questions that need an answer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Collaboration policy clarification</a:t>
            </a:r>
          </a:p>
          <a:p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230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Conditionals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4303059"/>
            <a:ext cx="7990417" cy="208080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Key ideas: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The precondition for each branch includes information about the result of the condition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The overall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postcondition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the disjunction (“or”) of the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postconditions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of the branches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85091" y="1473380"/>
            <a:ext cx="7441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initial assumptions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if(...) {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   ... // also know condition is true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} else {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   ... // also know condition is false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either branch could have executed</a:t>
            </a:r>
          </a:p>
          <a:p>
            <a:pPr marL="6350"/>
            <a:endParaRPr lang="en-US" sz="2400" b="1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863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Conditional Example (</a:t>
            </a:r>
            <a:r>
              <a:rPr lang="en-US" dirty="0" err="1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Fwd</a:t>
            </a:r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69084" y="1798831"/>
            <a:ext cx="74415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x &gt;= 0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z = 0;</a:t>
            </a:r>
          </a:p>
          <a:p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x &gt;= 0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z == 0</a:t>
            </a:r>
            <a:endParaRPr lang="en-US" sz="2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if(x != 0) {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x &gt;= 0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z == 0 ∧ x != 0 (so x &gt; 0)</a:t>
            </a:r>
            <a:endParaRPr lang="en-US" sz="2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	z = x;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…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 &gt; 0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} else {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x &gt;= 0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z == 0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!(x!=0) (so x == 0)</a:t>
            </a:r>
            <a:endParaRPr lang="en-US" sz="2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	z = x + 1;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…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z == 1</a:t>
            </a:r>
            <a:endParaRPr lang="en-US" sz="2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( …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 &gt; 0)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∨ (… ∧ z == 1)  (so z &gt; 0)</a:t>
            </a:r>
            <a:endParaRPr lang="en-US" sz="2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85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Overview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040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  Motivation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  Reasoning Informally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  Hoare Logic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  Weaker and Stronger Statements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  Variable Renaming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942101-D7A9-B04B-8C50-F7DD457C1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422" y="1855305"/>
            <a:ext cx="306044" cy="3060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098CF8-459B-2542-9203-ED2CDB8124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422" y="2429736"/>
            <a:ext cx="306044" cy="30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27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35564" y="2544431"/>
            <a:ext cx="627287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Hoare Logic</a:t>
            </a:r>
          </a:p>
        </p:txBody>
      </p:sp>
    </p:spTree>
    <p:extLst>
      <p:ext uri="{BB962C8B-B14F-4D97-AF65-F5344CB8AC3E}">
        <p14:creationId xmlns:p14="http://schemas.microsoft.com/office/powerpoint/2010/main" val="2138587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Our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Hoare Logic,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an approach developed in the 70’s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Focus on core: assignments, conditionals, loops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Omit complex constructs like objects and methods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Today: the basics for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assign, sequence,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if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in 3 steps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High-level intuition for forward and backward reasoning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Precisely define assertions, preconditions, etc.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Define weaker/stronger and weakest precondition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Next lecture: loops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56355" y="3943879"/>
            <a:ext cx="321733" cy="321733"/>
          </a:xfrm>
          <a:prstGeom prst="rightArrow">
            <a:avLst/>
          </a:prstGeom>
          <a:solidFill>
            <a:srgbClr val="443B8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L -0.00017 0.04977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Notation and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6352919" cy="456281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Precondition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: “assumption” before some code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err="1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Postcondition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: “what holds” after some code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Conventional to write pre/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postconditions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in “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{</a:t>
            </a:r>
            <a:r>
              <a:rPr lang="is-IS" b="1" dirty="0">
                <a:latin typeface="Courier" charset="0"/>
                <a:ea typeface="Courier" charset="0"/>
                <a:cs typeface="Courier" charset="0"/>
              </a:rPr>
              <a:t>…}</a:t>
            </a: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s-IS" sz="26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	{ w &lt; -59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s-IS" sz="2600" b="1" dirty="0">
                <a:latin typeface="Courier" charset="0"/>
                <a:ea typeface="Courier" charset="0"/>
                <a:cs typeface="Courier" charset="0"/>
              </a:rPr>
              <a:t>	x = 17;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s-IS" sz="26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	{ w + x &lt; -42 }</a:t>
            </a:r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Preconditions and Postconditions are two types of </a:t>
            </a:r>
            <a:r>
              <a:rPr lang="en-US" sz="2400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Formal</a:t>
            </a:r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Assertions.</a:t>
            </a:r>
          </a:p>
          <a:p>
            <a:pPr marL="0" indent="0">
              <a:lnSpc>
                <a:spcPct val="100000"/>
              </a:lnSpc>
              <a:buNone/>
            </a:pPr>
            <a:endParaRPr lang="is-IS" sz="26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3647AB-ED34-434D-803B-05B2197A86DF}"/>
              </a:ext>
            </a:extLst>
          </p:cNvPr>
          <p:cNvSpPr txBox="1"/>
          <p:nvPr/>
        </p:nvSpPr>
        <p:spPr>
          <a:xfrm rot="1582128">
            <a:off x="6938396" y="2061604"/>
            <a:ext cx="182164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Hoare Logic and Beyond</a:t>
            </a:r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9A6646-2B14-DE4D-B0D3-079FEDDBC320}"/>
              </a:ext>
            </a:extLst>
          </p:cNvPr>
          <p:cNvSpPr txBox="1"/>
          <p:nvPr/>
        </p:nvSpPr>
        <p:spPr>
          <a:xfrm rot="1582128">
            <a:off x="6422517" y="3894523"/>
            <a:ext cx="182164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  <a:latin typeface="Courier" charset="0"/>
              </a:rPr>
              <a:t>Specific to Hoare Logic</a:t>
            </a:r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5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Notation and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Note the “</a:t>
            </a:r>
            <a:r>
              <a:rPr lang="is-IS" b="1" dirty="0">
                <a:latin typeface="Courier" charset="0"/>
                <a:ea typeface="Courier" charset="0"/>
                <a:cs typeface="Courier" charset="0"/>
              </a:rPr>
              <a:t>{...}</a:t>
            </a: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” notation is NOT Java</a:t>
            </a:r>
          </a:p>
          <a:p>
            <a:pPr marL="0" indent="0">
              <a:lnSpc>
                <a:spcPct val="100000"/>
              </a:lnSpc>
              <a:buNone/>
            </a:pPr>
            <a:endParaRPr lang="is-I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Within pre/postcondition “=” means </a:t>
            </a:r>
            <a:r>
              <a:rPr lang="is-I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mathematical equality</a:t>
            </a: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, like Java’s “==” for numbers</a:t>
            </a:r>
          </a:p>
          <a:p>
            <a:pPr marL="0" indent="0">
              <a:lnSpc>
                <a:spcPct val="100000"/>
              </a:lnSpc>
              <a:buNone/>
            </a:pPr>
            <a:endParaRPr lang="is-I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s-I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	{ w &gt; 0 /\ x = 17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s-IS" b="1" dirty="0">
                <a:latin typeface="Courier" charset="0"/>
                <a:ea typeface="Courier" charset="0"/>
                <a:cs typeface="Courier" charset="0"/>
              </a:rPr>
              <a:t>	y = 42;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s-I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	{ w &gt; 0 /\ x = 17 /\ y = 42 }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249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Assertion Semantics (Meaning)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An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assertion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(pre/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postcondition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) is a logical formula that can refer to program state (variables)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Given a variable, a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program state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tells you its value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Or the value for any expression with no side effects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An assertion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holds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on a program state if evaluating the assertion using the program state produces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true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An assertion represents the set of state for which it holds</a:t>
            </a:r>
          </a:p>
        </p:txBody>
      </p:sp>
    </p:spTree>
    <p:extLst>
      <p:ext uri="{BB962C8B-B14F-4D97-AF65-F5344CB8AC3E}">
        <p14:creationId xmlns:p14="http://schemas.microsoft.com/office/powerpoint/2010/main" val="3725605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Hoare Triples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Hoare triple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code wrapped in two assertions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}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 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Q 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the precondition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the code (statement)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the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postcondition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lvl="1">
              <a:lnSpc>
                <a:spcPct val="100000"/>
              </a:lnSpc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Hoare triple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{P}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S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{Q}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is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valid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if: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For all states where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holds, executing 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always produces a state where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holds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“If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true before 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, then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must be true after”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Otherwise the triple is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invalid</a:t>
            </a:r>
            <a:endParaRPr lang="en-US" dirty="0">
              <a:solidFill>
                <a:srgbClr val="443B8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7592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Hoare Triple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Valid or invalid?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Assume all variables are integers without overflow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1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{x != 0}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x*x; </a:t>
            </a: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&gt; 0}</a:t>
            </a:r>
          </a:p>
          <a:p>
            <a:pPr marL="0" indent="0">
              <a:buNone/>
            </a:pPr>
            <a:endParaRPr lang="en-US" sz="500" b="1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{z != 1}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z*z; </a:t>
            </a: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!= z}</a:t>
            </a:r>
          </a:p>
          <a:p>
            <a:pPr marL="0" indent="0">
              <a:buNone/>
            </a:pPr>
            <a:endParaRPr lang="en-US" sz="500" b="1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{x &gt;= 0}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2*x; </a:t>
            </a: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&gt; x}</a:t>
            </a:r>
          </a:p>
          <a:p>
            <a:pPr marL="0" indent="0">
              <a:buNone/>
            </a:pPr>
            <a:endParaRPr lang="en-US" sz="500" b="1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{true}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(if(x &gt; 7){ </a:t>
            </a:r>
            <a:r>
              <a:rPr lang="en-US" sz="2900" b="1" dirty="0">
                <a:latin typeface="Courier" charset="0"/>
                <a:ea typeface="Courier" charset="0"/>
                <a:cs typeface="Courier" charset="0"/>
              </a:rPr>
              <a:t>y=4; }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else{ y=3; }) </a:t>
            </a: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&lt; 5}</a:t>
            </a:r>
          </a:p>
          <a:p>
            <a:pPr marL="0" indent="0">
              <a:buNone/>
            </a:pPr>
            <a:endParaRPr lang="en-US" sz="500" b="1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{true}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(x = y; z = x;) </a:t>
            </a: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</a:t>
            </a:r>
            <a:r>
              <a:rPr lang="en-GB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y=z}</a:t>
            </a:r>
          </a:p>
          <a:p>
            <a:pPr marL="0" indent="0">
              <a:buNone/>
            </a:pPr>
            <a:endParaRPr lang="en-GB" sz="500" b="1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GB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{x=7 ∧ y=5}</a:t>
            </a:r>
          </a:p>
          <a:p>
            <a:pPr marL="0" indent="0">
              <a:buNone/>
            </a:pPr>
            <a:r>
              <a:rPr lang="en-GB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GB" b="1" dirty="0" err="1">
                <a:latin typeface="Courier" charset="0"/>
                <a:ea typeface="Courier" charset="0"/>
                <a:cs typeface="Courier" charset="0"/>
              </a:rPr>
              <a:t>tmp</a:t>
            </a:r>
            <a:r>
              <a:rPr lang="en-GB" b="1" dirty="0">
                <a:latin typeface="Courier" charset="0"/>
                <a:ea typeface="Courier" charset="0"/>
                <a:cs typeface="Courier" charset="0"/>
              </a:rPr>
              <a:t>=x; x=</a:t>
            </a:r>
            <a:r>
              <a:rPr lang="en-GB" b="1" dirty="0" err="1">
                <a:latin typeface="Courier" charset="0"/>
                <a:ea typeface="Courier" charset="0"/>
                <a:cs typeface="Courier" charset="0"/>
              </a:rPr>
              <a:t>tmp</a:t>
            </a:r>
            <a:r>
              <a:rPr lang="en-GB" b="1" dirty="0">
                <a:latin typeface="Courier" charset="0"/>
                <a:ea typeface="Courier" charset="0"/>
                <a:cs typeface="Courier" charset="0"/>
              </a:rPr>
              <a:t>; y=x;)</a:t>
            </a:r>
          </a:p>
          <a:p>
            <a:pPr marL="0" indent="0">
              <a:buNone/>
            </a:pPr>
            <a:r>
              <a:rPr lang="en-GB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{y=7 ∧ x=5}</a:t>
            </a:r>
            <a:endParaRPr lang="en-US" sz="29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4693" y="2588559"/>
            <a:ext cx="7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valid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84693" y="3107844"/>
            <a:ext cx="1030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invalid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4693" y="3627123"/>
            <a:ext cx="1030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invalid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84693" y="4667761"/>
            <a:ext cx="7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valid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84693" y="5600090"/>
            <a:ext cx="1030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invalid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18076" y="4129679"/>
            <a:ext cx="7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valid</a:t>
            </a:r>
          </a:p>
        </p:txBody>
      </p:sp>
    </p:spTree>
    <p:extLst>
      <p:ext uri="{BB962C8B-B14F-4D97-AF65-F5344CB8AC3E}">
        <p14:creationId xmlns:p14="http://schemas.microsoft.com/office/powerpoint/2010/main" val="198550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Overview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040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  Motivation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  Reasoning Informally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  Hoare Logic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  Weaker and Stronger Statements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  Variable Renaming</a:t>
            </a:r>
          </a:p>
          <a:p>
            <a:pPr marL="0" indent="0">
              <a:lnSpc>
                <a:spcPct val="100000"/>
              </a:lnSpc>
              <a:buNone/>
            </a:pPr>
            <a:endParaRPr lang="en-US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Note: This lecture has very helpful notes on the course website!</a:t>
            </a:r>
          </a:p>
        </p:txBody>
      </p:sp>
    </p:spTree>
    <p:extLst>
      <p:ext uri="{BB962C8B-B14F-4D97-AF65-F5344CB8AC3E}">
        <p14:creationId xmlns:p14="http://schemas.microsoft.com/office/powerpoint/2010/main" val="12649063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Aside: assert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 Java assertion is a statement with a Java expression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	assert (x &gt; 0 &amp;&amp; y &lt; x);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Similar to our assertions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Evaluate with program state to get true or false</a:t>
            </a:r>
          </a:p>
          <a:p>
            <a:pPr marL="0" indent="0">
              <a:lnSpc>
                <a:spcPct val="100000"/>
              </a:lnSpc>
              <a:buNone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Different from our assertions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Java assertions work at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run-time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Raise an exception if this execution violates assert</a:t>
            </a:r>
          </a:p>
          <a:p>
            <a:pPr lvl="1">
              <a:lnSpc>
                <a:spcPct val="100000"/>
              </a:lnSpc>
            </a:pP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… unless assertion checking disable (discuss later)</a:t>
            </a:r>
          </a:p>
          <a:p>
            <a:pPr marL="0" indent="0">
              <a:lnSpc>
                <a:spcPct val="100000"/>
              </a:lnSpc>
              <a:buNone/>
            </a:pPr>
            <a:endParaRPr lang="is-IS" sz="9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This week: we are </a:t>
            </a:r>
            <a:r>
              <a:rPr lang="is-I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reasoning</a:t>
            </a:r>
            <a:r>
              <a:rPr lang="is-I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about the code </a:t>
            </a:r>
            <a:r>
              <a:rPr lang="is-I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statically</a:t>
            </a:r>
            <a:r>
              <a:rPr lang="is-I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(before run-time), not checking a particular input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7783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The General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So far, we decided if a Hoare trip was valid by using our informal understanding of programming constructs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Now we’ll show a general rule for each construct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The basic rule for assignments (they change state!)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The rule to combine statements in a sequence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The rule to combine statements in a conditional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The rule to combine statements in a loop [next time]</a:t>
            </a:r>
          </a:p>
        </p:txBody>
      </p:sp>
    </p:spTree>
    <p:extLst>
      <p:ext uri="{BB962C8B-B14F-4D97-AF65-F5344CB8AC3E}">
        <p14:creationId xmlns:p14="http://schemas.microsoft.com/office/powerpoint/2010/main" val="19262936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Basic Rule: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x = e;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Q }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Let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Q’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be like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except replace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with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e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Triple is valid if: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   For all states where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holds,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Q’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also holds</a:t>
            </a:r>
          </a:p>
          <a:p>
            <a:pPr marL="800100" lvl="2" indent="-342900">
              <a:lnSpc>
                <a:spcPct val="100000"/>
              </a:lnSpc>
              <a:spcBef>
                <a:spcPts val="1000"/>
              </a:spcBef>
            </a:pP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That is,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 implies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Q’</a:t>
            </a:r>
            <a:r>
              <a:rPr lang="en-US" sz="2800" b="1" dirty="0">
                <a:latin typeface="Helvetica" charset="0"/>
                <a:ea typeface="Helvetica" charset="0"/>
                <a:cs typeface="Helvetica" charset="0"/>
              </a:rPr>
              <a:t>,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 written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 =&gt; Q’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Example: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z &gt; 34 }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y = z + 1;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y &gt; 1 }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Q’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z + 1 &gt; 1 }</a:t>
            </a:r>
          </a:p>
        </p:txBody>
      </p:sp>
    </p:spTree>
    <p:extLst>
      <p:ext uri="{BB962C8B-B14F-4D97-AF65-F5344CB8AC3E}">
        <p14:creationId xmlns:p14="http://schemas.microsoft.com/office/powerpoint/2010/main" val="5164830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Combining Rule: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S1; S2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Q 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8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Triple is valid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iff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there is an assertion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R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such that both the following are valid: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S1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R }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R 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S2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Q 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Example: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z &gt;= 1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	y = z + 1;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	w = y * y;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w &gt; y 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46712" y="4248533"/>
            <a:ext cx="4820770" cy="2246769"/>
          </a:xfrm>
          <a:prstGeom prst="rect">
            <a:avLst/>
          </a:prstGeom>
          <a:noFill/>
          <a:ln w="38100">
            <a:solidFill>
              <a:srgbClr val="443B8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Let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R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be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&gt; 1}</a:t>
            </a:r>
          </a:p>
          <a:p>
            <a:endParaRPr lang="en-US" sz="70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1. Show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{z &gt;= 1}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z + 1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&gt; 1} 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   Use basic assign rule: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      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 &gt;= 1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implies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 + 1 &gt; 1</a:t>
            </a:r>
          </a:p>
          <a:p>
            <a:endParaRPr lang="en-US" sz="70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2. Show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&gt; 1}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w = y * y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{w &gt; y}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   Use basic assign rule: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      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 &gt; 1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implies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 * y &gt; y</a:t>
            </a:r>
          </a:p>
        </p:txBody>
      </p:sp>
    </p:spTree>
    <p:extLst>
      <p:ext uri="{BB962C8B-B14F-4D97-AF65-F5344CB8AC3E}">
        <p14:creationId xmlns:p14="http://schemas.microsoft.com/office/powerpoint/2010/main" val="996965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Combining Rule: Conditional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if(b) S1 else S2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Q 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8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Triple is valid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iff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there are assertions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Q1, Q2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such that: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/\ b  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S1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Q1 } 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is valid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/\ !b 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S2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Q2 } 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is valid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Q1 \/ Q2 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implies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Q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Example: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true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  if(x &gt; 7)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    y = x;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  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    y = 20;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 { y &gt; 5 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30606" y="4201469"/>
            <a:ext cx="5640542" cy="1938992"/>
          </a:xfrm>
          <a:prstGeom prst="rect">
            <a:avLst/>
          </a:prstGeom>
          <a:noFill/>
          <a:ln w="38100">
            <a:solidFill>
              <a:srgbClr val="443B8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Let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Q1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be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&gt; 7}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and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Q2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be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{y = 20}</a:t>
            </a:r>
          </a:p>
          <a:p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- Note: other choices work too!</a:t>
            </a:r>
          </a:p>
          <a:p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1. Show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{true /\ x &gt; 7}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x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&gt; 7} </a:t>
            </a:r>
          </a:p>
          <a:p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2. Show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{true /\ x &lt;= 7}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20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= 20}</a:t>
            </a:r>
          </a:p>
          <a:p>
            <a:endParaRPr lang="en-US" sz="1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3. Show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 &gt; 7 \/ y = 20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implies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y &gt;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8B0406-D164-4945-B67A-451DF1F7FC67}"/>
              </a:ext>
            </a:extLst>
          </p:cNvPr>
          <p:cNvSpPr txBox="1"/>
          <p:nvPr/>
        </p:nvSpPr>
        <p:spPr>
          <a:xfrm>
            <a:off x="7385538" y="2592207"/>
            <a:ext cx="137935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∧ = AND</a:t>
            </a:r>
          </a:p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∨ = OR</a:t>
            </a:r>
          </a:p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! = NOT</a:t>
            </a:r>
          </a:p>
        </p:txBody>
      </p:sp>
    </p:spTree>
    <p:extLst>
      <p:ext uri="{BB962C8B-B14F-4D97-AF65-F5344CB8AC3E}">
        <p14:creationId xmlns:p14="http://schemas.microsoft.com/office/powerpoint/2010/main" val="4514066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Combining Rule: Conditional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E076E12-515C-6349-B6E3-11D787DEB994}"/>
              </a:ext>
            </a:extLst>
          </p:cNvPr>
          <p:cNvCxnSpPr/>
          <p:nvPr/>
        </p:nvCxnSpPr>
        <p:spPr>
          <a:xfrm>
            <a:off x="1891048" y="3258582"/>
            <a:ext cx="5306096" cy="0"/>
          </a:xfrm>
          <a:prstGeom prst="straightConnector1">
            <a:avLst/>
          </a:prstGeom>
          <a:ln w="38100"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E9B6636-3468-4B48-A8A8-53C48A0EFCB5}"/>
              </a:ext>
            </a:extLst>
          </p:cNvPr>
          <p:cNvSpPr txBox="1"/>
          <p:nvPr/>
        </p:nvSpPr>
        <p:spPr>
          <a:xfrm>
            <a:off x="162364" y="306996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Helvetica" pitchFamily="2" charset="0"/>
              </a:rPr>
              <a:t>y &gt; 7 OR y = 20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E6D6B06-A7CF-1744-B15D-0C8D94C243FE}"/>
              </a:ext>
            </a:extLst>
          </p:cNvPr>
          <p:cNvCxnSpPr>
            <a:cxnSpLocks/>
          </p:cNvCxnSpPr>
          <p:nvPr/>
        </p:nvCxnSpPr>
        <p:spPr>
          <a:xfrm>
            <a:off x="4875243" y="3258582"/>
            <a:ext cx="2321901" cy="1"/>
          </a:xfrm>
          <a:prstGeom prst="straightConnector1">
            <a:avLst/>
          </a:prstGeom>
          <a:ln w="79375">
            <a:solidFill>
              <a:srgbClr val="C00000"/>
            </a:solidFill>
            <a:headEnd type="oval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3D9A342-EF6F-0446-A351-EF1F91C14A3F}"/>
              </a:ext>
            </a:extLst>
          </p:cNvPr>
          <p:cNvSpPr txBox="1"/>
          <p:nvPr/>
        </p:nvSpPr>
        <p:spPr>
          <a:xfrm>
            <a:off x="4704114" y="34392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DF068D-A21E-8C4C-AB18-814100284814}"/>
              </a:ext>
            </a:extLst>
          </p:cNvPr>
          <p:cNvSpPr txBox="1"/>
          <p:nvPr/>
        </p:nvSpPr>
        <p:spPr>
          <a:xfrm>
            <a:off x="5826841" y="343372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A891560-7925-EB4E-991A-521229765804}"/>
              </a:ext>
            </a:extLst>
          </p:cNvPr>
          <p:cNvCxnSpPr/>
          <p:nvPr/>
        </p:nvCxnSpPr>
        <p:spPr>
          <a:xfrm>
            <a:off x="1891048" y="4400456"/>
            <a:ext cx="5306096" cy="0"/>
          </a:xfrm>
          <a:prstGeom prst="straightConnector1">
            <a:avLst/>
          </a:prstGeom>
          <a:ln w="38100"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C0E16DB-64BE-174E-9F89-45780A88E565}"/>
              </a:ext>
            </a:extLst>
          </p:cNvPr>
          <p:cNvSpPr txBox="1"/>
          <p:nvPr/>
        </p:nvSpPr>
        <p:spPr>
          <a:xfrm>
            <a:off x="4131972" y="45374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4007A1D-F7E6-3942-810C-BAA5FA678E24}"/>
              </a:ext>
            </a:extLst>
          </p:cNvPr>
          <p:cNvSpPr txBox="1"/>
          <p:nvPr/>
        </p:nvSpPr>
        <p:spPr>
          <a:xfrm>
            <a:off x="1064654" y="4194395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Helvetica" pitchFamily="2" charset="0"/>
              </a:rPr>
              <a:t>y &gt; 5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12A1135-9F21-A845-8900-EBBBA8B530C1}"/>
              </a:ext>
            </a:extLst>
          </p:cNvPr>
          <p:cNvCxnSpPr>
            <a:cxnSpLocks/>
          </p:cNvCxnSpPr>
          <p:nvPr/>
        </p:nvCxnSpPr>
        <p:spPr>
          <a:xfrm>
            <a:off x="4282815" y="4400457"/>
            <a:ext cx="2914329" cy="0"/>
          </a:xfrm>
          <a:prstGeom prst="straightConnector1">
            <a:avLst/>
          </a:prstGeom>
          <a:ln w="79375">
            <a:solidFill>
              <a:srgbClr val="C00000"/>
            </a:solidFill>
            <a:headEnd type="oval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EF83CCD5-229E-7444-9036-E08D2667CF68}"/>
              </a:ext>
            </a:extLst>
          </p:cNvPr>
          <p:cNvSpPr/>
          <p:nvPr/>
        </p:nvSpPr>
        <p:spPr>
          <a:xfrm>
            <a:off x="7645162" y="3069964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443B80"/>
                </a:solidFill>
                <a:latin typeface="Courier" charset="0"/>
              </a:rPr>
              <a:t>Q1 OR Q2</a:t>
            </a:r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C4755DF-70A9-3947-9F74-A56D8047A8D1}"/>
              </a:ext>
            </a:extLst>
          </p:cNvPr>
          <p:cNvSpPr/>
          <p:nvPr/>
        </p:nvSpPr>
        <p:spPr>
          <a:xfrm>
            <a:off x="7929949" y="419439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2182C28-C4F5-7540-8BE4-2072B04A9A55}"/>
              </a:ext>
            </a:extLst>
          </p:cNvPr>
          <p:cNvSpPr/>
          <p:nvPr/>
        </p:nvSpPr>
        <p:spPr>
          <a:xfrm rot="5619685">
            <a:off x="7966404" y="3623962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443B80"/>
                </a:solidFill>
                <a:latin typeface="Courier" charset="0"/>
              </a:rPr>
              <a:t>=&gt;</a:t>
            </a:r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8B9A0E-BB09-074A-AF6E-909D5A1E01FA}"/>
              </a:ext>
            </a:extLst>
          </p:cNvPr>
          <p:cNvCxnSpPr/>
          <p:nvPr/>
        </p:nvCxnSpPr>
        <p:spPr>
          <a:xfrm>
            <a:off x="1891048" y="5546098"/>
            <a:ext cx="5306096" cy="0"/>
          </a:xfrm>
          <a:prstGeom prst="straightConnector1">
            <a:avLst/>
          </a:prstGeom>
          <a:ln w="38100"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A4CD45C-B04B-7B4B-A143-84194131051D}"/>
              </a:ext>
            </a:extLst>
          </p:cNvPr>
          <p:cNvSpPr txBox="1"/>
          <p:nvPr/>
        </p:nvSpPr>
        <p:spPr>
          <a:xfrm>
            <a:off x="228624" y="5357480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Helvetica" pitchFamily="2" charset="0"/>
              </a:rPr>
              <a:t>y &gt; 7 OR y = 4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0711377-5A54-5340-90A5-C17AFCDBD349}"/>
              </a:ext>
            </a:extLst>
          </p:cNvPr>
          <p:cNvCxnSpPr>
            <a:cxnSpLocks/>
          </p:cNvCxnSpPr>
          <p:nvPr/>
        </p:nvCxnSpPr>
        <p:spPr>
          <a:xfrm>
            <a:off x="4875243" y="5546098"/>
            <a:ext cx="2321901" cy="1"/>
          </a:xfrm>
          <a:prstGeom prst="straightConnector1">
            <a:avLst/>
          </a:prstGeom>
          <a:ln w="79375">
            <a:solidFill>
              <a:srgbClr val="C00000"/>
            </a:solidFill>
            <a:headEnd type="oval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2A22190-23A3-5841-9B31-EA6678B19E53}"/>
              </a:ext>
            </a:extLst>
          </p:cNvPr>
          <p:cNvSpPr txBox="1"/>
          <p:nvPr/>
        </p:nvSpPr>
        <p:spPr>
          <a:xfrm>
            <a:off x="4704114" y="57268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5EF7765-976C-4646-A24C-C0ADCE200252}"/>
              </a:ext>
            </a:extLst>
          </p:cNvPr>
          <p:cNvSpPr/>
          <p:nvPr/>
        </p:nvSpPr>
        <p:spPr>
          <a:xfrm>
            <a:off x="3310808" y="5439115"/>
            <a:ext cx="209352" cy="20606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82EA771-7048-5A4E-ADA6-3D108F353F2E}"/>
              </a:ext>
            </a:extLst>
          </p:cNvPr>
          <p:cNvSpPr txBox="1"/>
          <p:nvPr/>
        </p:nvSpPr>
        <p:spPr>
          <a:xfrm>
            <a:off x="3264641" y="57181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732CAAE-8FEC-5D4D-BB48-6DA27451559C}"/>
              </a:ext>
            </a:extLst>
          </p:cNvPr>
          <p:cNvSpPr/>
          <p:nvPr/>
        </p:nvSpPr>
        <p:spPr>
          <a:xfrm>
            <a:off x="7552829" y="5357480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443B80"/>
                </a:solidFill>
                <a:latin typeface="Courier" charset="0"/>
              </a:rPr>
              <a:t>Q1 OR Q2’</a:t>
            </a:r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B088461-C4EC-7D4B-8C42-2F40D40E18A6}"/>
              </a:ext>
            </a:extLst>
          </p:cNvPr>
          <p:cNvSpPr/>
          <p:nvPr/>
        </p:nvSpPr>
        <p:spPr>
          <a:xfrm rot="16480267">
            <a:off x="7836344" y="4758144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443B80"/>
                </a:solidFill>
                <a:latin typeface="Courier" charset="0"/>
              </a:rPr>
              <a:t>=&gt;</a:t>
            </a:r>
            <a:endParaRPr lang="en-US"/>
          </a:p>
        </p:txBody>
      </p:sp>
      <p:sp>
        <p:nvSpPr>
          <p:cNvPr id="45" name="&quot;No&quot; Symbol 44">
            <a:extLst>
              <a:ext uri="{FF2B5EF4-FFF2-40B4-BE49-F238E27FC236}">
                <a16:creationId xmlns:a16="http://schemas.microsoft.com/office/drawing/2014/main" id="{F159A26C-E6A9-7A4C-BD3D-1972553DC775}"/>
              </a:ext>
            </a:extLst>
          </p:cNvPr>
          <p:cNvSpPr/>
          <p:nvPr/>
        </p:nvSpPr>
        <p:spPr>
          <a:xfrm>
            <a:off x="7756529" y="4613242"/>
            <a:ext cx="669364" cy="659135"/>
          </a:xfrm>
          <a:prstGeom prst="noSmoking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FB77731-162D-3C43-BF47-017222D5E017}"/>
              </a:ext>
            </a:extLst>
          </p:cNvPr>
          <p:cNvSpPr txBox="1"/>
          <p:nvPr/>
        </p:nvSpPr>
        <p:spPr>
          <a:xfrm>
            <a:off x="628650" y="1690689"/>
            <a:ext cx="72314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Helvetica" pitchFamily="2" charset="0"/>
              </a:rPr>
              <a:t>What if we change the code in a way that changes Q2 to “y=4”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DAE2274-8741-DC4C-9E9B-F3C839A9BC1B}"/>
              </a:ext>
            </a:extLst>
          </p:cNvPr>
          <p:cNvSpPr/>
          <p:nvPr/>
        </p:nvSpPr>
        <p:spPr>
          <a:xfrm>
            <a:off x="5931517" y="3155737"/>
            <a:ext cx="209352" cy="20606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3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7" grpId="0"/>
      <p:bldP spid="28" grpId="0"/>
      <p:bldP spid="33" grpId="0"/>
      <p:bldP spid="34" grpId="0"/>
      <p:bldP spid="35" grpId="0"/>
      <p:bldP spid="37" grpId="0"/>
      <p:bldP spid="39" grpId="0"/>
      <p:bldP spid="41" grpId="0" animBg="1"/>
      <p:bldP spid="42" grpId="0"/>
      <p:bldP spid="43" grpId="0"/>
      <p:bldP spid="44" grpId="0"/>
      <p:bldP spid="45" grpId="0" animBg="1"/>
      <p:bldP spid="3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Combining Rule: Conditional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if(b) S1 else S2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Q 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8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Triple is valid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iff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there are assertions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Q1, Q2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such that: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/\ b  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S1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Q1 } 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is valid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/\ !b 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S2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Q2 } 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is valid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Q1 \/ Q2 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implies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Q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Example: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true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  if(x &gt; 7)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    y = x;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  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    y = 20;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 { y &gt; 5 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30606" y="4201469"/>
            <a:ext cx="5640542" cy="1938992"/>
          </a:xfrm>
          <a:prstGeom prst="rect">
            <a:avLst/>
          </a:prstGeom>
          <a:noFill/>
          <a:ln w="38100">
            <a:solidFill>
              <a:srgbClr val="443B8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Let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Q1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be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&gt; 7}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and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Q2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be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{y = 20}</a:t>
            </a:r>
          </a:p>
          <a:p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- Note: other choices work too!</a:t>
            </a:r>
          </a:p>
          <a:p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1. Show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{true /\ x &gt; 7}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x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&gt; 7} </a:t>
            </a:r>
          </a:p>
          <a:p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2. Show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{true /\ x &lt;= 7}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20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= 20}</a:t>
            </a:r>
          </a:p>
          <a:p>
            <a:endParaRPr lang="en-US" sz="1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3. Show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 &gt; 7 \/ y = 20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implies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y &gt;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8B0406-D164-4945-B67A-451DF1F7FC67}"/>
              </a:ext>
            </a:extLst>
          </p:cNvPr>
          <p:cNvSpPr txBox="1"/>
          <p:nvPr/>
        </p:nvSpPr>
        <p:spPr>
          <a:xfrm>
            <a:off x="7385538" y="2592207"/>
            <a:ext cx="137935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∧ = AND</a:t>
            </a:r>
          </a:p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∨ = OR</a:t>
            </a:r>
          </a:p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Courier" pitchFamily="2" charset="0"/>
              </a:rPr>
              <a:t>! = NOT</a:t>
            </a:r>
          </a:p>
        </p:txBody>
      </p:sp>
    </p:spTree>
    <p:extLst>
      <p:ext uri="{BB962C8B-B14F-4D97-AF65-F5344CB8AC3E}">
        <p14:creationId xmlns:p14="http://schemas.microsoft.com/office/powerpoint/2010/main" val="22688057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Overview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040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  Motivation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  Reasoning Informally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  Hoare Logic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  Weaker and Stronger Statements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>
                <a:latin typeface="Helvetica" charset="0"/>
                <a:ea typeface="Helvetica" charset="0"/>
                <a:cs typeface="Helvetica" charset="0"/>
              </a:rPr>
              <a:t>  Variable Renaming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942101-D7A9-B04B-8C50-F7DD457C1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422" y="1855305"/>
            <a:ext cx="306044" cy="3060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098CF8-459B-2542-9203-ED2CDB8124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422" y="2429736"/>
            <a:ext cx="306044" cy="3060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2F9BB15-916D-0A49-9E5B-4308C94747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422" y="3004167"/>
            <a:ext cx="306044" cy="30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1529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3B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3819" y="1383846"/>
            <a:ext cx="702948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Weaker 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and Stronger 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Statements</a:t>
            </a:r>
          </a:p>
        </p:txBody>
      </p:sp>
    </p:spTree>
    <p:extLst>
      <p:ext uri="{BB962C8B-B14F-4D97-AF65-F5344CB8AC3E}">
        <p14:creationId xmlns:p14="http://schemas.microsoft.com/office/powerpoint/2010/main" val="34534889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Our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38877"/>
            <a:ext cx="7990417" cy="455824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Hoare Logic,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an approach developed in the 70’s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Focus on core: assignments, conditionals, loops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Omit complex constructs like objects and methods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Today: the basics for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assign, sequence,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if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in 3 steps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High-level intuition for forward and backward reasoning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Precisely define assertions, preconditions, etc.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Define weaker/stronger and weakest precondition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Next lecture: loops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79368" y="4340637"/>
            <a:ext cx="321733" cy="321733"/>
          </a:xfrm>
          <a:prstGeom prst="rightArrow">
            <a:avLst/>
          </a:prstGeom>
          <a:solidFill>
            <a:srgbClr val="443B8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8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022E-16 L 0.00087 0.0513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38771" y="2028616"/>
            <a:ext cx="626645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Why Formal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Reasoning</a:t>
            </a:r>
          </a:p>
        </p:txBody>
      </p:sp>
    </p:spTree>
    <p:extLst>
      <p:ext uri="{BB962C8B-B14F-4D97-AF65-F5344CB8AC3E}">
        <p14:creationId xmlns:p14="http://schemas.microsoft.com/office/powerpoint/2010/main" val="3882005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Weaker vs. Stronger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If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implies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(written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 =&gt; P2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) then: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stronger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than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weaker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than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Whenever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holds,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guaranteed to hold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So it is at least as difficult to satisfy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as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holds on a subset of the states where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holds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puts more constraints on program states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a “stronger” set of obligations / requirements</a:t>
            </a:r>
          </a:p>
        </p:txBody>
      </p:sp>
      <p:sp>
        <p:nvSpPr>
          <p:cNvPr id="4" name="Oval 3"/>
          <p:cNvSpPr/>
          <p:nvPr/>
        </p:nvSpPr>
        <p:spPr>
          <a:xfrm>
            <a:off x="5325036" y="2386854"/>
            <a:ext cx="2353235" cy="13917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79142" y="2623297"/>
            <a:ext cx="869576" cy="91888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83739" y="2898072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8924" y="2898072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9366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Weaker vs. Stronger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4636556" cy="455824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= 17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is stronger than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&gt; 0</a:t>
            </a:r>
            <a:endParaRPr lang="en-US" sz="12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4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is prime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neither stronger nor weaker than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is odd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4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is prime /\ x &gt; 2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is stronger than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is odd /\ x &gt; 2</a:t>
            </a:r>
          </a:p>
          <a:p>
            <a:pPr marL="0" indent="0">
              <a:lnSpc>
                <a:spcPct val="100000"/>
              </a:lnSpc>
              <a:buNone/>
            </a:pPr>
            <a:endParaRPr lang="en-US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FA5D2E4-5F3B-154E-A6CF-28ADB8A511EB}"/>
              </a:ext>
            </a:extLst>
          </p:cNvPr>
          <p:cNvGrpSpPr/>
          <p:nvPr/>
        </p:nvGrpSpPr>
        <p:grpSpPr>
          <a:xfrm>
            <a:off x="3030369" y="1201203"/>
            <a:ext cx="3572649" cy="1955307"/>
            <a:chOff x="6040653" y="1332459"/>
            <a:chExt cx="2550987" cy="150526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886C494E-2F97-A94C-9BCB-04D4333F00F9}"/>
                </a:ext>
              </a:extLst>
            </p:cNvPr>
            <p:cNvSpPr/>
            <p:nvPr/>
          </p:nvSpPr>
          <p:spPr>
            <a:xfrm>
              <a:off x="6040653" y="1445949"/>
              <a:ext cx="2353235" cy="139177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4FA26BE-DCE7-0A4E-A9D8-ECE711CC285C}"/>
                </a:ext>
              </a:extLst>
            </p:cNvPr>
            <p:cNvSpPr/>
            <p:nvPr/>
          </p:nvSpPr>
          <p:spPr>
            <a:xfrm>
              <a:off x="6394758" y="1638017"/>
              <a:ext cx="869576" cy="91888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38CFE23-3010-9C44-A200-42220D864228}"/>
                </a:ext>
              </a:extLst>
            </p:cNvPr>
            <p:cNvSpPr/>
            <p:nvPr/>
          </p:nvSpPr>
          <p:spPr>
            <a:xfrm>
              <a:off x="6468312" y="1965216"/>
              <a:ext cx="722469" cy="284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x = 17</a:t>
              </a: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5DAD5FF-6916-FF42-9551-AFEBC73956E8}"/>
                </a:ext>
              </a:extLst>
            </p:cNvPr>
            <p:cNvSpPr/>
            <p:nvPr/>
          </p:nvSpPr>
          <p:spPr>
            <a:xfrm>
              <a:off x="7504541" y="1957167"/>
              <a:ext cx="624034" cy="284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x &gt; 0</a:t>
              </a:r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AB5A20C-DFAB-9240-95CF-84DAD179B1C6}"/>
                </a:ext>
              </a:extLst>
            </p:cNvPr>
            <p:cNvSpPr/>
            <p:nvPr/>
          </p:nvSpPr>
          <p:spPr>
            <a:xfrm>
              <a:off x="6665182" y="2196419"/>
              <a:ext cx="328728" cy="284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4">
                      <a:lumMod val="75000"/>
                    </a:schemeClr>
                  </a:solidFill>
                  <a:latin typeface="Courier" charset="0"/>
                  <a:ea typeface="Courier" charset="0"/>
                  <a:cs typeface="Courier" charset="0"/>
                </a:rPr>
                <a:t>17</a:t>
              </a:r>
              <a:endParaRPr lang="en-US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705A6A-740F-124F-9534-B30B9D39BE22}"/>
                </a:ext>
              </a:extLst>
            </p:cNvPr>
            <p:cNvSpPr/>
            <p:nvPr/>
          </p:nvSpPr>
          <p:spPr>
            <a:xfrm>
              <a:off x="7212631" y="2215231"/>
              <a:ext cx="1017775" cy="284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4">
                      <a:lumMod val="75000"/>
                    </a:schemeClr>
                  </a:solidFill>
                  <a:latin typeface="Courier" charset="0"/>
                </a:rPr>
                <a:t>1, 5, 100</a:t>
              </a:r>
              <a:endParaRPr lang="en-US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4B7734F-78D6-DE4F-B644-679C4B9A3C4C}"/>
                </a:ext>
              </a:extLst>
            </p:cNvPr>
            <p:cNvSpPr/>
            <p:nvPr/>
          </p:nvSpPr>
          <p:spPr>
            <a:xfrm rot="918088">
              <a:off x="7869171" y="1332459"/>
              <a:ext cx="722469" cy="284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4">
                      <a:lumMod val="75000"/>
                    </a:schemeClr>
                  </a:solidFill>
                  <a:latin typeface="Courier" charset="0"/>
                </a:rPr>
                <a:t>-1, -3</a:t>
              </a:r>
              <a:endParaRPr lang="en-US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1416CF4-688F-7A42-9A27-B95061B8B876}"/>
              </a:ext>
            </a:extLst>
          </p:cNvPr>
          <p:cNvGrpSpPr/>
          <p:nvPr/>
        </p:nvGrpSpPr>
        <p:grpSpPr>
          <a:xfrm>
            <a:off x="5338559" y="2802459"/>
            <a:ext cx="3885115" cy="1955307"/>
            <a:chOff x="5817542" y="1332459"/>
            <a:chExt cx="2774098" cy="150526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855B076-4024-2C47-8D7A-B0E77412FBC3}"/>
                </a:ext>
              </a:extLst>
            </p:cNvPr>
            <p:cNvSpPr/>
            <p:nvPr/>
          </p:nvSpPr>
          <p:spPr>
            <a:xfrm>
              <a:off x="6468311" y="1445949"/>
              <a:ext cx="1925576" cy="139177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47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F9EFB05-71F1-A642-9793-E65D9B4E634F}"/>
                </a:ext>
              </a:extLst>
            </p:cNvPr>
            <p:cNvSpPr/>
            <p:nvPr/>
          </p:nvSpPr>
          <p:spPr>
            <a:xfrm>
              <a:off x="5817542" y="1562923"/>
              <a:ext cx="1686998" cy="123847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7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5F5EC6C-6E53-6447-84E8-41CCD097AF8A}"/>
                </a:ext>
              </a:extLst>
            </p:cNvPr>
            <p:cNvSpPr/>
            <p:nvPr/>
          </p:nvSpPr>
          <p:spPr>
            <a:xfrm>
              <a:off x="6040652" y="1626797"/>
              <a:ext cx="820904" cy="284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x prime</a:t>
              </a: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4781C92-90FD-3C46-8467-2671D913CE8B}"/>
                </a:ext>
              </a:extLst>
            </p:cNvPr>
            <p:cNvSpPr/>
            <p:nvPr/>
          </p:nvSpPr>
          <p:spPr>
            <a:xfrm>
              <a:off x="7558706" y="1771680"/>
              <a:ext cx="624034" cy="284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x odd</a:t>
              </a:r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6C07616-590B-954E-9D56-B51D80751D46}"/>
                </a:ext>
              </a:extLst>
            </p:cNvPr>
            <p:cNvSpPr/>
            <p:nvPr/>
          </p:nvSpPr>
          <p:spPr>
            <a:xfrm>
              <a:off x="6505789" y="1978313"/>
              <a:ext cx="919340" cy="284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4">
                      <a:lumMod val="75000"/>
                    </a:schemeClr>
                  </a:solidFill>
                  <a:latin typeface="Courier" charset="0"/>
                </a:rPr>
                <a:t>3, 5, 17</a:t>
              </a:r>
              <a:endParaRPr lang="en-US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F423A3D-4B11-B849-81EA-AF2682BD8FAD}"/>
                </a:ext>
              </a:extLst>
            </p:cNvPr>
            <p:cNvSpPr/>
            <p:nvPr/>
          </p:nvSpPr>
          <p:spPr>
            <a:xfrm>
              <a:off x="7490797" y="2254587"/>
              <a:ext cx="722469" cy="284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4">
                      <a:lumMod val="75000"/>
                    </a:schemeClr>
                  </a:solidFill>
                  <a:latin typeface="Courier" charset="0"/>
                </a:rPr>
                <a:t>15, 21</a:t>
              </a:r>
              <a:endParaRPr lang="en-US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EA7F880-8321-F849-94FF-1880C0A1DB28}"/>
                </a:ext>
              </a:extLst>
            </p:cNvPr>
            <p:cNvSpPr/>
            <p:nvPr/>
          </p:nvSpPr>
          <p:spPr>
            <a:xfrm rot="984871">
              <a:off x="7869171" y="1332459"/>
              <a:ext cx="722469" cy="284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4">
                      <a:lumMod val="75000"/>
                    </a:schemeClr>
                  </a:solidFill>
                  <a:latin typeface="Courier" charset="0"/>
                </a:rPr>
                <a:t>4, 100</a:t>
              </a:r>
              <a:endParaRPr lang="en-US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8FBBAD6-CAB9-B147-8045-7BE3097DA4BE}"/>
                </a:ext>
              </a:extLst>
            </p:cNvPr>
            <p:cNvSpPr/>
            <p:nvPr/>
          </p:nvSpPr>
          <p:spPr>
            <a:xfrm>
              <a:off x="6015819" y="2018724"/>
              <a:ext cx="230293" cy="284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4">
                      <a:lumMod val="75000"/>
                    </a:schemeClr>
                  </a:solidFill>
                  <a:latin typeface="Courier" charset="0"/>
                </a:rPr>
                <a:t>2</a:t>
              </a:r>
              <a:endParaRPr lang="en-US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1083FCB-094B-C449-9502-32BA66FE6259}"/>
              </a:ext>
            </a:extLst>
          </p:cNvPr>
          <p:cNvGrpSpPr/>
          <p:nvPr/>
        </p:nvGrpSpPr>
        <p:grpSpPr>
          <a:xfrm>
            <a:off x="4809615" y="5079609"/>
            <a:ext cx="3315885" cy="1557460"/>
            <a:chOff x="6223992" y="1332459"/>
            <a:chExt cx="2367648" cy="150526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471C446-7BFC-034B-862B-DFEB4FF501EB}"/>
                </a:ext>
              </a:extLst>
            </p:cNvPr>
            <p:cNvSpPr/>
            <p:nvPr/>
          </p:nvSpPr>
          <p:spPr>
            <a:xfrm>
              <a:off x="6468311" y="1445949"/>
              <a:ext cx="1925576" cy="139177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47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224E03F-680B-F540-80D2-A41C65EF654F}"/>
                </a:ext>
              </a:extLst>
            </p:cNvPr>
            <p:cNvSpPr/>
            <p:nvPr/>
          </p:nvSpPr>
          <p:spPr>
            <a:xfrm>
              <a:off x="6529387" y="1663120"/>
              <a:ext cx="975152" cy="875791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7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3277A29-A93C-F348-B8EE-D4DD485C3B0B}"/>
                </a:ext>
              </a:extLst>
            </p:cNvPr>
            <p:cNvSpPr/>
            <p:nvPr/>
          </p:nvSpPr>
          <p:spPr>
            <a:xfrm>
              <a:off x="6601677" y="1727566"/>
              <a:ext cx="131904" cy="284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26CB9DE-4ABD-B34C-A800-359F4B95724B}"/>
                </a:ext>
              </a:extLst>
            </p:cNvPr>
            <p:cNvSpPr/>
            <p:nvPr/>
          </p:nvSpPr>
          <p:spPr>
            <a:xfrm>
              <a:off x="7558706" y="1771680"/>
              <a:ext cx="624034" cy="284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x odd</a:t>
              </a:r>
              <a:endParaRPr lang="en-US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B2A49DA-A097-3C4D-B8E5-ECD61AA65C76}"/>
                </a:ext>
              </a:extLst>
            </p:cNvPr>
            <p:cNvSpPr/>
            <p:nvPr/>
          </p:nvSpPr>
          <p:spPr>
            <a:xfrm>
              <a:off x="6505789" y="1978313"/>
              <a:ext cx="919340" cy="284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4">
                      <a:lumMod val="75000"/>
                    </a:schemeClr>
                  </a:solidFill>
                  <a:latin typeface="Courier" charset="0"/>
                </a:rPr>
                <a:t>3, 5, 17</a:t>
              </a:r>
              <a:endParaRPr lang="en-US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3A8DF2A-F256-D841-B032-605A169DF212}"/>
                </a:ext>
              </a:extLst>
            </p:cNvPr>
            <p:cNvSpPr/>
            <p:nvPr/>
          </p:nvSpPr>
          <p:spPr>
            <a:xfrm>
              <a:off x="7490797" y="2254587"/>
              <a:ext cx="722469" cy="284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4">
                      <a:lumMod val="75000"/>
                    </a:schemeClr>
                  </a:solidFill>
                  <a:latin typeface="Courier" charset="0"/>
                </a:rPr>
                <a:t>15, 21</a:t>
              </a:r>
              <a:endParaRPr lang="en-US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7D172B3-90C1-A043-BCE3-5B765523B834}"/>
                </a:ext>
              </a:extLst>
            </p:cNvPr>
            <p:cNvSpPr/>
            <p:nvPr/>
          </p:nvSpPr>
          <p:spPr>
            <a:xfrm rot="984871">
              <a:off x="7869171" y="1332459"/>
              <a:ext cx="722469" cy="284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4">
                      <a:lumMod val="75000"/>
                    </a:schemeClr>
                  </a:solidFill>
                  <a:latin typeface="Courier" charset="0"/>
                </a:rPr>
                <a:t>4, 100</a:t>
              </a:r>
              <a:endParaRPr lang="en-US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F4C246C-EBF0-9742-AD21-EE68CBFB471B}"/>
                </a:ext>
              </a:extLst>
            </p:cNvPr>
            <p:cNvSpPr/>
            <p:nvPr/>
          </p:nvSpPr>
          <p:spPr>
            <a:xfrm>
              <a:off x="6223992" y="2018724"/>
              <a:ext cx="230293" cy="284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4">
                      <a:lumMod val="75000"/>
                    </a:schemeClr>
                  </a:solidFill>
                  <a:latin typeface="Courier" charset="0"/>
                </a:rPr>
                <a:t>2</a:t>
              </a:r>
              <a:endParaRPr lang="en-US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980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Strength and Hoare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Suppose: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{P}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S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{Q}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and</a:t>
            </a:r>
          </a:p>
          <a:p>
            <a:pPr lvl="1">
              <a:lnSpc>
                <a:spcPct val="100000"/>
              </a:lnSpc>
            </a:pP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weaker than some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and</a:t>
            </a:r>
          </a:p>
          <a:p>
            <a:pPr lvl="1">
              <a:lnSpc>
                <a:spcPct val="100000"/>
              </a:lnSpc>
            </a:pP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is stronger than some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700" dirty="0">
                <a:latin typeface="Helvetica" charset="0"/>
                <a:ea typeface="Helvetica" charset="0"/>
                <a:cs typeface="Helvetica" charset="0"/>
              </a:rPr>
              <a:t>Then </a:t>
            </a:r>
            <a:r>
              <a:rPr lang="en-US" sz="27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{P1} </a:t>
            </a:r>
            <a:r>
              <a:rPr lang="en-US" sz="2700" b="1" dirty="0"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sz="27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{Q}</a:t>
            </a:r>
            <a:r>
              <a:rPr lang="en-US" sz="2700" dirty="0">
                <a:latin typeface="Helvetica" charset="0"/>
                <a:ea typeface="Helvetica" charset="0"/>
                <a:cs typeface="Helvetica" charset="0"/>
              </a:rPr>
              <a:t> and </a:t>
            </a:r>
            <a:r>
              <a:rPr lang="en-US" sz="27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{P}</a:t>
            </a:r>
            <a:r>
              <a:rPr lang="en-US" sz="2700" b="1" dirty="0">
                <a:latin typeface="Courier" charset="0"/>
                <a:ea typeface="Courier" charset="0"/>
                <a:cs typeface="Courier" charset="0"/>
              </a:rPr>
              <a:t> S </a:t>
            </a:r>
            <a:r>
              <a:rPr lang="en-US" sz="27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{Q1} </a:t>
            </a:r>
            <a:r>
              <a:rPr lang="en-US" sz="2700" dirty="0">
                <a:latin typeface="Helvetica" charset="0"/>
                <a:ea typeface="Helvetica" charset="0"/>
                <a:cs typeface="Helvetica" charset="0"/>
              </a:rPr>
              <a:t>and </a:t>
            </a:r>
            <a:r>
              <a:rPr lang="en-US" sz="27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{P1} </a:t>
            </a:r>
            <a:r>
              <a:rPr lang="en-US" sz="2700" b="1" dirty="0"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sz="27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{Q1}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Example:</a:t>
            </a:r>
          </a:p>
          <a:p>
            <a:pPr lvl="1"/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&gt;= 0</a:t>
            </a:r>
          </a:p>
          <a:p>
            <a:pPr lvl="1"/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&gt; 0</a:t>
            </a:r>
          </a:p>
          <a:p>
            <a:pPr lvl="1"/>
            <a:r>
              <a:rPr lang="en-US" sz="2500" b="1" dirty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x+1</a:t>
            </a:r>
          </a:p>
          <a:p>
            <a:pPr lvl="1"/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US" dirty="0">
                <a:cs typeface="Courier New" panose="02070309020205020404" pitchFamily="49" charset="0"/>
              </a:rPr>
              <a:t>     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 &gt; 0</a:t>
            </a:r>
          </a:p>
          <a:p>
            <a:pPr lvl="1"/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 &gt;= 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33365" y="5156946"/>
            <a:ext cx="3348317" cy="584775"/>
          </a:xfrm>
          <a:prstGeom prst="rect">
            <a:avLst/>
          </a:prstGeom>
          <a:solidFill>
            <a:srgbClr val="443B8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“Wiggle Room”</a:t>
            </a:r>
          </a:p>
        </p:txBody>
      </p:sp>
    </p:spTree>
    <p:extLst>
      <p:ext uri="{BB962C8B-B14F-4D97-AF65-F5344CB8AC3E}">
        <p14:creationId xmlns:p14="http://schemas.microsoft.com/office/powerpoint/2010/main" val="18996230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Strength and Hoare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For backward reasoning, if we want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/>
              <a:t>, we could: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{P1}S{Q}</a:t>
            </a:r>
            <a:r>
              <a:rPr lang="en-US" dirty="0"/>
              <a:t>, then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=&gt; P1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/>
              <a:t>Better, we could just 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{P2}S{Q}</a:t>
            </a:r>
            <a:r>
              <a:rPr lang="en-US" dirty="0"/>
              <a:t> where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/>
              <a:t> is the </a:t>
            </a:r>
            <a:r>
              <a:rPr lang="en-US" i="1" dirty="0">
                <a:solidFill>
                  <a:srgbClr val="443B80"/>
                </a:solidFill>
              </a:rPr>
              <a:t>weakest precondition </a:t>
            </a:r>
            <a:r>
              <a:rPr lang="en-US" dirty="0"/>
              <a:t>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lvl="1"/>
            <a:r>
              <a:rPr lang="en-US" dirty="0"/>
              <a:t>Weakest means the most lenient assumptions such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will hold after executing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dirty="0"/>
          </a:p>
          <a:p>
            <a:pPr lvl="1"/>
            <a:r>
              <a:rPr lang="en-US" dirty="0"/>
              <a:t>Any precondition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such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/>
              <a:t> is valid will be stronger than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/>
              <a:t>, i.e.,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=&gt; P2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/>
              <a:t>Amazing (?): Without loops/methods, for any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, there exists a unique weakest precondition, written </a:t>
            </a:r>
            <a:r>
              <a:rPr lang="en-US" dirty="0" err="1">
                <a:solidFill>
                  <a:srgbClr val="443B80"/>
                </a:solidFill>
              </a:rPr>
              <a:t>wp</a:t>
            </a:r>
            <a:r>
              <a:rPr lang="en-US" dirty="0">
                <a:solidFill>
                  <a:srgbClr val="443B80"/>
                </a:solidFill>
              </a:rPr>
              <a:t>(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>
                <a:solidFill>
                  <a:srgbClr val="443B80"/>
                </a:solidFill>
              </a:rPr>
              <a:t>,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>
                <a:solidFill>
                  <a:srgbClr val="443B80"/>
                </a:solidFill>
              </a:rPr>
              <a:t>)</a:t>
            </a:r>
          </a:p>
          <a:p>
            <a:pPr lvl="1"/>
            <a:r>
              <a:rPr lang="en-US" dirty="0"/>
              <a:t>Like our general rules with backward reasoning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571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Weakest Precondition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e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with each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replaced by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y*y;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/>
              <a:t>)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/>
              <a:t>, i.e.,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S1;S2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is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/>
              <a:t>,wp(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i.e., let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be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and overall </a:t>
            </a:r>
            <a:r>
              <a:rPr lang="en-US" dirty="0" err="1"/>
              <a:t>wp</a:t>
            </a:r>
            <a:r>
              <a:rPr lang="en-US" dirty="0"/>
              <a:t> is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(y=x+1; z=y+1;)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&gt; 2</a:t>
            </a:r>
            <a:r>
              <a:rPr lang="en-US" dirty="0"/>
              <a:t>) is 			       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(x + 1)+1 &gt; 2</a:t>
            </a:r>
            <a:r>
              <a:rPr lang="en-US" dirty="0"/>
              <a:t>, i.e.,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b S1 else S2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is this logical formula:</a:t>
            </a:r>
          </a:p>
          <a:p>
            <a:pPr algn="ctr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(b ∧ </a:t>
            </a:r>
            <a:r>
              <a:rPr lang="en-GB" dirty="0" err="1">
                <a:cs typeface="Courier New" panose="02070309020205020404" pitchFamily="49" charset="0"/>
              </a:rPr>
              <a:t>wp</a:t>
            </a:r>
            <a:r>
              <a:rPr lang="en-GB" dirty="0">
                <a:cs typeface="Courier New" panose="02070309020205020404" pitchFamily="49" charset="0"/>
              </a:rPr>
              <a:t>(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GB" b="1" dirty="0">
                <a:cs typeface="Courier New" panose="02070309020205020404" pitchFamily="49" charset="0"/>
              </a:rPr>
              <a:t>,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>
                <a:cs typeface="Courier New" panose="02070309020205020404" pitchFamily="49" charset="0"/>
              </a:rPr>
              <a:t>)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b="1" dirty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(!b ∧ </a:t>
            </a:r>
            <a:r>
              <a:rPr lang="en-GB" dirty="0" err="1">
                <a:cs typeface="Courier New" panose="02070309020205020404" pitchFamily="49" charset="0"/>
              </a:rPr>
              <a:t>wp</a:t>
            </a:r>
            <a:r>
              <a:rPr lang="en-GB" dirty="0">
                <a:cs typeface="Courier New" panose="02070309020205020404" pitchFamily="49" charset="0"/>
              </a:rPr>
              <a:t>(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GB" b="1" dirty="0">
                <a:cs typeface="Courier New" panose="02070309020205020404" pitchFamily="49" charset="0"/>
              </a:rPr>
              <a:t>,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>
                <a:cs typeface="Courier New" panose="02070309020205020404" pitchFamily="49" charset="0"/>
              </a:rPr>
              <a:t>)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000" dirty="0"/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/>
              <a:t>In any state, b will evaluate to either true or false…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/>
              <a:t>You can sometimes then simplify the result</a:t>
            </a:r>
          </a:p>
        </p:txBody>
      </p:sp>
    </p:spTree>
    <p:extLst>
      <p:ext uri="{BB962C8B-B14F-4D97-AF65-F5344CB8AC3E}">
        <p14:creationId xmlns:p14="http://schemas.microsoft.com/office/powerpoint/2010/main" val="13681366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Simple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y*y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  then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/>
              <a:t>, i.e.,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3;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then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…</a:t>
            </a:r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3;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sz="3600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y – 3;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y-3 = 10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13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x+1 = 13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9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Bigger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S is if (x &lt; 5) {</a:t>
            </a:r>
          </a:p>
          <a:p>
            <a:pPr lvl="1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       x = x*x;</a:t>
            </a:r>
          </a:p>
          <a:p>
            <a:pPr lvl="1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     } else {</a:t>
            </a:r>
          </a:p>
          <a:p>
            <a:pPr lvl="1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       x = x+1; </a:t>
            </a:r>
          </a:p>
          <a:p>
            <a:pPr lvl="1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     }</a:t>
            </a:r>
          </a:p>
          <a:p>
            <a:pPr lvl="1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Q is x &gt;= 9</a:t>
            </a:r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300" dirty="0"/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err="1">
                <a:latin typeface="Arial" charset="0"/>
              </a:rPr>
              <a:t>wp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S</a:t>
            </a:r>
            <a:r>
              <a:rPr lang="en-GB" sz="2200" dirty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</a:rPr>
              <a:t>= (</a:t>
            </a:r>
            <a:r>
              <a:rPr lang="en-GB" sz="2200" b="1" dirty="0">
                <a:latin typeface="Courier New" pitchFamily="49" charset="0"/>
              </a:rPr>
              <a:t>x &lt; 5</a:t>
            </a:r>
            <a:r>
              <a:rPr lang="en-GB" sz="2200" dirty="0">
                <a:latin typeface="Symbol" pitchFamily="18" charset="2"/>
              </a:rPr>
              <a:t></a:t>
            </a:r>
            <a:r>
              <a:rPr lang="en-GB" sz="2200" dirty="0">
                <a:latin typeface="OpenSymbol" pitchFamily="2" charset="0"/>
              </a:rPr>
              <a:t>∧</a:t>
            </a:r>
            <a:r>
              <a:rPr lang="en-GB" sz="2200" dirty="0">
                <a:latin typeface="Symbol" pitchFamily="18" charset="2"/>
              </a:rPr>
              <a:t></a:t>
            </a:r>
            <a:r>
              <a:rPr lang="en-GB" sz="2200" dirty="0" err="1">
                <a:latin typeface="Arial" charset="0"/>
              </a:rPr>
              <a:t>wp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x*x;</a:t>
            </a:r>
            <a:r>
              <a:rPr lang="en-GB" sz="2200" dirty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>
                <a:latin typeface="Arial" charset="0"/>
              </a:rPr>
              <a:t>))	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  <a:ea typeface="OpenSymbol"/>
              </a:rPr>
              <a:t>   </a:t>
            </a:r>
            <a:r>
              <a:rPr lang="en-GB" sz="2200" dirty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</a:rPr>
              <a:t>	(</a:t>
            </a:r>
            <a:r>
              <a:rPr lang="en-GB" sz="2200" b="1" dirty="0">
                <a:latin typeface="Courier New" pitchFamily="49" charset="0"/>
              </a:rPr>
              <a:t>x &gt;= 5 </a:t>
            </a:r>
            <a:r>
              <a:rPr lang="en-GB" sz="2200" dirty="0">
                <a:latin typeface="Symbol" pitchFamily="18" charset="2"/>
              </a:rPr>
              <a:t></a:t>
            </a:r>
            <a:r>
              <a:rPr lang="en-GB" sz="2200" dirty="0">
                <a:latin typeface="OpenSymbol" pitchFamily="2" charset="0"/>
              </a:rPr>
              <a:t>∧</a:t>
            </a:r>
            <a:r>
              <a:rPr lang="en-GB" sz="2200" dirty="0">
                <a:latin typeface="Symbol" pitchFamily="18" charset="2"/>
              </a:rPr>
              <a:t></a:t>
            </a:r>
            <a:r>
              <a:rPr lang="en-GB" sz="2200" dirty="0" err="1">
                <a:latin typeface="Arial" charset="0"/>
              </a:rPr>
              <a:t>wp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x+1;</a:t>
            </a:r>
            <a:r>
              <a:rPr lang="en-GB" sz="2200" dirty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>
                <a:latin typeface="Arial" charset="0"/>
              </a:rPr>
              <a:t>))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</a:rPr>
              <a:t>= 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&lt; 5 ∧ x*x &gt;= 9</a:t>
            </a:r>
            <a:r>
              <a:rPr lang="en-GB" sz="2200" dirty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</a:rPr>
              <a:t>   	</a:t>
            </a:r>
            <a:r>
              <a:rPr lang="en-GB" sz="2200" dirty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</a:rPr>
              <a:t>	 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5 ∧ x+1 &gt;= 9</a:t>
            </a:r>
            <a:r>
              <a:rPr lang="en-GB" sz="2200" dirty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</a:rPr>
              <a:t>= 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&lt;= -3</a:t>
            </a:r>
            <a:r>
              <a:rPr lang="en-GB" sz="2200" dirty="0">
                <a:latin typeface="Arial" charset="0"/>
                <a:sym typeface="Symbol"/>
              </a:rPr>
              <a:t>)  </a:t>
            </a:r>
            <a:r>
              <a:rPr lang="en-GB" sz="2200" dirty="0">
                <a:latin typeface="OpenSymbol"/>
                <a:ea typeface="OpenSymbol"/>
              </a:rPr>
              <a:t>∨ 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3 ∧ x &lt; 5</a:t>
            </a:r>
            <a:r>
              <a:rPr lang="en-GB" sz="2200" dirty="0">
                <a:latin typeface="Arial" charset="0"/>
              </a:rPr>
              <a:t>)</a:t>
            </a:r>
            <a:r>
              <a:rPr lang="en-GB" sz="2200" dirty="0">
                <a:latin typeface="OpenSymbol"/>
              </a:rPr>
              <a:t> 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OpenSymbol"/>
                <a:ea typeface="OpenSymbol"/>
              </a:rPr>
              <a:t>    ∨ 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8</a:t>
            </a:r>
            <a:r>
              <a:rPr lang="en-GB" sz="2200" dirty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dirty="0">
              <a:latin typeface="Arial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4199466" y="5844671"/>
            <a:ext cx="4419600" cy="674132"/>
            <a:chOff x="4191000" y="5638800"/>
            <a:chExt cx="4419600" cy="6741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191000" y="5791200"/>
              <a:ext cx="4419600" cy="1588"/>
            </a:xfrm>
            <a:prstGeom prst="straightConnector1">
              <a:avLst/>
            </a:prstGeom>
            <a:ln w="127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4267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572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876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5181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486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5791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6096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6400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705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7010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7315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7620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7924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8229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1997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045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-3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093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41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86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20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96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791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056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315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10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00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924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32714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rot="10800000">
              <a:off x="41910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6553200" y="5791200"/>
              <a:ext cx="609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80772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7141464" y="5766816"/>
              <a:ext cx="45720" cy="45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845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Conditionals Review</a:t>
            </a:r>
          </a:p>
        </p:txBody>
      </p:sp>
      <p:sp>
        <p:nvSpPr>
          <p:cNvPr id="38" name="Text Placeholder 4"/>
          <p:cNvSpPr txBox="1">
            <a:spLocks/>
          </p:cNvSpPr>
          <p:nvPr/>
        </p:nvSpPr>
        <p:spPr bwMode="auto">
          <a:xfrm>
            <a:off x="762000" y="1535113"/>
            <a:ext cx="40401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Forward reasoning</a:t>
            </a:r>
          </a:p>
        </p:txBody>
      </p:sp>
      <p:sp>
        <p:nvSpPr>
          <p:cNvPr id="39" name="Content Placeholder 2"/>
          <p:cNvSpPr>
            <a:spLocks noGrp="1"/>
          </p:cNvSpPr>
          <p:nvPr>
            <p:ph sz="half" idx="4294967295"/>
          </p:nvPr>
        </p:nvSpPr>
        <p:spPr>
          <a:xfrm>
            <a:off x="762000" y="2174875"/>
            <a:ext cx="4040188" cy="395128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{P}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{P ∧ 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{Q1}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{P ∧ !B}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{Q2}</a:t>
            </a:r>
          </a:p>
          <a:p>
            <a:pPr marL="0" indent="0">
              <a:buNone/>
            </a:pPr>
            <a:r>
              <a:rPr lang="en-US" sz="2000" dirty="0"/>
              <a:t>{Q1 ∨ Q2}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0" name="Text Placeholder 5"/>
          <p:cNvSpPr txBox="1">
            <a:spLocks/>
          </p:cNvSpPr>
          <p:nvPr/>
        </p:nvSpPr>
        <p:spPr>
          <a:xfrm>
            <a:off x="4949825" y="1535113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/>
              <a:t>Backward reasoning</a:t>
            </a:r>
          </a:p>
        </p:txBody>
      </p:sp>
      <p:sp>
        <p:nvSpPr>
          <p:cNvPr id="41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953000" y="2174875"/>
            <a:ext cx="4495800" cy="39512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{ (B ∧ </a:t>
            </a:r>
            <a:r>
              <a:rPr lang="en-US" sz="2000" dirty="0" err="1"/>
              <a:t>wp</a:t>
            </a:r>
            <a:r>
              <a:rPr lang="en-US" sz="2000" dirty="0"/>
              <a:t>(S1, Q))  </a:t>
            </a:r>
          </a:p>
          <a:p>
            <a:pPr marL="0" indent="0">
              <a:buNone/>
            </a:pPr>
            <a:r>
              <a:rPr lang="en-US" sz="2000" dirty="0"/>
              <a:t>   ∨  (!B ∧ </a:t>
            </a:r>
            <a:r>
              <a:rPr lang="en-US" sz="2000" dirty="0" err="1"/>
              <a:t>wp</a:t>
            </a:r>
            <a:r>
              <a:rPr lang="en-US" sz="2000" dirty="0"/>
              <a:t>(S2, Q))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(S1,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(S2,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dirty="0"/>
              <a:t>{Q}</a:t>
            </a:r>
          </a:p>
        </p:txBody>
      </p:sp>
    </p:spTree>
    <p:extLst>
      <p:ext uri="{BB962C8B-B14F-4D97-AF65-F5344CB8AC3E}">
        <p14:creationId xmlns:p14="http://schemas.microsoft.com/office/powerpoint/2010/main" val="5473532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“Correct”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If </a:t>
            </a:r>
            <a:r>
              <a:rPr lang="en-GB" dirty="0" err="1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wp</a:t>
            </a:r>
            <a:r>
              <a:rPr lang="en-GB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GB" dirty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GB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, Q) </a:t>
            </a:r>
            <a:r>
              <a:rPr lang="en-GB" dirty="0"/>
              <a:t>is </a:t>
            </a:r>
            <a:r>
              <a:rPr lang="en-GB" i="1" dirty="0">
                <a:solidFill>
                  <a:srgbClr val="443B80"/>
                </a:solidFill>
              </a:rPr>
              <a:t>true</a:t>
            </a:r>
            <a:r>
              <a:rPr lang="en-GB" dirty="0"/>
              <a:t>, then executing </a:t>
            </a:r>
            <a:r>
              <a:rPr lang="en-GB" dirty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GB" dirty="0"/>
              <a:t> will always produce a state where </a:t>
            </a:r>
            <a:r>
              <a:rPr lang="en-GB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GB" dirty="0"/>
              <a:t> holds, since true holds for every program state.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our program state only has one variable, x, we can think of the </a:t>
            </a:r>
            <a:r>
              <a:rPr lang="en-GB" i="1" dirty="0">
                <a:solidFill>
                  <a:srgbClr val="443B80"/>
                </a:solidFill>
              </a:rPr>
              <a:t>true </a:t>
            </a:r>
            <a:r>
              <a:rPr lang="en-GB" dirty="0"/>
              <a:t>precondition as an assertion that holds for all values of x.</a:t>
            </a: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6A8323A-E5AF-5F41-8982-6C30DAEBD81A}"/>
              </a:ext>
            </a:extLst>
          </p:cNvPr>
          <p:cNvGrpSpPr/>
          <p:nvPr/>
        </p:nvGrpSpPr>
        <p:grpSpPr>
          <a:xfrm>
            <a:off x="2414058" y="5257685"/>
            <a:ext cx="4419600" cy="674132"/>
            <a:chOff x="4191000" y="5638800"/>
            <a:chExt cx="4419600" cy="674132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0C6F35CB-2486-3F45-B899-52739233BA71}"/>
                </a:ext>
              </a:extLst>
            </p:cNvPr>
            <p:cNvCxnSpPr/>
            <p:nvPr/>
          </p:nvCxnSpPr>
          <p:spPr>
            <a:xfrm>
              <a:off x="4191000" y="5791200"/>
              <a:ext cx="4419600" cy="1588"/>
            </a:xfrm>
            <a:prstGeom prst="straightConnector1">
              <a:avLst/>
            </a:prstGeom>
            <a:ln w="127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3774A18-9457-3240-93A6-FA9144EBF74D}"/>
                </a:ext>
              </a:extLst>
            </p:cNvPr>
            <p:cNvCxnSpPr/>
            <p:nvPr/>
          </p:nvCxnSpPr>
          <p:spPr>
            <a:xfrm rot="5400000">
              <a:off x="4267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A262F52-D66D-294C-B1FE-0911C3087A8D}"/>
                </a:ext>
              </a:extLst>
            </p:cNvPr>
            <p:cNvCxnSpPr/>
            <p:nvPr/>
          </p:nvCxnSpPr>
          <p:spPr>
            <a:xfrm rot="5400000">
              <a:off x="4572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B8ADBA8-DFA1-5B4E-B07A-F9DCB585899C}"/>
                </a:ext>
              </a:extLst>
            </p:cNvPr>
            <p:cNvCxnSpPr/>
            <p:nvPr/>
          </p:nvCxnSpPr>
          <p:spPr>
            <a:xfrm rot="5400000">
              <a:off x="4876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CFC7ABC-C65A-7D45-BB89-EF7952554EFB}"/>
                </a:ext>
              </a:extLst>
            </p:cNvPr>
            <p:cNvCxnSpPr/>
            <p:nvPr/>
          </p:nvCxnSpPr>
          <p:spPr>
            <a:xfrm rot="5400000">
              <a:off x="5181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A088DA2-9E3B-0F43-8497-9040DFA43DAC}"/>
                </a:ext>
              </a:extLst>
            </p:cNvPr>
            <p:cNvCxnSpPr/>
            <p:nvPr/>
          </p:nvCxnSpPr>
          <p:spPr>
            <a:xfrm rot="5400000">
              <a:off x="5486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806390A-14F8-6B44-A9ED-A2B7635210D6}"/>
                </a:ext>
              </a:extLst>
            </p:cNvPr>
            <p:cNvCxnSpPr/>
            <p:nvPr/>
          </p:nvCxnSpPr>
          <p:spPr>
            <a:xfrm rot="5400000">
              <a:off x="5791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8638689-0A0C-7F4C-96C5-BC20F374507E}"/>
                </a:ext>
              </a:extLst>
            </p:cNvPr>
            <p:cNvCxnSpPr/>
            <p:nvPr/>
          </p:nvCxnSpPr>
          <p:spPr>
            <a:xfrm rot="5400000">
              <a:off x="6096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18F0B8-BDA5-5846-9DEE-2CBA68A68714}"/>
                </a:ext>
              </a:extLst>
            </p:cNvPr>
            <p:cNvCxnSpPr/>
            <p:nvPr/>
          </p:nvCxnSpPr>
          <p:spPr>
            <a:xfrm rot="5400000">
              <a:off x="6400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CD28B43-CBD0-8A47-9C75-7FE0FFC7DF0B}"/>
                </a:ext>
              </a:extLst>
            </p:cNvPr>
            <p:cNvCxnSpPr/>
            <p:nvPr/>
          </p:nvCxnSpPr>
          <p:spPr>
            <a:xfrm rot="5400000">
              <a:off x="6705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D793A60-D3F9-0546-847E-D4E52F965000}"/>
                </a:ext>
              </a:extLst>
            </p:cNvPr>
            <p:cNvCxnSpPr/>
            <p:nvPr/>
          </p:nvCxnSpPr>
          <p:spPr>
            <a:xfrm rot="5400000">
              <a:off x="7010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578215F-1E53-9241-BC4F-97614D66F317}"/>
                </a:ext>
              </a:extLst>
            </p:cNvPr>
            <p:cNvCxnSpPr/>
            <p:nvPr/>
          </p:nvCxnSpPr>
          <p:spPr>
            <a:xfrm rot="5400000">
              <a:off x="7315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4B1BA71-519A-D94F-8AC6-D4C664326173}"/>
                </a:ext>
              </a:extLst>
            </p:cNvPr>
            <p:cNvCxnSpPr/>
            <p:nvPr/>
          </p:nvCxnSpPr>
          <p:spPr>
            <a:xfrm rot="5400000">
              <a:off x="7620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33DAFE0-14DB-914F-B360-CB011950ED5F}"/>
                </a:ext>
              </a:extLst>
            </p:cNvPr>
            <p:cNvCxnSpPr/>
            <p:nvPr/>
          </p:nvCxnSpPr>
          <p:spPr>
            <a:xfrm rot="5400000">
              <a:off x="7924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D8D72F1-732B-1A49-9B3E-9006D1E0AB51}"/>
                </a:ext>
              </a:extLst>
            </p:cNvPr>
            <p:cNvCxnSpPr/>
            <p:nvPr/>
          </p:nvCxnSpPr>
          <p:spPr>
            <a:xfrm rot="5400000">
              <a:off x="8229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A000516-1DEE-5F4F-A701-B6B4A6466888}"/>
                </a:ext>
              </a:extLst>
            </p:cNvPr>
            <p:cNvSpPr txBox="1"/>
            <p:nvPr/>
          </p:nvSpPr>
          <p:spPr>
            <a:xfrm>
              <a:off x="41997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-4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0432C61-E269-634D-B5EF-BDFB5C9F9243}"/>
                </a:ext>
              </a:extLst>
            </p:cNvPr>
            <p:cNvSpPr txBox="1"/>
            <p:nvPr/>
          </p:nvSpPr>
          <p:spPr>
            <a:xfrm>
              <a:off x="45045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ABF0B1F-BD71-4149-AF51-1651D0666662}"/>
                </a:ext>
              </a:extLst>
            </p:cNvPr>
            <p:cNvSpPr txBox="1"/>
            <p:nvPr/>
          </p:nvSpPr>
          <p:spPr>
            <a:xfrm>
              <a:off x="48093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-2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B36B087-85C1-554F-9B15-C038EA5D1B7F}"/>
                </a:ext>
              </a:extLst>
            </p:cNvPr>
            <p:cNvSpPr txBox="1"/>
            <p:nvPr/>
          </p:nvSpPr>
          <p:spPr>
            <a:xfrm>
              <a:off x="51141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058EDCC-1DDE-2E41-A226-A174CCBAE95D}"/>
                </a:ext>
              </a:extLst>
            </p:cNvPr>
            <p:cNvSpPr txBox="1"/>
            <p:nvPr/>
          </p:nvSpPr>
          <p:spPr>
            <a:xfrm>
              <a:off x="5486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62757CA-5245-5D44-A552-182B04C63391}"/>
                </a:ext>
              </a:extLst>
            </p:cNvPr>
            <p:cNvSpPr txBox="1"/>
            <p:nvPr/>
          </p:nvSpPr>
          <p:spPr>
            <a:xfrm>
              <a:off x="7620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A8FE83-4628-B644-819C-A7E9155464E2}"/>
                </a:ext>
              </a:extLst>
            </p:cNvPr>
            <p:cNvSpPr txBox="1"/>
            <p:nvPr/>
          </p:nvSpPr>
          <p:spPr>
            <a:xfrm>
              <a:off x="6096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A481A47-8823-2444-A444-7EF8E6A59419}"/>
                </a:ext>
              </a:extLst>
            </p:cNvPr>
            <p:cNvSpPr txBox="1"/>
            <p:nvPr/>
          </p:nvSpPr>
          <p:spPr>
            <a:xfrm>
              <a:off x="5791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08A3515-05E0-A045-A8AC-D260CB26BFB4}"/>
                </a:ext>
              </a:extLst>
            </p:cNvPr>
            <p:cNvSpPr txBox="1"/>
            <p:nvPr/>
          </p:nvSpPr>
          <p:spPr>
            <a:xfrm>
              <a:off x="67056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237E55B-55FA-934E-AEC2-3F52FA240F6F}"/>
                </a:ext>
              </a:extLst>
            </p:cNvPr>
            <p:cNvSpPr txBox="1"/>
            <p:nvPr/>
          </p:nvSpPr>
          <p:spPr>
            <a:xfrm>
              <a:off x="7315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04E05D8-42CF-4F4D-B1D5-B01684CF9261}"/>
                </a:ext>
              </a:extLst>
            </p:cNvPr>
            <p:cNvSpPr txBox="1"/>
            <p:nvPr/>
          </p:nvSpPr>
          <p:spPr>
            <a:xfrm>
              <a:off x="7010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D7035FC-FD72-3B49-B1F5-A91D5BDE200C}"/>
                </a:ext>
              </a:extLst>
            </p:cNvPr>
            <p:cNvSpPr txBox="1"/>
            <p:nvPr/>
          </p:nvSpPr>
          <p:spPr>
            <a:xfrm>
              <a:off x="6400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78DBB0D-5CE8-BE4D-9BC7-C0F18AEE1324}"/>
                </a:ext>
              </a:extLst>
            </p:cNvPr>
            <p:cNvSpPr txBox="1"/>
            <p:nvPr/>
          </p:nvSpPr>
          <p:spPr>
            <a:xfrm>
              <a:off x="7924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F2A1CC8-E4A8-D54A-ADC0-C949FF5D9344}"/>
                </a:ext>
              </a:extLst>
            </p:cNvPr>
            <p:cNvSpPr txBox="1"/>
            <p:nvPr/>
          </p:nvSpPr>
          <p:spPr>
            <a:xfrm>
              <a:off x="8232714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4A62DFB6-AA77-4348-8A80-EF5B52ECE1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91000" y="5791200"/>
              <a:ext cx="44196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02DC95E3-5970-144C-827C-48B6C5BAA151}"/>
              </a:ext>
            </a:extLst>
          </p:cNvPr>
          <p:cNvSpPr/>
          <p:nvPr/>
        </p:nvSpPr>
        <p:spPr>
          <a:xfrm>
            <a:off x="1474392" y="526923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4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Oops</a:t>
            </a:r>
            <a:r>
              <a:rPr lang="en-US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! Forward Bug</a:t>
            </a:r>
            <a:r>
              <a:rPr lang="is-I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…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With forward reasoning, </a:t>
            </a:r>
            <a:r>
              <a:rPr lang="en-US"/>
              <a:t>our intuitve rule for </a:t>
            </a:r>
            <a:r>
              <a:rPr lang="en-US" dirty="0"/>
              <a:t>assignment is </a:t>
            </a:r>
            <a:r>
              <a:rPr lang="en-US" dirty="0">
                <a:solidFill>
                  <a:srgbClr val="FF0000"/>
                </a:solidFill>
              </a:rPr>
              <a:t>wrong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Changing a variable can affect other assumptions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w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x = 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 = x + y 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y = 3;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 = x + y ∧ x = 4 ∧ y = 3}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      But clearly we do not know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 = 7 </a:t>
            </a:r>
            <a:r>
              <a:rPr lang="en-US" dirty="0"/>
              <a:t>(!!!)</a:t>
            </a:r>
          </a:p>
        </p:txBody>
      </p:sp>
    </p:spTree>
    <p:extLst>
      <p:ext uri="{BB962C8B-B14F-4D97-AF65-F5344CB8AC3E}">
        <p14:creationId xmlns:p14="http://schemas.microsoft.com/office/powerpoint/2010/main" val="1209122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Formalization and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292135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Geometry gives us incredible power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Lets us represent shapes symbolically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Provides basic truths about these shapes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Gives rules to combine small truths into bigger truths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8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Geometric proofs often establish </a:t>
            </a:r>
            <a:r>
              <a:rPr lang="en-US" i="1" dirty="0">
                <a:latin typeface="Helvetica" charset="0"/>
                <a:ea typeface="Helvetica" charset="0"/>
                <a:cs typeface="Helvetica" charset="0"/>
              </a:rPr>
              <a:t>general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truths</a:t>
            </a:r>
          </a:p>
        </p:txBody>
      </p:sp>
      <p:sp>
        <p:nvSpPr>
          <p:cNvPr id="4" name="Triangle 3"/>
          <p:cNvSpPr/>
          <p:nvPr/>
        </p:nvSpPr>
        <p:spPr>
          <a:xfrm>
            <a:off x="1315955" y="4712031"/>
            <a:ext cx="1201271" cy="1075764"/>
          </a:xfrm>
          <a:prstGeom prst="triangle">
            <a:avLst>
              <a:gd name="adj" fmla="val 0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5" name="Triangle 4"/>
          <p:cNvSpPr/>
          <p:nvPr/>
        </p:nvSpPr>
        <p:spPr>
          <a:xfrm>
            <a:off x="3787933" y="4663261"/>
            <a:ext cx="1306286" cy="1148063"/>
          </a:xfrm>
          <a:prstGeom prst="triangle">
            <a:avLst>
              <a:gd name="adj" fmla="val 70192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0291" y="4613127"/>
            <a:ext cx="2336199" cy="9978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2130" y="5633560"/>
            <a:ext cx="2384360" cy="8854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87603" y="5260340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44807" y="4688667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q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80877" y="5298848"/>
            <a:ext cx="327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69318" y="4957525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6031" y="4708130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50824" y="5298848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5352" y="5965592"/>
            <a:ext cx="1972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a</a:t>
            </a:r>
            <a:r>
              <a:rPr lang="en-US" sz="3200" baseline="30000"/>
              <a:t>2</a:t>
            </a:r>
            <a:r>
              <a:rPr lang="en-US" sz="3200"/>
              <a:t> + b</a:t>
            </a:r>
            <a:r>
              <a:rPr lang="en-US" sz="3200" baseline="30000"/>
              <a:t>2</a:t>
            </a:r>
            <a:r>
              <a:rPr lang="en-US" sz="3200"/>
              <a:t> = c</a:t>
            </a:r>
            <a:r>
              <a:rPr lang="en-US" sz="3200" baseline="30000"/>
              <a:t>2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321924" y="5937542"/>
            <a:ext cx="2558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 + q + r = 180</a:t>
            </a:r>
          </a:p>
        </p:txBody>
      </p:sp>
    </p:spTree>
    <p:extLst>
      <p:ext uri="{BB962C8B-B14F-4D97-AF65-F5344CB8AC3E}">
        <p14:creationId xmlns:p14="http://schemas.microsoft.com/office/powerpoint/2010/main" val="9007165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Fixing Forward Assignment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When you assign to a variable, you need to replace all other uses of the variable in the post-condition with a different “fresh” variable, so that you refer to the “old contents”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Corrected example: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w=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 = x1 + y 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y=3;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 = x1 + y1 ∧ x = 4 ∧ y = 3}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143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Useful Example: Swap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Name initial contents so we can refer to them in the post-condition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 in the formulas: these “names” are not in the program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these extra variables to avoid “forgetting” “connections”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=x}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x = y;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 = y ∧ y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y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392025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03932" y="2380308"/>
            <a:ext cx="83471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294567919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67931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First section tomorrow!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Homework 0 due today (Wednesday) at 10 pm</a:t>
            </a:r>
          </a:p>
          <a:p>
            <a:pPr lvl="1"/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Heads up: no late days for this one!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Quiz 1 due tomorrow (Thursday) at 10 pm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Homework 1 due Monday at 10 pm</a:t>
            </a:r>
          </a:p>
          <a:p>
            <a:pPr lvl="1"/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Will be posted by tomorrow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Read the Formal Reasoning Notes</a:t>
            </a:r>
          </a:p>
          <a:p>
            <a:pPr lvl="1"/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posted on the course website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Friday’s lecture is on one of the hardest topics</a:t>
            </a:r>
          </a:p>
          <a:p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509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Formalization and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Formal reasoning provides tradeoffs</a:t>
            </a:r>
          </a:p>
          <a:p>
            <a:pPr lvl="1">
              <a:lnSpc>
                <a:spcPct val="100000"/>
              </a:lnSpc>
              <a:buFont typeface=".AppleSystemUIFont" charset="0"/>
              <a:buChar char="+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Establish truth for many (possibly infinite) cases</a:t>
            </a:r>
          </a:p>
          <a:p>
            <a:pPr lvl="1">
              <a:lnSpc>
                <a:spcPct val="100000"/>
              </a:lnSpc>
              <a:buFont typeface=".AppleSystemUIFont" charset="0"/>
              <a:buChar char="+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Know properties ahead of time, before object exists</a:t>
            </a:r>
          </a:p>
          <a:p>
            <a:pPr lvl="1">
              <a:lnSpc>
                <a:spcPct val="100000"/>
              </a:lnSpc>
              <a:buFont typeface=".AppleSystemUIFont" charset="0"/>
              <a:buChar char="-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Requires abstract reasoning and careful thinking</a:t>
            </a:r>
          </a:p>
          <a:p>
            <a:pPr lvl="1">
              <a:lnSpc>
                <a:spcPct val="100000"/>
              </a:lnSpc>
              <a:buFont typeface=".AppleSystemUIFont" charset="0"/>
              <a:buChar char="-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Need basic truths and rules for combining truths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8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Today: develop formal reasoning for programs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What is true about a program’s state as it executes?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How do basic constructs change what’s true?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Two flavors of reasoning: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forward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and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backward</a:t>
            </a:r>
            <a:endParaRPr lang="en-US" dirty="0">
              <a:solidFill>
                <a:srgbClr val="443B8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342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Reasoning About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Formal reasoning tells us what’s true of a program’s state as it executes, given an initial assumption or a final goal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What are some things we might want to know about certain programs?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If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x &gt; 0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initially, then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== 0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when loop exits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Contents of array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arr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refers to are sorted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Except at one program point,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x + y == z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For all instances of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Node n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,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is-IS" b="1" dirty="0">
                <a:latin typeface="Courier" charset="0"/>
                <a:ea typeface="Courier" charset="0"/>
                <a:cs typeface="Courier" charset="0"/>
              </a:rPr>
              <a:t>n.next == null </a:t>
            </a:r>
            <a:r>
              <a:rPr lang="is-IS" b="1" dirty="0">
                <a:latin typeface="Helvetica" charset="0"/>
                <a:ea typeface="Helvetica" charset="0"/>
                <a:cs typeface="Helvetica" charset="0"/>
              </a:rPr>
              <a:t>\/</a:t>
            </a:r>
            <a:r>
              <a:rPr lang="is-IS" b="1" dirty="0">
                <a:latin typeface="Courier" charset="0"/>
                <a:ea typeface="Courier" charset="0"/>
                <a:cs typeface="Courier" charset="0"/>
              </a:rPr>
              <a:t> n.next.prev == n</a:t>
            </a:r>
          </a:p>
          <a:p>
            <a:pPr lvl="1">
              <a:lnSpc>
                <a:spcPct val="100000"/>
              </a:lnSpc>
            </a:pPr>
            <a:r>
              <a:rPr lang="is-IS" dirty="0">
                <a:latin typeface="Helvetica" charset="0"/>
                <a:ea typeface="Helvetica" charset="0"/>
                <a:cs typeface="Helvetica" charset="0"/>
              </a:rPr>
              <a:t>…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0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Why Reason About Programs?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Essential complement to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testing</a:t>
            </a:r>
            <a:endParaRPr lang="en-US" dirty="0">
              <a:solidFill>
                <a:srgbClr val="443B8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Testing shows specific result for a specific input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Proof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shows general result for entire class of inputs</a:t>
            </a:r>
          </a:p>
          <a:p>
            <a:pPr lvl="1">
              <a:lnSpc>
                <a:spcPct val="100000"/>
              </a:lnSpc>
            </a:pP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Guarantee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code works for </a:t>
            </a:r>
            <a:r>
              <a:rPr lang="en-US" i="1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any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valid input 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Can only prove correct code, proving uncovers bugs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Provides deeper understanding of why code is correct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Precisely stating assumptions is essence of spec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“Callers must not pass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null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as an argument”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“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Callee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will always return an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unaliased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object”</a:t>
            </a:r>
          </a:p>
        </p:txBody>
      </p:sp>
    </p:spTree>
    <p:extLst>
      <p:ext uri="{BB962C8B-B14F-4D97-AF65-F5344CB8AC3E}">
        <p14:creationId xmlns:p14="http://schemas.microsoft.com/office/powerpoint/2010/main" val="1932265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Why Reason About Programs?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26440" y="1622642"/>
            <a:ext cx="7691120" cy="4978964"/>
            <a:chOff x="726440" y="3355487"/>
            <a:chExt cx="7691120" cy="4978964"/>
          </a:xfrm>
        </p:grpSpPr>
        <p:sp>
          <p:nvSpPr>
            <p:cNvPr id="6" name="TextBox 5"/>
            <p:cNvSpPr txBox="1"/>
            <p:nvPr/>
          </p:nvSpPr>
          <p:spPr>
            <a:xfrm>
              <a:off x="726440" y="3355487"/>
              <a:ext cx="7691120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443B80"/>
                  </a:solidFill>
                </a:rPr>
                <a:t>“Today a usual technique is to make a program and then to test it. </a:t>
              </a:r>
              <a:r>
                <a:rPr lang="en-US" sz="2800" b="1" i="1" dirty="0">
                  <a:solidFill>
                    <a:srgbClr val="443B80"/>
                  </a:solidFill>
                </a:rPr>
                <a:t>While program testing can be a very effective way to show the presence of bugs, it is hopelessly inadequate for showing their absence. </a:t>
              </a:r>
              <a:r>
                <a:rPr lang="en-US" sz="2800" dirty="0">
                  <a:solidFill>
                    <a:srgbClr val="443B80"/>
                  </a:solidFill>
                </a:rPr>
                <a:t>The only effective way to raise the confidence level of a program significantly is to give a convincing proof of its correctness. ”</a:t>
              </a:r>
              <a:endParaRPr lang="en-US" sz="2800" i="1" dirty="0">
                <a:solidFill>
                  <a:srgbClr val="443B80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1100" y="6163282"/>
              <a:ext cx="1172455" cy="165923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581226" y="7811231"/>
              <a:ext cx="26122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>
                  <a:solidFill>
                    <a:srgbClr val="443B81"/>
                  </a:solidFill>
                </a:rPr>
                <a:t>-- </a:t>
              </a:r>
              <a:r>
                <a:rPr lang="en-US" sz="2800" i="1" dirty="0" err="1">
                  <a:solidFill>
                    <a:srgbClr val="443B81"/>
                  </a:solidFill>
                </a:rPr>
                <a:t>Dijkstra</a:t>
              </a:r>
              <a:r>
                <a:rPr lang="en-US" sz="2800" i="1" dirty="0">
                  <a:solidFill>
                    <a:srgbClr val="443B81"/>
                  </a:solidFill>
                </a:rPr>
                <a:t> (1972)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6557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2770</TotalTime>
  <Words>5238</Words>
  <Application>Microsoft Macintosh PowerPoint</Application>
  <PresentationFormat>On-screen Show (4:3)</PresentationFormat>
  <Paragraphs>811</Paragraphs>
  <Slides>53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4" baseType="lpstr">
      <vt:lpstr>.AppleSystemUIFont</vt:lpstr>
      <vt:lpstr>Arial</vt:lpstr>
      <vt:lpstr>Calibri</vt:lpstr>
      <vt:lpstr>Calibri Light</vt:lpstr>
      <vt:lpstr>Courier</vt:lpstr>
      <vt:lpstr>Courier New</vt:lpstr>
      <vt:lpstr>Helvetica</vt:lpstr>
      <vt:lpstr>OpenSymbol</vt:lpstr>
      <vt:lpstr>Symbol</vt:lpstr>
      <vt:lpstr>Wingdings</vt:lpstr>
      <vt:lpstr>Office Theme</vt:lpstr>
      <vt:lpstr>CSE 331 Software Design and Implementation</vt:lpstr>
      <vt:lpstr>Announcements</vt:lpstr>
      <vt:lpstr>Overview</vt:lpstr>
      <vt:lpstr>PowerPoint Presentation</vt:lpstr>
      <vt:lpstr>Formalization and Reasoning</vt:lpstr>
      <vt:lpstr>Formalization and Reasoning</vt:lpstr>
      <vt:lpstr>Reasoning About Programs</vt:lpstr>
      <vt:lpstr>Why Reason About Programs?</vt:lpstr>
      <vt:lpstr>Why Reason About Programs?</vt:lpstr>
      <vt:lpstr>Why Reason About Programs?</vt:lpstr>
      <vt:lpstr>Overview</vt:lpstr>
      <vt:lpstr>PowerPoint Presentation</vt:lpstr>
      <vt:lpstr>Our Approach</vt:lpstr>
      <vt:lpstr>How Does This Get Used?</vt:lpstr>
      <vt:lpstr>Informal Notation Warning</vt:lpstr>
      <vt:lpstr>Forward Reasoning Example</vt:lpstr>
      <vt:lpstr>Backward Reasoning Example</vt:lpstr>
      <vt:lpstr>Forward vs. Backward</vt:lpstr>
      <vt:lpstr>Forward vs. Backward</vt:lpstr>
      <vt:lpstr>Conditionals</vt:lpstr>
      <vt:lpstr>Conditional Example (Fwd)</vt:lpstr>
      <vt:lpstr>Overview</vt:lpstr>
      <vt:lpstr>PowerPoint Presentation</vt:lpstr>
      <vt:lpstr>Our Approach</vt:lpstr>
      <vt:lpstr>Notation and Terminology</vt:lpstr>
      <vt:lpstr>Notation and Terminology</vt:lpstr>
      <vt:lpstr>Assertion Semantics (Meaning)</vt:lpstr>
      <vt:lpstr>Hoare Triples</vt:lpstr>
      <vt:lpstr>Hoare Triple Examples</vt:lpstr>
      <vt:lpstr>Aside: assert in Java</vt:lpstr>
      <vt:lpstr>The General Rules</vt:lpstr>
      <vt:lpstr>Basic Rule: Assignment</vt:lpstr>
      <vt:lpstr>Combining Rule: Sequence</vt:lpstr>
      <vt:lpstr>Combining Rule: Conditional</vt:lpstr>
      <vt:lpstr>Combining Rule: Conditional</vt:lpstr>
      <vt:lpstr>Combining Rule: Conditional</vt:lpstr>
      <vt:lpstr>Overview</vt:lpstr>
      <vt:lpstr>PowerPoint Presentation</vt:lpstr>
      <vt:lpstr>Our Approach</vt:lpstr>
      <vt:lpstr>Weaker vs. Stronger</vt:lpstr>
      <vt:lpstr>Weaker vs. Stronger Examples</vt:lpstr>
      <vt:lpstr>Strength and Hoare Logic</vt:lpstr>
      <vt:lpstr>Strength and Hoare Logic</vt:lpstr>
      <vt:lpstr>Weakest Precondition</vt:lpstr>
      <vt:lpstr>Simple Examples</vt:lpstr>
      <vt:lpstr>Bigger Example</vt:lpstr>
      <vt:lpstr>Conditionals Review</vt:lpstr>
      <vt:lpstr>“Correct”</vt:lpstr>
      <vt:lpstr>Oops! Forward Bug…</vt:lpstr>
      <vt:lpstr>Fixing Forward Assignment</vt:lpstr>
      <vt:lpstr>Useful Example: Swap</vt:lpstr>
      <vt:lpstr>PowerPoint Presentation</vt:lpstr>
      <vt:lpstr>Announcements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Zachary L. Tatlock</dc:creator>
  <cp:lastModifiedBy>Leah R. Perlmutter</cp:lastModifiedBy>
  <cp:revision>122</cp:revision>
  <cp:lastPrinted>2018-06-23T00:51:38Z</cp:lastPrinted>
  <dcterms:created xsi:type="dcterms:W3CDTF">2016-01-06T02:58:08Z</dcterms:created>
  <dcterms:modified xsi:type="dcterms:W3CDTF">2018-06-23T00:54:21Z</dcterms:modified>
</cp:coreProperties>
</file>