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294" r:id="rId3"/>
    <p:sldId id="266" r:id="rId4"/>
    <p:sldId id="271" r:id="rId5"/>
    <p:sldId id="316" r:id="rId6"/>
    <p:sldId id="274" r:id="rId7"/>
    <p:sldId id="259" r:id="rId8"/>
    <p:sldId id="260" r:id="rId9"/>
    <p:sldId id="312" r:id="rId10"/>
    <p:sldId id="270" r:id="rId11"/>
    <p:sldId id="261" r:id="rId12"/>
    <p:sldId id="275" r:id="rId13"/>
    <p:sldId id="295" r:id="rId14"/>
    <p:sldId id="317" r:id="rId15"/>
    <p:sldId id="313" r:id="rId16"/>
    <p:sldId id="268" r:id="rId17"/>
    <p:sldId id="276" r:id="rId18"/>
    <p:sldId id="289" r:id="rId19"/>
    <p:sldId id="288" r:id="rId20"/>
    <p:sldId id="314" r:id="rId21"/>
    <p:sldId id="291" r:id="rId22"/>
    <p:sldId id="286" r:id="rId23"/>
    <p:sldId id="278" r:id="rId24"/>
    <p:sldId id="279" r:id="rId25"/>
    <p:sldId id="280" r:id="rId26"/>
    <p:sldId id="281" r:id="rId27"/>
    <p:sldId id="283" r:id="rId28"/>
    <p:sldId id="282" r:id="rId29"/>
    <p:sldId id="277" r:id="rId30"/>
    <p:sldId id="290" r:id="rId31"/>
    <p:sldId id="292" r:id="rId32"/>
    <p:sldId id="287" r:id="rId33"/>
    <p:sldId id="315" r:id="rId34"/>
    <p:sldId id="284"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293" r:id="rId49"/>
    <p:sldId id="28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443B81"/>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p:restoredTop sz="76374"/>
  </p:normalViewPr>
  <p:slideViewPr>
    <p:cSldViewPr snapToGrid="0" snapToObjects="1">
      <p:cViewPr>
        <p:scale>
          <a:sx n="95" d="100"/>
          <a:sy n="95" d="100"/>
        </p:scale>
        <p:origin x="864"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37F5D-1B1E-3146-AD9A-719B7F80AC7B}" type="datetimeFigureOut">
              <a:rPr lang="en-US" smtClean="0"/>
              <a:t>6/17/18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C2C49-0BD3-8147-BDF9-5B1F43B1A074}" type="slidenum">
              <a:rPr lang="en-US" smtClean="0"/>
              <a:t>‹#›</a:t>
            </a:fld>
            <a:endParaRPr lang="en-US"/>
          </a:p>
        </p:txBody>
      </p:sp>
    </p:spTree>
    <p:extLst>
      <p:ext uri="{BB962C8B-B14F-4D97-AF65-F5344CB8AC3E}">
        <p14:creationId xmlns:p14="http://schemas.microsoft.com/office/powerpoint/2010/main" val="31739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a:t>
            </a:fld>
            <a:endParaRPr lang="en-US"/>
          </a:p>
        </p:txBody>
      </p:sp>
    </p:spTree>
    <p:extLst>
      <p:ext uri="{BB962C8B-B14F-4D97-AF65-F5344CB8AC3E}">
        <p14:creationId xmlns:p14="http://schemas.microsoft.com/office/powerpoint/2010/main" val="1960550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15</a:t>
            </a:fld>
            <a:endParaRPr lang="en-US"/>
          </a:p>
        </p:txBody>
      </p:sp>
    </p:spTree>
    <p:extLst>
      <p:ext uri="{BB962C8B-B14F-4D97-AF65-F5344CB8AC3E}">
        <p14:creationId xmlns:p14="http://schemas.microsoft.com/office/powerpoint/2010/main" val="198244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“It’s impossible to teach anything to anyone”</a:t>
            </a:r>
          </a:p>
          <a:p>
            <a:pPr marL="171450" indent="-171450">
              <a:buFontTx/>
              <a:buChar char="-"/>
            </a:pPr>
            <a:r>
              <a:rPr lang="en-US"/>
              <a:t>If you come to class and don’t ..... then you might not get much out of lecture</a:t>
            </a:r>
          </a:p>
          <a:p>
            <a:pPr marL="171450" indent="-171450">
              <a:buFontTx/>
              <a:buChar char="-"/>
            </a:pPr>
            <a:r>
              <a:rPr lang="en-US"/>
              <a:t>What are your strategies – think pair share in groups of 3</a:t>
            </a:r>
          </a:p>
        </p:txBody>
      </p:sp>
      <p:sp>
        <p:nvSpPr>
          <p:cNvPr id="4" name="Slide Number Placeholder 3"/>
          <p:cNvSpPr>
            <a:spLocks noGrp="1"/>
          </p:cNvSpPr>
          <p:nvPr>
            <p:ph type="sldNum" sz="quarter" idx="10"/>
          </p:nvPr>
        </p:nvSpPr>
        <p:spPr/>
        <p:txBody>
          <a:bodyPr/>
          <a:lstStyle/>
          <a:p>
            <a:fld id="{634C2C49-0BD3-8147-BDF9-5B1F43B1A074}" type="slidenum">
              <a:rPr lang="en-US" smtClean="0"/>
              <a:t>17</a:t>
            </a:fld>
            <a:endParaRPr lang="en-US"/>
          </a:p>
        </p:txBody>
      </p:sp>
    </p:spTree>
    <p:extLst>
      <p:ext uri="{BB962C8B-B14F-4D97-AF65-F5344CB8AC3E}">
        <p14:creationId xmlns:p14="http://schemas.microsoft.com/office/powerpoint/2010/main" val="239546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18</a:t>
            </a:fld>
            <a:endParaRPr lang="en-US"/>
          </a:p>
        </p:txBody>
      </p:sp>
    </p:spTree>
    <p:extLst>
      <p:ext uri="{BB962C8B-B14F-4D97-AF65-F5344CB8AC3E}">
        <p14:creationId xmlns:p14="http://schemas.microsoft.com/office/powerpoint/2010/main" val="811413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19</a:t>
            </a:fld>
            <a:endParaRPr lang="en-US"/>
          </a:p>
        </p:txBody>
      </p:sp>
    </p:spTree>
    <p:extLst>
      <p:ext uri="{BB962C8B-B14F-4D97-AF65-F5344CB8AC3E}">
        <p14:creationId xmlns:p14="http://schemas.microsoft.com/office/powerpoint/2010/main" val="3634728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20</a:t>
            </a:fld>
            <a:endParaRPr lang="en-US"/>
          </a:p>
        </p:txBody>
      </p:sp>
    </p:spTree>
    <p:extLst>
      <p:ext uri="{BB962C8B-B14F-4D97-AF65-F5344CB8AC3E}">
        <p14:creationId xmlns:p14="http://schemas.microsoft.com/office/powerpoint/2010/main" val="181582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part where I read off of the slides because I made the slides so you can refer to them later and get all the information.</a:t>
            </a:r>
          </a:p>
        </p:txBody>
      </p:sp>
      <p:sp>
        <p:nvSpPr>
          <p:cNvPr id="4" name="Slide Number Placeholder 3"/>
          <p:cNvSpPr>
            <a:spLocks noGrp="1"/>
          </p:cNvSpPr>
          <p:nvPr>
            <p:ph type="sldNum" sz="quarter" idx="10"/>
          </p:nvPr>
        </p:nvSpPr>
        <p:spPr/>
        <p:txBody>
          <a:bodyPr/>
          <a:lstStyle/>
          <a:p>
            <a:fld id="{634C2C49-0BD3-8147-BDF9-5B1F43B1A074}" type="slidenum">
              <a:rPr lang="en-US" smtClean="0"/>
              <a:t>21</a:t>
            </a:fld>
            <a:endParaRPr lang="en-US"/>
          </a:p>
        </p:txBody>
      </p:sp>
    </p:spTree>
    <p:extLst>
      <p:ext uri="{BB962C8B-B14F-4D97-AF65-F5344CB8AC3E}">
        <p14:creationId xmlns:p14="http://schemas.microsoft.com/office/powerpoint/2010/main" val="83701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22</a:t>
            </a:fld>
            <a:endParaRPr lang="en-US"/>
          </a:p>
        </p:txBody>
      </p:sp>
    </p:spTree>
    <p:extLst>
      <p:ext uri="{BB962C8B-B14F-4D97-AF65-F5344CB8AC3E}">
        <p14:creationId xmlns:p14="http://schemas.microsoft.com/office/powerpoint/2010/main" val="22086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23</a:t>
            </a:fld>
            <a:endParaRPr lang="en-US"/>
          </a:p>
        </p:txBody>
      </p:sp>
    </p:spTree>
    <p:extLst>
      <p:ext uri="{BB962C8B-B14F-4D97-AF65-F5344CB8AC3E}">
        <p14:creationId xmlns:p14="http://schemas.microsoft.com/office/powerpoint/2010/main" val="4164889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Did you receive an invite email from Gradescope yesterday?</a:t>
            </a:r>
          </a:p>
          <a:p>
            <a:pPr marL="171450" indent="-171450">
              <a:buFontTx/>
              <a:buChar char="-"/>
            </a:pPr>
            <a:r>
              <a:rPr lang="en-US"/>
              <a:t>(Has anybody successfully accessed the course?)</a:t>
            </a:r>
          </a:p>
        </p:txBody>
      </p:sp>
      <p:sp>
        <p:nvSpPr>
          <p:cNvPr id="4" name="Slide Number Placeholder 3"/>
          <p:cNvSpPr>
            <a:spLocks noGrp="1"/>
          </p:cNvSpPr>
          <p:nvPr>
            <p:ph type="sldNum" sz="quarter" idx="10"/>
          </p:nvPr>
        </p:nvSpPr>
        <p:spPr/>
        <p:txBody>
          <a:bodyPr/>
          <a:lstStyle/>
          <a:p>
            <a:fld id="{634C2C49-0BD3-8147-BDF9-5B1F43B1A074}" type="slidenum">
              <a:rPr lang="en-US" smtClean="0"/>
              <a:t>24</a:t>
            </a:fld>
            <a:endParaRPr lang="en-US"/>
          </a:p>
        </p:txBody>
      </p:sp>
    </p:spTree>
    <p:extLst>
      <p:ext uri="{BB962C8B-B14F-4D97-AF65-F5344CB8AC3E}">
        <p14:creationId xmlns:p14="http://schemas.microsoft.com/office/powerpoint/2010/main" val="2060156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25</a:t>
            </a:fld>
            <a:endParaRPr lang="en-US"/>
          </a:p>
        </p:txBody>
      </p:sp>
    </p:spTree>
    <p:extLst>
      <p:ext uri="{BB962C8B-B14F-4D97-AF65-F5344CB8AC3E}">
        <p14:creationId xmlns:p14="http://schemas.microsoft.com/office/powerpoint/2010/main" val="238824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You already learned how to code in 142-143 or a similar prerequisite experience</a:t>
            </a:r>
          </a:p>
          <a:p>
            <a:pPr marL="171450" indent="-171450">
              <a:buFontTx/>
              <a:buChar char="-"/>
            </a:pPr>
            <a:r>
              <a:rPr lang="en-US"/>
              <a:t>This course will help you to write good code</a:t>
            </a:r>
          </a:p>
          <a:p>
            <a:pPr marL="171450" indent="-171450">
              <a:buFontTx/>
              <a:buChar char="-"/>
            </a:pPr>
            <a:r>
              <a:rPr lang="en-US"/>
              <a:t>What is good code?</a:t>
            </a:r>
          </a:p>
          <a:p>
            <a:pPr marL="171450" indent="-171450">
              <a:buFontTx/>
              <a:buChar char="-"/>
            </a:pPr>
            <a:r>
              <a:rPr lang="en-US"/>
              <a:t>What are some properties of good code</a:t>
            </a:r>
          </a:p>
          <a:p>
            <a:pPr marL="628650" lvl="1" indent="-171450">
              <a:buFontTx/>
              <a:buChar char="-"/>
            </a:pPr>
            <a:r>
              <a:rPr lang="en-US"/>
              <a:t>Easy to reason about</a:t>
            </a:r>
          </a:p>
          <a:p>
            <a:pPr marL="628650" lvl="1" indent="-171450">
              <a:buFontTx/>
              <a:buChar char="-"/>
            </a:pPr>
            <a:r>
              <a:rPr lang="en-US"/>
              <a:t>Easy for your collaborators to reason about </a:t>
            </a:r>
          </a:p>
          <a:p>
            <a:pPr marL="1085850" lvl="2" indent="-171450">
              <a:buFontTx/>
              <a:buChar char="-"/>
            </a:pPr>
            <a:r>
              <a:rPr lang="en-US"/>
              <a:t>This is really important in industry</a:t>
            </a:r>
          </a:p>
          <a:p>
            <a:pPr marL="1085850" lvl="2" indent="-171450">
              <a:buFontTx/>
              <a:buChar char="-"/>
            </a:pPr>
            <a:r>
              <a:rPr lang="en-US"/>
              <a:t>You may need to work on a code base written by someone else</a:t>
            </a:r>
          </a:p>
          <a:p>
            <a:pPr marL="1085850" lvl="2" indent="-171450">
              <a:buFontTx/>
              <a:buChar char="-"/>
            </a:pPr>
            <a:r>
              <a:rPr lang="en-US"/>
              <a:t>Someone else may need to work on a code base written by you</a:t>
            </a:r>
          </a:p>
          <a:p>
            <a:pPr marL="1085850" lvl="2" indent="-171450">
              <a:buFontTx/>
              <a:buChar char="-"/>
            </a:pPr>
            <a:r>
              <a:rPr lang="en-US"/>
              <a:t>You may need to work on a code base written by yourself months ago</a:t>
            </a:r>
          </a:p>
          <a:p>
            <a:pPr marL="628650" lvl="1" indent="-171450">
              <a:buFontTx/>
              <a:buChar char="-"/>
            </a:pPr>
            <a:r>
              <a:rPr lang="en-US"/>
              <a:t>If code is easy to reason about, it is easier to extend and debug it</a:t>
            </a:r>
          </a:p>
          <a:p>
            <a:pPr marL="1085850" lvl="2" indent="-171450">
              <a:buFontTx/>
              <a:buChar char="-"/>
            </a:pPr>
            <a:r>
              <a:rPr lang="en-US"/>
              <a:t>One time when I was a new hire at Amazon I was assigned to implement a new feature in an old code base, probably a 5 or 10 thousand line code base, written years ago by someone who no longer worked at the company. I said to myself, how hard could it be? I started to look at the source code, and I started to ask myself, what does this code even do? And what in the world was the author thinking when they wrote it?</a:t>
            </a:r>
          </a:p>
        </p:txBody>
      </p:sp>
      <p:sp>
        <p:nvSpPr>
          <p:cNvPr id="4" name="Slide Number Placeholder 3"/>
          <p:cNvSpPr>
            <a:spLocks noGrp="1"/>
          </p:cNvSpPr>
          <p:nvPr>
            <p:ph type="sldNum" sz="quarter" idx="10"/>
          </p:nvPr>
        </p:nvSpPr>
        <p:spPr/>
        <p:txBody>
          <a:bodyPr/>
          <a:lstStyle/>
          <a:p>
            <a:fld id="{634C2C49-0BD3-8147-BDF9-5B1F43B1A074}" type="slidenum">
              <a:rPr lang="en-US" smtClean="0"/>
              <a:t>4</a:t>
            </a:fld>
            <a:endParaRPr lang="en-US"/>
          </a:p>
        </p:txBody>
      </p:sp>
    </p:spTree>
    <p:extLst>
      <p:ext uri="{BB962C8B-B14F-4D97-AF65-F5344CB8AC3E}">
        <p14:creationId xmlns:p14="http://schemas.microsoft.com/office/powerpoint/2010/main" val="3730101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26</a:t>
            </a:fld>
            <a:endParaRPr lang="en-US"/>
          </a:p>
        </p:txBody>
      </p:sp>
    </p:spTree>
    <p:extLst>
      <p:ext uri="{BB962C8B-B14F-4D97-AF65-F5344CB8AC3E}">
        <p14:creationId xmlns:p14="http://schemas.microsoft.com/office/powerpoint/2010/main" val="414722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27</a:t>
            </a:fld>
            <a:endParaRPr lang="en-US"/>
          </a:p>
        </p:txBody>
      </p:sp>
    </p:spTree>
    <p:extLst>
      <p:ext uri="{BB962C8B-B14F-4D97-AF65-F5344CB8AC3E}">
        <p14:creationId xmlns:p14="http://schemas.microsoft.com/office/powerpoint/2010/main" val="1126053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Can I tell that you care about your learning in this course?</a:t>
            </a:r>
          </a:p>
        </p:txBody>
      </p:sp>
      <p:sp>
        <p:nvSpPr>
          <p:cNvPr id="4" name="Slide Number Placeholder 3"/>
          <p:cNvSpPr>
            <a:spLocks noGrp="1"/>
          </p:cNvSpPr>
          <p:nvPr>
            <p:ph type="sldNum" sz="quarter" idx="10"/>
          </p:nvPr>
        </p:nvSpPr>
        <p:spPr/>
        <p:txBody>
          <a:bodyPr/>
          <a:lstStyle/>
          <a:p>
            <a:fld id="{634C2C49-0BD3-8147-BDF9-5B1F43B1A074}" type="slidenum">
              <a:rPr lang="en-US" smtClean="0"/>
              <a:t>28</a:t>
            </a:fld>
            <a:endParaRPr lang="en-US"/>
          </a:p>
        </p:txBody>
      </p:sp>
    </p:spTree>
    <p:extLst>
      <p:ext uri="{BB962C8B-B14F-4D97-AF65-F5344CB8AC3E}">
        <p14:creationId xmlns:p14="http://schemas.microsoft.com/office/powerpoint/2010/main" val="141827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29</a:t>
            </a:fld>
            <a:endParaRPr lang="en-US"/>
          </a:p>
        </p:txBody>
      </p:sp>
    </p:spTree>
    <p:extLst>
      <p:ext uri="{BB962C8B-B14F-4D97-AF65-F5344CB8AC3E}">
        <p14:creationId xmlns:p14="http://schemas.microsoft.com/office/powerpoint/2010/main" val="723126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30</a:t>
            </a:fld>
            <a:endParaRPr lang="en-US"/>
          </a:p>
        </p:txBody>
      </p:sp>
    </p:spTree>
    <p:extLst>
      <p:ext uri="{BB962C8B-B14F-4D97-AF65-F5344CB8AC3E}">
        <p14:creationId xmlns:p14="http://schemas.microsoft.com/office/powerpoint/2010/main" val="2680958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32</a:t>
            </a:fld>
            <a:endParaRPr lang="en-US"/>
          </a:p>
        </p:txBody>
      </p:sp>
    </p:spTree>
    <p:extLst>
      <p:ext uri="{BB962C8B-B14F-4D97-AF65-F5344CB8AC3E}">
        <p14:creationId xmlns:p14="http://schemas.microsoft.com/office/powerpoint/2010/main" val="292526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33</a:t>
            </a:fld>
            <a:endParaRPr lang="en-US"/>
          </a:p>
        </p:txBody>
      </p:sp>
    </p:spTree>
    <p:extLst>
      <p:ext uri="{BB962C8B-B14F-4D97-AF65-F5344CB8AC3E}">
        <p14:creationId xmlns:p14="http://schemas.microsoft.com/office/powerpoint/2010/main" val="2530552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you came here to learn</a:t>
            </a:r>
          </a:p>
        </p:txBody>
      </p:sp>
      <p:sp>
        <p:nvSpPr>
          <p:cNvPr id="4" name="Slide Number Placeholder 3"/>
          <p:cNvSpPr>
            <a:spLocks noGrp="1"/>
          </p:cNvSpPr>
          <p:nvPr>
            <p:ph type="sldNum" sz="quarter" idx="10"/>
          </p:nvPr>
        </p:nvSpPr>
        <p:spPr/>
        <p:txBody>
          <a:bodyPr/>
          <a:lstStyle/>
          <a:p>
            <a:fld id="{634C2C49-0BD3-8147-BDF9-5B1F43B1A074}" type="slidenum">
              <a:rPr lang="en-US" smtClean="0"/>
              <a:t>34</a:t>
            </a:fld>
            <a:endParaRPr lang="en-US"/>
          </a:p>
        </p:txBody>
      </p:sp>
    </p:spTree>
    <p:extLst>
      <p:ext uri="{BB962C8B-B14F-4D97-AF65-F5344CB8AC3E}">
        <p14:creationId xmlns:p14="http://schemas.microsoft.com/office/powerpoint/2010/main" val="2264405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is cheap. Compare to bridge.</a:t>
            </a:r>
          </a:p>
        </p:txBody>
      </p:sp>
      <p:sp>
        <p:nvSpPr>
          <p:cNvPr id="4" name="Slide Number Placeholder 3"/>
          <p:cNvSpPr>
            <a:spLocks noGrp="1"/>
          </p:cNvSpPr>
          <p:nvPr>
            <p:ph type="sldNum" sz="quarter" idx="10"/>
          </p:nvPr>
        </p:nvSpPr>
        <p:spPr/>
        <p:txBody>
          <a:bodyPr/>
          <a:lstStyle/>
          <a:p>
            <a:fld id="{634C2C49-0BD3-8147-BDF9-5B1F43B1A074}" type="slidenum">
              <a:rPr lang="en-US" smtClean="0"/>
              <a:t>39</a:t>
            </a:fld>
            <a:endParaRPr lang="en-US"/>
          </a:p>
        </p:txBody>
      </p:sp>
    </p:spTree>
    <p:extLst>
      <p:ext uri="{BB962C8B-B14F-4D97-AF65-F5344CB8AC3E}">
        <p14:creationId xmlns:p14="http://schemas.microsoft.com/office/powerpoint/2010/main" val="2419645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pair share.</a:t>
            </a:r>
          </a:p>
          <a:p>
            <a:pPr marL="171450" indent="-171450">
              <a:buFontTx/>
              <a:buChar char="-"/>
            </a:pPr>
            <a:r>
              <a:rPr lang="en-US"/>
              <a:t>Introduce think-pair-share and describe the steps.</a:t>
            </a:r>
          </a:p>
          <a:p>
            <a:endParaRPr lang="en-US"/>
          </a:p>
          <a:p>
            <a:pPr marL="171450" indent="-171450">
              <a:buFontTx/>
              <a:buChar char="-"/>
            </a:pPr>
            <a:r>
              <a:rPr lang="en-US"/>
              <a:t>Think about the implementation, and write it down (before slide transition that reveals the last two questions) (1 min or until students start asking questions about the spec)</a:t>
            </a:r>
          </a:p>
          <a:p>
            <a:pPr marL="171450" indent="-171450">
              <a:buFontTx/>
              <a:buChar char="-"/>
            </a:pPr>
            <a:endParaRPr lang="en-US"/>
          </a:p>
          <a:p>
            <a:pPr marL="171450" indent="-171450">
              <a:buFontTx/>
              <a:buChar char="-"/>
            </a:pPr>
            <a:r>
              <a:rPr lang="en-US"/>
              <a:t>Now get ready to pair up and discuss the problem. Please discuss these questions, and think of things you might want to share with the class when I ask for volunteers in a couple of minutes. When I say go, introduce yourself to a neighbor and start talking... Go!</a:t>
            </a:r>
          </a:p>
          <a:p>
            <a:pPr marL="171450" indent="-171450">
              <a:buFontTx/>
              <a:buChar char="-"/>
            </a:pPr>
            <a:endParaRPr lang="en-US"/>
          </a:p>
          <a:p>
            <a:pPr marL="171450" indent="-171450">
              <a:buFontTx/>
              <a:buChar char="-"/>
            </a:pPr>
            <a:r>
              <a:rPr lang="en-US"/>
              <a:t>Share. I hope you’re having great conversations about specifications! Please raise your hand if you’d like to share your ideas on this question.</a:t>
            </a:r>
          </a:p>
          <a:p>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44</a:t>
            </a:fld>
            <a:endParaRPr lang="en-US"/>
          </a:p>
        </p:txBody>
      </p:sp>
    </p:spTree>
    <p:extLst>
      <p:ext uri="{BB962C8B-B14F-4D97-AF65-F5344CB8AC3E}">
        <p14:creationId xmlns:p14="http://schemas.microsoft.com/office/powerpoint/2010/main" val="26407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Now I will introduce some very serious concepts for this course</a:t>
            </a:r>
          </a:p>
          <a:p>
            <a:pPr marL="171450" indent="-171450">
              <a:buFontTx/>
              <a:buChar char="-"/>
            </a:pPr>
            <a:r>
              <a:rPr lang="en-US"/>
              <a:t>I learned them from Dale Skrien, one of my college professors, at Colby College, who taught me a course called Object Oriented Programming</a:t>
            </a:r>
          </a:p>
          <a:p>
            <a:pPr marL="171450" indent="-171450">
              <a:buFontTx/>
              <a:buChar char="-"/>
            </a:pPr>
            <a:r>
              <a:rPr lang="en-US"/>
              <a:t>I decided to steal these serious concepts from Dale because they made a big impact on me</a:t>
            </a:r>
          </a:p>
        </p:txBody>
      </p:sp>
      <p:sp>
        <p:nvSpPr>
          <p:cNvPr id="4" name="Slide Number Placeholder 3"/>
          <p:cNvSpPr>
            <a:spLocks noGrp="1"/>
          </p:cNvSpPr>
          <p:nvPr>
            <p:ph type="sldNum" sz="quarter" idx="10"/>
          </p:nvPr>
        </p:nvSpPr>
        <p:spPr/>
        <p:txBody>
          <a:bodyPr/>
          <a:lstStyle/>
          <a:p>
            <a:fld id="{634C2C49-0BD3-8147-BDF9-5B1F43B1A074}" type="slidenum">
              <a:rPr lang="en-US" smtClean="0"/>
              <a:t>5</a:t>
            </a:fld>
            <a:endParaRPr lang="en-US"/>
          </a:p>
        </p:txBody>
      </p:sp>
    </p:spTree>
    <p:extLst>
      <p:ext uri="{BB962C8B-B14F-4D97-AF65-F5344CB8AC3E}">
        <p14:creationId xmlns:p14="http://schemas.microsoft.com/office/powerpoint/2010/main" val="159747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pair share.</a:t>
            </a:r>
          </a:p>
          <a:p>
            <a:pPr marL="171450" indent="-171450">
              <a:buFontTx/>
              <a:buChar char="-"/>
            </a:pPr>
            <a:r>
              <a:rPr lang="en-US"/>
              <a:t>Introduce think-pair-share and describe the steps.</a:t>
            </a:r>
          </a:p>
          <a:p>
            <a:endParaRPr lang="en-US"/>
          </a:p>
          <a:p>
            <a:pPr marL="171450" indent="-171450">
              <a:buFontTx/>
              <a:buChar char="-"/>
            </a:pPr>
            <a:r>
              <a:rPr lang="en-US"/>
              <a:t>Think about the implementation, and write it down (before slide transition that reveals the last two questions) (1 min or until students start asking questions about the spec)</a:t>
            </a:r>
          </a:p>
          <a:p>
            <a:pPr marL="171450" indent="-171450">
              <a:buFontTx/>
              <a:buChar char="-"/>
            </a:pPr>
            <a:endParaRPr lang="en-US"/>
          </a:p>
          <a:p>
            <a:pPr marL="171450" indent="-171450">
              <a:buFontTx/>
              <a:buChar char="-"/>
            </a:pPr>
            <a:r>
              <a:rPr lang="en-US"/>
              <a:t>Now get ready to pair up and discuss the problem. Please discuss these questions, and think of things you might want to share with the class when I ask for volunteers in a couple of minutes. When I say go, introduce yourself to a neighbor and start talking... Go!</a:t>
            </a:r>
          </a:p>
          <a:p>
            <a:pPr marL="171450" indent="-171450">
              <a:buFontTx/>
              <a:buChar char="-"/>
            </a:pPr>
            <a:endParaRPr lang="en-US"/>
          </a:p>
          <a:p>
            <a:pPr marL="171450" indent="-171450">
              <a:buFontTx/>
              <a:buChar char="-"/>
            </a:pPr>
            <a:r>
              <a:rPr lang="en-US"/>
              <a:t>Share. I hope you’re having great conversations about specifications! Please raise your hand if you’d like to share your ideas on this question.</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45</a:t>
            </a:fld>
            <a:endParaRPr lang="en-US"/>
          </a:p>
        </p:txBody>
      </p:sp>
    </p:spTree>
    <p:extLst>
      <p:ext uri="{BB962C8B-B14F-4D97-AF65-F5344CB8AC3E}">
        <p14:creationId xmlns:p14="http://schemas.microsoft.com/office/powerpoint/2010/main" val="225149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49</a:t>
            </a:fld>
            <a:endParaRPr lang="en-US"/>
          </a:p>
        </p:txBody>
      </p:sp>
    </p:spTree>
    <p:extLst>
      <p:ext uri="{BB962C8B-B14F-4D97-AF65-F5344CB8AC3E}">
        <p14:creationId xmlns:p14="http://schemas.microsoft.com/office/powerpoint/2010/main" val="141815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a:t>This means that you make something very complex, but it is organized into parts in a way that makes each part simpler, and where the parts can fit together in a simple and elegant way</a:t>
            </a:r>
          </a:p>
        </p:txBody>
      </p:sp>
      <p:sp>
        <p:nvSpPr>
          <p:cNvPr id="4" name="Slide Number Placeholder 3"/>
          <p:cNvSpPr>
            <a:spLocks noGrp="1"/>
          </p:cNvSpPr>
          <p:nvPr>
            <p:ph type="sldNum" sz="quarter" idx="10"/>
          </p:nvPr>
        </p:nvSpPr>
        <p:spPr/>
        <p:txBody>
          <a:bodyPr/>
          <a:lstStyle/>
          <a:p>
            <a:fld id="{634C2C49-0BD3-8147-BDF9-5B1F43B1A074}" type="slidenum">
              <a:rPr lang="en-US" smtClean="0"/>
              <a:t>6</a:t>
            </a:fld>
            <a:endParaRPr lang="en-US"/>
          </a:p>
        </p:txBody>
      </p:sp>
    </p:spTree>
    <p:extLst>
      <p:ext uri="{BB962C8B-B14F-4D97-AF65-F5344CB8AC3E}">
        <p14:creationId xmlns:p14="http://schemas.microsoft.com/office/powerpoint/2010/main" val="343251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634C2C49-0BD3-8147-BDF9-5B1F43B1A074}" type="slidenum">
              <a:rPr lang="en-US" smtClean="0"/>
              <a:t>9</a:t>
            </a:fld>
            <a:endParaRPr lang="en-US"/>
          </a:p>
        </p:txBody>
      </p:sp>
    </p:spTree>
    <p:extLst>
      <p:ext uri="{BB962C8B-B14F-4D97-AF65-F5344CB8AC3E}">
        <p14:creationId xmlns:p14="http://schemas.microsoft.com/office/powerpoint/2010/main" val="27776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I’m really excited to teach all of you!</a:t>
            </a:r>
          </a:p>
          <a:p>
            <a:pPr marL="171450" indent="-171450">
              <a:buFontTx/>
              <a:buChar char="-"/>
            </a:pPr>
            <a:r>
              <a:rPr lang="en-US"/>
              <a:t>I’m learning how to be an instructor, so please bear with me, and I really appreciate your support and your input.</a:t>
            </a:r>
          </a:p>
        </p:txBody>
      </p:sp>
      <p:sp>
        <p:nvSpPr>
          <p:cNvPr id="4" name="Slide Number Placeholder 3"/>
          <p:cNvSpPr>
            <a:spLocks noGrp="1"/>
          </p:cNvSpPr>
          <p:nvPr>
            <p:ph type="sldNum" sz="quarter" idx="10"/>
          </p:nvPr>
        </p:nvSpPr>
        <p:spPr/>
        <p:txBody>
          <a:bodyPr/>
          <a:lstStyle/>
          <a:p>
            <a:fld id="{634C2C49-0BD3-8147-BDF9-5B1F43B1A074}" type="slidenum">
              <a:rPr lang="en-US" smtClean="0"/>
              <a:t>11</a:t>
            </a:fld>
            <a:endParaRPr lang="en-US"/>
          </a:p>
        </p:txBody>
      </p:sp>
    </p:spTree>
    <p:extLst>
      <p:ext uri="{BB962C8B-B14F-4D97-AF65-F5344CB8AC3E}">
        <p14:creationId xmlns:p14="http://schemas.microsoft.com/office/powerpoint/2010/main" val="368447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These amazing people are your TAs!</a:t>
            </a:r>
          </a:p>
          <a:p>
            <a:pPr marL="171450" indent="-171450">
              <a:buFontTx/>
              <a:buChar char="-"/>
            </a:pPr>
            <a:r>
              <a:rPr lang="en-US"/>
              <a:t>They’re going to put a lot of hard work into this course to help you learn! </a:t>
            </a:r>
          </a:p>
          <a:p>
            <a:pPr marL="171450" indent="-171450">
              <a:buFontTx/>
              <a:buChar char="-"/>
            </a:pPr>
            <a:r>
              <a:rPr lang="en-US"/>
              <a:t>These wonderful TAs have got your back all quarter.</a:t>
            </a:r>
          </a:p>
          <a:p>
            <a:pPr marL="171450" indent="-171450">
              <a:buFontTx/>
              <a:buChar char="-"/>
            </a:pPr>
            <a:r>
              <a:rPr lang="en-US"/>
              <a:t>Some of them are new TAs and still learning how to be TAs</a:t>
            </a:r>
          </a:p>
          <a:p>
            <a:pPr marL="171450" indent="-171450">
              <a:buFontTx/>
              <a:buChar char="-"/>
            </a:pPr>
            <a:r>
              <a:rPr lang="en-US"/>
              <a:t>TAs please stand up for a moment</a:t>
            </a:r>
          </a:p>
        </p:txBody>
      </p:sp>
      <p:sp>
        <p:nvSpPr>
          <p:cNvPr id="4" name="Slide Number Placeholder 3"/>
          <p:cNvSpPr>
            <a:spLocks noGrp="1"/>
          </p:cNvSpPr>
          <p:nvPr>
            <p:ph type="sldNum" sz="quarter" idx="10"/>
          </p:nvPr>
        </p:nvSpPr>
        <p:spPr/>
        <p:txBody>
          <a:bodyPr/>
          <a:lstStyle/>
          <a:p>
            <a:fld id="{634C2C49-0BD3-8147-BDF9-5B1F43B1A074}" type="slidenum">
              <a:rPr lang="en-US" smtClean="0"/>
              <a:t>12</a:t>
            </a:fld>
            <a:endParaRPr lang="en-US"/>
          </a:p>
        </p:txBody>
      </p:sp>
    </p:spTree>
    <p:extLst>
      <p:ext uri="{BB962C8B-B14F-4D97-AF65-F5344CB8AC3E}">
        <p14:creationId xmlns:p14="http://schemas.microsoft.com/office/powerpoint/2010/main" val="262083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You are the most important people in this course. Without you, there would be no 331!</a:t>
            </a:r>
          </a:p>
          <a:p>
            <a:pPr marL="171450" indent="-171450">
              <a:buFontTx/>
              <a:buChar char="-"/>
            </a:pPr>
            <a:endParaRPr lang="en-US"/>
          </a:p>
          <a:p>
            <a:pPr marL="0" indent="0">
              <a:buFontTx/>
              <a:buNone/>
            </a:pPr>
            <a:r>
              <a:rPr lang="en-US"/>
              <a:t>- Diversity: the person to either side of you might be very different from you and might have different insights into the same course material</a:t>
            </a:r>
          </a:p>
          <a:p>
            <a:pPr marL="0" indent="0">
              <a:buFontTx/>
              <a:buNone/>
            </a:pPr>
            <a:endParaRPr lang="en-US"/>
          </a:p>
          <a:p>
            <a:pPr marL="0" indent="0">
              <a:buFontTx/>
              <a:buNone/>
            </a:pPr>
            <a:r>
              <a:rPr lang="en-US"/>
              <a:t>Names</a:t>
            </a:r>
          </a:p>
          <a:p>
            <a:pPr marL="171450" indent="-171450">
              <a:buFontTx/>
              <a:buChar char="-"/>
            </a:pPr>
            <a:r>
              <a:rPr lang="en-US"/>
              <a:t>I will try to learn everyone’s name, but it will take me some time</a:t>
            </a:r>
          </a:p>
          <a:p>
            <a:pPr marL="171450" indent="-171450">
              <a:buFontTx/>
              <a:buChar char="-"/>
            </a:pPr>
            <a:r>
              <a:rPr lang="en-US"/>
              <a:t>I have a mild level of face blindness, so it’s possible I’ll know who you are without successfully matching name to face</a:t>
            </a:r>
          </a:p>
        </p:txBody>
      </p:sp>
      <p:sp>
        <p:nvSpPr>
          <p:cNvPr id="4" name="Slide Number Placeholder 3"/>
          <p:cNvSpPr>
            <a:spLocks noGrp="1"/>
          </p:cNvSpPr>
          <p:nvPr>
            <p:ph type="sldNum" sz="quarter" idx="10"/>
          </p:nvPr>
        </p:nvSpPr>
        <p:spPr/>
        <p:txBody>
          <a:bodyPr/>
          <a:lstStyle/>
          <a:p>
            <a:fld id="{634C2C49-0BD3-8147-BDF9-5B1F43B1A074}" type="slidenum">
              <a:rPr lang="en-US" smtClean="0"/>
              <a:t>13</a:t>
            </a:fld>
            <a:endParaRPr lang="en-US"/>
          </a:p>
        </p:txBody>
      </p:sp>
    </p:spTree>
    <p:extLst>
      <p:ext uri="{BB962C8B-B14F-4D97-AF65-F5344CB8AC3E}">
        <p14:creationId xmlns:p14="http://schemas.microsoft.com/office/powerpoint/2010/main" val="268830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Note card survey questions</a:t>
            </a:r>
          </a:p>
        </p:txBody>
      </p:sp>
      <p:sp>
        <p:nvSpPr>
          <p:cNvPr id="4" name="Slide Number Placeholder 3"/>
          <p:cNvSpPr>
            <a:spLocks noGrp="1"/>
          </p:cNvSpPr>
          <p:nvPr>
            <p:ph type="sldNum" sz="quarter" idx="10"/>
          </p:nvPr>
        </p:nvSpPr>
        <p:spPr/>
        <p:txBody>
          <a:bodyPr/>
          <a:lstStyle/>
          <a:p>
            <a:fld id="{634C2C49-0BD3-8147-BDF9-5B1F43B1A074}" type="slidenum">
              <a:rPr lang="en-US" smtClean="0"/>
              <a:t>14</a:t>
            </a:fld>
            <a:endParaRPr lang="en-US"/>
          </a:p>
        </p:txBody>
      </p:sp>
    </p:spTree>
    <p:extLst>
      <p:ext uri="{BB962C8B-B14F-4D97-AF65-F5344CB8AC3E}">
        <p14:creationId xmlns:p14="http://schemas.microsoft.com/office/powerpoint/2010/main" val="301325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05453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090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668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33912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EBB55-2A9D-EE46-BF7E-5542B91A5A5C}"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9314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3EBB55-2A9D-EE46-BF7E-5542B91A5A5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0469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3EBB55-2A9D-EE46-BF7E-5542B91A5A5C}" type="datetimeFigureOut">
              <a:rPr lang="en-US" smtClean="0"/>
              <a:t>6/17/18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385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3EBB55-2A9D-EE46-BF7E-5542B91A5A5C}" type="datetimeFigureOut">
              <a:rPr lang="en-US" smtClean="0"/>
              <a:t>6/17/18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98220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BB55-2A9D-EE46-BF7E-5542B91A5A5C}" type="datetimeFigureOut">
              <a:rPr lang="en-US" smtClean="0"/>
              <a:t>6/17/18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410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64303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08472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BB55-2A9D-EE46-BF7E-5542B91A5A5C}" type="datetimeFigureOut">
              <a:rPr lang="en-US" smtClean="0"/>
              <a:t>6/17/18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739FE-6087-8940-A15F-FDD9D7199EB8}" type="slidenum">
              <a:rPr lang="en-US" smtClean="0"/>
              <a:t>‹#›</a:t>
            </a:fld>
            <a:endParaRPr lang="en-US"/>
          </a:p>
        </p:txBody>
      </p:sp>
    </p:spTree>
    <p:extLst>
      <p:ext uri="{BB962C8B-B14F-4D97-AF65-F5344CB8AC3E}">
        <p14:creationId xmlns:p14="http://schemas.microsoft.com/office/powerpoint/2010/main" val="1430738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urses.cs.washington.edu/courses/cse331/18su/collaboration.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courses.cs.washington.edu/courses/cse331/18s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groups.google.com/a/cs.washington.edu/forum/#!forum/cse331-18su-discussio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courses.cs.washington.edu/courses/cse331/18s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groups.google.com/a/cs.washington.edu/forum/#!forum/cse331-18su-discus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19"/>
            <a:ext cx="7772400" cy="1424781"/>
          </a:xfrm>
        </p:spPr>
        <p:txBody>
          <a:bodyPr>
            <a:normAutofit fontScale="90000"/>
          </a:bodyPr>
          <a:lstStyle/>
          <a:p>
            <a:pPr algn="l"/>
            <a:r>
              <a:rPr lang="en-US" dirty="0">
                <a:solidFill>
                  <a:schemeClr val="bg1"/>
                </a:solidFill>
                <a:latin typeface="Helvetica" charset="0"/>
                <a:ea typeface="Helvetica" charset="0"/>
                <a:cs typeface="Helvetica" charset="0"/>
              </a:rPr>
              <a:t>CSE 331</a:t>
            </a:r>
            <a:br>
              <a:rPr lang="en-US" dirty="0">
                <a:solidFill>
                  <a:schemeClr val="bg1"/>
                </a:solidFill>
                <a:latin typeface="Helvetica" charset="0"/>
                <a:ea typeface="Helvetica" charset="0"/>
                <a:cs typeface="Helvetica" charset="0"/>
              </a:rPr>
            </a:br>
            <a:r>
              <a:rPr lang="en-US" sz="4000" dirty="0">
                <a:solidFill>
                  <a:schemeClr val="bg1"/>
                </a:solidFill>
                <a:latin typeface="Helvetica" charset="0"/>
                <a:ea typeface="Helvetica" charset="0"/>
                <a:cs typeface="Helvetica" charset="0"/>
              </a:rPr>
              <a:t>Software Design and Implementation</a:t>
            </a:r>
          </a:p>
        </p:txBody>
      </p:sp>
      <p:sp>
        <p:nvSpPr>
          <p:cNvPr id="3" name="Subtitle 2"/>
          <p:cNvSpPr>
            <a:spLocks noGrp="1"/>
          </p:cNvSpPr>
          <p:nvPr>
            <p:ph type="subTitle" idx="1"/>
          </p:nvPr>
        </p:nvSpPr>
        <p:spPr>
          <a:xfrm>
            <a:off x="2250831" y="5770880"/>
            <a:ext cx="4642338" cy="568960"/>
          </a:xfrm>
        </p:spPr>
        <p:txBody>
          <a:bodyPr anchor="ctr">
            <a:normAutofit fontScale="92500"/>
          </a:bodyPr>
          <a:lstStyle/>
          <a:p>
            <a:r>
              <a:rPr lang="en-US">
                <a:latin typeface="Helvetica" charset="0"/>
                <a:ea typeface="Helvetica" charset="0"/>
                <a:cs typeface="Helvetica" charset="0"/>
              </a:rPr>
              <a:t>Leah Perlmutter  /  </a:t>
            </a:r>
            <a:r>
              <a:rPr lang="en-US" dirty="0">
                <a:latin typeface="Helvetica" charset="0"/>
                <a:ea typeface="Helvetica" charset="0"/>
                <a:cs typeface="Helvetica" charset="0"/>
              </a:rPr>
              <a:t>Summer 2018</a:t>
            </a:r>
          </a:p>
        </p:txBody>
      </p:sp>
      <p:sp>
        <p:nvSpPr>
          <p:cNvPr id="4" name="Rectangle 3"/>
          <p:cNvSpPr/>
          <p:nvPr/>
        </p:nvSpPr>
        <p:spPr>
          <a:xfrm>
            <a:off x="0" y="0"/>
            <a:ext cx="9144000" cy="196088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05460" y="2917597"/>
            <a:ext cx="8133080" cy="1754326"/>
          </a:xfrm>
          <a:prstGeom prst="rect">
            <a:avLst/>
          </a:prstGeom>
          <a:noFill/>
        </p:spPr>
        <p:txBody>
          <a:bodyPr wrap="square" rtlCol="0">
            <a:spAutoFit/>
          </a:bodyPr>
          <a:lstStyle/>
          <a:p>
            <a:pPr algn="ctr"/>
            <a:r>
              <a:rPr lang="en-US" sz="5400" dirty="0">
                <a:latin typeface="Helvetica" charset="0"/>
                <a:ea typeface="Helvetica" charset="0"/>
                <a:cs typeface="Helvetica" charset="0"/>
              </a:rPr>
              <a:t>Lecture 1</a:t>
            </a:r>
          </a:p>
          <a:p>
            <a:pPr algn="ctr"/>
            <a:r>
              <a:rPr lang="en-US" sz="5400" i="1" dirty="0">
                <a:latin typeface="Helvetica" charset="0"/>
                <a:ea typeface="Helvetica" charset="0"/>
                <a:cs typeface="Helvetica" charset="0"/>
              </a:rPr>
              <a:t>Introduction</a:t>
            </a:r>
          </a:p>
        </p:txBody>
      </p:sp>
      <p:sp>
        <p:nvSpPr>
          <p:cNvPr id="6" name="Title 1">
            <a:extLst>
              <a:ext uri="{FF2B5EF4-FFF2-40B4-BE49-F238E27FC236}">
                <a16:creationId xmlns:a16="http://schemas.microsoft.com/office/drawing/2014/main" id="{773C6B54-A025-2B43-B90B-23A7531EE018}"/>
              </a:ext>
            </a:extLst>
          </p:cNvPr>
          <p:cNvSpPr txBox="1">
            <a:spLocks/>
          </p:cNvSpPr>
          <p:nvPr/>
        </p:nvSpPr>
        <p:spPr>
          <a:xfrm>
            <a:off x="838200" y="426719"/>
            <a:ext cx="7772400" cy="14247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solidFill>
                  <a:schemeClr val="bg1"/>
                </a:solidFill>
                <a:latin typeface="Helvetica" charset="0"/>
                <a:ea typeface="Helvetica" charset="0"/>
                <a:cs typeface="Helvetica" charset="0"/>
              </a:rPr>
              <a:t>CSE 331</a:t>
            </a:r>
            <a:br>
              <a:rPr lang="en-US">
                <a:solidFill>
                  <a:schemeClr val="bg1"/>
                </a:solidFill>
                <a:latin typeface="Helvetica" charset="0"/>
                <a:ea typeface="Helvetica" charset="0"/>
                <a:cs typeface="Helvetica" charset="0"/>
              </a:rPr>
            </a:br>
            <a:r>
              <a:rPr lang="en-US" sz="4000">
                <a:solidFill>
                  <a:schemeClr val="bg1"/>
                </a:solidFill>
                <a:latin typeface="Helvetica" charset="0"/>
                <a:ea typeface="Helvetica" charset="0"/>
                <a:cs typeface="Helvetica" charset="0"/>
              </a:rPr>
              <a:t>Software Design and Implementation</a:t>
            </a:r>
            <a:endParaRPr lang="en-US" sz="40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93669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1951527" y="2663810"/>
            <a:ext cx="5182252" cy="1446550"/>
          </a:xfrm>
          <a:prstGeom prst="rect">
            <a:avLst/>
          </a:prstGeom>
          <a:noFill/>
        </p:spPr>
        <p:txBody>
          <a:bodyPr wrap="none" rtlCol="0">
            <a:spAutoFit/>
          </a:bodyPr>
          <a:lstStyle/>
          <a:p>
            <a:r>
              <a:rPr lang="en-US" sz="8800">
                <a:solidFill>
                  <a:schemeClr val="bg1"/>
                </a:solidFill>
                <a:latin typeface="Helvetica" charset="0"/>
                <a:ea typeface="Helvetica" charset="0"/>
                <a:cs typeface="Helvetica" charset="0"/>
              </a:rPr>
              <a:t>Welcome!</a:t>
            </a:r>
          </a:p>
        </p:txBody>
      </p:sp>
    </p:spTree>
    <p:extLst>
      <p:ext uri="{BB962C8B-B14F-4D97-AF65-F5344CB8AC3E}">
        <p14:creationId xmlns:p14="http://schemas.microsoft.com/office/powerpoint/2010/main" val="3098704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Instructor</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3815759" cy="4504055"/>
          </a:xfrm>
        </p:spPr>
        <p:txBody>
          <a:bodyPr>
            <a:normAutofit/>
          </a:bodyPr>
          <a:lstStyle/>
          <a:p>
            <a:pPr>
              <a:lnSpc>
                <a:spcPct val="100000"/>
              </a:lnSpc>
            </a:pPr>
            <a:r>
              <a:rPr lang="en-US">
                <a:latin typeface="Helvetica" charset="0"/>
                <a:ea typeface="Helvetica" charset="0"/>
                <a:cs typeface="Helvetica" charset="0"/>
              </a:rPr>
              <a:t>Leah Perlmutter</a:t>
            </a:r>
          </a:p>
          <a:p>
            <a:pPr>
              <a:lnSpc>
                <a:spcPct val="100000"/>
              </a:lnSpc>
            </a:pPr>
            <a:r>
              <a:rPr lang="en-US">
                <a:latin typeface="Helvetica" charset="0"/>
                <a:ea typeface="Helvetica" charset="0"/>
                <a:cs typeface="Helvetica" charset="0"/>
              </a:rPr>
              <a:t>Pronouns: she, her</a:t>
            </a:r>
          </a:p>
          <a:p>
            <a:pPr>
              <a:lnSpc>
                <a:spcPct val="100000"/>
              </a:lnSpc>
            </a:pPr>
            <a:r>
              <a:rPr lang="en-US">
                <a:latin typeface="Helvetica" charset="0"/>
                <a:ea typeface="Helvetica" charset="0"/>
                <a:cs typeface="Helvetica" charset="0"/>
              </a:rPr>
              <a:t>3rd year PhD student</a:t>
            </a:r>
          </a:p>
          <a:p>
            <a:pPr>
              <a:lnSpc>
                <a:spcPct val="100000"/>
              </a:lnSpc>
            </a:pPr>
            <a:r>
              <a:rPr lang="en-US">
                <a:latin typeface="Helvetica" charset="0"/>
                <a:ea typeface="Helvetica" charset="0"/>
                <a:cs typeface="Helvetica" charset="0"/>
              </a:rPr>
              <a:t>Worked in software industry before PhD</a:t>
            </a:r>
          </a:p>
          <a:p>
            <a:pPr>
              <a:lnSpc>
                <a:spcPct val="100000"/>
              </a:lnSpc>
            </a:pPr>
            <a:r>
              <a:rPr lang="en-US">
                <a:latin typeface="Helvetica" charset="0"/>
                <a:ea typeface="Helvetica" charset="0"/>
                <a:cs typeface="Helvetica" charset="0"/>
              </a:rPr>
              <a:t>TA’d 331 last quarter</a:t>
            </a:r>
          </a:p>
          <a:p>
            <a:pPr>
              <a:lnSpc>
                <a:spcPct val="100000"/>
              </a:lnSpc>
            </a:pPr>
            <a:r>
              <a:rPr lang="en-US">
                <a:latin typeface="Helvetica" charset="0"/>
                <a:ea typeface="Helvetica" charset="0"/>
                <a:cs typeface="Helvetica" charset="0"/>
              </a:rPr>
              <a:t>This is my first time teaching!</a:t>
            </a:r>
          </a:p>
          <a:p>
            <a:pPr>
              <a:lnSpc>
                <a:spcPct val="100000"/>
              </a:lnSpc>
            </a:pPr>
            <a:endParaRPr lang="en-US">
              <a:latin typeface="Helvetica" charset="0"/>
              <a:ea typeface="Helvetica" charset="0"/>
              <a:cs typeface="Helvetica" charset="0"/>
            </a:endParaRPr>
          </a:p>
        </p:txBody>
      </p:sp>
      <p:pic>
        <p:nvPicPr>
          <p:cNvPr id="5" name="Picture 4">
            <a:extLst>
              <a:ext uri="{FF2B5EF4-FFF2-40B4-BE49-F238E27FC236}">
                <a16:creationId xmlns:a16="http://schemas.microsoft.com/office/drawing/2014/main" id="{22125175-41A3-8D4C-B31E-BEFC3F0D027C}"/>
              </a:ext>
            </a:extLst>
          </p:cNvPr>
          <p:cNvPicPr>
            <a:picLocks noChangeAspect="1"/>
          </p:cNvPicPr>
          <p:nvPr/>
        </p:nvPicPr>
        <p:blipFill rotWithShape="1">
          <a:blip r:embed="rId3"/>
          <a:srcRect l="12484" t="10765" r="19257" b="19478"/>
          <a:stretch/>
        </p:blipFill>
        <p:spPr>
          <a:xfrm>
            <a:off x="4621616" y="0"/>
            <a:ext cx="4522383" cy="3466214"/>
          </a:xfrm>
          <a:prstGeom prst="rect">
            <a:avLst/>
          </a:prstGeom>
        </p:spPr>
      </p:pic>
      <p:pic>
        <p:nvPicPr>
          <p:cNvPr id="7" name="Picture 6">
            <a:extLst>
              <a:ext uri="{FF2B5EF4-FFF2-40B4-BE49-F238E27FC236}">
                <a16:creationId xmlns:a16="http://schemas.microsoft.com/office/drawing/2014/main" id="{4052E995-8193-244E-8D2A-A22DD14BE211}"/>
              </a:ext>
            </a:extLst>
          </p:cNvPr>
          <p:cNvPicPr>
            <a:picLocks noChangeAspect="1"/>
          </p:cNvPicPr>
          <p:nvPr/>
        </p:nvPicPr>
        <p:blipFill>
          <a:blip r:embed="rId4"/>
          <a:stretch>
            <a:fillRect/>
          </a:stretch>
        </p:blipFill>
        <p:spPr>
          <a:xfrm>
            <a:off x="4621617" y="3466214"/>
            <a:ext cx="4522383" cy="3391787"/>
          </a:xfrm>
          <a:prstGeom prst="rect">
            <a:avLst/>
          </a:prstGeom>
        </p:spPr>
      </p:pic>
    </p:spTree>
    <p:extLst>
      <p:ext uri="{BB962C8B-B14F-4D97-AF65-F5344CB8AC3E}">
        <p14:creationId xmlns:p14="http://schemas.microsoft.com/office/powerpoint/2010/main" val="2224691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a:solidFill>
                  <a:srgbClr val="443B81"/>
                </a:solidFill>
                <a:latin typeface="Helvetica" charset="0"/>
                <a:ea typeface="Helvetica" charset="0"/>
                <a:cs typeface="Helvetica" charset="0"/>
              </a:rPr>
              <a:t>TAs</a:t>
            </a:r>
            <a:endParaRPr lang="en-US" dirty="0">
              <a:solidFill>
                <a:srgbClr val="443B81"/>
              </a:solidFill>
              <a:latin typeface="Helvetica" charset="0"/>
              <a:ea typeface="Helvetica" charset="0"/>
              <a:cs typeface="Helvetica" charset="0"/>
            </a:endParaRPr>
          </a:p>
        </p:txBody>
      </p:sp>
      <p:grpSp>
        <p:nvGrpSpPr>
          <p:cNvPr id="19" name="Group 18">
            <a:extLst>
              <a:ext uri="{FF2B5EF4-FFF2-40B4-BE49-F238E27FC236}">
                <a16:creationId xmlns:a16="http://schemas.microsoft.com/office/drawing/2014/main" id="{640ACE64-3085-8044-A981-3A2BFA555181}"/>
              </a:ext>
            </a:extLst>
          </p:cNvPr>
          <p:cNvGrpSpPr/>
          <p:nvPr/>
        </p:nvGrpSpPr>
        <p:grpSpPr>
          <a:xfrm>
            <a:off x="3720661" y="1522897"/>
            <a:ext cx="1603077" cy="2454116"/>
            <a:chOff x="4087648" y="1616170"/>
            <a:chExt cx="1258678" cy="1926883"/>
          </a:xfrm>
        </p:grpSpPr>
        <p:pic>
          <p:nvPicPr>
            <p:cNvPr id="6" name="Picture 5">
              <a:extLst>
                <a:ext uri="{FF2B5EF4-FFF2-40B4-BE49-F238E27FC236}">
                  <a16:creationId xmlns:a16="http://schemas.microsoft.com/office/drawing/2014/main" id="{2960A4DA-5362-F842-BEBC-84E52A0C921F}"/>
                </a:ext>
              </a:extLst>
            </p:cNvPr>
            <p:cNvPicPr>
              <a:picLocks noChangeAspect="1"/>
            </p:cNvPicPr>
            <p:nvPr/>
          </p:nvPicPr>
          <p:blipFill rotWithShape="1">
            <a:blip r:embed="rId3"/>
            <a:srcRect l="24667" b="19505"/>
            <a:stretch/>
          </p:blipFill>
          <p:spPr>
            <a:xfrm>
              <a:off x="4216400" y="1616170"/>
              <a:ext cx="956724" cy="1533430"/>
            </a:xfrm>
            <a:prstGeom prst="rect">
              <a:avLst/>
            </a:prstGeom>
          </p:spPr>
        </p:pic>
        <p:sp>
          <p:nvSpPr>
            <p:cNvPr id="13" name="TextBox 12">
              <a:extLst>
                <a:ext uri="{FF2B5EF4-FFF2-40B4-BE49-F238E27FC236}">
                  <a16:creationId xmlns:a16="http://schemas.microsoft.com/office/drawing/2014/main" id="{879E918F-4641-FC42-A00D-7DBE2722E4FE}"/>
                </a:ext>
              </a:extLst>
            </p:cNvPr>
            <p:cNvSpPr txBox="1"/>
            <p:nvPr/>
          </p:nvSpPr>
          <p:spPr>
            <a:xfrm>
              <a:off x="4087648" y="3173721"/>
              <a:ext cx="1258678" cy="369332"/>
            </a:xfrm>
            <a:prstGeom prst="rect">
              <a:avLst/>
            </a:prstGeom>
            <a:noFill/>
          </p:spPr>
          <p:txBody>
            <a:bodyPr wrap="none" rtlCol="0">
              <a:spAutoFit/>
            </a:bodyPr>
            <a:lstStyle/>
            <a:p>
              <a:r>
                <a:rPr lang="en-US" sz="2400"/>
                <a:t>JongHo Lee</a:t>
              </a:r>
            </a:p>
          </p:txBody>
        </p:sp>
      </p:grpSp>
      <p:grpSp>
        <p:nvGrpSpPr>
          <p:cNvPr id="18" name="Group 17">
            <a:extLst>
              <a:ext uri="{FF2B5EF4-FFF2-40B4-BE49-F238E27FC236}">
                <a16:creationId xmlns:a16="http://schemas.microsoft.com/office/drawing/2014/main" id="{0E94DAF2-E271-8C47-9630-F06FF45DCCF4}"/>
              </a:ext>
            </a:extLst>
          </p:cNvPr>
          <p:cNvGrpSpPr/>
          <p:nvPr/>
        </p:nvGrpSpPr>
        <p:grpSpPr>
          <a:xfrm>
            <a:off x="986917" y="1522897"/>
            <a:ext cx="1846981" cy="2459264"/>
            <a:chOff x="1727246" y="1849439"/>
            <a:chExt cx="1435796" cy="1911769"/>
          </a:xfrm>
        </p:grpSpPr>
        <p:pic>
          <p:nvPicPr>
            <p:cNvPr id="14" name="Content Placeholder 3">
              <a:extLst>
                <a:ext uri="{FF2B5EF4-FFF2-40B4-BE49-F238E27FC236}">
                  <a16:creationId xmlns:a16="http://schemas.microsoft.com/office/drawing/2014/main" id="{297DD7E8-3CB6-4445-8979-F0FB0A147EC1}"/>
                </a:ext>
              </a:extLst>
            </p:cNvPr>
            <p:cNvPicPr>
              <a:picLocks noChangeAspect="1"/>
            </p:cNvPicPr>
            <p:nvPr/>
          </p:nvPicPr>
          <p:blipFill rotWithShape="1">
            <a:blip r:embed="rId4"/>
            <a:srcRect l="19887" b="19750"/>
            <a:stretch/>
          </p:blipFill>
          <p:spPr>
            <a:xfrm>
              <a:off x="1958573" y="1849439"/>
              <a:ext cx="1017426" cy="1528761"/>
            </a:xfrm>
            <a:prstGeom prst="rect">
              <a:avLst/>
            </a:prstGeom>
          </p:spPr>
        </p:pic>
        <p:sp>
          <p:nvSpPr>
            <p:cNvPr id="15" name="TextBox 14">
              <a:extLst>
                <a:ext uri="{FF2B5EF4-FFF2-40B4-BE49-F238E27FC236}">
                  <a16:creationId xmlns:a16="http://schemas.microsoft.com/office/drawing/2014/main" id="{D75823D1-43F9-1D47-9BD6-3E118C0FA6B0}"/>
                </a:ext>
              </a:extLst>
            </p:cNvPr>
            <p:cNvSpPr txBox="1"/>
            <p:nvPr/>
          </p:nvSpPr>
          <p:spPr>
            <a:xfrm>
              <a:off x="1727246" y="3402321"/>
              <a:ext cx="1435796" cy="358887"/>
            </a:xfrm>
            <a:prstGeom prst="rect">
              <a:avLst/>
            </a:prstGeom>
            <a:noFill/>
          </p:spPr>
          <p:txBody>
            <a:bodyPr wrap="none" rtlCol="0">
              <a:spAutoFit/>
            </a:bodyPr>
            <a:lstStyle/>
            <a:p>
              <a:r>
                <a:rPr lang="en-US" sz="2400"/>
                <a:t>Haiqiao Chen</a:t>
              </a:r>
            </a:p>
          </p:txBody>
        </p:sp>
      </p:grpSp>
      <p:grpSp>
        <p:nvGrpSpPr>
          <p:cNvPr id="21" name="Group 20">
            <a:extLst>
              <a:ext uri="{FF2B5EF4-FFF2-40B4-BE49-F238E27FC236}">
                <a16:creationId xmlns:a16="http://schemas.microsoft.com/office/drawing/2014/main" id="{DD949482-9608-6F40-89B0-3E7EAF8D8DD1}"/>
              </a:ext>
            </a:extLst>
          </p:cNvPr>
          <p:cNvGrpSpPr/>
          <p:nvPr/>
        </p:nvGrpSpPr>
        <p:grpSpPr>
          <a:xfrm>
            <a:off x="6521449" y="1522897"/>
            <a:ext cx="1356459" cy="2416753"/>
            <a:chOff x="6362699" y="1417639"/>
            <a:chExt cx="1090263" cy="1942482"/>
          </a:xfrm>
        </p:grpSpPr>
        <p:pic>
          <p:nvPicPr>
            <p:cNvPr id="8" name="Picture 7">
              <a:extLst>
                <a:ext uri="{FF2B5EF4-FFF2-40B4-BE49-F238E27FC236}">
                  <a16:creationId xmlns:a16="http://schemas.microsoft.com/office/drawing/2014/main" id="{1F0A7FB4-5CAB-4A49-B20F-879105499EAA}"/>
                </a:ext>
              </a:extLst>
            </p:cNvPr>
            <p:cNvPicPr>
              <a:picLocks noChangeAspect="1"/>
            </p:cNvPicPr>
            <p:nvPr/>
          </p:nvPicPr>
          <p:blipFill rotWithShape="1">
            <a:blip r:embed="rId5"/>
            <a:srcRect l="14153" b="19750"/>
            <a:stretch/>
          </p:blipFill>
          <p:spPr>
            <a:xfrm>
              <a:off x="6362699" y="1417639"/>
              <a:ext cx="1090263" cy="1528761"/>
            </a:xfrm>
            <a:prstGeom prst="rect">
              <a:avLst/>
            </a:prstGeom>
          </p:spPr>
        </p:pic>
        <p:sp>
          <p:nvSpPr>
            <p:cNvPr id="20" name="TextBox 19">
              <a:extLst>
                <a:ext uri="{FF2B5EF4-FFF2-40B4-BE49-F238E27FC236}">
                  <a16:creationId xmlns:a16="http://schemas.microsoft.com/office/drawing/2014/main" id="{21737EFB-B1E5-E244-B9D8-ACCE2E176C6F}"/>
                </a:ext>
              </a:extLst>
            </p:cNvPr>
            <p:cNvSpPr txBox="1"/>
            <p:nvPr/>
          </p:nvSpPr>
          <p:spPr>
            <a:xfrm>
              <a:off x="6362699" y="2989055"/>
              <a:ext cx="1005177" cy="371066"/>
            </a:xfrm>
            <a:prstGeom prst="rect">
              <a:avLst/>
            </a:prstGeom>
            <a:noFill/>
          </p:spPr>
          <p:txBody>
            <a:bodyPr wrap="none" rtlCol="0">
              <a:spAutoFit/>
            </a:bodyPr>
            <a:lstStyle/>
            <a:p>
              <a:r>
                <a:rPr lang="en-US" sz="2400"/>
                <a:t>Wei Liao</a:t>
              </a:r>
            </a:p>
          </p:txBody>
        </p:sp>
      </p:grpSp>
      <p:grpSp>
        <p:nvGrpSpPr>
          <p:cNvPr id="24" name="Group 23">
            <a:extLst>
              <a:ext uri="{FF2B5EF4-FFF2-40B4-BE49-F238E27FC236}">
                <a16:creationId xmlns:a16="http://schemas.microsoft.com/office/drawing/2014/main" id="{41ABFBA9-67E3-1848-A575-5288F09C5A3A}"/>
              </a:ext>
            </a:extLst>
          </p:cNvPr>
          <p:cNvGrpSpPr/>
          <p:nvPr/>
        </p:nvGrpSpPr>
        <p:grpSpPr>
          <a:xfrm>
            <a:off x="3874030" y="4133852"/>
            <a:ext cx="1412237" cy="2572754"/>
            <a:chOff x="6559548" y="4395975"/>
            <a:chExt cx="1014063" cy="1847377"/>
          </a:xfrm>
        </p:grpSpPr>
        <p:pic>
          <p:nvPicPr>
            <p:cNvPr id="10" name="Picture 9">
              <a:extLst>
                <a:ext uri="{FF2B5EF4-FFF2-40B4-BE49-F238E27FC236}">
                  <a16:creationId xmlns:a16="http://schemas.microsoft.com/office/drawing/2014/main" id="{0BFA6DBB-7E63-9B45-A9F8-BF1547CF7EF9}"/>
                </a:ext>
              </a:extLst>
            </p:cNvPr>
            <p:cNvPicPr>
              <a:picLocks noChangeAspect="1"/>
            </p:cNvPicPr>
            <p:nvPr/>
          </p:nvPicPr>
          <p:blipFill rotWithShape="1">
            <a:blip r:embed="rId6"/>
            <a:srcRect l="20152" b="19014"/>
            <a:stretch/>
          </p:blipFill>
          <p:spPr>
            <a:xfrm>
              <a:off x="6559548" y="4395975"/>
              <a:ext cx="1014063" cy="1542781"/>
            </a:xfrm>
            <a:prstGeom prst="rect">
              <a:avLst/>
            </a:prstGeom>
          </p:spPr>
        </p:pic>
        <p:sp>
          <p:nvSpPr>
            <p:cNvPr id="23" name="TextBox 22">
              <a:extLst>
                <a:ext uri="{FF2B5EF4-FFF2-40B4-BE49-F238E27FC236}">
                  <a16:creationId xmlns:a16="http://schemas.microsoft.com/office/drawing/2014/main" id="{953CF5F2-280F-2C43-80A5-56EE901CE982}"/>
                </a:ext>
              </a:extLst>
            </p:cNvPr>
            <p:cNvSpPr txBox="1"/>
            <p:nvPr/>
          </p:nvSpPr>
          <p:spPr>
            <a:xfrm>
              <a:off x="6600778" y="5911851"/>
              <a:ext cx="972832" cy="331501"/>
            </a:xfrm>
            <a:prstGeom prst="rect">
              <a:avLst/>
            </a:prstGeom>
            <a:noFill/>
          </p:spPr>
          <p:txBody>
            <a:bodyPr wrap="square" rtlCol="0">
              <a:spAutoFit/>
            </a:bodyPr>
            <a:lstStyle/>
            <a:p>
              <a:r>
                <a:rPr lang="en-US" sz="2400"/>
                <a:t>Matt Xu</a:t>
              </a:r>
            </a:p>
          </p:txBody>
        </p:sp>
      </p:grpSp>
      <p:grpSp>
        <p:nvGrpSpPr>
          <p:cNvPr id="26" name="Group 25">
            <a:extLst>
              <a:ext uri="{FF2B5EF4-FFF2-40B4-BE49-F238E27FC236}">
                <a16:creationId xmlns:a16="http://schemas.microsoft.com/office/drawing/2014/main" id="{DF87329E-EBA9-594F-8BFA-9D16C12C1B40}"/>
              </a:ext>
            </a:extLst>
          </p:cNvPr>
          <p:cNvGrpSpPr/>
          <p:nvPr/>
        </p:nvGrpSpPr>
        <p:grpSpPr>
          <a:xfrm>
            <a:off x="6351465" y="4129505"/>
            <a:ext cx="1594741" cy="2525120"/>
            <a:chOff x="4071413" y="4375688"/>
            <a:chExt cx="1146161" cy="1814837"/>
          </a:xfrm>
        </p:grpSpPr>
        <p:pic>
          <p:nvPicPr>
            <p:cNvPr id="11" name="Picture 10">
              <a:extLst>
                <a:ext uri="{FF2B5EF4-FFF2-40B4-BE49-F238E27FC236}">
                  <a16:creationId xmlns:a16="http://schemas.microsoft.com/office/drawing/2014/main" id="{7BCF2972-D0D4-D84E-930C-90B0BDAE75E5}"/>
                </a:ext>
              </a:extLst>
            </p:cNvPr>
            <p:cNvPicPr>
              <a:picLocks noChangeAspect="1"/>
            </p:cNvPicPr>
            <p:nvPr/>
          </p:nvPicPr>
          <p:blipFill rotWithShape="1">
            <a:blip r:embed="rId7"/>
            <a:srcRect l="21168" b="19361"/>
            <a:stretch/>
          </p:blipFill>
          <p:spPr>
            <a:xfrm>
              <a:off x="4216400" y="4375688"/>
              <a:ext cx="1001174" cy="1536162"/>
            </a:xfrm>
            <a:prstGeom prst="rect">
              <a:avLst/>
            </a:prstGeom>
          </p:spPr>
        </p:pic>
        <p:sp>
          <p:nvSpPr>
            <p:cNvPr id="25" name="TextBox 24">
              <a:extLst>
                <a:ext uri="{FF2B5EF4-FFF2-40B4-BE49-F238E27FC236}">
                  <a16:creationId xmlns:a16="http://schemas.microsoft.com/office/drawing/2014/main" id="{66F8AB9C-016B-4445-BF3A-E196F61CD868}"/>
                </a:ext>
              </a:extLst>
            </p:cNvPr>
            <p:cNvSpPr txBox="1"/>
            <p:nvPr/>
          </p:nvSpPr>
          <p:spPr>
            <a:xfrm>
              <a:off x="4071413" y="5858720"/>
              <a:ext cx="1121823" cy="331805"/>
            </a:xfrm>
            <a:prstGeom prst="rect">
              <a:avLst/>
            </a:prstGeom>
            <a:noFill/>
          </p:spPr>
          <p:txBody>
            <a:bodyPr wrap="none" rtlCol="0">
              <a:spAutoFit/>
            </a:bodyPr>
            <a:lstStyle/>
            <a:p>
              <a:r>
                <a:rPr lang="en-US" sz="2400"/>
                <a:t>Joyce Zhou</a:t>
              </a:r>
            </a:p>
          </p:txBody>
        </p:sp>
      </p:grpSp>
      <p:grpSp>
        <p:nvGrpSpPr>
          <p:cNvPr id="28" name="Group 27">
            <a:extLst>
              <a:ext uri="{FF2B5EF4-FFF2-40B4-BE49-F238E27FC236}">
                <a16:creationId xmlns:a16="http://schemas.microsoft.com/office/drawing/2014/main" id="{3D803166-5FFC-FC4F-A785-E68DD2A16FB5}"/>
              </a:ext>
            </a:extLst>
          </p:cNvPr>
          <p:cNvGrpSpPr/>
          <p:nvPr/>
        </p:nvGrpSpPr>
        <p:grpSpPr>
          <a:xfrm>
            <a:off x="986916" y="4129504"/>
            <a:ext cx="1429808" cy="2452542"/>
            <a:chOff x="1086987" y="4375688"/>
            <a:chExt cx="1074057" cy="1842325"/>
          </a:xfrm>
        </p:grpSpPr>
        <p:pic>
          <p:nvPicPr>
            <p:cNvPr id="9" name="Picture 8">
              <a:extLst>
                <a:ext uri="{FF2B5EF4-FFF2-40B4-BE49-F238E27FC236}">
                  <a16:creationId xmlns:a16="http://schemas.microsoft.com/office/drawing/2014/main" id="{1056FDA0-5FD6-B649-88D8-5328037AE922}"/>
                </a:ext>
              </a:extLst>
            </p:cNvPr>
            <p:cNvPicPr>
              <a:picLocks noChangeAspect="1"/>
            </p:cNvPicPr>
            <p:nvPr/>
          </p:nvPicPr>
          <p:blipFill rotWithShape="1">
            <a:blip r:embed="rId8"/>
            <a:srcRect l="16339" b="19361"/>
            <a:stretch/>
          </p:blipFill>
          <p:spPr>
            <a:xfrm>
              <a:off x="1098549" y="4375688"/>
              <a:ext cx="1062495" cy="1536162"/>
            </a:xfrm>
            <a:prstGeom prst="rect">
              <a:avLst/>
            </a:prstGeom>
          </p:spPr>
        </p:pic>
        <p:sp>
          <p:nvSpPr>
            <p:cNvPr id="27" name="TextBox 26">
              <a:extLst>
                <a:ext uri="{FF2B5EF4-FFF2-40B4-BE49-F238E27FC236}">
                  <a16:creationId xmlns:a16="http://schemas.microsoft.com/office/drawing/2014/main" id="{BBD12881-2AB3-0C45-99DA-6F036F92B4EC}"/>
                </a:ext>
              </a:extLst>
            </p:cNvPr>
            <p:cNvSpPr txBox="1"/>
            <p:nvPr/>
          </p:nvSpPr>
          <p:spPr>
            <a:xfrm>
              <a:off x="1086987" y="5871215"/>
              <a:ext cx="1039526" cy="346798"/>
            </a:xfrm>
            <a:prstGeom prst="rect">
              <a:avLst/>
            </a:prstGeom>
            <a:noFill/>
          </p:spPr>
          <p:txBody>
            <a:bodyPr wrap="none" rtlCol="0">
              <a:spAutoFit/>
            </a:bodyPr>
            <a:lstStyle/>
            <a:p>
              <a:r>
                <a:rPr lang="en-US" sz="2400"/>
                <a:t>Frank Qin</a:t>
              </a:r>
            </a:p>
          </p:txBody>
        </p:sp>
      </p:grpSp>
    </p:spTree>
    <p:extLst>
      <p:ext uri="{BB962C8B-B14F-4D97-AF65-F5344CB8AC3E}">
        <p14:creationId xmlns:p14="http://schemas.microsoft.com/office/powerpoint/2010/main" val="105021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a:solidFill>
                  <a:srgbClr val="443B81"/>
                </a:solidFill>
                <a:latin typeface="Helvetica" charset="0"/>
                <a:ea typeface="Helvetica" charset="0"/>
                <a:cs typeface="Helvetica" charset="0"/>
              </a:rPr>
              <a:t>Students</a:t>
            </a:r>
            <a:endParaRPr lang="en-US" dirty="0">
              <a:solidFill>
                <a:srgbClr val="443B81"/>
              </a:solidFill>
              <a:latin typeface="Helvetica" charset="0"/>
              <a:ea typeface="Helvetica" charset="0"/>
              <a:cs typeface="Helvetica" charset="0"/>
            </a:endParaRPr>
          </a:p>
        </p:txBody>
      </p:sp>
      <p:sp>
        <p:nvSpPr>
          <p:cNvPr id="22" name="Content Placeholder 2">
            <a:extLst>
              <a:ext uri="{FF2B5EF4-FFF2-40B4-BE49-F238E27FC236}">
                <a16:creationId xmlns:a16="http://schemas.microsoft.com/office/drawing/2014/main" id="{75335771-AF0E-1D4E-B6AC-60CFFB7D3092}"/>
              </a:ext>
            </a:extLst>
          </p:cNvPr>
          <p:cNvSpPr>
            <a:spLocks noGrp="1"/>
          </p:cNvSpPr>
          <p:nvPr>
            <p:ph idx="1"/>
          </p:nvPr>
        </p:nvSpPr>
        <p:spPr>
          <a:xfrm>
            <a:off x="628650" y="1825625"/>
            <a:ext cx="7886699" cy="4504055"/>
          </a:xfrm>
        </p:spPr>
        <p:txBody>
          <a:bodyPr>
            <a:normAutofit/>
          </a:bodyPr>
          <a:lstStyle/>
          <a:p>
            <a:pPr>
              <a:lnSpc>
                <a:spcPct val="100000"/>
              </a:lnSpc>
            </a:pPr>
            <a:r>
              <a:rPr lang="en-US">
                <a:latin typeface="Helvetica" charset="0"/>
                <a:ea typeface="Helvetica" charset="0"/>
                <a:cs typeface="Helvetica" charset="0"/>
              </a:rPr>
              <a:t>Welcome and thanks for being here!!!!!</a:t>
            </a:r>
          </a:p>
          <a:p>
            <a:pPr>
              <a:lnSpc>
                <a:spcPct val="100000"/>
              </a:lnSpc>
            </a:pPr>
            <a:r>
              <a:rPr lang="en-US">
                <a:latin typeface="Helvetica" charset="0"/>
                <a:ea typeface="Helvetica" charset="0"/>
                <a:cs typeface="Helvetica" charset="0"/>
              </a:rPr>
              <a:t>9 different majors represented</a:t>
            </a:r>
          </a:p>
          <a:p>
            <a:pPr lvl="1">
              <a:lnSpc>
                <a:spcPct val="100000"/>
              </a:lnSpc>
            </a:pPr>
            <a:r>
              <a:rPr lang="en-US">
                <a:latin typeface="Helvetica" charset="0"/>
                <a:ea typeface="Helvetica" charset="0"/>
                <a:cs typeface="Helvetica" charset="0"/>
              </a:rPr>
              <a:t>27 Computer Science majors</a:t>
            </a:r>
          </a:p>
          <a:p>
            <a:pPr lvl="1">
              <a:lnSpc>
                <a:spcPct val="100000"/>
              </a:lnSpc>
            </a:pPr>
            <a:r>
              <a:rPr lang="en-US">
                <a:latin typeface="Helvetica" charset="0"/>
                <a:ea typeface="Helvetica" charset="0"/>
                <a:cs typeface="Helvetica" charset="0"/>
              </a:rPr>
              <a:t>8 Pre-science, Pre-engineering, or Pre-major</a:t>
            </a:r>
          </a:p>
          <a:p>
            <a:pPr lvl="1">
              <a:lnSpc>
                <a:spcPct val="100000"/>
              </a:lnSpc>
            </a:pPr>
            <a:r>
              <a:rPr lang="en-US">
                <a:latin typeface="Helvetica" charset="0"/>
                <a:ea typeface="Helvetica" charset="0"/>
                <a:cs typeface="Helvetica" charset="0"/>
              </a:rPr>
              <a:t>7 In other majors or non-matriculated</a:t>
            </a:r>
          </a:p>
          <a:p>
            <a:pPr>
              <a:lnSpc>
                <a:spcPct val="100000"/>
              </a:lnSpc>
            </a:pPr>
            <a:r>
              <a:rPr lang="en-US">
                <a:latin typeface="Helvetica" charset="0"/>
                <a:ea typeface="Helvetica" charset="0"/>
                <a:cs typeface="Helvetica" charset="0"/>
              </a:rPr>
              <a:t>Learning names</a:t>
            </a:r>
          </a:p>
        </p:txBody>
      </p:sp>
    </p:spTree>
    <p:extLst>
      <p:ext uri="{BB962C8B-B14F-4D97-AF65-F5344CB8AC3E}">
        <p14:creationId xmlns:p14="http://schemas.microsoft.com/office/powerpoint/2010/main" val="314415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a:solidFill>
                  <a:srgbClr val="443B81"/>
                </a:solidFill>
                <a:latin typeface="Helvetica" charset="0"/>
                <a:ea typeface="Helvetica" charset="0"/>
                <a:cs typeface="Helvetica" charset="0"/>
              </a:rPr>
              <a:t>Students</a:t>
            </a:r>
            <a:endParaRPr lang="en-US" dirty="0">
              <a:solidFill>
                <a:srgbClr val="443B81"/>
              </a:solidFill>
              <a:latin typeface="Helvetica" charset="0"/>
              <a:ea typeface="Helvetica" charset="0"/>
              <a:cs typeface="Helvetica" charset="0"/>
            </a:endParaRPr>
          </a:p>
        </p:txBody>
      </p:sp>
      <p:sp>
        <p:nvSpPr>
          <p:cNvPr id="22" name="Content Placeholder 2">
            <a:extLst>
              <a:ext uri="{FF2B5EF4-FFF2-40B4-BE49-F238E27FC236}">
                <a16:creationId xmlns:a16="http://schemas.microsoft.com/office/drawing/2014/main" id="{75335771-AF0E-1D4E-B6AC-60CFFB7D3092}"/>
              </a:ext>
            </a:extLst>
          </p:cNvPr>
          <p:cNvSpPr>
            <a:spLocks noGrp="1"/>
          </p:cNvSpPr>
          <p:nvPr>
            <p:ph idx="1"/>
          </p:nvPr>
        </p:nvSpPr>
        <p:spPr>
          <a:xfrm>
            <a:off x="628651" y="1825625"/>
            <a:ext cx="4723278" cy="4504055"/>
          </a:xfrm>
        </p:spPr>
        <p:txBody>
          <a:bodyPr>
            <a:normAutofit/>
          </a:bodyPr>
          <a:lstStyle/>
          <a:p>
            <a:pPr marL="514350" indent="-514350">
              <a:lnSpc>
                <a:spcPct val="100000"/>
              </a:lnSpc>
              <a:buFont typeface="+mj-lt"/>
              <a:buAutoNum type="arabicPeriod"/>
            </a:pPr>
            <a:r>
              <a:rPr lang="en-US">
                <a:latin typeface="Helvetica" charset="0"/>
                <a:ea typeface="Helvetica" charset="0"/>
                <a:cs typeface="Helvetica" charset="0"/>
              </a:rPr>
              <a:t>Legal Name </a:t>
            </a:r>
          </a:p>
          <a:p>
            <a:pPr marL="514350" indent="-514350">
              <a:lnSpc>
                <a:spcPct val="100000"/>
              </a:lnSpc>
              <a:buFont typeface="+mj-lt"/>
              <a:buAutoNum type="arabicPeriod"/>
            </a:pPr>
            <a:r>
              <a:rPr lang="en-US">
                <a:latin typeface="Helvetica" charset="0"/>
                <a:ea typeface="Helvetica" charset="0"/>
                <a:cs typeface="Helvetica" charset="0"/>
              </a:rPr>
              <a:t>Your pronouns</a:t>
            </a:r>
          </a:p>
          <a:p>
            <a:pPr marL="514350" indent="-514350">
              <a:lnSpc>
                <a:spcPct val="100000"/>
              </a:lnSpc>
              <a:buFont typeface="+mj-lt"/>
              <a:buAutoNum type="arabicPeriod"/>
            </a:pPr>
            <a:r>
              <a:rPr lang="en-US">
                <a:latin typeface="Helvetica" charset="0"/>
                <a:ea typeface="Helvetica" charset="0"/>
                <a:cs typeface="Helvetica" charset="0"/>
              </a:rPr>
              <a:t>Preferred name</a:t>
            </a:r>
          </a:p>
          <a:p>
            <a:pPr marL="514350" indent="-514350">
              <a:lnSpc>
                <a:spcPct val="100000"/>
              </a:lnSpc>
              <a:buFont typeface="+mj-lt"/>
              <a:buAutoNum type="arabicPeriod"/>
            </a:pPr>
            <a:r>
              <a:rPr lang="en-US">
                <a:latin typeface="Helvetica" charset="0"/>
                <a:ea typeface="Helvetica" charset="0"/>
                <a:cs typeface="Helvetica" charset="0"/>
              </a:rPr>
              <a:t>Pronunciation of your preferred name (optional)</a:t>
            </a:r>
          </a:p>
          <a:p>
            <a:pPr marL="514350" indent="-514350">
              <a:lnSpc>
                <a:spcPct val="100000"/>
              </a:lnSpc>
              <a:buFont typeface="+mj-lt"/>
              <a:buAutoNum type="arabicPeriod"/>
            </a:pPr>
            <a:r>
              <a:rPr lang="en-US">
                <a:latin typeface="Helvetica" charset="0"/>
                <a:ea typeface="Helvetica" charset="0"/>
                <a:cs typeface="Helvetica" charset="0"/>
              </a:rPr>
              <a:t>One thing you’re looking forward to in 331</a:t>
            </a:r>
          </a:p>
          <a:p>
            <a:pPr marL="514350" indent="-514350">
              <a:lnSpc>
                <a:spcPct val="100000"/>
              </a:lnSpc>
              <a:buFont typeface="+mj-lt"/>
              <a:buAutoNum type="arabicPeriod"/>
            </a:pPr>
            <a:r>
              <a:rPr lang="en-US">
                <a:latin typeface="Helvetica" charset="0"/>
                <a:ea typeface="Helvetica" charset="0"/>
                <a:cs typeface="Helvetica" charset="0"/>
              </a:rPr>
              <a:t>A fun fact about yourself!</a:t>
            </a:r>
          </a:p>
        </p:txBody>
      </p:sp>
      <p:sp>
        <p:nvSpPr>
          <p:cNvPr id="29" name="Content Placeholder 2">
            <a:extLst>
              <a:ext uri="{FF2B5EF4-FFF2-40B4-BE49-F238E27FC236}">
                <a16:creationId xmlns:a16="http://schemas.microsoft.com/office/drawing/2014/main" id="{2CA5ECF0-AE9D-4640-AF75-274E2C34BE1B}"/>
              </a:ext>
            </a:extLst>
          </p:cNvPr>
          <p:cNvSpPr txBox="1">
            <a:spLocks/>
          </p:cNvSpPr>
          <p:nvPr/>
        </p:nvSpPr>
        <p:spPr>
          <a:xfrm>
            <a:off x="5472953" y="1825625"/>
            <a:ext cx="3366247" cy="45040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Leah Perlmutter</a:t>
            </a:r>
          </a:p>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she, her</a:t>
            </a:r>
          </a:p>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Leah</a:t>
            </a:r>
          </a:p>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LAY-uh</a:t>
            </a:r>
          </a:p>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Students’ “aha” moments.</a:t>
            </a:r>
          </a:p>
          <a:p>
            <a:pPr marL="514350" indent="-514350">
              <a:lnSpc>
                <a:spcPct val="100000"/>
              </a:lnSpc>
              <a:buFont typeface="+mj-lt"/>
              <a:buAutoNum type="arabicPeriod"/>
            </a:pPr>
            <a:r>
              <a:rPr lang="en-US">
                <a:solidFill>
                  <a:schemeClr val="accent6">
                    <a:lumMod val="75000"/>
                  </a:schemeClr>
                </a:solidFill>
                <a:latin typeface="Helvetica" charset="0"/>
                <a:ea typeface="Helvetica" charset="0"/>
                <a:cs typeface="Helvetica" charset="0"/>
              </a:rPr>
              <a:t>I love mountain biking and climbing!</a:t>
            </a:r>
          </a:p>
          <a:p>
            <a:pPr marL="514350" indent="-514350">
              <a:lnSpc>
                <a:spcPct val="100000"/>
              </a:lnSpc>
              <a:buFont typeface="+mj-lt"/>
              <a:buAutoNum type="arabicPeriod"/>
            </a:pPr>
            <a:endParaRPr lang="en-US">
              <a:solidFill>
                <a:schemeClr val="accent6">
                  <a:lumMod val="75000"/>
                </a:schemeClr>
              </a:solidFill>
              <a:latin typeface="Helvetica" charset="0"/>
              <a:ea typeface="Helvetica" charset="0"/>
              <a:cs typeface="Helvetica" charset="0"/>
            </a:endParaRPr>
          </a:p>
          <a:p>
            <a:pPr marL="0" indent="0">
              <a:lnSpc>
                <a:spcPct val="100000"/>
              </a:lnSpc>
              <a:buNone/>
            </a:pPr>
            <a:endParaRPr lang="en-US">
              <a:solidFill>
                <a:schemeClr val="accent6">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889744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Overview</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buFont typeface="Wingdings" pitchFamily="2" charset="2"/>
              <a:buChar char="q"/>
            </a:pPr>
            <a:r>
              <a:rPr lang="en-US">
                <a:latin typeface="Helvetica" charset="0"/>
                <a:ea typeface="Helvetica" charset="0"/>
                <a:cs typeface="Helvetica" charset="0"/>
              </a:rPr>
              <a:t>  Motivation</a:t>
            </a:r>
          </a:p>
          <a:p>
            <a:pPr>
              <a:lnSpc>
                <a:spcPct val="100000"/>
              </a:lnSpc>
              <a:buFont typeface="Wingdings" pitchFamily="2" charset="2"/>
              <a:buChar char="q"/>
            </a:pPr>
            <a:r>
              <a:rPr lang="en-US">
                <a:latin typeface="Helvetica" charset="0"/>
                <a:ea typeface="Helvetica" charset="0"/>
                <a:cs typeface="Helvetica" charset="0"/>
              </a:rPr>
              <a:t>  Introductions</a:t>
            </a:r>
          </a:p>
          <a:p>
            <a:pPr>
              <a:lnSpc>
                <a:spcPct val="100000"/>
              </a:lnSpc>
              <a:buFont typeface="Wingdings" pitchFamily="2" charset="2"/>
              <a:buChar char="q"/>
            </a:pPr>
            <a:r>
              <a:rPr lang="en-US">
                <a:latin typeface="Helvetica" charset="0"/>
                <a:ea typeface="Helvetica" charset="0"/>
                <a:cs typeface="Helvetica" charset="0"/>
              </a:rPr>
              <a:t>  Course Philosophy</a:t>
            </a:r>
          </a:p>
          <a:p>
            <a:pPr>
              <a:lnSpc>
                <a:spcPct val="100000"/>
              </a:lnSpc>
              <a:buFont typeface="Wingdings" pitchFamily="2" charset="2"/>
              <a:buChar char="q"/>
            </a:pPr>
            <a:r>
              <a:rPr lang="en-US">
                <a:latin typeface="Helvetica" charset="0"/>
                <a:ea typeface="Helvetica" charset="0"/>
                <a:cs typeface="Helvetica" charset="0"/>
              </a:rPr>
              <a:t>  Administrivia</a:t>
            </a:r>
          </a:p>
          <a:p>
            <a:pPr>
              <a:lnSpc>
                <a:spcPct val="100000"/>
              </a:lnSpc>
              <a:buFont typeface="Wingdings" pitchFamily="2" charset="2"/>
              <a:buChar char="q"/>
            </a:pPr>
            <a:r>
              <a:rPr lang="en-US">
                <a:latin typeface="Helvetica" charset="0"/>
                <a:ea typeface="Helvetica" charset="0"/>
                <a:cs typeface="Helvetica" charset="0"/>
              </a:rPr>
              <a:t>  331</a:t>
            </a:r>
          </a:p>
          <a:p>
            <a:pPr>
              <a:lnSpc>
                <a:spcPct val="100000"/>
              </a:lnSpc>
              <a:buFont typeface="Wingdings" pitchFamily="2" charset="2"/>
              <a:buChar char="q"/>
            </a:pPr>
            <a:r>
              <a:rPr lang="en-US">
                <a:latin typeface="Helvetica" charset="0"/>
                <a:ea typeface="Helvetica" charset="0"/>
                <a:cs typeface="Helvetica" charset="0"/>
              </a:rPr>
              <a:t>  Closing Announcements</a:t>
            </a:r>
          </a:p>
          <a:p>
            <a:pPr>
              <a:lnSpc>
                <a:spcPct val="100000"/>
              </a:lnSpc>
              <a:buFont typeface="Wingdings" pitchFamily="2" charset="2"/>
              <a:buChar char="q"/>
            </a:pPr>
            <a:endParaRPr lang="en-US">
              <a:latin typeface="Helvetica" charset="0"/>
              <a:ea typeface="Helvetica" charset="0"/>
              <a:cs typeface="Helvetica" charset="0"/>
            </a:endParaRPr>
          </a:p>
        </p:txBody>
      </p:sp>
      <p:pic>
        <p:nvPicPr>
          <p:cNvPr id="9" name="Picture 8">
            <a:extLst>
              <a:ext uri="{FF2B5EF4-FFF2-40B4-BE49-F238E27FC236}">
                <a16:creationId xmlns:a16="http://schemas.microsoft.com/office/drawing/2014/main" id="{0D942101-D7A9-B04B-8C50-F7DD457C102E}"/>
              </a:ext>
            </a:extLst>
          </p:cNvPr>
          <p:cNvPicPr>
            <a:picLocks noChangeAspect="1"/>
          </p:cNvPicPr>
          <p:nvPr/>
        </p:nvPicPr>
        <p:blipFill>
          <a:blip r:embed="rId3"/>
          <a:stretch>
            <a:fillRect/>
          </a:stretch>
        </p:blipFill>
        <p:spPr>
          <a:xfrm>
            <a:off x="774422" y="1855305"/>
            <a:ext cx="306044" cy="306044"/>
          </a:xfrm>
          <a:prstGeom prst="rect">
            <a:avLst/>
          </a:prstGeom>
        </p:spPr>
      </p:pic>
      <p:pic>
        <p:nvPicPr>
          <p:cNvPr id="5" name="Picture 4">
            <a:extLst>
              <a:ext uri="{FF2B5EF4-FFF2-40B4-BE49-F238E27FC236}">
                <a16:creationId xmlns:a16="http://schemas.microsoft.com/office/drawing/2014/main" id="{942651B3-4105-ED41-8E83-89F6994E16E2}"/>
              </a:ext>
            </a:extLst>
          </p:cNvPr>
          <p:cNvPicPr>
            <a:picLocks noChangeAspect="1"/>
          </p:cNvPicPr>
          <p:nvPr/>
        </p:nvPicPr>
        <p:blipFill>
          <a:blip r:embed="rId3"/>
          <a:stretch>
            <a:fillRect/>
          </a:stretch>
        </p:blipFill>
        <p:spPr>
          <a:xfrm>
            <a:off x="774422" y="2405270"/>
            <a:ext cx="306044" cy="306044"/>
          </a:xfrm>
          <a:prstGeom prst="rect">
            <a:avLst/>
          </a:prstGeom>
        </p:spPr>
      </p:pic>
    </p:spTree>
    <p:extLst>
      <p:ext uri="{BB962C8B-B14F-4D97-AF65-F5344CB8AC3E}">
        <p14:creationId xmlns:p14="http://schemas.microsoft.com/office/powerpoint/2010/main" val="21448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1783861" y="1717512"/>
            <a:ext cx="5708614" cy="2800767"/>
          </a:xfrm>
          <a:prstGeom prst="rect">
            <a:avLst/>
          </a:prstGeom>
          <a:noFill/>
        </p:spPr>
        <p:txBody>
          <a:bodyPr wrap="none" rtlCol="0">
            <a:spAutoFit/>
          </a:bodyPr>
          <a:lstStyle/>
          <a:p>
            <a:pPr algn="ctr"/>
            <a:r>
              <a:rPr lang="en-US" sz="8800">
                <a:solidFill>
                  <a:schemeClr val="bg1"/>
                </a:solidFill>
                <a:latin typeface="Helvetica" charset="0"/>
                <a:ea typeface="Helvetica" charset="0"/>
                <a:cs typeface="Helvetica" charset="0"/>
              </a:rPr>
              <a:t>Course </a:t>
            </a:r>
          </a:p>
          <a:p>
            <a:pPr algn="ctr"/>
            <a:r>
              <a:rPr lang="en-US" sz="8800">
                <a:solidFill>
                  <a:schemeClr val="bg1"/>
                </a:solidFill>
                <a:latin typeface="Helvetica" charset="0"/>
                <a:ea typeface="Helvetica" charset="0"/>
                <a:cs typeface="Helvetica" charset="0"/>
              </a:rPr>
              <a:t>Philosophy</a:t>
            </a:r>
          </a:p>
        </p:txBody>
      </p:sp>
    </p:spTree>
    <p:extLst>
      <p:ext uri="{BB962C8B-B14F-4D97-AF65-F5344CB8AC3E}">
        <p14:creationId xmlns:p14="http://schemas.microsoft.com/office/powerpoint/2010/main" val="73724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Active Learning</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Learning is an active process, not only for the teacher, but also for the student!</a:t>
            </a:r>
          </a:p>
          <a:p>
            <a:pPr>
              <a:lnSpc>
                <a:spcPct val="100000"/>
              </a:lnSpc>
            </a:pPr>
            <a:r>
              <a:rPr lang="en-US">
                <a:latin typeface="Helvetica" charset="0"/>
                <a:ea typeface="Helvetica" charset="0"/>
                <a:cs typeface="Helvetica" charset="0"/>
              </a:rPr>
              <a:t>Ways to put the ideas through your brain</a:t>
            </a:r>
          </a:p>
          <a:p>
            <a:pPr lvl="1">
              <a:lnSpc>
                <a:spcPct val="100000"/>
              </a:lnSpc>
            </a:pPr>
            <a:r>
              <a:rPr lang="en-US">
                <a:latin typeface="Helvetica" charset="0"/>
                <a:ea typeface="Helvetica" charset="0"/>
                <a:cs typeface="Helvetica" charset="0"/>
              </a:rPr>
              <a:t>Note taking</a:t>
            </a:r>
          </a:p>
          <a:p>
            <a:pPr lvl="1">
              <a:lnSpc>
                <a:spcPct val="100000"/>
              </a:lnSpc>
            </a:pPr>
            <a:r>
              <a:rPr lang="en-US">
                <a:latin typeface="Helvetica" charset="0"/>
                <a:ea typeface="Helvetica" charset="0"/>
                <a:cs typeface="Helvetica" charset="0"/>
              </a:rPr>
              <a:t>Asking questions</a:t>
            </a:r>
          </a:p>
          <a:p>
            <a:pPr lvl="1">
              <a:lnSpc>
                <a:spcPct val="100000"/>
              </a:lnSpc>
            </a:pPr>
            <a:r>
              <a:rPr lang="en-US">
                <a:latin typeface="Helvetica" charset="0"/>
                <a:ea typeface="Helvetica" charset="0"/>
                <a:cs typeface="Helvetica" charset="0"/>
              </a:rPr>
              <a:t>Example problems and worksheets in class</a:t>
            </a:r>
          </a:p>
          <a:p>
            <a:pPr lvl="1">
              <a:lnSpc>
                <a:spcPct val="100000"/>
              </a:lnSpc>
            </a:pPr>
            <a:r>
              <a:rPr lang="en-US">
                <a:latin typeface="Helvetica" charset="0"/>
                <a:ea typeface="Helvetica" charset="0"/>
                <a:cs typeface="Helvetica" charset="0"/>
              </a:rPr>
              <a:t>Discussing or re-explaining ideas to a peer</a:t>
            </a:r>
          </a:p>
          <a:p>
            <a:pPr lvl="1">
              <a:lnSpc>
                <a:spcPct val="100000"/>
              </a:lnSpc>
            </a:pPr>
            <a:r>
              <a:rPr lang="en-US">
                <a:latin typeface="Helvetica" charset="0"/>
                <a:ea typeface="Helvetica" charset="0"/>
                <a:cs typeface="Helvetica" charset="0"/>
              </a:rPr>
              <a:t>What are your strategies?</a:t>
            </a:r>
          </a:p>
          <a:p>
            <a:pPr lvl="2">
              <a:lnSpc>
                <a:spcPct val="100000"/>
              </a:lnSpc>
            </a:pPr>
            <a:r>
              <a:rPr lang="en-US">
                <a:latin typeface="Helvetica" charset="0"/>
                <a:ea typeface="Helvetica" charset="0"/>
                <a:cs typeface="Helvetica" charset="0"/>
              </a:rPr>
              <a:t>Can be existing strategies or something you’d like to try for the first time in this class!</a:t>
            </a:r>
          </a:p>
        </p:txBody>
      </p:sp>
    </p:spTree>
    <p:extLst>
      <p:ext uri="{BB962C8B-B14F-4D97-AF65-F5344CB8AC3E}">
        <p14:creationId xmlns:p14="http://schemas.microsoft.com/office/powerpoint/2010/main" val="34776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Collaboration</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You are encouraged to discuss the material with peers!</a:t>
            </a:r>
          </a:p>
          <a:p>
            <a:pPr>
              <a:lnSpc>
                <a:spcPct val="100000"/>
              </a:lnSpc>
            </a:pPr>
            <a:r>
              <a:rPr lang="en-US">
                <a:latin typeface="Helvetica" charset="0"/>
                <a:ea typeface="Helvetica" charset="0"/>
                <a:cs typeface="Helvetica" charset="0"/>
              </a:rPr>
              <a:t>You are required to report the names of your collaborators (or “none”) on every homework assignment</a:t>
            </a:r>
          </a:p>
          <a:p>
            <a:pPr>
              <a:lnSpc>
                <a:spcPct val="100000"/>
              </a:lnSpc>
            </a:pPr>
            <a:r>
              <a:rPr lang="en-US">
                <a:latin typeface="Helvetica" charset="0"/>
                <a:ea typeface="Helvetica" charset="0"/>
                <a:cs typeface="Helvetica" charset="0"/>
              </a:rPr>
              <a:t>See </a:t>
            </a:r>
            <a:r>
              <a:rPr lang="en-US">
                <a:latin typeface="Helvetica" charset="0"/>
                <a:ea typeface="Helvetica" charset="0"/>
                <a:cs typeface="Helvetica" charset="0"/>
                <a:hlinkClick r:id="rId3"/>
              </a:rPr>
              <a:t>Collaboration Policy </a:t>
            </a:r>
            <a:r>
              <a:rPr lang="en-US">
                <a:latin typeface="Helvetica" charset="0"/>
                <a:ea typeface="Helvetica" charset="0"/>
                <a:cs typeface="Helvetica" charset="0"/>
              </a:rPr>
              <a:t>on the course website</a:t>
            </a:r>
          </a:p>
          <a:p>
            <a:pPr>
              <a:lnSpc>
                <a:spcPct val="100000"/>
              </a:lnSpc>
            </a:pPr>
            <a:r>
              <a:rPr lang="en-US">
                <a:latin typeface="Helvetica" charset="0"/>
                <a:ea typeface="Helvetica" charset="0"/>
                <a:cs typeface="Helvetica" charset="0"/>
              </a:rPr>
              <a:t>The spirit of this policy is to help you learn</a:t>
            </a:r>
          </a:p>
        </p:txBody>
      </p:sp>
    </p:spTree>
    <p:extLst>
      <p:ext uri="{BB962C8B-B14F-4D97-AF65-F5344CB8AC3E}">
        <p14:creationId xmlns:p14="http://schemas.microsoft.com/office/powerpoint/2010/main" val="287720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Struggling</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It’s normal for good students to struggle on CSE 331 homeworks!</a:t>
            </a:r>
          </a:p>
          <a:p>
            <a:pPr>
              <a:lnSpc>
                <a:spcPct val="100000"/>
              </a:lnSpc>
            </a:pPr>
            <a:r>
              <a:rPr lang="en-US">
                <a:latin typeface="Helvetica" charset="0"/>
                <a:ea typeface="Helvetica" charset="0"/>
                <a:cs typeface="Helvetica" charset="0"/>
              </a:rPr>
              <a:t>Don’t give up</a:t>
            </a:r>
          </a:p>
          <a:p>
            <a:pPr>
              <a:lnSpc>
                <a:spcPct val="100000"/>
              </a:lnSpc>
            </a:pPr>
            <a:r>
              <a:rPr lang="en-US">
                <a:latin typeface="Helvetica" charset="0"/>
                <a:ea typeface="Helvetica" charset="0"/>
                <a:cs typeface="Helvetica" charset="0"/>
              </a:rPr>
              <a:t>Do discuss with peers</a:t>
            </a:r>
          </a:p>
          <a:p>
            <a:pPr lvl="1">
              <a:lnSpc>
                <a:spcPct val="100000"/>
              </a:lnSpc>
            </a:pPr>
            <a:r>
              <a:rPr lang="en-US">
                <a:latin typeface="Helvetica" charset="0"/>
                <a:ea typeface="Helvetica" charset="0"/>
                <a:cs typeface="Helvetica" charset="0"/>
              </a:rPr>
              <a:t>Other students likely share your struggle</a:t>
            </a:r>
          </a:p>
          <a:p>
            <a:pPr>
              <a:lnSpc>
                <a:spcPct val="100000"/>
              </a:lnSpc>
            </a:pPr>
            <a:r>
              <a:rPr lang="en-US">
                <a:latin typeface="Helvetica" charset="0"/>
                <a:ea typeface="Helvetica" charset="0"/>
                <a:cs typeface="Helvetica" charset="0"/>
              </a:rPr>
              <a:t>Do persist and keep thinking about the problem</a:t>
            </a:r>
          </a:p>
          <a:p>
            <a:pPr>
              <a:lnSpc>
                <a:spcPct val="100000"/>
              </a:lnSpc>
            </a:pPr>
            <a:r>
              <a:rPr lang="en-US">
                <a:latin typeface="Helvetica" charset="0"/>
                <a:ea typeface="Helvetica" charset="0"/>
                <a:cs typeface="Helvetica" charset="0"/>
              </a:rPr>
              <a:t>Do seek help if you are struggling </a:t>
            </a:r>
            <a:r>
              <a:rPr lang="en-US" i="1">
                <a:latin typeface="Helvetica" charset="0"/>
                <a:ea typeface="Helvetica" charset="0"/>
                <a:cs typeface="Helvetica" charset="0"/>
              </a:rPr>
              <a:t>unproductively</a:t>
            </a:r>
          </a:p>
        </p:txBody>
      </p:sp>
    </p:spTree>
    <p:extLst>
      <p:ext uri="{BB962C8B-B14F-4D97-AF65-F5344CB8AC3E}">
        <p14:creationId xmlns:p14="http://schemas.microsoft.com/office/powerpoint/2010/main" val="416929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Overview</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buFont typeface="Wingdings" pitchFamily="2" charset="2"/>
              <a:buChar char="q"/>
            </a:pPr>
            <a:r>
              <a:rPr lang="en-US">
                <a:latin typeface="Helvetica" charset="0"/>
                <a:ea typeface="Helvetica" charset="0"/>
                <a:cs typeface="Helvetica" charset="0"/>
              </a:rPr>
              <a:t>  Motivation</a:t>
            </a:r>
          </a:p>
          <a:p>
            <a:pPr>
              <a:lnSpc>
                <a:spcPct val="100000"/>
              </a:lnSpc>
              <a:buFont typeface="Wingdings" pitchFamily="2" charset="2"/>
              <a:buChar char="q"/>
            </a:pPr>
            <a:r>
              <a:rPr lang="en-US">
                <a:latin typeface="Helvetica" charset="0"/>
                <a:ea typeface="Helvetica" charset="0"/>
                <a:cs typeface="Helvetica" charset="0"/>
              </a:rPr>
              <a:t>  Introductions</a:t>
            </a:r>
          </a:p>
          <a:p>
            <a:pPr>
              <a:lnSpc>
                <a:spcPct val="100000"/>
              </a:lnSpc>
              <a:buFont typeface="Wingdings" pitchFamily="2" charset="2"/>
              <a:buChar char="q"/>
            </a:pPr>
            <a:r>
              <a:rPr lang="en-US">
                <a:latin typeface="Helvetica" charset="0"/>
                <a:ea typeface="Helvetica" charset="0"/>
                <a:cs typeface="Helvetica" charset="0"/>
              </a:rPr>
              <a:t>  Course Philosophy</a:t>
            </a:r>
          </a:p>
          <a:p>
            <a:pPr>
              <a:lnSpc>
                <a:spcPct val="100000"/>
              </a:lnSpc>
              <a:buFont typeface="Wingdings" pitchFamily="2" charset="2"/>
              <a:buChar char="q"/>
            </a:pPr>
            <a:r>
              <a:rPr lang="en-US">
                <a:latin typeface="Helvetica" charset="0"/>
                <a:ea typeface="Helvetica" charset="0"/>
                <a:cs typeface="Helvetica" charset="0"/>
              </a:rPr>
              <a:t>  Administrivia</a:t>
            </a:r>
          </a:p>
          <a:p>
            <a:pPr>
              <a:lnSpc>
                <a:spcPct val="100000"/>
              </a:lnSpc>
              <a:buFont typeface="Wingdings" pitchFamily="2" charset="2"/>
              <a:buChar char="q"/>
            </a:pPr>
            <a:r>
              <a:rPr lang="en-US">
                <a:latin typeface="Helvetica" charset="0"/>
                <a:ea typeface="Helvetica" charset="0"/>
                <a:cs typeface="Helvetica" charset="0"/>
              </a:rPr>
              <a:t>  331</a:t>
            </a:r>
          </a:p>
          <a:p>
            <a:pPr>
              <a:lnSpc>
                <a:spcPct val="100000"/>
              </a:lnSpc>
              <a:buFont typeface="Wingdings" pitchFamily="2" charset="2"/>
              <a:buChar char="q"/>
            </a:pPr>
            <a:r>
              <a:rPr lang="en-US">
                <a:latin typeface="Helvetica" charset="0"/>
                <a:ea typeface="Helvetica" charset="0"/>
                <a:cs typeface="Helvetica" charset="0"/>
              </a:rPr>
              <a:t>  Closing Announcements</a:t>
            </a:r>
          </a:p>
          <a:p>
            <a:pPr>
              <a:lnSpc>
                <a:spcPct val="100000"/>
              </a:lnSpc>
              <a:buFont typeface="Wingdings" pitchFamily="2" charset="2"/>
              <a:buChar char="q"/>
            </a:pPr>
            <a:endParaRPr lang="en-US">
              <a:latin typeface="Helvetica" charset="0"/>
              <a:ea typeface="Helvetica" charset="0"/>
              <a:cs typeface="Helvetica" charset="0"/>
            </a:endParaRPr>
          </a:p>
        </p:txBody>
      </p:sp>
    </p:spTree>
    <p:extLst>
      <p:ext uri="{BB962C8B-B14F-4D97-AF65-F5344CB8AC3E}">
        <p14:creationId xmlns:p14="http://schemas.microsoft.com/office/powerpoint/2010/main" val="318735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Overview</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buFont typeface="Wingdings" pitchFamily="2" charset="2"/>
              <a:buChar char="q"/>
            </a:pPr>
            <a:r>
              <a:rPr lang="en-US">
                <a:latin typeface="Helvetica" charset="0"/>
                <a:ea typeface="Helvetica" charset="0"/>
                <a:cs typeface="Helvetica" charset="0"/>
              </a:rPr>
              <a:t>  Motivation</a:t>
            </a:r>
          </a:p>
          <a:p>
            <a:pPr>
              <a:lnSpc>
                <a:spcPct val="100000"/>
              </a:lnSpc>
              <a:buFont typeface="Wingdings" pitchFamily="2" charset="2"/>
              <a:buChar char="q"/>
            </a:pPr>
            <a:r>
              <a:rPr lang="en-US">
                <a:latin typeface="Helvetica" charset="0"/>
                <a:ea typeface="Helvetica" charset="0"/>
                <a:cs typeface="Helvetica" charset="0"/>
              </a:rPr>
              <a:t>  Introductions</a:t>
            </a:r>
          </a:p>
          <a:p>
            <a:pPr>
              <a:lnSpc>
                <a:spcPct val="100000"/>
              </a:lnSpc>
              <a:buFont typeface="Wingdings" pitchFamily="2" charset="2"/>
              <a:buChar char="q"/>
            </a:pPr>
            <a:r>
              <a:rPr lang="en-US">
                <a:latin typeface="Helvetica" charset="0"/>
                <a:ea typeface="Helvetica" charset="0"/>
                <a:cs typeface="Helvetica" charset="0"/>
              </a:rPr>
              <a:t>  Course Philosophy</a:t>
            </a:r>
          </a:p>
          <a:p>
            <a:pPr>
              <a:lnSpc>
                <a:spcPct val="100000"/>
              </a:lnSpc>
              <a:buFont typeface="Wingdings" pitchFamily="2" charset="2"/>
              <a:buChar char="q"/>
            </a:pPr>
            <a:r>
              <a:rPr lang="en-US">
                <a:latin typeface="Helvetica" charset="0"/>
                <a:ea typeface="Helvetica" charset="0"/>
                <a:cs typeface="Helvetica" charset="0"/>
              </a:rPr>
              <a:t>  Administrivia</a:t>
            </a:r>
          </a:p>
          <a:p>
            <a:pPr>
              <a:lnSpc>
                <a:spcPct val="100000"/>
              </a:lnSpc>
              <a:buFont typeface="Wingdings" pitchFamily="2" charset="2"/>
              <a:buChar char="q"/>
            </a:pPr>
            <a:r>
              <a:rPr lang="en-US">
                <a:latin typeface="Helvetica" charset="0"/>
                <a:ea typeface="Helvetica" charset="0"/>
                <a:cs typeface="Helvetica" charset="0"/>
              </a:rPr>
              <a:t>  331</a:t>
            </a:r>
          </a:p>
          <a:p>
            <a:pPr>
              <a:lnSpc>
                <a:spcPct val="100000"/>
              </a:lnSpc>
              <a:buFont typeface="Wingdings" pitchFamily="2" charset="2"/>
              <a:buChar char="q"/>
            </a:pPr>
            <a:r>
              <a:rPr lang="en-US">
                <a:latin typeface="Helvetica" charset="0"/>
                <a:ea typeface="Helvetica" charset="0"/>
                <a:cs typeface="Helvetica" charset="0"/>
              </a:rPr>
              <a:t>  Closing Announcements</a:t>
            </a:r>
          </a:p>
          <a:p>
            <a:pPr>
              <a:lnSpc>
                <a:spcPct val="100000"/>
              </a:lnSpc>
              <a:buFont typeface="Wingdings" pitchFamily="2" charset="2"/>
              <a:buChar char="q"/>
            </a:pPr>
            <a:endParaRPr lang="en-US">
              <a:latin typeface="Helvetica" charset="0"/>
              <a:ea typeface="Helvetica" charset="0"/>
              <a:cs typeface="Helvetica" charset="0"/>
            </a:endParaRPr>
          </a:p>
        </p:txBody>
      </p:sp>
      <p:pic>
        <p:nvPicPr>
          <p:cNvPr id="9" name="Picture 8">
            <a:extLst>
              <a:ext uri="{FF2B5EF4-FFF2-40B4-BE49-F238E27FC236}">
                <a16:creationId xmlns:a16="http://schemas.microsoft.com/office/drawing/2014/main" id="{0D942101-D7A9-B04B-8C50-F7DD457C102E}"/>
              </a:ext>
            </a:extLst>
          </p:cNvPr>
          <p:cNvPicPr>
            <a:picLocks noChangeAspect="1"/>
          </p:cNvPicPr>
          <p:nvPr/>
        </p:nvPicPr>
        <p:blipFill>
          <a:blip r:embed="rId3"/>
          <a:stretch>
            <a:fillRect/>
          </a:stretch>
        </p:blipFill>
        <p:spPr>
          <a:xfrm>
            <a:off x="774422" y="1855305"/>
            <a:ext cx="306044" cy="306044"/>
          </a:xfrm>
          <a:prstGeom prst="rect">
            <a:avLst/>
          </a:prstGeom>
        </p:spPr>
      </p:pic>
      <p:pic>
        <p:nvPicPr>
          <p:cNvPr id="5" name="Picture 4">
            <a:extLst>
              <a:ext uri="{FF2B5EF4-FFF2-40B4-BE49-F238E27FC236}">
                <a16:creationId xmlns:a16="http://schemas.microsoft.com/office/drawing/2014/main" id="{942651B3-4105-ED41-8E83-89F6994E16E2}"/>
              </a:ext>
            </a:extLst>
          </p:cNvPr>
          <p:cNvPicPr>
            <a:picLocks noChangeAspect="1"/>
          </p:cNvPicPr>
          <p:nvPr/>
        </p:nvPicPr>
        <p:blipFill>
          <a:blip r:embed="rId3"/>
          <a:stretch>
            <a:fillRect/>
          </a:stretch>
        </p:blipFill>
        <p:spPr>
          <a:xfrm>
            <a:off x="774422" y="2405270"/>
            <a:ext cx="306044" cy="306044"/>
          </a:xfrm>
          <a:prstGeom prst="rect">
            <a:avLst/>
          </a:prstGeom>
        </p:spPr>
      </p:pic>
      <p:pic>
        <p:nvPicPr>
          <p:cNvPr id="6" name="Picture 5">
            <a:extLst>
              <a:ext uri="{FF2B5EF4-FFF2-40B4-BE49-F238E27FC236}">
                <a16:creationId xmlns:a16="http://schemas.microsoft.com/office/drawing/2014/main" id="{2FC057E3-EC58-AE44-AD2D-84DDC7517F23}"/>
              </a:ext>
            </a:extLst>
          </p:cNvPr>
          <p:cNvPicPr>
            <a:picLocks noChangeAspect="1"/>
          </p:cNvPicPr>
          <p:nvPr/>
        </p:nvPicPr>
        <p:blipFill>
          <a:blip r:embed="rId3"/>
          <a:stretch>
            <a:fillRect/>
          </a:stretch>
        </p:blipFill>
        <p:spPr>
          <a:xfrm>
            <a:off x="774422" y="2955235"/>
            <a:ext cx="306044" cy="306044"/>
          </a:xfrm>
          <a:prstGeom prst="rect">
            <a:avLst/>
          </a:prstGeom>
        </p:spPr>
      </p:pic>
    </p:spTree>
    <p:extLst>
      <p:ext uri="{BB962C8B-B14F-4D97-AF65-F5344CB8AC3E}">
        <p14:creationId xmlns:p14="http://schemas.microsoft.com/office/powerpoint/2010/main" val="329519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1361098" y="2472886"/>
            <a:ext cx="6580648" cy="1446550"/>
          </a:xfrm>
          <a:prstGeom prst="rect">
            <a:avLst/>
          </a:prstGeom>
          <a:noFill/>
        </p:spPr>
        <p:txBody>
          <a:bodyPr wrap="none" rtlCol="0">
            <a:spAutoFit/>
          </a:bodyPr>
          <a:lstStyle/>
          <a:p>
            <a:pPr algn="ctr"/>
            <a:r>
              <a:rPr lang="en-US" sz="8800">
                <a:solidFill>
                  <a:schemeClr val="bg1"/>
                </a:solidFill>
                <a:latin typeface="Helvetica" charset="0"/>
                <a:ea typeface="Helvetica" charset="0"/>
                <a:cs typeface="Helvetica" charset="0"/>
              </a:rPr>
              <a:t>Administrivia</a:t>
            </a:r>
          </a:p>
        </p:txBody>
      </p:sp>
    </p:spTree>
    <p:extLst>
      <p:ext uri="{BB962C8B-B14F-4D97-AF65-F5344CB8AC3E}">
        <p14:creationId xmlns:p14="http://schemas.microsoft.com/office/powerpoint/2010/main" val="121633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Communication</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hlinkClick r:id="rId3"/>
              </a:rPr>
              <a:t>Course website</a:t>
            </a:r>
            <a:endParaRPr lang="en-US">
              <a:latin typeface="Helvetica" charset="0"/>
              <a:ea typeface="Helvetica" charset="0"/>
              <a:cs typeface="Helvetica" charset="0"/>
            </a:endParaRPr>
          </a:p>
          <a:p>
            <a:pPr>
              <a:lnSpc>
                <a:spcPct val="100000"/>
              </a:lnSpc>
            </a:pPr>
            <a:r>
              <a:rPr lang="en-US">
                <a:latin typeface="Helvetica" charset="0"/>
                <a:ea typeface="Helvetica" charset="0"/>
                <a:cs typeface="Helvetica" charset="0"/>
                <a:hlinkClick r:id="rId4"/>
              </a:rPr>
              <a:t>Message board </a:t>
            </a:r>
            <a:r>
              <a:rPr lang="en-US">
                <a:latin typeface="Helvetica" charset="0"/>
                <a:ea typeface="Helvetica" charset="0"/>
                <a:cs typeface="Helvetica" charset="0"/>
              </a:rPr>
              <a:t>(Google Groups)</a:t>
            </a:r>
          </a:p>
          <a:p>
            <a:pPr lvl="1">
              <a:lnSpc>
                <a:spcPct val="100000"/>
              </a:lnSpc>
            </a:pPr>
            <a:r>
              <a:rPr lang="en-US">
                <a:latin typeface="Helvetica" charset="0"/>
                <a:ea typeface="Helvetica" charset="0"/>
                <a:cs typeface="Helvetica" charset="0"/>
              </a:rPr>
              <a:t>Venue for nearly all questions and answers</a:t>
            </a:r>
          </a:p>
          <a:p>
            <a:pPr>
              <a:lnSpc>
                <a:spcPct val="100000"/>
              </a:lnSpc>
            </a:pPr>
            <a:r>
              <a:rPr lang="en-US">
                <a:latin typeface="Helvetica" charset="0"/>
                <a:ea typeface="Helvetica" charset="0"/>
                <a:cs typeface="Helvetica" charset="0"/>
              </a:rPr>
              <a:t>Staff email list: </a:t>
            </a:r>
            <a:r>
              <a:rPr lang="en-US" sz="2000" b="1">
                <a:solidFill>
                  <a:schemeClr val="accent6">
                    <a:lumMod val="75000"/>
                  </a:schemeClr>
                </a:solidFill>
                <a:latin typeface="Consolas" panose="020B0609020204030204" pitchFamily="49" charset="0"/>
                <a:cs typeface="Consolas" panose="020B0609020204030204" pitchFamily="49" charset="0"/>
              </a:rPr>
              <a:t>cse331-staff [at] cs.washington.edu</a:t>
            </a:r>
            <a:endParaRPr lang="en-US" sz="1600" b="1">
              <a:solidFill>
                <a:schemeClr val="accent6">
                  <a:lumMod val="75000"/>
                </a:schemeClr>
              </a:solidFill>
              <a:latin typeface="Consolas" panose="020B0609020204030204" pitchFamily="49" charset="0"/>
              <a:cs typeface="Consolas" panose="020B0609020204030204" pitchFamily="49" charset="0"/>
            </a:endParaRPr>
          </a:p>
          <a:p>
            <a:pPr lvl="1">
              <a:lnSpc>
                <a:spcPct val="100000"/>
              </a:lnSpc>
            </a:pPr>
            <a:r>
              <a:rPr lang="en-US">
                <a:latin typeface="Helvetica" charset="0"/>
                <a:ea typeface="Helvetica" charset="0"/>
                <a:cs typeface="Helvetica" charset="0"/>
              </a:rPr>
              <a:t>For special circumstances</a:t>
            </a:r>
          </a:p>
          <a:p>
            <a:pPr lvl="1">
              <a:lnSpc>
                <a:spcPct val="100000"/>
              </a:lnSpc>
            </a:pPr>
            <a:r>
              <a:rPr lang="en-US">
                <a:latin typeface="Helvetica" charset="0"/>
                <a:ea typeface="Helvetica" charset="0"/>
                <a:cs typeface="Helvetica" charset="0"/>
              </a:rPr>
              <a:t>Remember to always reply-all!</a:t>
            </a:r>
          </a:p>
          <a:p>
            <a:pPr>
              <a:lnSpc>
                <a:spcPct val="100000"/>
              </a:lnSpc>
            </a:pPr>
            <a:r>
              <a:rPr lang="en-US">
                <a:latin typeface="Helvetica" charset="0"/>
                <a:ea typeface="Helvetica" charset="0"/>
                <a:cs typeface="Helvetica" charset="0"/>
              </a:rPr>
              <a:t>Student email list: </a:t>
            </a:r>
            <a:r>
              <a:rPr lang="en-US" sz="2000" b="1">
                <a:solidFill>
                  <a:schemeClr val="accent6">
                    <a:lumMod val="75000"/>
                  </a:schemeClr>
                </a:solidFill>
                <a:latin typeface="Consolas" panose="020B0609020204030204" pitchFamily="49" charset="0"/>
                <a:cs typeface="Consolas" panose="020B0609020204030204" pitchFamily="49" charset="0"/>
              </a:rPr>
              <a:t>cse331a_su18 [at] uw.edu</a:t>
            </a:r>
            <a:endParaRPr lang="en-US">
              <a:latin typeface="Helvetica" charset="0"/>
              <a:ea typeface="Helvetica" charset="0"/>
              <a:cs typeface="Helvetica" charset="0"/>
            </a:endParaRPr>
          </a:p>
          <a:p>
            <a:pPr lvl="1">
              <a:lnSpc>
                <a:spcPct val="100000"/>
              </a:lnSpc>
            </a:pPr>
            <a:r>
              <a:rPr lang="en-US">
                <a:latin typeface="Helvetica" charset="0"/>
                <a:ea typeface="Helvetica" charset="0"/>
                <a:cs typeface="Helvetica" charset="0"/>
              </a:rPr>
              <a:t>You will receive occasional important announcements on this list</a:t>
            </a:r>
          </a:p>
          <a:p>
            <a:pPr>
              <a:lnSpc>
                <a:spcPct val="100000"/>
              </a:lnSpc>
            </a:pPr>
            <a:endParaRPr lang="en-US" sz="2000" b="1">
              <a:solidFill>
                <a:schemeClr val="accent6">
                  <a:lumMod val="75000"/>
                </a:schemeClr>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34780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Grade Breakdown</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60% Homework (10 assignments)</a:t>
            </a:r>
          </a:p>
          <a:p>
            <a:pPr lvl="1">
              <a:lnSpc>
                <a:spcPct val="100000"/>
              </a:lnSpc>
            </a:pPr>
            <a:r>
              <a:rPr lang="en-US">
                <a:latin typeface="Helvetica" charset="0"/>
                <a:ea typeface="Helvetica" charset="0"/>
                <a:cs typeface="Helvetica" charset="0"/>
              </a:rPr>
              <a:t>First three are written assignments</a:t>
            </a:r>
          </a:p>
          <a:p>
            <a:pPr lvl="1">
              <a:lnSpc>
                <a:spcPct val="100000"/>
              </a:lnSpc>
            </a:pPr>
            <a:r>
              <a:rPr lang="en-US">
                <a:latin typeface="Helvetica" charset="0"/>
                <a:ea typeface="Helvetica" charset="0"/>
                <a:cs typeface="Helvetica" charset="0"/>
              </a:rPr>
              <a:t>Last seven are coding</a:t>
            </a:r>
          </a:p>
          <a:p>
            <a:pPr>
              <a:lnSpc>
                <a:spcPct val="100000"/>
              </a:lnSpc>
            </a:pPr>
            <a:r>
              <a:rPr lang="en-US">
                <a:latin typeface="Helvetica" charset="0"/>
                <a:ea typeface="Helvetica" charset="0"/>
                <a:cs typeface="Helvetica" charset="0"/>
              </a:rPr>
              <a:t>15% Midterm</a:t>
            </a:r>
          </a:p>
          <a:p>
            <a:pPr>
              <a:lnSpc>
                <a:spcPct val="100000"/>
              </a:lnSpc>
            </a:pPr>
            <a:r>
              <a:rPr lang="en-US">
                <a:latin typeface="Helvetica" charset="0"/>
                <a:ea typeface="Helvetica" charset="0"/>
                <a:cs typeface="Helvetica" charset="0"/>
              </a:rPr>
              <a:t>15% Final (not cumulative)</a:t>
            </a:r>
          </a:p>
          <a:p>
            <a:pPr>
              <a:lnSpc>
                <a:spcPct val="100000"/>
              </a:lnSpc>
            </a:pPr>
            <a:r>
              <a:rPr lang="en-US">
                <a:latin typeface="Helvetica" charset="0"/>
                <a:ea typeface="Helvetica" charset="0"/>
                <a:cs typeface="Helvetica" charset="0"/>
              </a:rPr>
              <a:t>5% Reading quizzes</a:t>
            </a:r>
          </a:p>
          <a:p>
            <a:pPr>
              <a:lnSpc>
                <a:spcPct val="100000"/>
              </a:lnSpc>
            </a:pPr>
            <a:r>
              <a:rPr lang="en-US">
                <a:latin typeface="Helvetica" charset="0"/>
                <a:ea typeface="Helvetica" charset="0"/>
                <a:cs typeface="Helvetica" charset="0"/>
              </a:rPr>
              <a:t>5% Participation</a:t>
            </a:r>
          </a:p>
        </p:txBody>
      </p:sp>
    </p:spTree>
    <p:extLst>
      <p:ext uri="{BB962C8B-B14F-4D97-AF65-F5344CB8AC3E}">
        <p14:creationId xmlns:p14="http://schemas.microsoft.com/office/powerpoint/2010/main" val="2044349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Homework (60%)</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Written assignments (HW0, 1, 2) submitted electronically via Gradescope</a:t>
            </a:r>
          </a:p>
          <a:p>
            <a:pPr lvl="1">
              <a:lnSpc>
                <a:spcPct val="100000"/>
              </a:lnSpc>
            </a:pPr>
            <a:r>
              <a:rPr lang="en-US">
                <a:latin typeface="Helvetica" charset="0"/>
                <a:ea typeface="Helvetica" charset="0"/>
                <a:cs typeface="Helvetica" charset="0"/>
              </a:rPr>
              <a:t>Use your @uw.edu email address</a:t>
            </a:r>
          </a:p>
          <a:p>
            <a:pPr lvl="1">
              <a:lnSpc>
                <a:spcPct val="100000"/>
              </a:lnSpc>
            </a:pPr>
            <a:r>
              <a:rPr lang="en-US">
                <a:latin typeface="Helvetica" charset="0"/>
                <a:ea typeface="Helvetica" charset="0"/>
                <a:cs typeface="Helvetica" charset="0"/>
              </a:rPr>
              <a:t>More instructions on course website</a:t>
            </a:r>
          </a:p>
          <a:p>
            <a:pPr>
              <a:lnSpc>
                <a:spcPct val="100000"/>
              </a:lnSpc>
            </a:pPr>
            <a:r>
              <a:rPr lang="en-US">
                <a:latin typeface="Helvetica" charset="0"/>
                <a:ea typeface="Helvetica" charset="0"/>
                <a:cs typeface="Helvetica" charset="0"/>
              </a:rPr>
              <a:t>Coding assignments (HW3, 4, 5, 6, 7, 8, 9) submitted electronically via Gitlab</a:t>
            </a:r>
          </a:p>
          <a:p>
            <a:pPr lvl="1">
              <a:lnSpc>
                <a:spcPct val="100000"/>
              </a:lnSpc>
            </a:pPr>
            <a:r>
              <a:rPr lang="en-US">
                <a:latin typeface="Helvetica" charset="0"/>
                <a:ea typeface="Helvetica" charset="0"/>
                <a:cs typeface="Helvetica" charset="0"/>
              </a:rPr>
              <a:t>More info on this later</a:t>
            </a:r>
          </a:p>
          <a:p>
            <a:pPr>
              <a:lnSpc>
                <a:spcPct val="100000"/>
              </a:lnSpc>
            </a:pPr>
            <a:r>
              <a:rPr lang="en-US">
                <a:latin typeface="Helvetica" charset="0"/>
                <a:ea typeface="Helvetica" charset="0"/>
                <a:cs typeface="Helvetica" charset="0"/>
              </a:rPr>
              <a:t>Homework is weighted according to the number of points in the assignment</a:t>
            </a:r>
          </a:p>
        </p:txBody>
      </p:sp>
    </p:spTree>
    <p:extLst>
      <p:ext uri="{BB962C8B-B14F-4D97-AF65-F5344CB8AC3E}">
        <p14:creationId xmlns:p14="http://schemas.microsoft.com/office/powerpoint/2010/main" val="278281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Exams (15% + 15%)</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Midterm and final equally weighted</a:t>
            </a:r>
          </a:p>
          <a:p>
            <a:pPr>
              <a:lnSpc>
                <a:spcPct val="100000"/>
              </a:lnSpc>
            </a:pPr>
            <a:r>
              <a:rPr lang="en-US">
                <a:latin typeface="Helvetica" charset="0"/>
                <a:ea typeface="Helvetica" charset="0"/>
                <a:cs typeface="Helvetica" charset="0"/>
              </a:rPr>
              <a:t>Will be held during lecture time</a:t>
            </a:r>
          </a:p>
          <a:p>
            <a:pPr>
              <a:lnSpc>
                <a:spcPct val="100000"/>
              </a:lnSpc>
            </a:pPr>
            <a:r>
              <a:rPr lang="en-US">
                <a:latin typeface="Helvetica" charset="0"/>
                <a:ea typeface="Helvetica" charset="0"/>
                <a:cs typeface="Helvetica" charset="0"/>
              </a:rPr>
              <a:t>Final will test the second half of the material</a:t>
            </a:r>
          </a:p>
          <a:p>
            <a:pPr lvl="1">
              <a:lnSpc>
                <a:spcPct val="100000"/>
              </a:lnSpc>
            </a:pPr>
            <a:r>
              <a:rPr lang="en-US">
                <a:latin typeface="Helvetica" charset="0"/>
                <a:ea typeface="Helvetica" charset="0"/>
                <a:cs typeface="Helvetica" charset="0"/>
              </a:rPr>
              <a:t>(No finals week in summer quarter)</a:t>
            </a:r>
          </a:p>
        </p:txBody>
      </p:sp>
    </p:spTree>
    <p:extLst>
      <p:ext uri="{BB962C8B-B14F-4D97-AF65-F5344CB8AC3E}">
        <p14:creationId xmlns:p14="http://schemas.microsoft.com/office/powerpoint/2010/main" val="462312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Readings and Quizzes (5%)</a:t>
            </a:r>
            <a:endParaRPr lang="en-US" dirty="0">
              <a:solidFill>
                <a:srgbClr val="443B81"/>
              </a:solidFill>
              <a:latin typeface="Helvetica" charset="0"/>
              <a:ea typeface="Helvetica" charset="0"/>
              <a:cs typeface="Helvetica" charset="0"/>
            </a:endParaRPr>
          </a:p>
        </p:txBody>
      </p:sp>
      <p:sp>
        <p:nvSpPr>
          <p:cNvPr id="6" name="Content Placeholder 2">
            <a:extLst>
              <a:ext uri="{FF2B5EF4-FFF2-40B4-BE49-F238E27FC236}">
                <a16:creationId xmlns:a16="http://schemas.microsoft.com/office/drawing/2014/main" id="{C0D38B94-73A0-194A-ADA3-387CEA2A7B06}"/>
              </a:ext>
            </a:extLst>
          </p:cNvPr>
          <p:cNvSpPr txBox="1">
            <a:spLocks/>
          </p:cNvSpPr>
          <p:nvPr/>
        </p:nvSpPr>
        <p:spPr>
          <a:xfrm>
            <a:off x="628650" y="1571625"/>
            <a:ext cx="7886700" cy="4910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atin typeface="Helvetica" charset="0"/>
                <a:ea typeface="Helvetica" charset="0"/>
                <a:cs typeface="Helvetica" charset="0"/>
              </a:rPr>
              <a:t>The Pragmatic Programmer</a:t>
            </a:r>
          </a:p>
          <a:p>
            <a:pPr lvl="1">
              <a:lnSpc>
                <a:spcPct val="100000"/>
              </a:lnSpc>
            </a:pPr>
            <a:r>
              <a:rPr lang="en-US">
                <a:latin typeface="Helvetica" charset="0"/>
                <a:ea typeface="Helvetica" charset="0"/>
                <a:cs typeface="Helvetica" charset="0"/>
              </a:rPr>
              <a:t>Hunt and Thomas (1999)</a:t>
            </a:r>
          </a:p>
          <a:p>
            <a:pPr lvl="1">
              <a:lnSpc>
                <a:spcPct val="100000"/>
              </a:lnSpc>
            </a:pPr>
            <a:r>
              <a:rPr lang="en-US">
                <a:latin typeface="Helvetica" charset="0"/>
                <a:ea typeface="Helvetica" charset="0"/>
                <a:cs typeface="Helvetica" charset="0"/>
              </a:rPr>
              <a:t>Collection of best practices</a:t>
            </a:r>
          </a:p>
          <a:p>
            <a:pPr marL="0" indent="0">
              <a:lnSpc>
                <a:spcPct val="100000"/>
              </a:lnSpc>
              <a:buFont typeface="Arial" panose="020B0604020202020204" pitchFamily="34" charset="0"/>
              <a:buNone/>
            </a:pPr>
            <a:endParaRPr lang="en-US" sz="3900">
              <a:latin typeface="Helvetica" charset="0"/>
              <a:ea typeface="Helvetica" charset="0"/>
              <a:cs typeface="Helvetica" charset="0"/>
            </a:endParaRPr>
          </a:p>
          <a:p>
            <a:pPr marL="0" indent="0">
              <a:lnSpc>
                <a:spcPct val="100000"/>
              </a:lnSpc>
              <a:buFont typeface="Arial" panose="020B0604020202020204" pitchFamily="34" charset="0"/>
              <a:buNone/>
            </a:pPr>
            <a:r>
              <a:rPr lang="en-US">
                <a:latin typeface="Helvetica" charset="0"/>
                <a:ea typeface="Helvetica" charset="0"/>
                <a:cs typeface="Helvetica" charset="0"/>
              </a:rPr>
              <a:t>Effective Java</a:t>
            </a:r>
          </a:p>
          <a:p>
            <a:pPr lvl="1">
              <a:lnSpc>
                <a:spcPct val="100000"/>
              </a:lnSpc>
            </a:pPr>
            <a:r>
              <a:rPr lang="en-US">
                <a:latin typeface="Helvetica" charset="0"/>
                <a:ea typeface="Helvetica" charset="0"/>
                <a:cs typeface="Helvetica" charset="0"/>
              </a:rPr>
              <a:t>Bloch, 2</a:t>
            </a:r>
            <a:r>
              <a:rPr lang="en-US" baseline="30000">
                <a:latin typeface="Helvetica" charset="0"/>
                <a:ea typeface="Helvetica" charset="0"/>
                <a:cs typeface="Helvetica" charset="0"/>
              </a:rPr>
              <a:t>nd</a:t>
            </a:r>
            <a:r>
              <a:rPr lang="en-US">
                <a:latin typeface="Helvetica" charset="0"/>
                <a:ea typeface="Helvetica" charset="0"/>
                <a:cs typeface="Helvetica" charset="0"/>
              </a:rPr>
              <a:t> edition (2000)</a:t>
            </a:r>
          </a:p>
          <a:p>
            <a:pPr lvl="1">
              <a:lnSpc>
                <a:spcPct val="100000"/>
              </a:lnSpc>
            </a:pPr>
            <a:r>
              <a:rPr lang="en-US">
                <a:latin typeface="Helvetica" charset="0"/>
                <a:ea typeface="Helvetica" charset="0"/>
                <a:cs typeface="Helvetica" charset="0"/>
              </a:rPr>
              <a:t>Bloch, 3</a:t>
            </a:r>
            <a:r>
              <a:rPr lang="en-US" baseline="30000">
                <a:latin typeface="Helvetica" charset="0"/>
                <a:ea typeface="Helvetica" charset="0"/>
                <a:cs typeface="Helvetica" charset="0"/>
              </a:rPr>
              <a:t>rd</a:t>
            </a:r>
            <a:r>
              <a:rPr lang="en-US">
                <a:latin typeface="Helvetica" charset="0"/>
                <a:ea typeface="Helvetica" charset="0"/>
                <a:cs typeface="Helvetica" charset="0"/>
              </a:rPr>
              <a:t> edition (2017)</a:t>
            </a:r>
          </a:p>
          <a:p>
            <a:pPr lvl="1">
              <a:lnSpc>
                <a:spcPct val="100000"/>
              </a:lnSpc>
            </a:pPr>
            <a:r>
              <a:rPr lang="en-US">
                <a:latin typeface="Helvetica" charset="0"/>
                <a:ea typeface="Helvetica" charset="0"/>
                <a:cs typeface="Helvetica" charset="0"/>
              </a:rPr>
              <a:t>OOP design, expert tips</a:t>
            </a:r>
          </a:p>
        </p:txBody>
      </p:sp>
      <p:pic>
        <p:nvPicPr>
          <p:cNvPr id="7" name="Picture 6">
            <a:extLst>
              <a:ext uri="{FF2B5EF4-FFF2-40B4-BE49-F238E27FC236}">
                <a16:creationId xmlns:a16="http://schemas.microsoft.com/office/drawing/2014/main" id="{0DA1EBC8-E64E-604E-965D-FDD1D68AC39E}"/>
              </a:ext>
            </a:extLst>
          </p:cNvPr>
          <p:cNvPicPr>
            <a:picLocks noChangeAspect="1"/>
          </p:cNvPicPr>
          <p:nvPr/>
        </p:nvPicPr>
        <p:blipFill>
          <a:blip r:embed="rId3"/>
          <a:stretch>
            <a:fillRect/>
          </a:stretch>
        </p:blipFill>
        <p:spPr>
          <a:xfrm>
            <a:off x="6421756" y="1494044"/>
            <a:ext cx="1645920" cy="2063729"/>
          </a:xfrm>
          <a:prstGeom prst="rect">
            <a:avLst/>
          </a:prstGeom>
        </p:spPr>
      </p:pic>
      <p:pic>
        <p:nvPicPr>
          <p:cNvPr id="8" name="Picture 7">
            <a:extLst>
              <a:ext uri="{FF2B5EF4-FFF2-40B4-BE49-F238E27FC236}">
                <a16:creationId xmlns:a16="http://schemas.microsoft.com/office/drawing/2014/main" id="{0FEE9CEF-75E3-6F44-AD15-4A8B030172B2}"/>
              </a:ext>
            </a:extLst>
          </p:cNvPr>
          <p:cNvPicPr>
            <a:picLocks noChangeAspect="1"/>
          </p:cNvPicPr>
          <p:nvPr/>
        </p:nvPicPr>
        <p:blipFill>
          <a:blip r:embed="rId4"/>
          <a:stretch>
            <a:fillRect/>
          </a:stretch>
        </p:blipFill>
        <p:spPr>
          <a:xfrm>
            <a:off x="6421756" y="4031025"/>
            <a:ext cx="1645920" cy="2070567"/>
          </a:xfrm>
          <a:prstGeom prst="rect">
            <a:avLst/>
          </a:prstGeom>
        </p:spPr>
      </p:pic>
    </p:spTree>
    <p:extLst>
      <p:ext uri="{BB962C8B-B14F-4D97-AF65-F5344CB8AC3E}">
        <p14:creationId xmlns:p14="http://schemas.microsoft.com/office/powerpoint/2010/main" val="2034693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Readings and Quizzes (5%)</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Readings are related to lecture and homework!</a:t>
            </a:r>
          </a:p>
          <a:p>
            <a:pPr>
              <a:lnSpc>
                <a:spcPct val="100000"/>
              </a:lnSpc>
            </a:pPr>
            <a:r>
              <a:rPr lang="en-US">
                <a:latin typeface="Helvetica" charset="0"/>
                <a:ea typeface="Helvetica" charset="0"/>
                <a:cs typeface="Helvetica" charset="0"/>
              </a:rPr>
              <a:t>Try to make connections as you read and as you attend lecture</a:t>
            </a:r>
          </a:p>
          <a:p>
            <a:pPr>
              <a:lnSpc>
                <a:spcPct val="100000"/>
              </a:lnSpc>
            </a:pPr>
            <a:r>
              <a:rPr lang="en-US">
                <a:latin typeface="Helvetica" charset="0"/>
                <a:ea typeface="Helvetica" charset="0"/>
                <a:cs typeface="Helvetica" charset="0"/>
              </a:rPr>
              <a:t>There may be a 1-week offset between reading material and lecture material</a:t>
            </a:r>
          </a:p>
          <a:p>
            <a:pPr>
              <a:lnSpc>
                <a:spcPct val="100000"/>
              </a:lnSpc>
            </a:pPr>
            <a:r>
              <a:rPr lang="en-US">
                <a:latin typeface="Helvetica" charset="0"/>
                <a:ea typeface="Helvetica" charset="0"/>
                <a:cs typeface="Helvetica" charset="0"/>
              </a:rPr>
              <a:t>Reading quizzes will be via Google Forms, and the quiz links will be posted on the course website</a:t>
            </a:r>
          </a:p>
        </p:txBody>
      </p:sp>
    </p:spTree>
    <p:extLst>
      <p:ext uri="{BB962C8B-B14F-4D97-AF65-F5344CB8AC3E}">
        <p14:creationId xmlns:p14="http://schemas.microsoft.com/office/powerpoint/2010/main" val="2348649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Participation (5%)</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The following will positively affect your participation grade</a:t>
            </a:r>
          </a:p>
          <a:p>
            <a:pPr lvl="1">
              <a:lnSpc>
                <a:spcPct val="100000"/>
              </a:lnSpc>
            </a:pPr>
            <a:r>
              <a:rPr lang="en-US">
                <a:latin typeface="Helvetica" charset="0"/>
                <a:ea typeface="Helvetica" charset="0"/>
                <a:cs typeface="Helvetica" charset="0"/>
              </a:rPr>
              <a:t>Asking questions in class</a:t>
            </a:r>
          </a:p>
          <a:p>
            <a:pPr lvl="1">
              <a:lnSpc>
                <a:spcPct val="100000"/>
              </a:lnSpc>
            </a:pPr>
            <a:r>
              <a:rPr lang="en-US">
                <a:latin typeface="Helvetica" charset="0"/>
                <a:ea typeface="Helvetica" charset="0"/>
                <a:cs typeface="Helvetica" charset="0"/>
              </a:rPr>
              <a:t>Coming to instructor office hours</a:t>
            </a:r>
          </a:p>
          <a:p>
            <a:pPr lvl="1">
              <a:lnSpc>
                <a:spcPct val="100000"/>
              </a:lnSpc>
            </a:pPr>
            <a:r>
              <a:rPr lang="en-US">
                <a:latin typeface="Helvetica" charset="0"/>
                <a:ea typeface="Helvetica" charset="0"/>
                <a:cs typeface="Helvetica" charset="0"/>
              </a:rPr>
              <a:t>Reporting collaborators on homework </a:t>
            </a:r>
          </a:p>
          <a:p>
            <a:pPr lvl="2">
              <a:lnSpc>
                <a:spcPct val="100000"/>
              </a:lnSpc>
            </a:pPr>
            <a:r>
              <a:rPr lang="en-US">
                <a:latin typeface="Helvetica" charset="0"/>
                <a:ea typeface="Helvetica" charset="0"/>
                <a:cs typeface="Helvetica" charset="0"/>
              </a:rPr>
              <a:t>See Collaboration Policy on course website</a:t>
            </a:r>
          </a:p>
        </p:txBody>
      </p:sp>
    </p:spTree>
    <p:extLst>
      <p:ext uri="{BB962C8B-B14F-4D97-AF65-F5344CB8AC3E}">
        <p14:creationId xmlns:p14="http://schemas.microsoft.com/office/powerpoint/2010/main" val="1308295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Attendance</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Make the most of your tuition dollars</a:t>
            </a:r>
          </a:p>
          <a:p>
            <a:pPr>
              <a:lnSpc>
                <a:spcPct val="100000"/>
              </a:lnSpc>
            </a:pPr>
            <a:r>
              <a:rPr lang="en-US">
                <a:latin typeface="Helvetica" charset="0"/>
                <a:ea typeface="Helvetica" charset="0"/>
                <a:cs typeface="Helvetica" charset="0"/>
              </a:rPr>
              <a:t>Do not self-cannibalize by skipping lecture or section to do this class’s homework</a:t>
            </a:r>
          </a:p>
        </p:txBody>
      </p:sp>
      <p:pic>
        <p:nvPicPr>
          <p:cNvPr id="9" name="Picture 8">
            <a:extLst>
              <a:ext uri="{FF2B5EF4-FFF2-40B4-BE49-F238E27FC236}">
                <a16:creationId xmlns:a16="http://schemas.microsoft.com/office/drawing/2014/main" id="{F039AC94-8890-A54F-A8D8-B44A8D76A931}"/>
              </a:ext>
            </a:extLst>
          </p:cNvPr>
          <p:cNvPicPr>
            <a:picLocks noChangeAspect="1"/>
          </p:cNvPicPr>
          <p:nvPr/>
        </p:nvPicPr>
        <p:blipFill>
          <a:blip r:embed="rId3"/>
          <a:stretch>
            <a:fillRect/>
          </a:stretch>
        </p:blipFill>
        <p:spPr>
          <a:xfrm>
            <a:off x="2345635" y="3441665"/>
            <a:ext cx="4452730" cy="2888015"/>
          </a:xfrm>
          <a:prstGeom prst="rect">
            <a:avLst/>
          </a:prstGeom>
        </p:spPr>
      </p:pic>
    </p:spTree>
    <p:extLst>
      <p:ext uri="{BB962C8B-B14F-4D97-AF65-F5344CB8AC3E}">
        <p14:creationId xmlns:p14="http://schemas.microsoft.com/office/powerpoint/2010/main" val="292724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1951527" y="2663810"/>
            <a:ext cx="5330305" cy="1446550"/>
          </a:xfrm>
          <a:prstGeom prst="rect">
            <a:avLst/>
          </a:prstGeom>
          <a:noFill/>
        </p:spPr>
        <p:txBody>
          <a:bodyPr wrap="none" rtlCol="0">
            <a:spAutoFit/>
          </a:bodyPr>
          <a:lstStyle/>
          <a:p>
            <a:r>
              <a:rPr lang="en-US" sz="8800">
                <a:solidFill>
                  <a:schemeClr val="bg1"/>
                </a:solidFill>
                <a:latin typeface="Helvetica" charset="0"/>
                <a:ea typeface="Helvetica" charset="0"/>
                <a:cs typeface="Helvetica" charset="0"/>
              </a:rPr>
              <a:t>Motivation</a:t>
            </a:r>
          </a:p>
        </p:txBody>
      </p:sp>
    </p:spTree>
    <p:extLst>
      <p:ext uri="{BB962C8B-B14F-4D97-AF65-F5344CB8AC3E}">
        <p14:creationId xmlns:p14="http://schemas.microsoft.com/office/powerpoint/2010/main" val="2082722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Academic Integrity</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Carefully read the policy on the course website</a:t>
            </a:r>
          </a:p>
          <a:p>
            <a:pPr>
              <a:lnSpc>
                <a:spcPct val="100000"/>
              </a:lnSpc>
            </a:pPr>
            <a:r>
              <a:rPr lang="en-US">
                <a:latin typeface="Helvetica" charset="0"/>
                <a:ea typeface="Helvetica" charset="0"/>
                <a:cs typeface="Helvetica" charset="0"/>
              </a:rPr>
              <a:t>Do not seek help in a way that destroys the intellectual challenge of the course!</a:t>
            </a:r>
          </a:p>
          <a:p>
            <a:pPr>
              <a:lnSpc>
                <a:spcPct val="100000"/>
              </a:lnSpc>
            </a:pPr>
            <a:r>
              <a:rPr lang="en-US">
                <a:latin typeface="Helvetica" charset="0"/>
                <a:ea typeface="Helvetica" charset="0"/>
                <a:cs typeface="Helvetica" charset="0"/>
              </a:rPr>
              <a:t>Honest work is the foundation of UW / academia</a:t>
            </a:r>
          </a:p>
          <a:p>
            <a:pPr lvl="1">
              <a:lnSpc>
                <a:spcPct val="100000"/>
              </a:lnSpc>
            </a:pPr>
            <a:r>
              <a:rPr lang="en-US">
                <a:latin typeface="Helvetica" charset="0"/>
                <a:ea typeface="Helvetica" charset="0"/>
                <a:cs typeface="Helvetica" charset="0"/>
              </a:rPr>
              <a:t>Your fellow students and I trust you deeply</a:t>
            </a:r>
          </a:p>
          <a:p>
            <a:pPr lvl="1">
              <a:lnSpc>
                <a:spcPct val="100000"/>
              </a:lnSpc>
            </a:pPr>
            <a:r>
              <a:rPr lang="en-US">
                <a:latin typeface="Helvetica" charset="0"/>
                <a:ea typeface="Helvetica" charset="0"/>
                <a:cs typeface="Helvetica" charset="0"/>
              </a:rPr>
              <a:t>Zero tolerance for violations, can end career</a:t>
            </a:r>
          </a:p>
          <a:p>
            <a:pPr marL="0" indent="0">
              <a:lnSpc>
                <a:spcPct val="100000"/>
              </a:lnSpc>
              <a:buNone/>
            </a:pPr>
            <a:endParaRPr lang="en-US">
              <a:latin typeface="Helvetica" charset="0"/>
              <a:ea typeface="Helvetica" charset="0"/>
              <a:cs typeface="Helvetica" charset="0"/>
            </a:endParaRPr>
          </a:p>
        </p:txBody>
      </p:sp>
    </p:spTree>
    <p:extLst>
      <p:ext uri="{BB962C8B-B14F-4D97-AF65-F5344CB8AC3E}">
        <p14:creationId xmlns:p14="http://schemas.microsoft.com/office/powerpoint/2010/main" val="1384956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Organization</a:t>
            </a:r>
          </a:p>
        </p:txBody>
      </p:sp>
      <p:sp>
        <p:nvSpPr>
          <p:cNvPr id="3" name="Content Placeholder 2"/>
          <p:cNvSpPr>
            <a:spLocks noGrp="1"/>
          </p:cNvSpPr>
          <p:nvPr>
            <p:ph idx="1"/>
          </p:nvPr>
        </p:nvSpPr>
        <p:spPr>
          <a:xfrm>
            <a:off x="628650" y="1571625"/>
            <a:ext cx="7886700" cy="2441575"/>
          </a:xfrm>
        </p:spPr>
        <p:txBody>
          <a:bodyPr>
            <a:normAutofit fontScale="85000" lnSpcReduction="10000"/>
          </a:bodyPr>
          <a:lstStyle/>
          <a:p>
            <a:pPr marL="0" indent="0">
              <a:lnSpc>
                <a:spcPct val="150000"/>
              </a:lnSpc>
              <a:buNone/>
            </a:pPr>
            <a:r>
              <a:rPr lang="en-US" dirty="0">
                <a:latin typeface="Helvetica" charset="0"/>
                <a:ea typeface="Helvetica" charset="0"/>
                <a:cs typeface="Helvetica" charset="0"/>
              </a:rPr>
              <a:t>331 is a big, complex machine.</a:t>
            </a:r>
          </a:p>
          <a:p>
            <a:pPr marL="0" indent="0">
              <a:lnSpc>
                <a:spcPct val="120000"/>
              </a:lnSpc>
              <a:buNone/>
            </a:pPr>
            <a:r>
              <a:rPr lang="en-US">
                <a:latin typeface="Helvetica" charset="0"/>
                <a:ea typeface="Helvetica" charset="0"/>
                <a:cs typeface="Helvetica" charset="0"/>
              </a:rPr>
              <a:t>As a first-time instructor, I’m </a:t>
            </a:r>
            <a:r>
              <a:rPr lang="en-US" dirty="0">
                <a:latin typeface="Helvetica" charset="0"/>
                <a:ea typeface="Helvetica" charset="0"/>
                <a:cs typeface="Helvetica" charset="0"/>
              </a:rPr>
              <a:t>a bit scared of 331 too, so I’ll need your help figuring out what works for all of us.</a:t>
            </a:r>
          </a:p>
          <a:p>
            <a:pPr marL="0" indent="0">
              <a:lnSpc>
                <a:spcPct val="150000"/>
              </a:lnSpc>
              <a:buNone/>
            </a:pPr>
            <a:r>
              <a:rPr lang="en-US" dirty="0">
                <a:latin typeface="Helvetica" charset="0"/>
                <a:ea typeface="Helvetica" charset="0"/>
                <a:cs typeface="Helvetica" charset="0"/>
              </a:rPr>
              <a:t>Patience and good faith much appreciated!</a:t>
            </a:r>
          </a:p>
        </p:txBody>
      </p:sp>
      <p:pic>
        <p:nvPicPr>
          <p:cNvPr id="4" name="Picture 3"/>
          <p:cNvPicPr>
            <a:picLocks noChangeAspect="1"/>
          </p:cNvPicPr>
          <p:nvPr/>
        </p:nvPicPr>
        <p:blipFill>
          <a:blip r:embed="rId2"/>
          <a:stretch>
            <a:fillRect/>
          </a:stretch>
        </p:blipFill>
        <p:spPr>
          <a:xfrm>
            <a:off x="2600740" y="4013200"/>
            <a:ext cx="3942520" cy="2666999"/>
          </a:xfrm>
          <a:prstGeom prst="rect">
            <a:avLst/>
          </a:prstGeom>
        </p:spPr>
      </p:pic>
    </p:spTree>
    <p:extLst>
      <p:ext uri="{BB962C8B-B14F-4D97-AF65-F5344CB8AC3E}">
        <p14:creationId xmlns:p14="http://schemas.microsoft.com/office/powerpoint/2010/main" val="155967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Feedback</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I really value your feedback about this course!</a:t>
            </a:r>
          </a:p>
          <a:p>
            <a:pPr>
              <a:lnSpc>
                <a:spcPct val="100000"/>
              </a:lnSpc>
            </a:pPr>
            <a:r>
              <a:rPr lang="en-US">
                <a:latin typeface="Helvetica" charset="0"/>
                <a:ea typeface="Helvetica" charset="0"/>
                <a:cs typeface="Helvetica" charset="0"/>
              </a:rPr>
              <a:t>You have the ability to shape me as an instructor!</a:t>
            </a:r>
          </a:p>
          <a:p>
            <a:pPr>
              <a:lnSpc>
                <a:spcPct val="100000"/>
              </a:lnSpc>
            </a:pPr>
            <a:r>
              <a:rPr lang="en-US">
                <a:latin typeface="Helvetica" charset="0"/>
                <a:ea typeface="Helvetica" charset="0"/>
                <a:cs typeface="Helvetica" charset="0"/>
              </a:rPr>
              <a:t>Feedback mechanisms</a:t>
            </a:r>
          </a:p>
          <a:p>
            <a:pPr lvl="1">
              <a:lnSpc>
                <a:spcPct val="100000"/>
              </a:lnSpc>
            </a:pPr>
            <a:r>
              <a:rPr lang="en-US">
                <a:latin typeface="Helvetica" charset="0"/>
                <a:ea typeface="Helvetica" charset="0"/>
                <a:cs typeface="Helvetica" charset="0"/>
              </a:rPr>
              <a:t>Instructor office hours</a:t>
            </a:r>
          </a:p>
          <a:p>
            <a:pPr lvl="1">
              <a:lnSpc>
                <a:spcPct val="100000"/>
              </a:lnSpc>
            </a:pPr>
            <a:r>
              <a:rPr lang="en-US">
                <a:latin typeface="Helvetica" charset="0"/>
                <a:ea typeface="Helvetica" charset="0"/>
                <a:cs typeface="Helvetica" charset="0"/>
              </a:rPr>
              <a:t>Staff email list</a:t>
            </a:r>
          </a:p>
          <a:p>
            <a:pPr lvl="1">
              <a:lnSpc>
                <a:spcPct val="100000"/>
              </a:lnSpc>
            </a:pPr>
            <a:r>
              <a:rPr lang="en-US">
                <a:latin typeface="Helvetica" charset="0"/>
                <a:ea typeface="Helvetica" charset="0"/>
                <a:cs typeface="Helvetica" charset="0"/>
              </a:rPr>
              <a:t>Mid-course survey</a:t>
            </a:r>
          </a:p>
          <a:p>
            <a:pPr lvl="1">
              <a:lnSpc>
                <a:spcPct val="100000"/>
              </a:lnSpc>
            </a:pPr>
            <a:r>
              <a:rPr lang="en-US">
                <a:latin typeface="Helvetica" charset="0"/>
                <a:ea typeface="Helvetica" charset="0"/>
                <a:cs typeface="Helvetica" charset="0"/>
              </a:rPr>
              <a:t>Mid-course external evaluator session</a:t>
            </a:r>
          </a:p>
          <a:p>
            <a:pPr lvl="1">
              <a:lnSpc>
                <a:spcPct val="100000"/>
              </a:lnSpc>
            </a:pPr>
            <a:r>
              <a:rPr lang="en-US">
                <a:latin typeface="Helvetica" charset="0"/>
                <a:ea typeface="Helvetica" charset="0"/>
                <a:cs typeface="Helvetica" charset="0"/>
              </a:rPr>
              <a:t>End of quarter course evaluations</a:t>
            </a:r>
          </a:p>
        </p:txBody>
      </p:sp>
    </p:spTree>
    <p:extLst>
      <p:ext uri="{BB962C8B-B14F-4D97-AF65-F5344CB8AC3E}">
        <p14:creationId xmlns:p14="http://schemas.microsoft.com/office/powerpoint/2010/main" val="1707937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Overview</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buFont typeface="Wingdings" pitchFamily="2" charset="2"/>
              <a:buChar char="q"/>
            </a:pPr>
            <a:r>
              <a:rPr lang="en-US">
                <a:latin typeface="Helvetica" charset="0"/>
                <a:ea typeface="Helvetica" charset="0"/>
                <a:cs typeface="Helvetica" charset="0"/>
              </a:rPr>
              <a:t>  Motivation</a:t>
            </a:r>
          </a:p>
          <a:p>
            <a:pPr>
              <a:lnSpc>
                <a:spcPct val="100000"/>
              </a:lnSpc>
              <a:buFont typeface="Wingdings" pitchFamily="2" charset="2"/>
              <a:buChar char="q"/>
            </a:pPr>
            <a:r>
              <a:rPr lang="en-US">
                <a:latin typeface="Helvetica" charset="0"/>
                <a:ea typeface="Helvetica" charset="0"/>
                <a:cs typeface="Helvetica" charset="0"/>
              </a:rPr>
              <a:t>  Introductions</a:t>
            </a:r>
          </a:p>
          <a:p>
            <a:pPr>
              <a:lnSpc>
                <a:spcPct val="100000"/>
              </a:lnSpc>
              <a:buFont typeface="Wingdings" pitchFamily="2" charset="2"/>
              <a:buChar char="q"/>
            </a:pPr>
            <a:r>
              <a:rPr lang="en-US">
                <a:latin typeface="Helvetica" charset="0"/>
                <a:ea typeface="Helvetica" charset="0"/>
                <a:cs typeface="Helvetica" charset="0"/>
              </a:rPr>
              <a:t>  Course Philosophy</a:t>
            </a:r>
          </a:p>
          <a:p>
            <a:pPr>
              <a:lnSpc>
                <a:spcPct val="100000"/>
              </a:lnSpc>
              <a:buFont typeface="Wingdings" pitchFamily="2" charset="2"/>
              <a:buChar char="q"/>
            </a:pPr>
            <a:r>
              <a:rPr lang="en-US">
                <a:latin typeface="Helvetica" charset="0"/>
                <a:ea typeface="Helvetica" charset="0"/>
                <a:cs typeface="Helvetica" charset="0"/>
              </a:rPr>
              <a:t>  Administrivia</a:t>
            </a:r>
          </a:p>
          <a:p>
            <a:pPr>
              <a:lnSpc>
                <a:spcPct val="100000"/>
              </a:lnSpc>
              <a:buFont typeface="Wingdings" pitchFamily="2" charset="2"/>
              <a:buChar char="q"/>
            </a:pPr>
            <a:r>
              <a:rPr lang="en-US">
                <a:latin typeface="Helvetica" charset="0"/>
                <a:ea typeface="Helvetica" charset="0"/>
                <a:cs typeface="Helvetica" charset="0"/>
              </a:rPr>
              <a:t>  331</a:t>
            </a:r>
          </a:p>
          <a:p>
            <a:pPr>
              <a:lnSpc>
                <a:spcPct val="100000"/>
              </a:lnSpc>
              <a:buFont typeface="Wingdings" pitchFamily="2" charset="2"/>
              <a:buChar char="q"/>
            </a:pPr>
            <a:r>
              <a:rPr lang="en-US">
                <a:latin typeface="Helvetica" charset="0"/>
                <a:ea typeface="Helvetica" charset="0"/>
                <a:cs typeface="Helvetica" charset="0"/>
              </a:rPr>
              <a:t>  Closing Announcements</a:t>
            </a:r>
          </a:p>
          <a:p>
            <a:pPr>
              <a:lnSpc>
                <a:spcPct val="100000"/>
              </a:lnSpc>
              <a:buFont typeface="Wingdings" pitchFamily="2" charset="2"/>
              <a:buChar char="q"/>
            </a:pPr>
            <a:endParaRPr lang="en-US">
              <a:latin typeface="Helvetica" charset="0"/>
              <a:ea typeface="Helvetica" charset="0"/>
              <a:cs typeface="Helvetica" charset="0"/>
            </a:endParaRPr>
          </a:p>
        </p:txBody>
      </p:sp>
      <p:pic>
        <p:nvPicPr>
          <p:cNvPr id="9" name="Picture 8">
            <a:extLst>
              <a:ext uri="{FF2B5EF4-FFF2-40B4-BE49-F238E27FC236}">
                <a16:creationId xmlns:a16="http://schemas.microsoft.com/office/drawing/2014/main" id="{0D942101-D7A9-B04B-8C50-F7DD457C102E}"/>
              </a:ext>
            </a:extLst>
          </p:cNvPr>
          <p:cNvPicPr>
            <a:picLocks noChangeAspect="1"/>
          </p:cNvPicPr>
          <p:nvPr/>
        </p:nvPicPr>
        <p:blipFill>
          <a:blip r:embed="rId3"/>
          <a:stretch>
            <a:fillRect/>
          </a:stretch>
        </p:blipFill>
        <p:spPr>
          <a:xfrm>
            <a:off x="774422" y="1855305"/>
            <a:ext cx="306044" cy="306044"/>
          </a:xfrm>
          <a:prstGeom prst="rect">
            <a:avLst/>
          </a:prstGeom>
        </p:spPr>
      </p:pic>
      <p:pic>
        <p:nvPicPr>
          <p:cNvPr id="5" name="Picture 4">
            <a:extLst>
              <a:ext uri="{FF2B5EF4-FFF2-40B4-BE49-F238E27FC236}">
                <a16:creationId xmlns:a16="http://schemas.microsoft.com/office/drawing/2014/main" id="{942651B3-4105-ED41-8E83-89F6994E16E2}"/>
              </a:ext>
            </a:extLst>
          </p:cNvPr>
          <p:cNvPicPr>
            <a:picLocks noChangeAspect="1"/>
          </p:cNvPicPr>
          <p:nvPr/>
        </p:nvPicPr>
        <p:blipFill>
          <a:blip r:embed="rId3"/>
          <a:stretch>
            <a:fillRect/>
          </a:stretch>
        </p:blipFill>
        <p:spPr>
          <a:xfrm>
            <a:off x="774422" y="2405270"/>
            <a:ext cx="306044" cy="306044"/>
          </a:xfrm>
          <a:prstGeom prst="rect">
            <a:avLst/>
          </a:prstGeom>
        </p:spPr>
      </p:pic>
      <p:pic>
        <p:nvPicPr>
          <p:cNvPr id="6" name="Picture 5">
            <a:extLst>
              <a:ext uri="{FF2B5EF4-FFF2-40B4-BE49-F238E27FC236}">
                <a16:creationId xmlns:a16="http://schemas.microsoft.com/office/drawing/2014/main" id="{2FC057E3-EC58-AE44-AD2D-84DDC7517F23}"/>
              </a:ext>
            </a:extLst>
          </p:cNvPr>
          <p:cNvPicPr>
            <a:picLocks noChangeAspect="1"/>
          </p:cNvPicPr>
          <p:nvPr/>
        </p:nvPicPr>
        <p:blipFill>
          <a:blip r:embed="rId3"/>
          <a:stretch>
            <a:fillRect/>
          </a:stretch>
        </p:blipFill>
        <p:spPr>
          <a:xfrm>
            <a:off x="774422" y="2955235"/>
            <a:ext cx="306044" cy="306044"/>
          </a:xfrm>
          <a:prstGeom prst="rect">
            <a:avLst/>
          </a:prstGeom>
        </p:spPr>
      </p:pic>
      <p:pic>
        <p:nvPicPr>
          <p:cNvPr id="7" name="Picture 6">
            <a:extLst>
              <a:ext uri="{FF2B5EF4-FFF2-40B4-BE49-F238E27FC236}">
                <a16:creationId xmlns:a16="http://schemas.microsoft.com/office/drawing/2014/main" id="{B0AA012D-D1ED-064C-AC38-2075077EC8A0}"/>
              </a:ext>
            </a:extLst>
          </p:cNvPr>
          <p:cNvPicPr>
            <a:picLocks noChangeAspect="1"/>
          </p:cNvPicPr>
          <p:nvPr/>
        </p:nvPicPr>
        <p:blipFill>
          <a:blip r:embed="rId3"/>
          <a:stretch>
            <a:fillRect/>
          </a:stretch>
        </p:blipFill>
        <p:spPr>
          <a:xfrm>
            <a:off x="774422" y="3505200"/>
            <a:ext cx="306044" cy="306044"/>
          </a:xfrm>
          <a:prstGeom prst="rect">
            <a:avLst/>
          </a:prstGeom>
        </p:spPr>
      </p:pic>
    </p:spTree>
    <p:extLst>
      <p:ext uri="{BB962C8B-B14F-4D97-AF65-F5344CB8AC3E}">
        <p14:creationId xmlns:p14="http://schemas.microsoft.com/office/powerpoint/2010/main" val="173814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3590021" y="2539147"/>
            <a:ext cx="2069797" cy="1446550"/>
          </a:xfrm>
          <a:prstGeom prst="rect">
            <a:avLst/>
          </a:prstGeom>
          <a:noFill/>
        </p:spPr>
        <p:txBody>
          <a:bodyPr wrap="none" rtlCol="0">
            <a:spAutoFit/>
          </a:bodyPr>
          <a:lstStyle/>
          <a:p>
            <a:pPr algn="ctr"/>
            <a:r>
              <a:rPr lang="en-US" sz="8800">
                <a:solidFill>
                  <a:schemeClr val="bg1"/>
                </a:solidFill>
                <a:latin typeface="Helvetica" charset="0"/>
                <a:ea typeface="Helvetica" charset="0"/>
                <a:cs typeface="Helvetica" charset="0"/>
              </a:rPr>
              <a:t>331</a:t>
            </a:r>
          </a:p>
        </p:txBody>
      </p:sp>
    </p:spTree>
    <p:extLst>
      <p:ext uri="{BB962C8B-B14F-4D97-AF65-F5344CB8AC3E}">
        <p14:creationId xmlns:p14="http://schemas.microsoft.com/office/powerpoint/2010/main" val="1823917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Goals</a:t>
            </a: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lnSpc>
                <a:spcPct val="100000"/>
              </a:lnSpc>
              <a:buNone/>
            </a:pPr>
            <a:r>
              <a:rPr lang="en-US" dirty="0">
                <a:latin typeface="Helvetica" charset="0"/>
                <a:ea typeface="Helvetica" charset="0"/>
                <a:cs typeface="Helvetica" charset="0"/>
              </a:rPr>
              <a:t>One focus will be writing </a:t>
            </a:r>
            <a:r>
              <a:rPr lang="en-US" i="1" dirty="0">
                <a:latin typeface="Helvetica" charset="0"/>
                <a:ea typeface="Helvetica" charset="0"/>
                <a:cs typeface="Helvetica" charset="0"/>
              </a:rPr>
              <a:t>correct</a:t>
            </a:r>
            <a:r>
              <a:rPr lang="en-US" dirty="0">
                <a:latin typeface="Helvetica" charset="0"/>
                <a:ea typeface="Helvetica" charset="0"/>
                <a:cs typeface="Helvetica" charset="0"/>
              </a:rPr>
              <a:t> programs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What does it mean for a program to be </a:t>
            </a:r>
            <a:r>
              <a:rPr lang="en-US" dirty="0">
                <a:solidFill>
                  <a:srgbClr val="443B81"/>
                </a:solidFill>
                <a:latin typeface="Helvetica" charset="0"/>
                <a:ea typeface="Helvetica" charset="0"/>
                <a:cs typeface="Helvetica" charset="0"/>
              </a:rPr>
              <a:t>correct</a:t>
            </a:r>
            <a:r>
              <a:rPr lang="en-US" dirty="0">
                <a:latin typeface="Helvetica" charset="0"/>
                <a:ea typeface="Helvetica" charset="0"/>
                <a:cs typeface="Helvetica" charset="0"/>
              </a:rPr>
              <a:t>?</a:t>
            </a:r>
          </a:p>
          <a:p>
            <a:pPr lvl="1">
              <a:lnSpc>
                <a:spcPct val="100000"/>
              </a:lnSpc>
            </a:pPr>
            <a:r>
              <a:rPr lang="en-US" dirty="0">
                <a:latin typeface="Helvetica" charset="0"/>
                <a:ea typeface="Helvetica" charset="0"/>
                <a:cs typeface="Helvetica" charset="0"/>
              </a:rPr>
              <a:t>It must match its </a:t>
            </a:r>
            <a:r>
              <a:rPr lang="en-US" i="1" dirty="0">
                <a:solidFill>
                  <a:srgbClr val="443B81"/>
                </a:solidFill>
                <a:latin typeface="Helvetica" charset="0"/>
                <a:ea typeface="Helvetica" charset="0"/>
                <a:cs typeface="Helvetica" charset="0"/>
              </a:rPr>
              <a:t>specification</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How can we </a:t>
            </a:r>
            <a:r>
              <a:rPr lang="en-US" dirty="0">
                <a:solidFill>
                  <a:srgbClr val="443B81"/>
                </a:solidFill>
                <a:latin typeface="Helvetica" charset="0"/>
                <a:ea typeface="Helvetica" charset="0"/>
                <a:cs typeface="Helvetica" charset="0"/>
              </a:rPr>
              <a:t>determine </a:t>
            </a:r>
            <a:r>
              <a:rPr lang="en-US" dirty="0">
                <a:latin typeface="Helvetica" charset="0"/>
                <a:ea typeface="Helvetica" charset="0"/>
                <a:cs typeface="Helvetica" charset="0"/>
              </a:rPr>
              <a:t>if a program is correct?</a:t>
            </a:r>
          </a:p>
          <a:p>
            <a:pPr lvl="1">
              <a:lnSpc>
                <a:spcPct val="100000"/>
              </a:lnSpc>
            </a:pPr>
            <a:r>
              <a:rPr lang="en-US" dirty="0">
                <a:latin typeface="Helvetica" charset="0"/>
                <a:ea typeface="Helvetica" charset="0"/>
                <a:cs typeface="Helvetica" charset="0"/>
              </a:rPr>
              <a:t>Testing, Model Checking, Verification (proof)</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What are ways to </a:t>
            </a:r>
            <a:r>
              <a:rPr lang="en-US" dirty="0">
                <a:solidFill>
                  <a:srgbClr val="443B81"/>
                </a:solidFill>
                <a:latin typeface="Helvetica" charset="0"/>
                <a:ea typeface="Helvetica" charset="0"/>
                <a:cs typeface="Helvetica" charset="0"/>
              </a:rPr>
              <a:t>build</a:t>
            </a:r>
            <a:r>
              <a:rPr lang="en-US" dirty="0">
                <a:latin typeface="Helvetica" charset="0"/>
                <a:ea typeface="Helvetica" charset="0"/>
                <a:cs typeface="Helvetica" charset="0"/>
              </a:rPr>
              <a:t> correct programs?</a:t>
            </a:r>
          </a:p>
          <a:p>
            <a:pPr lvl="1">
              <a:lnSpc>
                <a:spcPct val="100000"/>
              </a:lnSpc>
            </a:pPr>
            <a:r>
              <a:rPr lang="en-US" dirty="0">
                <a:latin typeface="Helvetica" charset="0"/>
                <a:ea typeface="Helvetica" charset="0"/>
                <a:cs typeface="Helvetica" charset="0"/>
              </a:rPr>
              <a:t>Principled design and development</a:t>
            </a:r>
          </a:p>
          <a:p>
            <a:pPr lvl="1">
              <a:lnSpc>
                <a:spcPct val="100000"/>
              </a:lnSpc>
            </a:pPr>
            <a:r>
              <a:rPr lang="en-US" dirty="0">
                <a:latin typeface="Helvetica" charset="0"/>
                <a:ea typeface="Helvetica" charset="0"/>
                <a:cs typeface="Helvetica" charset="0"/>
              </a:rPr>
              <a:t>Abstraction, modularity, documentation</a:t>
            </a:r>
          </a:p>
        </p:txBody>
      </p:sp>
    </p:spTree>
    <p:extLst>
      <p:ext uri="{BB962C8B-B14F-4D97-AF65-F5344CB8AC3E}">
        <p14:creationId xmlns:p14="http://schemas.microsoft.com/office/powerpoint/2010/main" val="97347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000" dirty="0">
                <a:latin typeface="Helvetica" charset="0"/>
                <a:ea typeface="Helvetica" charset="0"/>
                <a:cs typeface="Helvetica" charset="0"/>
              </a:rPr>
              <a:t>Abstraction and specification</a:t>
            </a:r>
          </a:p>
          <a:p>
            <a:pPr lvl="1"/>
            <a:r>
              <a:rPr lang="en-US" sz="2000" dirty="0">
                <a:latin typeface="Helvetica" charset="0"/>
                <a:ea typeface="Helvetica" charset="0"/>
                <a:cs typeface="Helvetica" charset="0"/>
              </a:rPr>
              <a:t>Procedural, data, and control flow abstractions</a:t>
            </a:r>
          </a:p>
          <a:p>
            <a:pPr lvl="1"/>
            <a:r>
              <a:rPr lang="en-US" sz="2000" dirty="0">
                <a:latin typeface="Helvetica" charset="0"/>
                <a:ea typeface="Helvetica" charset="0"/>
                <a:cs typeface="Helvetica" charset="0"/>
              </a:rPr>
              <a:t>Why they are useful and how to use them</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Writing, understanding, and reasoning about code</a:t>
            </a:r>
          </a:p>
          <a:p>
            <a:pPr lvl="1"/>
            <a:r>
              <a:rPr lang="en-US" sz="2000" dirty="0">
                <a:latin typeface="Helvetica" charset="0"/>
                <a:ea typeface="Helvetica" charset="0"/>
                <a:cs typeface="Helvetica" charset="0"/>
              </a:rPr>
              <a:t>Use Java, but the principles apply broadly</a:t>
            </a:r>
          </a:p>
          <a:p>
            <a:pPr lvl="1"/>
            <a:r>
              <a:rPr lang="en-US" sz="2000" dirty="0">
                <a:latin typeface="Helvetica" charset="0"/>
                <a:ea typeface="Helvetica" charset="0"/>
                <a:cs typeface="Helvetica" charset="0"/>
              </a:rPr>
              <a:t>Some focus on object-oriented programming</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Program design and documentation</a:t>
            </a:r>
          </a:p>
          <a:p>
            <a:pPr lvl="1"/>
            <a:r>
              <a:rPr lang="en-US" sz="2000" dirty="0">
                <a:latin typeface="Helvetica" charset="0"/>
                <a:ea typeface="Helvetica" charset="0"/>
                <a:cs typeface="Helvetica" charset="0"/>
              </a:rPr>
              <a:t>What makes a design good or bad (example: modularity)</a:t>
            </a:r>
          </a:p>
          <a:p>
            <a:pPr lvl="1"/>
            <a:r>
              <a:rPr lang="en-US" sz="2000" dirty="0">
                <a:latin typeface="Helvetica" charset="0"/>
                <a:ea typeface="Helvetica" charset="0"/>
                <a:cs typeface="Helvetica" charset="0"/>
              </a:rPr>
              <a:t>Design processes and tools</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Pragmatic considerations</a:t>
            </a:r>
          </a:p>
          <a:p>
            <a:pPr lvl="1"/>
            <a:r>
              <a:rPr lang="en-US" sz="2000" dirty="0">
                <a:latin typeface="Helvetica" charset="0"/>
                <a:ea typeface="Helvetica" charset="0"/>
                <a:cs typeface="Helvetica" charset="0"/>
              </a:rPr>
              <a:t>Testing, debugging, and defensive programming</a:t>
            </a:r>
          </a:p>
          <a:p>
            <a:pPr lvl="1"/>
            <a:r>
              <a:rPr lang="en-US" sz="2000" dirty="0">
                <a:latin typeface="Helvetica" charset="0"/>
                <a:ea typeface="Helvetica" charset="0"/>
                <a:cs typeface="Helvetica" charset="0"/>
              </a:rPr>
              <a:t>[more in CSE403: Managing software projects]</a:t>
            </a:r>
          </a:p>
        </p:txBody>
      </p:sp>
    </p:spTree>
    <p:extLst>
      <p:ext uri="{BB962C8B-B14F-4D97-AF65-F5344CB8AC3E}">
        <p14:creationId xmlns:p14="http://schemas.microsoft.com/office/powerpoint/2010/main" val="3477503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The Goal of System Building</a:t>
            </a: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600" dirty="0">
                <a:latin typeface="Helvetica" charset="0"/>
                <a:ea typeface="Helvetica" charset="0"/>
                <a:cs typeface="Helvetica" charset="0"/>
              </a:rPr>
              <a:t>To construct a correctly functioning artifact</a:t>
            </a:r>
          </a:p>
          <a:p>
            <a:pPr marL="0" indent="0">
              <a:buNone/>
            </a:pPr>
            <a:endParaRPr lang="en-US" sz="2600" dirty="0">
              <a:latin typeface="Helvetica" charset="0"/>
              <a:ea typeface="Helvetica" charset="0"/>
              <a:cs typeface="Helvetica" charset="0"/>
            </a:endParaRPr>
          </a:p>
          <a:p>
            <a:pPr marL="0" indent="0">
              <a:buNone/>
            </a:pPr>
            <a:r>
              <a:rPr lang="en-US" sz="2600" dirty="0">
                <a:latin typeface="Helvetica" charset="0"/>
                <a:ea typeface="Helvetica" charset="0"/>
                <a:cs typeface="Helvetica" charset="0"/>
              </a:rPr>
              <a:t>All other considerations are secondary</a:t>
            </a:r>
          </a:p>
          <a:p>
            <a:pPr lvl="1"/>
            <a:r>
              <a:rPr lang="en-US" sz="2200" dirty="0">
                <a:latin typeface="Helvetica" charset="0"/>
                <a:ea typeface="Helvetica" charset="0"/>
                <a:cs typeface="Helvetica" charset="0"/>
              </a:rPr>
              <a:t>Though many required to produce a correct system</a:t>
            </a:r>
          </a:p>
          <a:p>
            <a:pPr marL="0" indent="0">
              <a:buNone/>
            </a:pPr>
            <a:endParaRPr lang="en-US" sz="2600" dirty="0">
              <a:latin typeface="Helvetica" charset="0"/>
              <a:ea typeface="Helvetica" charset="0"/>
              <a:cs typeface="Helvetica" charset="0"/>
            </a:endParaRPr>
          </a:p>
          <a:p>
            <a:pPr marL="0" indent="0">
              <a:buNone/>
            </a:pPr>
            <a:r>
              <a:rPr lang="en-US" sz="2600" dirty="0">
                <a:latin typeface="Helvetica" charset="0"/>
                <a:ea typeface="Helvetica" charset="0"/>
                <a:cs typeface="Helvetica" charset="0"/>
              </a:rPr>
              <a:t>Learning how to build correct systems is </a:t>
            </a:r>
            <a:r>
              <a:rPr lang="en-US" sz="2600" i="1" dirty="0">
                <a:latin typeface="Helvetica" charset="0"/>
                <a:ea typeface="Helvetica" charset="0"/>
                <a:cs typeface="Helvetica" charset="0"/>
              </a:rPr>
              <a:t>essential</a:t>
            </a:r>
            <a:r>
              <a:rPr lang="en-US" sz="2600" dirty="0">
                <a:latin typeface="Helvetica" charset="0"/>
                <a:ea typeface="Helvetica" charset="0"/>
                <a:cs typeface="Helvetica" charset="0"/>
              </a:rPr>
              <a:t> and very difficult, but also fun and rewarding.</a:t>
            </a:r>
          </a:p>
          <a:p>
            <a:pPr marL="0" indent="0">
              <a:buNone/>
            </a:pPr>
            <a:endParaRPr lang="en-US" sz="2600" dirty="0">
              <a:latin typeface="Helvetica" charset="0"/>
              <a:ea typeface="Helvetica" charset="0"/>
              <a:cs typeface="Helvetica" charset="0"/>
            </a:endParaRPr>
          </a:p>
        </p:txBody>
      </p:sp>
    </p:spTree>
    <p:extLst>
      <p:ext uri="{BB962C8B-B14F-4D97-AF65-F5344CB8AC3E}">
        <p14:creationId xmlns:p14="http://schemas.microsoft.com/office/powerpoint/2010/main" val="164639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Why is Good Software Hard?</a:t>
            </a:r>
          </a:p>
        </p:txBody>
      </p:sp>
      <p:sp>
        <p:nvSpPr>
          <p:cNvPr id="3" name="Content Placeholder 2"/>
          <p:cNvSpPr>
            <a:spLocks noGrp="1"/>
          </p:cNvSpPr>
          <p:nvPr>
            <p:ph idx="1"/>
          </p:nvPr>
        </p:nvSpPr>
        <p:spPr>
          <a:xfrm>
            <a:off x="628650" y="1490345"/>
            <a:ext cx="7886700" cy="1425575"/>
          </a:xfrm>
        </p:spPr>
        <p:txBody>
          <a:bodyPr>
            <a:noAutofit/>
          </a:bodyPr>
          <a:lstStyle/>
          <a:p>
            <a:pPr marL="0" indent="0">
              <a:buNone/>
            </a:pPr>
            <a:r>
              <a:rPr lang="en-US" sz="2400" dirty="0">
                <a:latin typeface="Helvetica" charset="0"/>
                <a:ea typeface="Helvetica" charset="0"/>
                <a:cs typeface="Helvetica" charset="0"/>
              </a:rPr>
              <a:t>Software is different from other artifacts</a:t>
            </a:r>
          </a:p>
          <a:p>
            <a:pPr lvl="1"/>
            <a:r>
              <a:rPr lang="en-US" sz="2000" dirty="0">
                <a:latin typeface="Helvetica" charset="0"/>
                <a:ea typeface="Helvetica" charset="0"/>
                <a:cs typeface="Helvetica" charset="0"/>
              </a:rPr>
              <a:t>We build general, reusable mechanisms</a:t>
            </a:r>
          </a:p>
          <a:p>
            <a:pPr lvl="1"/>
            <a:r>
              <a:rPr lang="en-US" sz="2000" dirty="0">
                <a:latin typeface="Helvetica" charset="0"/>
                <a:ea typeface="Helvetica" charset="0"/>
                <a:cs typeface="Helvetica" charset="0"/>
              </a:rPr>
              <a:t>Not much repetition, symmetry, or redundancy</a:t>
            </a:r>
          </a:p>
          <a:p>
            <a:pPr lvl="1"/>
            <a:r>
              <a:rPr lang="en-US" sz="2000" dirty="0">
                <a:latin typeface="Helvetica" charset="0"/>
                <a:ea typeface="Helvetica" charset="0"/>
                <a:cs typeface="Helvetica" charset="0"/>
              </a:rPr>
              <a:t>Large systems have millions of complex parts</a:t>
            </a:r>
          </a:p>
        </p:txBody>
      </p:sp>
      <p:grpSp>
        <p:nvGrpSpPr>
          <p:cNvPr id="6" name="Group 5"/>
          <p:cNvGrpSpPr/>
          <p:nvPr/>
        </p:nvGrpSpPr>
        <p:grpSpPr>
          <a:xfrm>
            <a:off x="289560" y="3068320"/>
            <a:ext cx="8564880" cy="3599796"/>
            <a:chOff x="193040" y="2865120"/>
            <a:chExt cx="8564880" cy="3599796"/>
          </a:xfrm>
        </p:grpSpPr>
        <p:sp>
          <p:nvSpPr>
            <p:cNvPr id="5" name="Rectangle 4"/>
            <p:cNvSpPr/>
            <p:nvPr/>
          </p:nvSpPr>
          <p:spPr>
            <a:xfrm>
              <a:off x="193040" y="2865120"/>
              <a:ext cx="8564880" cy="3599796"/>
            </a:xfrm>
            <a:prstGeom prst="rect">
              <a:avLst/>
            </a:prstGeom>
            <a:solidFill>
              <a:srgbClr val="443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3050" y="2987041"/>
              <a:ext cx="8413750" cy="3477875"/>
            </a:xfrm>
            <a:prstGeom prst="rect">
              <a:avLst/>
            </a:prstGeom>
          </p:spPr>
          <p:txBody>
            <a:bodyPr wrap="square">
              <a:spAutoFit/>
            </a:bodyPr>
            <a:lstStyle/>
            <a:p>
              <a:r>
                <a:rPr lang="en-US" sz="2000" b="0" i="0" dirty="0">
                  <a:solidFill>
                    <a:schemeClr val="bg1"/>
                  </a:solidFill>
                  <a:effectLst/>
                  <a:latin typeface="Times" charset="0"/>
                </a:rPr>
                <a:t>We understand walls in terms of bricks, bricks in terms of crystals, crystals in terms of molecules etc. As a result the number of levels that can be distinguished meaningfully in a hierarchical system is kind of proportional to the logarithm of the ratio between the largest and the smallest grain, and therefore, unless this ratio is very large, we cannot expect many levels. In computer programming our basic building block has an associated time grain of less than a microsecond, but our program may take hours of computation time. I do not know of any other technology covering a ratio of 10</a:t>
              </a:r>
              <a:r>
                <a:rPr lang="en-US" sz="2000" b="0" i="0" baseline="30000" dirty="0">
                  <a:solidFill>
                    <a:schemeClr val="bg1"/>
                  </a:solidFill>
                  <a:effectLst/>
                  <a:latin typeface="Times" charset="0"/>
                </a:rPr>
                <a:t>10</a:t>
              </a:r>
              <a:r>
                <a:rPr lang="en-US" sz="2000" b="0" i="0" dirty="0">
                  <a:solidFill>
                    <a:schemeClr val="bg1"/>
                  </a:solidFill>
                  <a:effectLst/>
                  <a:latin typeface="Times" charset="0"/>
                </a:rPr>
                <a:t> or more: the computer, by virtue of its fantastic speed, seems to be the first to provide us with an environment where highly hierarchical artefacts are both possible and necessary.</a:t>
              </a:r>
            </a:p>
            <a:p>
              <a:pPr algn="r"/>
              <a:r>
                <a:rPr lang="en-US" sz="2000" dirty="0">
                  <a:solidFill>
                    <a:schemeClr val="bg1"/>
                  </a:solidFill>
                  <a:latin typeface="Times" charset="0"/>
                </a:rPr>
                <a:t>-- </a:t>
              </a:r>
              <a:r>
                <a:rPr lang="en-US" sz="2000" dirty="0" err="1">
                  <a:solidFill>
                    <a:schemeClr val="bg1"/>
                  </a:solidFill>
                  <a:latin typeface="Times" charset="0"/>
                </a:rPr>
                <a:t>Dijkstra</a:t>
              </a:r>
              <a:endParaRPr lang="en-US" sz="2000" dirty="0">
                <a:solidFill>
                  <a:schemeClr val="bg1"/>
                </a:solidFill>
              </a:endParaRPr>
            </a:p>
          </p:txBody>
        </p:sp>
      </p:grpSp>
    </p:spTree>
    <p:extLst>
      <p:ext uri="{BB962C8B-B14F-4D97-AF65-F5344CB8AC3E}">
        <p14:creationId xmlns:p14="http://schemas.microsoft.com/office/powerpoint/2010/main" val="2904707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Why is Good Software Hard?</a:t>
            </a: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buNone/>
            </a:pPr>
            <a:r>
              <a:rPr lang="en-US" dirty="0">
                <a:latin typeface="Helvetica" charset="0"/>
                <a:ea typeface="Helvetica" charset="0"/>
                <a:cs typeface="Helvetica" charset="0"/>
              </a:rPr>
              <a:t>Software is expected to be malleable</a:t>
            </a:r>
          </a:p>
          <a:p>
            <a:pPr lvl="1"/>
            <a:r>
              <a:rPr lang="en-US" dirty="0">
                <a:latin typeface="Helvetica" charset="0"/>
                <a:ea typeface="Helvetica" charset="0"/>
                <a:cs typeface="Helvetica" charset="0"/>
              </a:rPr>
              <a:t>You can’t download a new chip into your phone</a:t>
            </a:r>
          </a:p>
          <a:p>
            <a:pPr lvl="1"/>
            <a:r>
              <a:rPr lang="en-US" dirty="0">
                <a:latin typeface="Helvetica" charset="0"/>
                <a:ea typeface="Helvetica" charset="0"/>
                <a:cs typeface="Helvetica" charset="0"/>
              </a:rPr>
              <a:t>But you can update web pages, apps, and the OS</a:t>
            </a:r>
          </a:p>
          <a:p>
            <a:pPr lvl="1"/>
            <a:r>
              <a:rPr lang="en-US" dirty="0">
                <a:latin typeface="Helvetica" charset="0"/>
                <a:ea typeface="Helvetica" charset="0"/>
                <a:cs typeface="Helvetica" charset="0"/>
              </a:rPr>
              <a:t>Aggressive competition for more features, platforms</a:t>
            </a:r>
          </a:p>
          <a:p>
            <a:pPr lvl="1"/>
            <a:r>
              <a:rPr lang="en-US" dirty="0">
                <a:latin typeface="Helvetica" charset="0"/>
                <a:ea typeface="Helvetica" charset="0"/>
                <a:cs typeface="Helvetica" charset="0"/>
              </a:rPr>
              <a:t>Requirements, laws, and companies change</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We are pioneers and explorers!</a:t>
            </a:r>
          </a:p>
          <a:p>
            <a:pPr lvl="1"/>
            <a:r>
              <a:rPr lang="en-US" dirty="0">
                <a:latin typeface="Helvetica" charset="0"/>
                <a:ea typeface="Helvetica" charset="0"/>
                <a:cs typeface="Helvetica" charset="0"/>
              </a:rPr>
              <a:t>Often writing a new kind of system</a:t>
            </a:r>
          </a:p>
          <a:p>
            <a:pPr lvl="1"/>
            <a:r>
              <a:rPr lang="en-US" dirty="0">
                <a:latin typeface="Helvetica" charset="0"/>
                <a:ea typeface="Helvetica" charset="0"/>
                <a:cs typeface="Helvetica" charset="0"/>
              </a:rPr>
              <a:t>Little relevant experience or specific theory</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Software engineering is about:</a:t>
            </a:r>
          </a:p>
          <a:p>
            <a:pPr lvl="1"/>
            <a:r>
              <a:rPr lang="en-US" dirty="0">
                <a:latin typeface="Helvetica" charset="0"/>
                <a:ea typeface="Helvetica" charset="0"/>
                <a:cs typeface="Helvetica" charset="0"/>
              </a:rPr>
              <a:t>Managing complexity, managing change</a:t>
            </a:r>
          </a:p>
          <a:p>
            <a:pPr lvl="1"/>
            <a:r>
              <a:rPr lang="en-US" dirty="0">
                <a:latin typeface="Helvetica" charset="0"/>
                <a:ea typeface="Helvetica" charset="0"/>
                <a:cs typeface="Helvetica" charset="0"/>
              </a:rPr>
              <a:t>Coping with potential defects: users, </a:t>
            </a:r>
            <a:r>
              <a:rPr lang="en-US" dirty="0" err="1">
                <a:latin typeface="Helvetica" charset="0"/>
                <a:ea typeface="Helvetica" charset="0"/>
                <a:cs typeface="Helvetica" charset="0"/>
              </a:rPr>
              <a:t>devs</a:t>
            </a:r>
            <a:r>
              <a:rPr lang="en-US" dirty="0">
                <a:latin typeface="Helvetica" charset="0"/>
                <a:ea typeface="Helvetica" charset="0"/>
                <a:cs typeface="Helvetica" charset="0"/>
              </a:rPr>
              <a:t>, environment</a:t>
            </a:r>
          </a:p>
          <a:p>
            <a:pPr lvl="1"/>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95484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Writing </a:t>
            </a:r>
            <a:r>
              <a:rPr lang="en-US" i="1">
                <a:solidFill>
                  <a:srgbClr val="443B81"/>
                </a:solidFill>
                <a:latin typeface="Helvetica" charset="0"/>
                <a:ea typeface="Helvetica" charset="0"/>
                <a:cs typeface="Helvetica" charset="0"/>
              </a:rPr>
              <a:t>Good</a:t>
            </a:r>
            <a:r>
              <a:rPr lang="en-US">
                <a:solidFill>
                  <a:srgbClr val="443B81"/>
                </a:solidFill>
                <a:latin typeface="Helvetica" charset="0"/>
                <a:ea typeface="Helvetica" charset="0"/>
                <a:cs typeface="Helvetica" charset="0"/>
              </a:rPr>
              <a:t> Code</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What are some properties of “good code”?</a:t>
            </a:r>
          </a:p>
          <a:p>
            <a:pPr lvl="1">
              <a:lnSpc>
                <a:spcPct val="100000"/>
              </a:lnSpc>
            </a:pPr>
            <a:r>
              <a:rPr lang="en-US">
                <a:latin typeface="Helvetica" charset="0"/>
                <a:ea typeface="Helvetica" charset="0"/>
                <a:cs typeface="Helvetica" charset="0"/>
              </a:rPr>
              <a:t>Easy to reason about</a:t>
            </a:r>
          </a:p>
          <a:p>
            <a:pPr lvl="1">
              <a:lnSpc>
                <a:spcPct val="100000"/>
              </a:lnSpc>
            </a:pPr>
            <a:r>
              <a:rPr lang="en-US">
                <a:latin typeface="Helvetica" charset="0"/>
                <a:ea typeface="Helvetica" charset="0"/>
                <a:cs typeface="Helvetica" charset="0"/>
              </a:rPr>
              <a:t>Easy for your collaborators to reason about</a:t>
            </a:r>
          </a:p>
          <a:p>
            <a:pPr lvl="1">
              <a:lnSpc>
                <a:spcPct val="100000"/>
              </a:lnSpc>
            </a:pPr>
            <a:r>
              <a:rPr lang="en-US">
                <a:latin typeface="Helvetica" charset="0"/>
                <a:ea typeface="Helvetica" charset="0"/>
                <a:cs typeface="Helvetica" charset="0"/>
              </a:rPr>
              <a:t>Easy to debug</a:t>
            </a:r>
          </a:p>
          <a:p>
            <a:pPr lvl="1">
              <a:lnSpc>
                <a:spcPct val="100000"/>
              </a:lnSpc>
            </a:pPr>
            <a:r>
              <a:rPr lang="en-US">
                <a:latin typeface="Helvetica" charset="0"/>
                <a:ea typeface="Helvetica" charset="0"/>
                <a:cs typeface="Helvetica" charset="0"/>
              </a:rPr>
              <a:t>Easy to extend</a:t>
            </a:r>
          </a:p>
          <a:p>
            <a:pPr lvl="1">
              <a:lnSpc>
                <a:spcPct val="100000"/>
              </a:lnSpc>
            </a:pPr>
            <a:r>
              <a:rPr lang="en-US" b="1">
                <a:latin typeface="Helvetica" charset="0"/>
                <a:ea typeface="Helvetica" charset="0"/>
                <a:cs typeface="Helvetica" charset="0"/>
              </a:rPr>
              <a:t>Elegant</a:t>
            </a:r>
          </a:p>
          <a:p>
            <a:pPr lvl="1">
              <a:lnSpc>
                <a:spcPct val="100000"/>
              </a:lnSpc>
            </a:pPr>
            <a:r>
              <a:rPr lang="en-US">
                <a:latin typeface="Helvetica" charset="0"/>
                <a:ea typeface="Helvetica" charset="0"/>
                <a:cs typeface="Helvetica" charset="0"/>
              </a:rPr>
              <a:t>Many more...</a:t>
            </a:r>
          </a:p>
          <a:p>
            <a:pPr>
              <a:lnSpc>
                <a:spcPct val="100000"/>
              </a:lnSpc>
            </a:pPr>
            <a:endParaRPr lang="en-US">
              <a:latin typeface="Helvetica" charset="0"/>
              <a:ea typeface="Helvetica" charset="0"/>
              <a:cs typeface="Helvetica" charset="0"/>
            </a:endParaRPr>
          </a:p>
        </p:txBody>
      </p:sp>
      <p:sp>
        <p:nvSpPr>
          <p:cNvPr id="4" name="TextBox 3">
            <a:extLst>
              <a:ext uri="{FF2B5EF4-FFF2-40B4-BE49-F238E27FC236}">
                <a16:creationId xmlns:a16="http://schemas.microsoft.com/office/drawing/2014/main" id="{58CACE94-2951-D74F-9D9A-18E99E8CFEFA}"/>
              </a:ext>
            </a:extLst>
          </p:cNvPr>
          <p:cNvSpPr txBox="1"/>
          <p:nvPr/>
        </p:nvSpPr>
        <p:spPr>
          <a:xfrm>
            <a:off x="4652682" y="2312894"/>
            <a:ext cx="2958353" cy="461665"/>
          </a:xfrm>
          <a:prstGeom prst="rect">
            <a:avLst/>
          </a:prstGeom>
          <a:noFill/>
        </p:spPr>
        <p:txBody>
          <a:bodyPr wrap="square" rtlCol="0">
            <a:spAutoFit/>
          </a:bodyPr>
          <a:lstStyle/>
          <a:p>
            <a:r>
              <a:rPr lang="en-US" sz="2400" b="1">
                <a:solidFill>
                  <a:schemeClr val="accent6">
                    <a:lumMod val="75000"/>
                  </a:schemeClr>
                </a:solidFill>
                <a:latin typeface="Courier" pitchFamily="2" charset="0"/>
                <a:cs typeface="Courier New" panose="02070309020205020404" pitchFamily="49" charset="0"/>
              </a:rPr>
              <a:t>understandable</a:t>
            </a:r>
          </a:p>
        </p:txBody>
      </p:sp>
      <p:sp>
        <p:nvSpPr>
          <p:cNvPr id="8" name="TextBox 7">
            <a:extLst>
              <a:ext uri="{FF2B5EF4-FFF2-40B4-BE49-F238E27FC236}">
                <a16:creationId xmlns:a16="http://schemas.microsoft.com/office/drawing/2014/main" id="{EF449B73-8603-EF40-9396-79EA8F46AE11}"/>
              </a:ext>
            </a:extLst>
          </p:cNvPr>
          <p:cNvSpPr txBox="1"/>
          <p:nvPr/>
        </p:nvSpPr>
        <p:spPr>
          <a:xfrm>
            <a:off x="4845423" y="3087106"/>
            <a:ext cx="2958353" cy="461665"/>
          </a:xfrm>
          <a:prstGeom prst="rect">
            <a:avLst/>
          </a:prstGeom>
          <a:noFill/>
        </p:spPr>
        <p:txBody>
          <a:bodyPr wrap="square" rtlCol="0">
            <a:spAutoFit/>
          </a:bodyPr>
          <a:lstStyle/>
          <a:p>
            <a:r>
              <a:rPr lang="en-US" sz="2400" b="1">
                <a:solidFill>
                  <a:schemeClr val="accent6">
                    <a:lumMod val="75000"/>
                  </a:schemeClr>
                </a:solidFill>
                <a:latin typeface="Courier" pitchFamily="2" charset="0"/>
                <a:cs typeface="Courier New" panose="02070309020205020404" pitchFamily="49" charset="0"/>
              </a:rPr>
              <a:t>debuggable</a:t>
            </a:r>
          </a:p>
        </p:txBody>
      </p:sp>
      <p:sp>
        <p:nvSpPr>
          <p:cNvPr id="9" name="TextBox 8">
            <a:extLst>
              <a:ext uri="{FF2B5EF4-FFF2-40B4-BE49-F238E27FC236}">
                <a16:creationId xmlns:a16="http://schemas.microsoft.com/office/drawing/2014/main" id="{2A738309-F97E-5740-94D2-EFEC65BDD761}"/>
              </a:ext>
            </a:extLst>
          </p:cNvPr>
          <p:cNvSpPr txBox="1"/>
          <p:nvPr/>
        </p:nvSpPr>
        <p:spPr>
          <a:xfrm>
            <a:off x="4845423" y="3564140"/>
            <a:ext cx="2958353" cy="461665"/>
          </a:xfrm>
          <a:prstGeom prst="rect">
            <a:avLst/>
          </a:prstGeom>
          <a:noFill/>
        </p:spPr>
        <p:txBody>
          <a:bodyPr wrap="square" rtlCol="0">
            <a:spAutoFit/>
          </a:bodyPr>
          <a:lstStyle/>
          <a:p>
            <a:r>
              <a:rPr lang="en-US" sz="2400" b="1">
                <a:solidFill>
                  <a:schemeClr val="accent6">
                    <a:lumMod val="75000"/>
                  </a:schemeClr>
                </a:solidFill>
                <a:latin typeface="Courier" pitchFamily="2" charset="0"/>
                <a:cs typeface="Courier New" panose="02070309020205020404" pitchFamily="49" charset="0"/>
              </a:rPr>
              <a:t>extensible</a:t>
            </a:r>
          </a:p>
        </p:txBody>
      </p:sp>
    </p:spTree>
    <p:extLst>
      <p:ext uri="{BB962C8B-B14F-4D97-AF65-F5344CB8AC3E}">
        <p14:creationId xmlns:p14="http://schemas.microsoft.com/office/powerpoint/2010/main" val="26495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Programming is Hard</a:t>
            </a:r>
          </a:p>
        </p:txBody>
      </p:sp>
      <p:sp>
        <p:nvSpPr>
          <p:cNvPr id="3" name="Content Placeholder 2"/>
          <p:cNvSpPr>
            <a:spLocks noGrp="1"/>
          </p:cNvSpPr>
          <p:nvPr>
            <p:ph idx="1"/>
          </p:nvPr>
        </p:nvSpPr>
        <p:spPr>
          <a:xfrm>
            <a:off x="628650" y="1571625"/>
            <a:ext cx="7886700" cy="4910455"/>
          </a:xfrm>
        </p:spPr>
        <p:txBody>
          <a:bodyPr>
            <a:normAutofit fontScale="92500"/>
          </a:bodyPr>
          <a:lstStyle/>
          <a:p>
            <a:pPr marL="0" indent="0">
              <a:buNone/>
            </a:pPr>
            <a:r>
              <a:rPr lang="en-US" dirty="0">
                <a:latin typeface="Helvetica" charset="0"/>
                <a:ea typeface="Helvetica" charset="0"/>
                <a:cs typeface="Helvetica" charset="0"/>
              </a:rPr>
              <a:t>Despite decades of research, still surprisingly difficult to specify, design, implement, test, and maintain even small, simple programs.</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Our assignments will be reasonable if you apply the techniques taught in class</a:t>
            </a:r>
            <a:r>
              <a:rPr lang="is-IS" dirty="0">
                <a:latin typeface="Helvetica" charset="0"/>
                <a:ea typeface="Helvetica" charset="0"/>
                <a:cs typeface="Helvetica" charset="0"/>
              </a:rPr>
              <a:t>…</a:t>
            </a:r>
          </a:p>
          <a:p>
            <a:pPr marL="635000" indent="0">
              <a:buNone/>
            </a:pPr>
            <a:r>
              <a:rPr lang="is-IS" dirty="0">
                <a:latin typeface="Helvetica" charset="0"/>
                <a:ea typeface="Helvetica" charset="0"/>
                <a:cs typeface="Helvetica" charset="0"/>
              </a:rPr>
              <a:t>... but likely very difficult to do brute-force</a:t>
            </a:r>
          </a:p>
          <a:p>
            <a:pPr marL="1258888" indent="0">
              <a:buNone/>
            </a:pPr>
            <a:r>
              <a:rPr lang="is-IS" dirty="0">
                <a:latin typeface="Helvetica" charset="0"/>
                <a:ea typeface="Helvetica" charset="0"/>
                <a:cs typeface="Helvetica" charset="0"/>
              </a:rPr>
              <a:t>... </a:t>
            </a:r>
            <a:r>
              <a:rPr lang="en-US" dirty="0">
                <a:latin typeface="Helvetica" charset="0"/>
                <a:ea typeface="Helvetica" charset="0"/>
                <a:cs typeface="Helvetica" charset="0"/>
              </a:rPr>
              <a:t>and almost certainly impossible unless</a:t>
            </a:r>
          </a:p>
          <a:p>
            <a:pPr marL="1601788" indent="0">
              <a:buNone/>
            </a:pPr>
            <a:r>
              <a:rPr lang="en-US" dirty="0">
                <a:latin typeface="Helvetica" charset="0"/>
                <a:ea typeface="Helvetica" charset="0"/>
                <a:cs typeface="Helvetica" charset="0"/>
              </a:rPr>
              <a:t> you start very early.</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If you’re frustrated, </a:t>
            </a:r>
            <a:r>
              <a:rPr lang="en-US" i="1" dirty="0">
                <a:solidFill>
                  <a:srgbClr val="443B81"/>
                </a:solidFill>
                <a:latin typeface="Helvetica" charset="0"/>
                <a:ea typeface="Helvetica" charset="0"/>
                <a:cs typeface="Helvetica" charset="0"/>
              </a:rPr>
              <a:t>think</a:t>
            </a:r>
            <a:r>
              <a:rPr lang="en-US" dirty="0">
                <a:solidFill>
                  <a:srgbClr val="443B81"/>
                </a:solidFill>
                <a:latin typeface="Helvetica" charset="0"/>
                <a:ea typeface="Helvetica" charset="0"/>
                <a:cs typeface="Helvetica" charset="0"/>
              </a:rPr>
              <a:t> </a:t>
            </a:r>
            <a:r>
              <a:rPr lang="en-US" dirty="0">
                <a:latin typeface="Helvetica" charset="0"/>
                <a:ea typeface="Helvetica" charset="0"/>
                <a:cs typeface="Helvetica" charset="0"/>
              </a:rPr>
              <a:t>before you type!</a:t>
            </a:r>
          </a:p>
        </p:txBody>
      </p:sp>
    </p:spTree>
    <p:extLst>
      <p:ext uri="{BB962C8B-B14F-4D97-AF65-F5344CB8AC3E}">
        <p14:creationId xmlns:p14="http://schemas.microsoft.com/office/powerpoint/2010/main" val="2622371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Prerequisites</a:t>
            </a:r>
          </a:p>
        </p:txBody>
      </p:sp>
      <p:sp>
        <p:nvSpPr>
          <p:cNvPr id="3" name="Content Placeholder 2"/>
          <p:cNvSpPr>
            <a:spLocks noGrp="1"/>
          </p:cNvSpPr>
          <p:nvPr>
            <p:ph idx="1"/>
          </p:nvPr>
        </p:nvSpPr>
        <p:spPr>
          <a:xfrm>
            <a:off x="628650" y="1571625"/>
            <a:ext cx="7886700" cy="4910455"/>
          </a:xfrm>
        </p:spPr>
        <p:txBody>
          <a:bodyPr>
            <a:normAutofit lnSpcReduction="10000"/>
          </a:bodyPr>
          <a:lstStyle/>
          <a:p>
            <a:pPr marL="0" indent="0">
              <a:buNone/>
            </a:pPr>
            <a:r>
              <a:rPr lang="en-US" dirty="0">
                <a:latin typeface="Helvetica" charset="0"/>
                <a:ea typeface="Helvetica" charset="0"/>
                <a:cs typeface="Helvetica" charset="0"/>
              </a:rPr>
              <a:t>Knowing Java is essential</a:t>
            </a:r>
          </a:p>
          <a:p>
            <a:pPr lvl="1"/>
            <a:r>
              <a:rPr lang="en-US" dirty="0">
                <a:latin typeface="Helvetica" charset="0"/>
                <a:ea typeface="Helvetica" charset="0"/>
                <a:cs typeface="Helvetica" charset="0"/>
              </a:rPr>
              <a:t>We assume you’ve mastered 142, 143</a:t>
            </a:r>
          </a:p>
          <a:p>
            <a:pPr lvl="1"/>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Examples:</a:t>
            </a:r>
          </a:p>
          <a:p>
            <a:pPr lvl="1"/>
            <a:r>
              <a:rPr lang="en-US" dirty="0">
                <a:latin typeface="Helvetica" charset="0"/>
                <a:ea typeface="Helvetica" charset="0"/>
                <a:cs typeface="Helvetica" charset="0"/>
              </a:rPr>
              <a:t>Sharing:</a:t>
            </a:r>
          </a:p>
          <a:p>
            <a:pPr lvl="2"/>
            <a:r>
              <a:rPr lang="en-US" dirty="0">
                <a:latin typeface="Helvetica" charset="0"/>
                <a:ea typeface="Helvetica" charset="0"/>
                <a:cs typeface="Helvetica" charset="0"/>
              </a:rPr>
              <a:t>Distinction between </a:t>
            </a:r>
            <a:r>
              <a:rPr lang="en-US" b="1" dirty="0">
                <a:latin typeface="Courier" charset="0"/>
                <a:ea typeface="Courier" charset="0"/>
                <a:cs typeface="Courier" charset="0"/>
              </a:rPr>
              <a:t>==</a:t>
            </a:r>
            <a:r>
              <a:rPr lang="en-US" dirty="0">
                <a:latin typeface="Helvetica" charset="0"/>
                <a:ea typeface="Helvetica" charset="0"/>
                <a:cs typeface="Helvetica" charset="0"/>
              </a:rPr>
              <a:t> and </a:t>
            </a:r>
            <a:r>
              <a:rPr lang="en-US" b="1" dirty="0">
                <a:latin typeface="Courier" charset="0"/>
                <a:ea typeface="Courier" charset="0"/>
                <a:cs typeface="Courier" charset="0"/>
              </a:rPr>
              <a:t>equals()</a:t>
            </a:r>
          </a:p>
          <a:p>
            <a:pPr lvl="2"/>
            <a:r>
              <a:rPr lang="en-US" dirty="0">
                <a:latin typeface="Helvetica" charset="0"/>
                <a:ea typeface="Helvetica" charset="0"/>
                <a:cs typeface="Helvetica" charset="0"/>
              </a:rPr>
              <a:t>Aliasing: multiple references to the same object</a:t>
            </a:r>
          </a:p>
          <a:p>
            <a:pPr lvl="1"/>
            <a:r>
              <a:rPr lang="en-US" dirty="0">
                <a:latin typeface="Helvetica" charset="0"/>
                <a:ea typeface="Helvetica" charset="0"/>
                <a:cs typeface="Helvetica" charset="0"/>
              </a:rPr>
              <a:t>Object-oriented dispatch:</a:t>
            </a:r>
          </a:p>
          <a:p>
            <a:pPr lvl="2"/>
            <a:r>
              <a:rPr lang="en-US" dirty="0">
                <a:latin typeface="Helvetica" charset="0"/>
                <a:ea typeface="Helvetica" charset="0"/>
                <a:cs typeface="Helvetica" charset="0"/>
              </a:rPr>
              <a:t>Inheritance and overriding</a:t>
            </a:r>
          </a:p>
          <a:p>
            <a:pPr lvl="2"/>
            <a:r>
              <a:rPr lang="en-US" dirty="0">
                <a:latin typeface="Helvetica" charset="0"/>
                <a:ea typeface="Helvetica" charset="0"/>
                <a:cs typeface="Helvetica" charset="0"/>
              </a:rPr>
              <a:t>Objects/values have a run-time type</a:t>
            </a:r>
          </a:p>
          <a:p>
            <a:pPr lvl="1"/>
            <a:r>
              <a:rPr lang="en-US" dirty="0">
                <a:latin typeface="Helvetica" charset="0"/>
                <a:ea typeface="Helvetica" charset="0"/>
                <a:cs typeface="Helvetica" charset="0"/>
              </a:rPr>
              <a:t>Subtyping</a:t>
            </a:r>
          </a:p>
          <a:p>
            <a:pPr lvl="2"/>
            <a:r>
              <a:rPr lang="en-US" dirty="0">
                <a:latin typeface="Helvetica" charset="0"/>
                <a:ea typeface="Helvetica" charset="0"/>
                <a:cs typeface="Helvetica" charset="0"/>
              </a:rPr>
              <a:t>Expressions have a compile-time type</a:t>
            </a:r>
          </a:p>
          <a:p>
            <a:pPr lvl="2"/>
            <a:r>
              <a:rPr lang="en-US" sz="1800" dirty="0">
                <a:latin typeface="Helvetica" charset="0"/>
                <a:ea typeface="Helvetica" charset="0"/>
                <a:cs typeface="Helvetica" charset="0"/>
              </a:rPr>
              <a:t>Subtyping via </a:t>
            </a:r>
            <a:r>
              <a:rPr lang="en-US" sz="1800" b="1" dirty="0">
                <a:latin typeface="Courier" charset="0"/>
                <a:ea typeface="Courier" charset="0"/>
                <a:cs typeface="Courier" charset="0"/>
              </a:rPr>
              <a:t>extends</a:t>
            </a:r>
            <a:r>
              <a:rPr lang="en-US" sz="1800" dirty="0">
                <a:latin typeface="Helvetica" charset="0"/>
                <a:ea typeface="Helvetica" charset="0"/>
                <a:cs typeface="Helvetica" charset="0"/>
              </a:rPr>
              <a:t> (classes) and </a:t>
            </a:r>
            <a:r>
              <a:rPr lang="en-US" sz="1800" b="1" dirty="0">
                <a:latin typeface="Courier" charset="0"/>
                <a:ea typeface="Courier" charset="0"/>
                <a:cs typeface="Courier" charset="0"/>
              </a:rPr>
              <a:t>implements</a:t>
            </a:r>
            <a:r>
              <a:rPr lang="en-US" sz="1800" dirty="0">
                <a:latin typeface="Helvetica" charset="0"/>
                <a:ea typeface="Helvetica" charset="0"/>
                <a:cs typeface="Helvetica" charset="0"/>
              </a:rPr>
              <a:t> (interfaces)</a:t>
            </a:r>
          </a:p>
        </p:txBody>
      </p:sp>
    </p:spTree>
    <p:extLst>
      <p:ext uri="{BB962C8B-B14F-4D97-AF65-F5344CB8AC3E}">
        <p14:creationId xmlns:p14="http://schemas.microsoft.com/office/powerpoint/2010/main" val="4063545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You have homework!</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Homework 0, due online </a:t>
            </a:r>
            <a:r>
              <a:rPr lang="en-US">
                <a:latin typeface="Helvetica" charset="0"/>
                <a:ea typeface="Helvetica" charset="0"/>
                <a:cs typeface="Helvetica" charset="0"/>
              </a:rPr>
              <a:t>by 10 PM Wednesday</a:t>
            </a:r>
            <a:endParaRPr lang="en-US" dirty="0">
              <a:latin typeface="Helvetica" charset="0"/>
              <a:ea typeface="Helvetica" charset="0"/>
              <a:cs typeface="Helvetica" charset="0"/>
            </a:endParaRPr>
          </a:p>
          <a:p>
            <a:pPr lvl="1"/>
            <a:r>
              <a:rPr lang="en-US" dirty="0">
                <a:latin typeface="Helvetica" charset="0"/>
                <a:ea typeface="Helvetica" charset="0"/>
                <a:cs typeface="Helvetica" charset="0"/>
              </a:rPr>
              <a:t>Rearrange array elements by sign</a:t>
            </a:r>
          </a:p>
          <a:p>
            <a:pPr lvl="1"/>
            <a:r>
              <a:rPr lang="en-US" dirty="0">
                <a:latin typeface="Helvetica" charset="0"/>
                <a:ea typeface="Helvetica" charset="0"/>
                <a:cs typeface="Helvetica" charset="0"/>
              </a:rPr>
              <a:t>O(n) time, preferably in a single pass</a:t>
            </a:r>
          </a:p>
          <a:p>
            <a:pPr lvl="1"/>
            <a:r>
              <a:rPr lang="en-US" dirty="0">
                <a:latin typeface="Helvetica" charset="0"/>
                <a:ea typeface="Helvetica" charset="0"/>
                <a:cs typeface="Helvetica" charset="0"/>
              </a:rPr>
              <a:t>Only write (don’t run!) your algorithm </a:t>
            </a:r>
          </a:p>
          <a:p>
            <a:pPr lvl="1"/>
            <a:r>
              <a:rPr lang="en-US" dirty="0">
                <a:latin typeface="Helvetica" charset="0"/>
                <a:ea typeface="Helvetica" charset="0"/>
                <a:cs typeface="Helvetica" charset="0"/>
              </a:rPr>
              <a:t>Clearly and concisely prove your solution </a:t>
            </a:r>
            <a:r>
              <a:rPr lang="en-US">
                <a:latin typeface="Helvetica" charset="0"/>
                <a:ea typeface="Helvetica" charset="0"/>
                <a:cs typeface="Helvetica" charset="0"/>
              </a:rPr>
              <a:t>correct!</a:t>
            </a:r>
          </a:p>
          <a:p>
            <a:pPr lvl="1"/>
            <a:r>
              <a:rPr lang="en-US">
                <a:latin typeface="Helvetica" charset="0"/>
                <a:ea typeface="Helvetica" charset="0"/>
                <a:cs typeface="Helvetica" charset="0"/>
              </a:rPr>
              <a:t>Full assignment posted on course website...</a:t>
            </a:r>
            <a:endParaRPr lang="en-US" dirty="0">
              <a:latin typeface="Helvetica" charset="0"/>
              <a:ea typeface="Helvetica" charset="0"/>
              <a:cs typeface="Helvetica" charset="0"/>
            </a:endParaRPr>
          </a:p>
          <a:p>
            <a:pPr lvl="1"/>
            <a:endParaRPr lang="en-US" sz="2800"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Purpose:</a:t>
            </a:r>
          </a:p>
          <a:p>
            <a:pPr lvl="1"/>
            <a:r>
              <a:rPr lang="en-US" dirty="0">
                <a:latin typeface="Helvetica" charset="0"/>
                <a:ea typeface="Helvetica" charset="0"/>
                <a:cs typeface="Helvetica" charset="0"/>
              </a:rPr>
              <a:t>Great practice and warm-up</a:t>
            </a:r>
          </a:p>
          <a:p>
            <a:pPr lvl="1"/>
            <a:r>
              <a:rPr lang="en-US" dirty="0">
                <a:latin typeface="Helvetica" charset="0"/>
                <a:ea typeface="Helvetica" charset="0"/>
                <a:cs typeface="Helvetica" charset="0"/>
              </a:rPr>
              <a:t>Surprisingly difficult</a:t>
            </a:r>
          </a:p>
          <a:p>
            <a:pPr lvl="1"/>
            <a:r>
              <a:rPr lang="en-US" dirty="0">
                <a:latin typeface="Helvetica" charset="0"/>
                <a:ea typeface="Helvetica" charset="0"/>
                <a:cs typeface="Helvetica" charset="0"/>
              </a:rPr>
              <a:t>Working up to reasoning about large designs</a:t>
            </a:r>
          </a:p>
          <a:p>
            <a:pPr marL="0" indent="0">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968911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CSE 331 is a Challenge</a:t>
            </a:r>
          </a:p>
        </p:txBody>
      </p:sp>
      <p:sp>
        <p:nvSpPr>
          <p:cNvPr id="3" name="Content Placeholder 2"/>
          <p:cNvSpPr>
            <a:spLocks noGrp="1"/>
          </p:cNvSpPr>
          <p:nvPr>
            <p:ph idx="1"/>
          </p:nvPr>
        </p:nvSpPr>
        <p:spPr>
          <a:xfrm>
            <a:off x="628650" y="1571625"/>
            <a:ext cx="7886700" cy="4910455"/>
          </a:xfrm>
        </p:spPr>
        <p:txBody>
          <a:bodyPr>
            <a:normAutofit lnSpcReduction="10000"/>
          </a:bodyPr>
          <a:lstStyle/>
          <a:p>
            <a:pPr marL="0" indent="0">
              <a:buNone/>
            </a:pPr>
            <a:r>
              <a:rPr lang="en-US" dirty="0">
                <a:latin typeface="Helvetica" charset="0"/>
                <a:ea typeface="Helvetica" charset="0"/>
                <a:cs typeface="Helvetica" charset="0"/>
              </a:rPr>
              <a:t>We are going to learn a lot and have a good time</a:t>
            </a:r>
          </a:p>
          <a:p>
            <a:pPr marL="0" indent="0">
              <a:buNone/>
            </a:pPr>
            <a:endParaRPr lang="en-US" dirty="0">
              <a:latin typeface="Helvetica" charset="0"/>
              <a:ea typeface="Helvetica" charset="0"/>
              <a:cs typeface="Helvetica" charset="0"/>
            </a:endParaRPr>
          </a:p>
          <a:p>
            <a:pPr marL="0" indent="0">
              <a:buNone/>
            </a:pPr>
            <a:r>
              <a:rPr lang="en-US">
                <a:latin typeface="Helvetica" charset="0"/>
                <a:ea typeface="Helvetica" charset="0"/>
                <a:cs typeface="Helvetica" charset="0"/>
              </a:rPr>
              <a:t>Be prepared to work hard and think hard</a:t>
            </a:r>
          </a:p>
          <a:p>
            <a:pPr lvl="1"/>
            <a:r>
              <a:rPr lang="en-US">
                <a:latin typeface="Helvetica" charset="0"/>
                <a:ea typeface="Helvetica" charset="0"/>
                <a:cs typeface="Helvetica" charset="0"/>
              </a:rPr>
              <a:t>It’s normal to struggle on the homework!</a:t>
            </a:r>
          </a:p>
          <a:p>
            <a:pPr lvl="1"/>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The staff is here to help you learn</a:t>
            </a:r>
          </a:p>
          <a:p>
            <a:pPr lvl="1"/>
            <a:r>
              <a:rPr lang="en-US" dirty="0">
                <a:latin typeface="Helvetica" charset="0"/>
                <a:ea typeface="Helvetica" charset="0"/>
                <a:cs typeface="Helvetica" charset="0"/>
              </a:rPr>
              <a:t>We will be working hard too!</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So, let’s get to it!</a:t>
            </a:r>
          </a:p>
          <a:p>
            <a:pPr lvl="1"/>
            <a:r>
              <a:rPr lang="en-US" dirty="0">
                <a:latin typeface="Helvetica" charset="0"/>
                <a:ea typeface="Helvetica" charset="0"/>
                <a:cs typeface="Helvetica" charset="0"/>
              </a:rPr>
              <a:t>Before we create masterpieces, we first need to hone our ability to reason about code</a:t>
            </a:r>
            <a:r>
              <a:rPr lang="is-IS" dirty="0">
                <a:latin typeface="Helvetica" charset="0"/>
                <a:ea typeface="Helvetica" charset="0"/>
                <a:cs typeface="Helvetica" charset="0"/>
              </a:rPr>
              <a:t>…</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254119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A Problem</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“Complete this method so that it returns the index of the max of the first </a:t>
            </a:r>
            <a:r>
              <a:rPr lang="en-US" b="1" dirty="0">
                <a:latin typeface="Courier" charset="0"/>
                <a:ea typeface="Courier" charset="0"/>
                <a:cs typeface="Courier" charset="0"/>
              </a:rPr>
              <a:t>n</a:t>
            </a:r>
            <a:r>
              <a:rPr lang="en-US" dirty="0">
                <a:latin typeface="Helvetica" charset="0"/>
                <a:ea typeface="Helvetica" charset="0"/>
                <a:cs typeface="Helvetica" charset="0"/>
              </a:rPr>
              <a:t> elements of the array </a:t>
            </a:r>
            <a:r>
              <a:rPr lang="en-US" b="1" dirty="0">
                <a:latin typeface="Courier" charset="0"/>
                <a:ea typeface="Courier" charset="0"/>
                <a:cs typeface="Courier" charset="0"/>
              </a:rPr>
              <a:t>arr</a:t>
            </a:r>
            <a:r>
              <a:rPr lang="en-US" dirty="0">
                <a:latin typeface="Helvetica" charset="0"/>
                <a:ea typeface="Helvetica" charset="0"/>
                <a:cs typeface="Helvetica" charset="0"/>
              </a:rPr>
              <a:t>.”</a:t>
            </a:r>
          </a:p>
          <a:p>
            <a:pPr marL="0" indent="0">
              <a:buNone/>
            </a:pPr>
            <a:endParaRPr lang="en-US" sz="800" dirty="0">
              <a:latin typeface="Helvetica" charset="0"/>
              <a:ea typeface="Helvetica" charset="0"/>
              <a:cs typeface="Helvetica" charset="0"/>
            </a:endParaRPr>
          </a:p>
          <a:p>
            <a:pPr marL="0" indent="0">
              <a:buNone/>
            </a:pP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index_of_max</a:t>
            </a:r>
            <a:r>
              <a:rPr lang="en-US" b="1" dirty="0">
                <a:solidFill>
                  <a:schemeClr val="accent6"/>
                </a:solidFill>
                <a:latin typeface="Courier" charset="0"/>
                <a:ea typeface="Courier" charset="0"/>
                <a:cs typeface="Courier" charset="0"/>
              </a:rPr>
              <a:t>(</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arr</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is-IS" b="1" dirty="0">
                <a:solidFill>
                  <a:schemeClr val="accent6"/>
                </a:solidFill>
                <a:latin typeface="Courier" charset="0"/>
                <a:ea typeface="Courier" charset="0"/>
                <a:cs typeface="Courier" charset="0"/>
              </a:rPr>
              <a:t>…</a:t>
            </a:r>
          </a:p>
          <a:p>
            <a:pPr marL="0" indent="0">
              <a:buNone/>
            </a:pPr>
            <a:r>
              <a:rPr lang="is-IS" b="1" dirty="0">
                <a:solidFill>
                  <a:schemeClr val="accent6"/>
                </a:solidFill>
                <a:latin typeface="Courier" charset="0"/>
                <a:ea typeface="Courier" charset="0"/>
                <a:cs typeface="Courier" charset="0"/>
              </a:rPr>
              <a:t>}</a:t>
            </a:r>
            <a:endParaRPr lang="en-US" b="1" dirty="0">
              <a:solidFill>
                <a:schemeClr val="accent6"/>
              </a:solidFill>
              <a:latin typeface="Courier" charset="0"/>
              <a:ea typeface="Courier" charset="0"/>
              <a:cs typeface="Courier" charset="0"/>
            </a:endParaRPr>
          </a:p>
        </p:txBody>
      </p:sp>
    </p:spTree>
    <p:extLst>
      <p:ext uri="{BB962C8B-B14F-4D97-AF65-F5344CB8AC3E}">
        <p14:creationId xmlns:p14="http://schemas.microsoft.com/office/powerpoint/2010/main" val="400535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A Problem</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“Complete this method so that it returns the index of the max of the first </a:t>
            </a:r>
            <a:r>
              <a:rPr lang="en-US" b="1" dirty="0">
                <a:latin typeface="Courier" charset="0"/>
                <a:ea typeface="Courier" charset="0"/>
                <a:cs typeface="Courier" charset="0"/>
              </a:rPr>
              <a:t>n</a:t>
            </a:r>
            <a:r>
              <a:rPr lang="en-US" dirty="0">
                <a:latin typeface="Helvetica" charset="0"/>
                <a:ea typeface="Helvetica" charset="0"/>
                <a:cs typeface="Helvetica" charset="0"/>
              </a:rPr>
              <a:t> elements of the array </a:t>
            </a:r>
            <a:r>
              <a:rPr lang="en-US" b="1" dirty="0">
                <a:latin typeface="Courier" charset="0"/>
                <a:ea typeface="Courier" charset="0"/>
                <a:cs typeface="Courier" charset="0"/>
              </a:rPr>
              <a:t>arr</a:t>
            </a:r>
            <a:r>
              <a:rPr lang="en-US" dirty="0">
                <a:latin typeface="Helvetica" charset="0"/>
                <a:ea typeface="Helvetica" charset="0"/>
                <a:cs typeface="Helvetica" charset="0"/>
              </a:rPr>
              <a:t>.”</a:t>
            </a:r>
          </a:p>
          <a:p>
            <a:pPr marL="0" indent="0">
              <a:buNone/>
            </a:pPr>
            <a:endParaRPr lang="en-US" sz="800" dirty="0">
              <a:latin typeface="Helvetica" charset="0"/>
              <a:ea typeface="Helvetica" charset="0"/>
              <a:cs typeface="Helvetica" charset="0"/>
            </a:endParaRPr>
          </a:p>
          <a:p>
            <a:pPr marL="0" indent="0">
              <a:buNone/>
            </a:pP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index_of_max</a:t>
            </a:r>
            <a:r>
              <a:rPr lang="en-US" b="1" dirty="0">
                <a:solidFill>
                  <a:schemeClr val="accent6"/>
                </a:solidFill>
                <a:latin typeface="Courier" charset="0"/>
                <a:ea typeface="Courier" charset="0"/>
                <a:cs typeface="Courier" charset="0"/>
              </a:rPr>
              <a:t>(</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arr</a:t>
            </a:r>
            <a:r>
              <a:rPr lang="en-US" b="1" dirty="0">
                <a:solidFill>
                  <a:schemeClr val="accent6"/>
                </a:solidFill>
                <a:latin typeface="Courier" charset="0"/>
                <a:ea typeface="Courier" charset="0"/>
                <a:cs typeface="Courier" charset="0"/>
              </a:rPr>
              <a:t>, </a:t>
            </a:r>
            <a:r>
              <a:rPr lang="en-US" b="1" dirty="0" err="1">
                <a:solidFill>
                  <a:schemeClr val="accent6"/>
                </a:solidFill>
                <a:latin typeface="Courier" charset="0"/>
                <a:ea typeface="Courier" charset="0"/>
                <a:cs typeface="Courier" charset="0"/>
              </a:rPr>
              <a:t>int</a:t>
            </a:r>
            <a:r>
              <a:rPr lang="en-US" b="1" dirty="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is-IS" b="1" dirty="0">
                <a:solidFill>
                  <a:schemeClr val="accent6"/>
                </a:solidFill>
                <a:latin typeface="Courier" charset="0"/>
                <a:ea typeface="Courier" charset="0"/>
                <a:cs typeface="Courier" charset="0"/>
              </a:rPr>
              <a:t>…</a:t>
            </a:r>
          </a:p>
          <a:p>
            <a:pPr marL="0" indent="0">
              <a:buNone/>
            </a:pPr>
            <a:r>
              <a:rPr lang="is-IS" b="1" dirty="0">
                <a:solidFill>
                  <a:schemeClr val="accent6"/>
                </a:solidFill>
                <a:latin typeface="Courier" charset="0"/>
                <a:ea typeface="Courier" charset="0"/>
                <a:cs typeface="Courier" charset="0"/>
              </a:rPr>
              <a:t>}</a:t>
            </a:r>
          </a:p>
        </p:txBody>
      </p:sp>
      <p:sp>
        <p:nvSpPr>
          <p:cNvPr id="4" name="Rectangle 3"/>
          <p:cNvSpPr/>
          <p:nvPr/>
        </p:nvSpPr>
        <p:spPr>
          <a:xfrm>
            <a:off x="628650" y="4245471"/>
            <a:ext cx="7620000" cy="2246769"/>
          </a:xfrm>
          <a:prstGeom prst="rect">
            <a:avLst/>
          </a:prstGeom>
        </p:spPr>
        <p:txBody>
          <a:bodyPr wrap="square">
            <a:spAutoFit/>
          </a:bodyPr>
          <a:lstStyle/>
          <a:p>
            <a:endParaRPr lang="is-IS" sz="2800" b="1" dirty="0">
              <a:solidFill>
                <a:schemeClr val="accent6"/>
              </a:solidFill>
              <a:latin typeface="Helvetica" charset="0"/>
              <a:ea typeface="Helvetica" charset="0"/>
              <a:cs typeface="Helvetica" charset="0"/>
            </a:endParaRPr>
          </a:p>
          <a:p>
            <a:r>
              <a:rPr lang="is-IS" sz="2800" dirty="0">
                <a:latin typeface="Helvetica" charset="0"/>
                <a:ea typeface="Helvetica" charset="0"/>
                <a:cs typeface="Helvetica" charset="0"/>
              </a:rPr>
              <a:t>What should we ask about the </a:t>
            </a:r>
            <a:r>
              <a:rPr lang="is-IS" sz="2800" i="1" dirty="0">
                <a:latin typeface="Helvetica" charset="0"/>
                <a:ea typeface="Helvetica" charset="0"/>
                <a:cs typeface="Helvetica" charset="0"/>
              </a:rPr>
              <a:t>specification?</a:t>
            </a:r>
          </a:p>
          <a:p>
            <a:endParaRPr lang="is-IS" sz="2800" i="1" dirty="0">
              <a:latin typeface="Helvetica" charset="0"/>
              <a:ea typeface="Helvetica" charset="0"/>
              <a:cs typeface="Helvetica" charset="0"/>
            </a:endParaRPr>
          </a:p>
          <a:p>
            <a:r>
              <a:rPr lang="is-IS" sz="2800" dirty="0">
                <a:latin typeface="Helvetica" charset="0"/>
                <a:ea typeface="Helvetica" charset="0"/>
                <a:cs typeface="Helvetica" charset="0"/>
              </a:rPr>
              <a:t>Given (better) specification, how many possible implementations are there?</a:t>
            </a: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3572563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Moral</a:t>
            </a: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You can all write this code</a:t>
            </a:r>
          </a:p>
          <a:p>
            <a:pPr marL="0" indent="0">
              <a:buNone/>
            </a:pP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More interesting for us in 331:</a:t>
            </a:r>
          </a:p>
          <a:p>
            <a:pPr lvl="1"/>
            <a:r>
              <a:rPr lang="en-US" dirty="0">
                <a:latin typeface="Helvetica" charset="0"/>
                <a:ea typeface="Helvetica" charset="0"/>
                <a:cs typeface="Helvetica" charset="0"/>
              </a:rPr>
              <a:t>What if n is 0?</a:t>
            </a:r>
          </a:p>
          <a:p>
            <a:pPr lvl="1"/>
            <a:r>
              <a:rPr lang="en-US" dirty="0">
                <a:latin typeface="Helvetica" charset="0"/>
                <a:ea typeface="Helvetica" charset="0"/>
                <a:cs typeface="Helvetica" charset="0"/>
              </a:rPr>
              <a:t>What if n is less than 0?</a:t>
            </a:r>
          </a:p>
          <a:p>
            <a:pPr lvl="1"/>
            <a:r>
              <a:rPr lang="en-US" dirty="0">
                <a:latin typeface="Helvetica" charset="0"/>
                <a:ea typeface="Helvetica" charset="0"/>
                <a:cs typeface="Helvetica" charset="0"/>
              </a:rPr>
              <a:t>What if n is greater than the array length?</a:t>
            </a:r>
          </a:p>
          <a:p>
            <a:pPr lvl="1"/>
            <a:r>
              <a:rPr lang="en-US" dirty="0">
                <a:latin typeface="Helvetica" charset="0"/>
                <a:ea typeface="Helvetica" charset="0"/>
                <a:cs typeface="Helvetica" charset="0"/>
              </a:rPr>
              <a:t>What if there are “ties”?</a:t>
            </a:r>
          </a:p>
          <a:p>
            <a:pPr lvl="1"/>
            <a:r>
              <a:rPr lang="en-US" dirty="0">
                <a:latin typeface="Helvetica" charset="0"/>
                <a:ea typeface="Helvetica" charset="0"/>
                <a:cs typeface="Helvetica" charset="0"/>
              </a:rPr>
              <a:t>How should we indicate error:</a:t>
            </a:r>
          </a:p>
          <a:p>
            <a:pPr lvl="2"/>
            <a:r>
              <a:rPr lang="en-US" dirty="0">
                <a:latin typeface="Helvetica" charset="0"/>
                <a:ea typeface="Helvetica" charset="0"/>
                <a:cs typeface="Helvetica" charset="0"/>
              </a:rPr>
              <a:t> exception, return value, fail-stop, </a:t>
            </a:r>
            <a:r>
              <a:rPr lang="is-IS" dirty="0">
                <a:latin typeface="Helvetica" charset="0"/>
                <a:ea typeface="Helvetica" charset="0"/>
                <a:cs typeface="Helvetica" charset="0"/>
              </a:rPr>
              <a:t>…</a:t>
            </a:r>
          </a:p>
          <a:p>
            <a:pPr lvl="1"/>
            <a:r>
              <a:rPr lang="is-IS" dirty="0">
                <a:latin typeface="Helvetica" charset="0"/>
                <a:ea typeface="Helvetica" charset="0"/>
                <a:cs typeface="Helvetica" charset="0"/>
              </a:rPr>
              <a:t>Weaker vs. </a:t>
            </a:r>
            <a:r>
              <a:rPr lang="en-US" dirty="0">
                <a:latin typeface="Helvetica" charset="0"/>
                <a:ea typeface="Helvetica" charset="0"/>
                <a:cs typeface="Helvetica" charset="0"/>
              </a:rPr>
              <a:t>stronger specs?</a:t>
            </a:r>
          </a:p>
          <a:p>
            <a:pPr lvl="1"/>
            <a:r>
              <a:rPr lang="en-US" dirty="0">
                <a:latin typeface="Helvetica" charset="0"/>
                <a:ea typeface="Helvetica" charset="0"/>
                <a:cs typeface="Helvetica" charset="0"/>
              </a:rPr>
              <a:t>Challenge writing English specs (n vs. n-1)</a:t>
            </a:r>
          </a:p>
        </p:txBody>
      </p:sp>
    </p:spTree>
    <p:extLst>
      <p:ext uri="{BB962C8B-B14F-4D97-AF65-F5344CB8AC3E}">
        <p14:creationId xmlns:p14="http://schemas.microsoft.com/office/powerpoint/2010/main" val="2378982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Something to Chew On</a:t>
            </a:r>
          </a:p>
        </p:txBody>
      </p:sp>
      <p:sp>
        <p:nvSpPr>
          <p:cNvPr id="4" name="Content Placeholder 2"/>
          <p:cNvSpPr>
            <a:spLocks noGrp="1"/>
          </p:cNvSpPr>
          <p:nvPr>
            <p:ph idx="1"/>
          </p:nvPr>
        </p:nvSpPr>
        <p:spPr>
          <a:xfrm>
            <a:off x="628650" y="1571625"/>
            <a:ext cx="7886700" cy="4910455"/>
          </a:xfrm>
        </p:spPr>
        <p:txBody>
          <a:bodyPr anchor="ctr">
            <a:normAutofit/>
          </a:bodyPr>
          <a:lstStyle/>
          <a:p>
            <a:pPr marL="0" indent="0" algn="ctr">
              <a:lnSpc>
                <a:spcPct val="100000"/>
              </a:lnSpc>
              <a:buNone/>
            </a:pPr>
            <a:r>
              <a:rPr lang="en-US" sz="4800" i="1" dirty="0">
                <a:latin typeface="Helvetica" charset="0"/>
                <a:ea typeface="Helvetica" charset="0"/>
                <a:cs typeface="Helvetica" charset="0"/>
              </a:rPr>
              <a:t>What is the relationship of “goodness” to “correctness” for programs?</a:t>
            </a:r>
          </a:p>
        </p:txBody>
      </p:sp>
    </p:spTree>
    <p:extLst>
      <p:ext uri="{BB962C8B-B14F-4D97-AF65-F5344CB8AC3E}">
        <p14:creationId xmlns:p14="http://schemas.microsoft.com/office/powerpoint/2010/main" val="246553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43B81"/>
        </a:solidFill>
        <a:effectLst/>
      </p:bgPr>
    </p:bg>
    <p:spTree>
      <p:nvGrpSpPr>
        <p:cNvPr id="1" name=""/>
        <p:cNvGrpSpPr/>
        <p:nvPr/>
      </p:nvGrpSpPr>
      <p:grpSpPr>
        <a:xfrm>
          <a:off x="0" y="0"/>
          <a:ext cx="0" cy="0"/>
          <a:chOff x="0" y="0"/>
          <a:chExt cx="0" cy="0"/>
        </a:xfrm>
      </p:grpSpPr>
      <p:sp>
        <p:nvSpPr>
          <p:cNvPr id="2" name="TextBox 1"/>
          <p:cNvSpPr txBox="1"/>
          <p:nvPr/>
        </p:nvSpPr>
        <p:spPr>
          <a:xfrm>
            <a:off x="451340" y="2539147"/>
            <a:ext cx="8347157" cy="1446550"/>
          </a:xfrm>
          <a:prstGeom prst="rect">
            <a:avLst/>
          </a:prstGeom>
          <a:noFill/>
        </p:spPr>
        <p:txBody>
          <a:bodyPr wrap="none" rtlCol="0">
            <a:spAutoFit/>
          </a:bodyPr>
          <a:lstStyle/>
          <a:p>
            <a:pPr algn="ctr"/>
            <a:r>
              <a:rPr lang="en-US" sz="8800">
                <a:solidFill>
                  <a:schemeClr val="bg1"/>
                </a:solidFill>
                <a:latin typeface="Helvetica" charset="0"/>
                <a:ea typeface="Helvetica" charset="0"/>
                <a:cs typeface="Helvetica" charset="0"/>
              </a:rPr>
              <a:t>Announcements</a:t>
            </a:r>
          </a:p>
        </p:txBody>
      </p:sp>
    </p:spTree>
    <p:extLst>
      <p:ext uri="{BB962C8B-B14F-4D97-AF65-F5344CB8AC3E}">
        <p14:creationId xmlns:p14="http://schemas.microsoft.com/office/powerpoint/2010/main" val="4090464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To Do</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pPr>
            <a:r>
              <a:rPr lang="en-US">
                <a:latin typeface="Helvetica" charset="0"/>
                <a:ea typeface="Helvetica" charset="0"/>
                <a:cs typeface="Helvetica" charset="0"/>
              </a:rPr>
              <a:t>Check out the </a:t>
            </a:r>
            <a:r>
              <a:rPr lang="en-US">
                <a:latin typeface="Helvetica" charset="0"/>
                <a:ea typeface="Helvetica" charset="0"/>
                <a:cs typeface="Helvetica" charset="0"/>
                <a:hlinkClick r:id="rId3"/>
              </a:rPr>
              <a:t>course website</a:t>
            </a:r>
            <a:endParaRPr lang="en-US">
              <a:latin typeface="Helvetica" charset="0"/>
              <a:ea typeface="Helvetica" charset="0"/>
              <a:cs typeface="Helvetica" charset="0"/>
            </a:endParaRPr>
          </a:p>
          <a:p>
            <a:pPr lvl="1">
              <a:lnSpc>
                <a:spcPct val="100000"/>
              </a:lnSpc>
            </a:pPr>
            <a:r>
              <a:rPr lang="en-US">
                <a:latin typeface="Helvetica" charset="0"/>
                <a:ea typeface="Helvetica" charset="0"/>
                <a:cs typeface="Helvetica" charset="0"/>
              </a:rPr>
              <a:t>Read syllabus, academic integrity policy, collaboration policy, and gradescope instructions</a:t>
            </a:r>
          </a:p>
          <a:p>
            <a:pPr>
              <a:lnSpc>
                <a:spcPct val="100000"/>
              </a:lnSpc>
            </a:pPr>
            <a:r>
              <a:rPr lang="en-US">
                <a:latin typeface="Helvetica" charset="0"/>
                <a:ea typeface="Helvetica" charset="0"/>
                <a:cs typeface="Helvetica" charset="0"/>
              </a:rPr>
              <a:t>Log into the course </a:t>
            </a:r>
            <a:r>
              <a:rPr lang="en-US">
                <a:latin typeface="Helvetica" charset="0"/>
                <a:ea typeface="Helvetica" charset="0"/>
                <a:cs typeface="Helvetica" charset="0"/>
                <a:hlinkClick r:id="rId4"/>
              </a:rPr>
              <a:t>message board</a:t>
            </a:r>
            <a:endParaRPr lang="en-US">
              <a:latin typeface="Helvetica" charset="0"/>
              <a:ea typeface="Helvetica" charset="0"/>
              <a:cs typeface="Helvetica" charset="0"/>
            </a:endParaRPr>
          </a:p>
          <a:p>
            <a:pPr>
              <a:lnSpc>
                <a:spcPct val="100000"/>
              </a:lnSpc>
            </a:pPr>
            <a:r>
              <a:rPr lang="en-US">
                <a:latin typeface="Helvetica" charset="0"/>
                <a:ea typeface="Helvetica" charset="0"/>
                <a:cs typeface="Helvetica" charset="0"/>
              </a:rPr>
              <a:t>HW0 is due Wednesday</a:t>
            </a:r>
          </a:p>
          <a:p>
            <a:pPr lvl="1">
              <a:lnSpc>
                <a:spcPct val="100000"/>
              </a:lnSpc>
            </a:pPr>
            <a:r>
              <a:rPr lang="en-US">
                <a:latin typeface="Helvetica" charset="0"/>
                <a:ea typeface="Helvetica" charset="0"/>
                <a:cs typeface="Helvetica" charset="0"/>
              </a:rPr>
              <a:t>Posted on course website</a:t>
            </a:r>
          </a:p>
          <a:p>
            <a:pPr lvl="1">
              <a:lnSpc>
                <a:spcPct val="100000"/>
              </a:lnSpc>
            </a:pPr>
            <a:r>
              <a:rPr lang="en-US">
                <a:latin typeface="Helvetica" charset="0"/>
                <a:ea typeface="Helvetica" charset="0"/>
                <a:cs typeface="Helvetica" charset="0"/>
              </a:rPr>
              <a:t>Log into Gradescope today to make sure it works</a:t>
            </a:r>
          </a:p>
          <a:p>
            <a:pPr>
              <a:lnSpc>
                <a:spcPct val="100000"/>
              </a:lnSpc>
            </a:pPr>
            <a:r>
              <a:rPr lang="en-US">
                <a:latin typeface="Helvetica" charset="0"/>
                <a:ea typeface="Helvetica" charset="0"/>
                <a:cs typeface="Helvetica" charset="0"/>
              </a:rPr>
              <a:t>Reading quiz 1 (37 pages) is due Thursday</a:t>
            </a:r>
          </a:p>
          <a:p>
            <a:pPr lvl="1">
              <a:lnSpc>
                <a:spcPct val="100000"/>
              </a:lnSpc>
            </a:pPr>
            <a:r>
              <a:rPr lang="en-US">
                <a:latin typeface="Helvetica" charset="0"/>
                <a:ea typeface="Helvetica" charset="0"/>
                <a:cs typeface="Helvetica" charset="0"/>
              </a:rPr>
              <a:t>Get your textbooks now!</a:t>
            </a:r>
          </a:p>
        </p:txBody>
      </p:sp>
    </p:spTree>
    <p:extLst>
      <p:ext uri="{BB962C8B-B14F-4D97-AF65-F5344CB8AC3E}">
        <p14:creationId xmlns:p14="http://schemas.microsoft.com/office/powerpoint/2010/main" val="132238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a:solidFill>
                  <a:srgbClr val="443B81"/>
                </a:solidFill>
                <a:latin typeface="Helvetica" charset="0"/>
                <a:ea typeface="Helvetica" charset="0"/>
                <a:cs typeface="Helvetica" charset="0"/>
              </a:rPr>
              <a:t>Elegance</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2141004"/>
            <a:ext cx="5122793" cy="1344707"/>
          </a:xfrm>
        </p:spPr>
        <p:txBody>
          <a:bodyPr>
            <a:normAutofit/>
          </a:bodyPr>
          <a:lstStyle/>
          <a:p>
            <a:pPr>
              <a:lnSpc>
                <a:spcPct val="100000"/>
              </a:lnSpc>
            </a:pPr>
            <a:r>
              <a:rPr lang="en-US">
                <a:latin typeface="Helvetica" charset="0"/>
                <a:ea typeface="Helvetica" charset="0"/>
                <a:cs typeface="Helvetica" charset="0"/>
              </a:rPr>
              <a:t>Elegant code might give you </a:t>
            </a:r>
            <a:r>
              <a:rPr lang="en-US" b="1">
                <a:latin typeface="Helvetica" charset="0"/>
                <a:ea typeface="Helvetica" charset="0"/>
                <a:cs typeface="Helvetica" charset="0"/>
              </a:rPr>
              <a:t>Shivers Of Joy</a:t>
            </a:r>
          </a:p>
          <a:p>
            <a:pPr>
              <a:lnSpc>
                <a:spcPct val="100000"/>
              </a:lnSpc>
            </a:pPr>
            <a:endParaRPr lang="en-US" b="1">
              <a:latin typeface="Helvetica" charset="0"/>
              <a:ea typeface="Helvetica" charset="0"/>
              <a:cs typeface="Helvetica" charset="0"/>
            </a:endParaRPr>
          </a:p>
          <a:p>
            <a:pPr marL="0" indent="0">
              <a:lnSpc>
                <a:spcPct val="100000"/>
              </a:lnSpc>
              <a:buNone/>
            </a:pPr>
            <a:endParaRPr lang="en-US" b="1">
              <a:latin typeface="Helvetica" charset="0"/>
              <a:ea typeface="Helvetica" charset="0"/>
              <a:cs typeface="Helvetica" charset="0"/>
            </a:endParaRPr>
          </a:p>
        </p:txBody>
      </p:sp>
      <p:pic>
        <p:nvPicPr>
          <p:cNvPr id="6" name="Picture 5">
            <a:extLst>
              <a:ext uri="{FF2B5EF4-FFF2-40B4-BE49-F238E27FC236}">
                <a16:creationId xmlns:a16="http://schemas.microsoft.com/office/drawing/2014/main" id="{F49DB189-46D0-EB4E-A5AB-3E2E64FA0801}"/>
              </a:ext>
            </a:extLst>
          </p:cNvPr>
          <p:cNvPicPr>
            <a:picLocks noChangeAspect="1"/>
          </p:cNvPicPr>
          <p:nvPr/>
        </p:nvPicPr>
        <p:blipFill rotWithShape="1">
          <a:blip r:embed="rId3"/>
          <a:srcRect l="3698" t="7551" r="2378"/>
          <a:stretch/>
        </p:blipFill>
        <p:spPr>
          <a:xfrm>
            <a:off x="6208643" y="3981321"/>
            <a:ext cx="2108338" cy="2075205"/>
          </a:xfrm>
          <a:prstGeom prst="rect">
            <a:avLst/>
          </a:prstGeom>
        </p:spPr>
      </p:pic>
      <p:pic>
        <p:nvPicPr>
          <p:cNvPr id="8" name="Picture 7">
            <a:extLst>
              <a:ext uri="{FF2B5EF4-FFF2-40B4-BE49-F238E27FC236}">
                <a16:creationId xmlns:a16="http://schemas.microsoft.com/office/drawing/2014/main" id="{344F2D83-4AA3-1241-B45B-AB57F4067F42}"/>
              </a:ext>
            </a:extLst>
          </p:cNvPr>
          <p:cNvPicPr>
            <a:picLocks noChangeAspect="1"/>
          </p:cNvPicPr>
          <p:nvPr/>
        </p:nvPicPr>
        <p:blipFill>
          <a:blip r:embed="rId4"/>
          <a:stretch>
            <a:fillRect/>
          </a:stretch>
        </p:blipFill>
        <p:spPr>
          <a:xfrm>
            <a:off x="5932182" y="1523699"/>
            <a:ext cx="1962012" cy="1962012"/>
          </a:xfrm>
          <a:prstGeom prst="rect">
            <a:avLst/>
          </a:prstGeom>
        </p:spPr>
      </p:pic>
      <p:sp>
        <p:nvSpPr>
          <p:cNvPr id="9" name="Content Placeholder 2">
            <a:extLst>
              <a:ext uri="{FF2B5EF4-FFF2-40B4-BE49-F238E27FC236}">
                <a16:creationId xmlns:a16="http://schemas.microsoft.com/office/drawing/2014/main" id="{7C95D6C3-50A4-A643-A9F5-6F9BE05AEA51}"/>
              </a:ext>
            </a:extLst>
          </p:cNvPr>
          <p:cNvSpPr txBox="1">
            <a:spLocks/>
          </p:cNvSpPr>
          <p:nvPr/>
        </p:nvSpPr>
        <p:spPr>
          <a:xfrm>
            <a:off x="665231" y="3981321"/>
            <a:ext cx="5439734" cy="2483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b="1">
              <a:latin typeface="Helvetica" charset="0"/>
              <a:ea typeface="Helvetica" charset="0"/>
              <a:cs typeface="Helvetica" charset="0"/>
            </a:endParaRPr>
          </a:p>
          <a:p>
            <a:pPr>
              <a:lnSpc>
                <a:spcPct val="100000"/>
              </a:lnSpc>
            </a:pPr>
            <a:r>
              <a:rPr lang="en-US">
                <a:latin typeface="Helvetica" charset="0"/>
                <a:ea typeface="Helvetica" charset="0"/>
                <a:cs typeface="Helvetica" charset="0"/>
              </a:rPr>
              <a:t>Inelegant code might give you </a:t>
            </a:r>
            <a:r>
              <a:rPr lang="en-US" b="1">
                <a:latin typeface="Helvetica" charset="0"/>
                <a:ea typeface="Helvetica" charset="0"/>
                <a:cs typeface="Helvetica" charset="0"/>
              </a:rPr>
              <a:t>Shudders of Revulsion</a:t>
            </a:r>
            <a:endParaRPr lang="en-US">
              <a:latin typeface="Helvetica" charset="0"/>
              <a:ea typeface="Helvetica" charset="0"/>
              <a:cs typeface="Helvetica" charset="0"/>
            </a:endParaRPr>
          </a:p>
        </p:txBody>
      </p:sp>
    </p:spTree>
    <p:extLst>
      <p:ext uri="{BB962C8B-B14F-4D97-AF65-F5344CB8AC3E}">
        <p14:creationId xmlns:p14="http://schemas.microsoft.com/office/powerpoint/2010/main" val="10689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Controlling Complexity</a:t>
            </a:r>
            <a:endParaRPr lang="en-US" dirty="0">
              <a:solidFill>
                <a:srgbClr val="443B81"/>
              </a:solidFill>
              <a:latin typeface="Helvetica" charset="0"/>
              <a:ea typeface="Helvetica" charset="0"/>
              <a:cs typeface="Helvetica" charset="0"/>
            </a:endParaRPr>
          </a:p>
        </p:txBody>
      </p:sp>
      <p:grpSp>
        <p:nvGrpSpPr>
          <p:cNvPr id="4" name="Group 3">
            <a:extLst>
              <a:ext uri="{FF2B5EF4-FFF2-40B4-BE49-F238E27FC236}">
                <a16:creationId xmlns:a16="http://schemas.microsoft.com/office/drawing/2014/main" id="{B9CFBB19-3B9B-614E-9665-3B6CA76570D3}"/>
              </a:ext>
            </a:extLst>
          </p:cNvPr>
          <p:cNvGrpSpPr/>
          <p:nvPr/>
        </p:nvGrpSpPr>
        <p:grpSpPr>
          <a:xfrm>
            <a:off x="726440" y="2292573"/>
            <a:ext cx="7691120" cy="3337282"/>
            <a:chOff x="628650" y="3180080"/>
            <a:chExt cx="7691120" cy="3337282"/>
          </a:xfrm>
        </p:grpSpPr>
        <p:sp>
          <p:nvSpPr>
            <p:cNvPr id="5" name="TextBox 4">
              <a:extLst>
                <a:ext uri="{FF2B5EF4-FFF2-40B4-BE49-F238E27FC236}">
                  <a16:creationId xmlns:a16="http://schemas.microsoft.com/office/drawing/2014/main" id="{3E6B9507-5BC7-5C46-8D5A-F54B26CBC79E}"/>
                </a:ext>
              </a:extLst>
            </p:cNvPr>
            <p:cNvSpPr txBox="1"/>
            <p:nvPr/>
          </p:nvSpPr>
          <p:spPr>
            <a:xfrm>
              <a:off x="628650" y="3180080"/>
              <a:ext cx="7691120" cy="1200329"/>
            </a:xfrm>
            <a:prstGeom prst="rect">
              <a:avLst/>
            </a:prstGeom>
            <a:noFill/>
          </p:spPr>
          <p:txBody>
            <a:bodyPr wrap="square" rtlCol="0">
              <a:spAutoFit/>
            </a:bodyPr>
            <a:lstStyle/>
            <a:p>
              <a:r>
                <a:rPr lang="en-US" sz="3600" i="1" dirty="0">
                  <a:solidFill>
                    <a:srgbClr val="443B81"/>
                  </a:solidFill>
                </a:rPr>
                <a:t>“Controlling complexity is the </a:t>
              </a:r>
            </a:p>
            <a:p>
              <a:r>
                <a:rPr lang="en-US" sz="3600" i="1" dirty="0">
                  <a:solidFill>
                    <a:srgbClr val="443B81"/>
                  </a:solidFill>
                </a:rPr>
                <a:t>  essence of computer programming.”</a:t>
              </a:r>
            </a:p>
          </p:txBody>
        </p:sp>
        <p:pic>
          <p:nvPicPr>
            <p:cNvPr id="6" name="Picture 5">
              <a:extLst>
                <a:ext uri="{FF2B5EF4-FFF2-40B4-BE49-F238E27FC236}">
                  <a16:creationId xmlns:a16="http://schemas.microsoft.com/office/drawing/2014/main" id="{7180A563-0A1D-1744-AC76-7854471FEE74}"/>
                </a:ext>
              </a:extLst>
            </p:cNvPr>
            <p:cNvPicPr>
              <a:picLocks noChangeAspect="1"/>
            </p:cNvPicPr>
            <p:nvPr/>
          </p:nvPicPr>
          <p:blipFill>
            <a:blip r:embed="rId3"/>
            <a:stretch>
              <a:fillRect/>
            </a:stretch>
          </p:blipFill>
          <p:spPr>
            <a:xfrm>
              <a:off x="1558290" y="4511039"/>
              <a:ext cx="1957587" cy="2006323"/>
            </a:xfrm>
            <a:prstGeom prst="rect">
              <a:avLst/>
            </a:prstGeom>
          </p:spPr>
        </p:pic>
        <p:sp>
          <p:nvSpPr>
            <p:cNvPr id="7" name="TextBox 6">
              <a:extLst>
                <a:ext uri="{FF2B5EF4-FFF2-40B4-BE49-F238E27FC236}">
                  <a16:creationId xmlns:a16="http://schemas.microsoft.com/office/drawing/2014/main" id="{F99ED375-DB53-3243-A10F-1C173272EEF7}"/>
                </a:ext>
              </a:extLst>
            </p:cNvPr>
            <p:cNvSpPr txBox="1"/>
            <p:nvPr/>
          </p:nvSpPr>
          <p:spPr>
            <a:xfrm>
              <a:off x="4093210" y="4754154"/>
              <a:ext cx="3699510" cy="1200329"/>
            </a:xfrm>
            <a:prstGeom prst="rect">
              <a:avLst/>
            </a:prstGeom>
            <a:noFill/>
          </p:spPr>
          <p:txBody>
            <a:bodyPr wrap="square" rtlCol="0">
              <a:spAutoFit/>
            </a:bodyPr>
            <a:lstStyle/>
            <a:p>
              <a:r>
                <a:rPr lang="en-US" sz="3600" i="1" dirty="0">
                  <a:solidFill>
                    <a:srgbClr val="443B81"/>
                  </a:solidFill>
                </a:rPr>
                <a:t>-- Brian Kernighan</a:t>
              </a:r>
            </a:p>
            <a:p>
              <a:r>
                <a:rPr lang="en-US" sz="3600" i="1" dirty="0">
                  <a:solidFill>
                    <a:srgbClr val="443B81"/>
                  </a:solidFill>
                </a:rPr>
                <a:t>    </a:t>
              </a:r>
              <a:r>
                <a:rPr lang="en-US" sz="2800" i="1" dirty="0">
                  <a:solidFill>
                    <a:srgbClr val="443B81"/>
                  </a:solidFill>
                </a:rPr>
                <a:t>(UNIX, AWK, C, </a:t>
              </a:r>
              <a:r>
                <a:rPr lang="is-IS" sz="2800" i="1" dirty="0">
                  <a:solidFill>
                    <a:srgbClr val="443B81"/>
                  </a:solidFill>
                </a:rPr>
                <a:t>…)</a:t>
              </a:r>
              <a:endParaRPr lang="en-US" sz="3600" i="1" dirty="0">
                <a:solidFill>
                  <a:srgbClr val="443B81"/>
                </a:solidFill>
              </a:endParaRPr>
            </a:p>
          </p:txBody>
        </p:sp>
      </p:grpSp>
    </p:spTree>
    <p:extLst>
      <p:ext uri="{BB962C8B-B14F-4D97-AF65-F5344CB8AC3E}">
        <p14:creationId xmlns:p14="http://schemas.microsoft.com/office/powerpoint/2010/main" val="310906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pic>
        <p:nvPicPr>
          <p:cNvPr id="9" name="Picture 8"/>
          <p:cNvPicPr>
            <a:picLocks noChangeAspect="1"/>
          </p:cNvPicPr>
          <p:nvPr/>
        </p:nvPicPr>
        <p:blipFill>
          <a:blip r:embed="rId2"/>
          <a:stretch>
            <a:fillRect/>
          </a:stretch>
        </p:blipFill>
        <p:spPr>
          <a:xfrm>
            <a:off x="415290" y="2688590"/>
            <a:ext cx="3162300" cy="2578100"/>
          </a:xfrm>
          <a:prstGeom prst="rect">
            <a:avLst/>
          </a:prstGeom>
        </p:spPr>
      </p:pic>
      <p:grpSp>
        <p:nvGrpSpPr>
          <p:cNvPr id="16" name="Group 15"/>
          <p:cNvGrpSpPr/>
          <p:nvPr/>
        </p:nvGrpSpPr>
        <p:grpSpPr>
          <a:xfrm>
            <a:off x="3577590" y="3977640"/>
            <a:ext cx="4164330" cy="2582405"/>
            <a:chOff x="3577590" y="3977640"/>
            <a:chExt cx="4164330" cy="2582405"/>
          </a:xfrm>
        </p:grpSpPr>
        <p:pic>
          <p:nvPicPr>
            <p:cNvPr id="11" name="Picture 10"/>
            <p:cNvPicPr>
              <a:picLocks noChangeAspect="1"/>
            </p:cNvPicPr>
            <p:nvPr/>
          </p:nvPicPr>
          <p:blipFill>
            <a:blip r:embed="rId3"/>
            <a:stretch>
              <a:fillRect/>
            </a:stretch>
          </p:blipFill>
          <p:spPr>
            <a:xfrm>
              <a:off x="5306835" y="4124960"/>
              <a:ext cx="2435085" cy="2435085"/>
            </a:xfrm>
            <a:prstGeom prst="rect">
              <a:avLst/>
            </a:prstGeom>
          </p:spPr>
        </p:pic>
        <p:cxnSp>
          <p:nvCxnSpPr>
            <p:cNvPr id="15" name="Straight Arrow Connector 14"/>
            <p:cNvCxnSpPr>
              <a:stCxn id="9" idx="3"/>
              <a:endCxn id="11" idx="1"/>
            </p:cNvCxnSpPr>
            <p:nvPr/>
          </p:nvCxnSpPr>
          <p:spPr>
            <a:xfrm>
              <a:off x="3577590" y="3977640"/>
              <a:ext cx="1729245" cy="13648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745934"/>
            <a:ext cx="4164330" cy="2231706"/>
            <a:chOff x="3577590" y="1745934"/>
            <a:chExt cx="4164330" cy="2231706"/>
          </a:xfrm>
        </p:grpSpPr>
        <p:pic>
          <p:nvPicPr>
            <p:cNvPr id="10" name="Picture 9"/>
            <p:cNvPicPr>
              <a:picLocks noChangeAspect="1"/>
            </p:cNvPicPr>
            <p:nvPr/>
          </p:nvPicPr>
          <p:blipFill>
            <a:blip r:embed="rId4"/>
            <a:stretch>
              <a:fillRect/>
            </a:stretch>
          </p:blipFill>
          <p:spPr>
            <a:xfrm>
              <a:off x="5306835" y="1745934"/>
              <a:ext cx="2435085" cy="2104231"/>
            </a:xfrm>
            <a:prstGeom prst="rect">
              <a:avLst/>
            </a:prstGeom>
          </p:spPr>
        </p:pic>
        <p:cxnSp>
          <p:nvCxnSpPr>
            <p:cNvPr id="13" name="Straight Arrow Connector 12"/>
            <p:cNvCxnSpPr>
              <a:stCxn id="9" idx="3"/>
              <a:endCxn id="10" idx="1"/>
            </p:cNvCxnSpPr>
            <p:nvPr/>
          </p:nvCxnSpPr>
          <p:spPr>
            <a:xfrm flipV="1">
              <a:off x="3577590" y="2798050"/>
              <a:ext cx="1729245" cy="117959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4897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3B81"/>
                </a:solidFill>
                <a:latin typeface="Helvetica" charset="0"/>
                <a:ea typeface="Helvetica" charset="0"/>
                <a:cs typeface="Helvetica" charset="0"/>
              </a:rPr>
              <a:t>Controlling Complexity</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 y="3088243"/>
            <a:ext cx="3162300" cy="1778793"/>
          </a:xfrm>
          <a:prstGeom prst="rect">
            <a:avLst/>
          </a:prstGeom>
        </p:spPr>
      </p:pic>
      <p:grpSp>
        <p:nvGrpSpPr>
          <p:cNvPr id="16" name="Group 15"/>
          <p:cNvGrpSpPr/>
          <p:nvPr/>
        </p:nvGrpSpPr>
        <p:grpSpPr>
          <a:xfrm>
            <a:off x="3577590" y="3977639"/>
            <a:ext cx="4982210" cy="2372360"/>
            <a:chOff x="3577590" y="3977639"/>
            <a:chExt cx="4982210" cy="237236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653" y="3977639"/>
              <a:ext cx="3163147" cy="2372360"/>
            </a:xfrm>
            <a:prstGeom prst="rect">
              <a:avLst/>
            </a:prstGeom>
          </p:spPr>
        </p:pic>
        <p:cxnSp>
          <p:nvCxnSpPr>
            <p:cNvPr id="15" name="Straight Arrow Connector 14"/>
            <p:cNvCxnSpPr>
              <a:stCxn id="9" idx="3"/>
              <a:endCxn id="11" idx="1"/>
            </p:cNvCxnSpPr>
            <p:nvPr/>
          </p:nvCxnSpPr>
          <p:spPr>
            <a:xfrm>
              <a:off x="3577590" y="3977640"/>
              <a:ext cx="1819063" cy="11861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387382"/>
            <a:ext cx="4861911" cy="2590258"/>
            <a:chOff x="3577590" y="1387382"/>
            <a:chExt cx="4861911" cy="259025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956" y="1387382"/>
              <a:ext cx="3158545" cy="2145559"/>
            </a:xfrm>
            <a:prstGeom prst="rect">
              <a:avLst/>
            </a:prstGeom>
          </p:spPr>
        </p:pic>
        <p:cxnSp>
          <p:nvCxnSpPr>
            <p:cNvPr id="13" name="Straight Arrow Connector 12"/>
            <p:cNvCxnSpPr>
              <a:stCxn id="9" idx="3"/>
              <a:endCxn id="10" idx="1"/>
            </p:cNvCxnSpPr>
            <p:nvPr/>
          </p:nvCxnSpPr>
          <p:spPr>
            <a:xfrm flipV="1">
              <a:off x="3577590" y="2460162"/>
              <a:ext cx="1703366" cy="151747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7307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443B81"/>
                </a:solidFill>
                <a:latin typeface="Helvetica" charset="0"/>
                <a:ea typeface="Helvetica" charset="0"/>
                <a:cs typeface="Helvetica" charset="0"/>
              </a:rPr>
              <a:t>Overview</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a:lnSpc>
                <a:spcPct val="100000"/>
              </a:lnSpc>
              <a:buFont typeface="Wingdings" pitchFamily="2" charset="2"/>
              <a:buChar char="q"/>
            </a:pPr>
            <a:r>
              <a:rPr lang="en-US">
                <a:latin typeface="Helvetica" charset="0"/>
                <a:ea typeface="Helvetica" charset="0"/>
                <a:cs typeface="Helvetica" charset="0"/>
              </a:rPr>
              <a:t>  Motivation</a:t>
            </a:r>
          </a:p>
          <a:p>
            <a:pPr>
              <a:lnSpc>
                <a:spcPct val="100000"/>
              </a:lnSpc>
              <a:buFont typeface="Wingdings" pitchFamily="2" charset="2"/>
              <a:buChar char="q"/>
            </a:pPr>
            <a:r>
              <a:rPr lang="en-US">
                <a:latin typeface="Helvetica" charset="0"/>
                <a:ea typeface="Helvetica" charset="0"/>
                <a:cs typeface="Helvetica" charset="0"/>
              </a:rPr>
              <a:t>  Introductions</a:t>
            </a:r>
          </a:p>
          <a:p>
            <a:pPr>
              <a:lnSpc>
                <a:spcPct val="100000"/>
              </a:lnSpc>
              <a:buFont typeface="Wingdings" pitchFamily="2" charset="2"/>
              <a:buChar char="q"/>
            </a:pPr>
            <a:r>
              <a:rPr lang="en-US">
                <a:latin typeface="Helvetica" charset="0"/>
                <a:ea typeface="Helvetica" charset="0"/>
                <a:cs typeface="Helvetica" charset="0"/>
              </a:rPr>
              <a:t>  Course Philosophy</a:t>
            </a:r>
          </a:p>
          <a:p>
            <a:pPr>
              <a:lnSpc>
                <a:spcPct val="100000"/>
              </a:lnSpc>
              <a:buFont typeface="Wingdings" pitchFamily="2" charset="2"/>
              <a:buChar char="q"/>
            </a:pPr>
            <a:r>
              <a:rPr lang="en-US">
                <a:latin typeface="Helvetica" charset="0"/>
                <a:ea typeface="Helvetica" charset="0"/>
                <a:cs typeface="Helvetica" charset="0"/>
              </a:rPr>
              <a:t>  Administrivia</a:t>
            </a:r>
          </a:p>
          <a:p>
            <a:pPr>
              <a:lnSpc>
                <a:spcPct val="100000"/>
              </a:lnSpc>
              <a:buFont typeface="Wingdings" pitchFamily="2" charset="2"/>
              <a:buChar char="q"/>
            </a:pPr>
            <a:r>
              <a:rPr lang="en-US">
                <a:latin typeface="Helvetica" charset="0"/>
                <a:ea typeface="Helvetica" charset="0"/>
                <a:cs typeface="Helvetica" charset="0"/>
              </a:rPr>
              <a:t>  331</a:t>
            </a:r>
          </a:p>
          <a:p>
            <a:pPr>
              <a:lnSpc>
                <a:spcPct val="100000"/>
              </a:lnSpc>
              <a:buFont typeface="Wingdings" pitchFamily="2" charset="2"/>
              <a:buChar char="q"/>
            </a:pPr>
            <a:r>
              <a:rPr lang="en-US">
                <a:latin typeface="Helvetica" charset="0"/>
                <a:ea typeface="Helvetica" charset="0"/>
                <a:cs typeface="Helvetica" charset="0"/>
              </a:rPr>
              <a:t>  Closing Announcements</a:t>
            </a:r>
          </a:p>
          <a:p>
            <a:pPr>
              <a:lnSpc>
                <a:spcPct val="100000"/>
              </a:lnSpc>
              <a:buFont typeface="Wingdings" pitchFamily="2" charset="2"/>
              <a:buChar char="q"/>
            </a:pPr>
            <a:endParaRPr lang="en-US">
              <a:latin typeface="Helvetica" charset="0"/>
              <a:ea typeface="Helvetica" charset="0"/>
              <a:cs typeface="Helvetica" charset="0"/>
            </a:endParaRPr>
          </a:p>
        </p:txBody>
      </p:sp>
      <p:pic>
        <p:nvPicPr>
          <p:cNvPr id="9" name="Picture 8">
            <a:extLst>
              <a:ext uri="{FF2B5EF4-FFF2-40B4-BE49-F238E27FC236}">
                <a16:creationId xmlns:a16="http://schemas.microsoft.com/office/drawing/2014/main" id="{0D942101-D7A9-B04B-8C50-F7DD457C102E}"/>
              </a:ext>
            </a:extLst>
          </p:cNvPr>
          <p:cNvPicPr>
            <a:picLocks noChangeAspect="1"/>
          </p:cNvPicPr>
          <p:nvPr/>
        </p:nvPicPr>
        <p:blipFill>
          <a:blip r:embed="rId3"/>
          <a:stretch>
            <a:fillRect/>
          </a:stretch>
        </p:blipFill>
        <p:spPr>
          <a:xfrm>
            <a:off x="774422" y="1855305"/>
            <a:ext cx="306044" cy="306044"/>
          </a:xfrm>
          <a:prstGeom prst="rect">
            <a:avLst/>
          </a:prstGeom>
        </p:spPr>
      </p:pic>
    </p:spTree>
    <p:extLst>
      <p:ext uri="{BB962C8B-B14F-4D97-AF65-F5344CB8AC3E}">
        <p14:creationId xmlns:p14="http://schemas.microsoft.com/office/powerpoint/2010/main" val="2359763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4940</TotalTime>
  <Words>2744</Words>
  <Application>Microsoft Macintosh PowerPoint</Application>
  <PresentationFormat>On-screen Show (4:3)</PresentationFormat>
  <Paragraphs>423</Paragraphs>
  <Slides>49</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Calibri Light</vt:lpstr>
      <vt:lpstr>Consolas</vt:lpstr>
      <vt:lpstr>Courier</vt:lpstr>
      <vt:lpstr>Courier New</vt:lpstr>
      <vt:lpstr>Helvetica</vt:lpstr>
      <vt:lpstr>Times</vt:lpstr>
      <vt:lpstr>Wingdings</vt:lpstr>
      <vt:lpstr>Office Theme</vt:lpstr>
      <vt:lpstr>CSE 331 Software Design and Implementation</vt:lpstr>
      <vt:lpstr>Overview</vt:lpstr>
      <vt:lpstr>PowerPoint Presentation</vt:lpstr>
      <vt:lpstr>Writing Good Code</vt:lpstr>
      <vt:lpstr>Elegance</vt:lpstr>
      <vt:lpstr>Controlling Complexity</vt:lpstr>
      <vt:lpstr>Controlling Complexity</vt:lpstr>
      <vt:lpstr>Controlling Complexity</vt:lpstr>
      <vt:lpstr>Overview</vt:lpstr>
      <vt:lpstr>PowerPoint Presentation</vt:lpstr>
      <vt:lpstr>Instructor</vt:lpstr>
      <vt:lpstr>TAs</vt:lpstr>
      <vt:lpstr>Students</vt:lpstr>
      <vt:lpstr>Students</vt:lpstr>
      <vt:lpstr>Overview</vt:lpstr>
      <vt:lpstr>PowerPoint Presentation</vt:lpstr>
      <vt:lpstr>Active Learning</vt:lpstr>
      <vt:lpstr>Collaboration</vt:lpstr>
      <vt:lpstr>Struggling</vt:lpstr>
      <vt:lpstr>Overview</vt:lpstr>
      <vt:lpstr>PowerPoint Presentation</vt:lpstr>
      <vt:lpstr>Communication</vt:lpstr>
      <vt:lpstr>Grade Breakdown</vt:lpstr>
      <vt:lpstr>Homework (60%)</vt:lpstr>
      <vt:lpstr>Exams (15% + 15%)</vt:lpstr>
      <vt:lpstr>Readings and Quizzes (5%)</vt:lpstr>
      <vt:lpstr>Readings and Quizzes (5%)</vt:lpstr>
      <vt:lpstr>Participation (5%)</vt:lpstr>
      <vt:lpstr>Attendance</vt:lpstr>
      <vt:lpstr>Academic Integrity</vt:lpstr>
      <vt:lpstr>Organization</vt:lpstr>
      <vt:lpstr>Feedback</vt:lpstr>
      <vt:lpstr>Overview</vt:lpstr>
      <vt:lpstr>PowerPoint Presentation</vt:lpstr>
      <vt:lpstr>Goals</vt:lpstr>
      <vt:lpstr>Controlling Complexity</vt:lpstr>
      <vt:lpstr>The Goal of System Building</vt:lpstr>
      <vt:lpstr>Why is Good Software Hard?</vt:lpstr>
      <vt:lpstr>Why is Good Software Hard?</vt:lpstr>
      <vt:lpstr>Programming is Hard</vt:lpstr>
      <vt:lpstr>Prerequisites</vt:lpstr>
      <vt:lpstr>You have homework!</vt:lpstr>
      <vt:lpstr>CSE 331 is a Challenge</vt:lpstr>
      <vt:lpstr>A Problem</vt:lpstr>
      <vt:lpstr>A Problem</vt:lpstr>
      <vt:lpstr>Moral</vt:lpstr>
      <vt:lpstr>Something to Chew On</vt:lpstr>
      <vt:lpstr>PowerPoint Presentation</vt:lpstr>
      <vt:lpstr>To Do</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331 Software Design and Implementation</dc:title>
  <dc:creator>Zachary L. Tatlock</dc:creator>
  <cp:lastModifiedBy>Leah R. Perlmutter</cp:lastModifiedBy>
  <cp:revision>111</cp:revision>
  <cp:lastPrinted>2018-03-26T22:08:15Z</cp:lastPrinted>
  <dcterms:created xsi:type="dcterms:W3CDTF">2016-01-04T01:06:40Z</dcterms:created>
  <dcterms:modified xsi:type="dcterms:W3CDTF">2018-06-19T17:08:25Z</dcterms:modified>
</cp:coreProperties>
</file>