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0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3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7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5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488AC4-222A-43A1-864F-546B237065FC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Material pulled from last section and last year’s slides</a:t>
            </a:r>
          </a:p>
        </p:txBody>
      </p:sp>
    </p:spTree>
    <p:extLst>
      <p:ext uri="{BB962C8B-B14F-4D97-AF65-F5344CB8AC3E}">
        <p14:creationId xmlns:p14="http://schemas.microsoft.com/office/powerpoint/2010/main" val="285145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Subtypes are substitutable for </a:t>
            </a:r>
            <a:r>
              <a:rPr lang="en-US" dirty="0" err="1"/>
              <a:t>supertypes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is a subtype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G&lt;Foo&gt;</a:t>
            </a:r>
            <a:r>
              <a:rPr lang="en-US" dirty="0"/>
              <a:t> is a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a subtype of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G&lt;Bar&gt;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Aliasing resulting from this would let you add objects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cs typeface="Courier New" panose="02070309020205020404" pitchFamily="49" charset="0"/>
              </a:rPr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G&lt;Foo&gt;</a:t>
            </a:r>
            <a:r>
              <a:rPr lang="en-US" dirty="0">
                <a:cs typeface="Courier New" panose="02070309020205020404" pitchFamily="49" charset="0"/>
              </a:rPr>
              <a:t>, which would be bad!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List&lt;String&gt;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 = new </a:t>
            </a:r>
            <a:r>
              <a:rPr lang="en-US" dirty="0" err="1">
                <a:latin typeface="Courier" pitchFamily="49" charset="0"/>
              </a:rPr>
              <a:t>ArrayList</a:t>
            </a:r>
            <a:r>
              <a:rPr lang="en-US" dirty="0">
                <a:latin typeface="Courier" pitchFamily="49" charset="0"/>
              </a:rPr>
              <a:t>&lt;String&gt;();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List&lt;Object&gt; lo =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; </a:t>
            </a:r>
          </a:p>
          <a:p>
            <a:pPr marL="548640" lvl="2" indent="0">
              <a:buNone/>
            </a:pPr>
            <a:r>
              <a:rPr lang="en-US" dirty="0" err="1">
                <a:latin typeface="Courier" pitchFamily="49" charset="0"/>
              </a:rPr>
              <a:t>lo.add</a:t>
            </a:r>
            <a:r>
              <a:rPr lang="en-US" dirty="0">
                <a:latin typeface="Courier" pitchFamily="49" charset="0"/>
              </a:rPr>
              <a:t>(new Object());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String s = </a:t>
            </a:r>
            <a:r>
              <a:rPr lang="en-US" dirty="0" err="1">
                <a:latin typeface="Courier" pitchFamily="49" charset="0"/>
              </a:rPr>
              <a:t>ls.get</a:t>
            </a:r>
            <a:r>
              <a:rPr lang="en-US" dirty="0">
                <a:latin typeface="Courier" pitchFamily="49" charset="0"/>
              </a:rPr>
              <a:t>(0);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+mj-lt"/>
                <a:cs typeface="Courier New" panose="02070309020205020404" pitchFamily="49" charset="0"/>
              </a:rPr>
              <a:t>Subclassing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is done to reuse code (extends)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A subclass can override methods in its superclass</a:t>
            </a:r>
          </a:p>
          <a:p>
            <a:pPr marL="548640" lvl="2" indent="0">
              <a:buNone/>
            </a:pPr>
            <a:endParaRPr lang="en-US" dirty="0">
              <a:latin typeface="Courier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0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and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&lt;?&gt; is a wildcard for unknown</a:t>
            </a:r>
          </a:p>
          <a:p>
            <a:pPr lvl="1"/>
            <a:r>
              <a:rPr lang="en-US" dirty="0"/>
              <a:t>Upper bounded wildcard: type is wildcard or subclass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Shape&gt;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Illegal to write into (no calls to add!) because we can’t guarantee type safety.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Lower bounded wildcard: type is wildcard or superclass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Integer&gt;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May be safe to write into.</a:t>
            </a:r>
          </a:p>
        </p:txBody>
      </p:sp>
    </p:spTree>
    <p:extLst>
      <p:ext uri="{BB962C8B-B14F-4D97-AF65-F5344CB8AC3E}">
        <p14:creationId xmlns:p14="http://schemas.microsoft.com/office/powerpoint/2010/main" val="272973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extends Object { ...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extends Student { ...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Student&gt; les;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 scholar;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hacker;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590800"/>
            <a:ext cx="861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760368" y="2819400"/>
            <a:ext cx="2831432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(scholar);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(scholar);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(hacker);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scholar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hacker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022" y="580138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00457" y="280922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1843" y="3235527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67850" y="365760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44199" y="4037783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45436" y="446279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pic>
        <p:nvPicPr>
          <p:cNvPr id="13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422" y="4876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110107" y="5300989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749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class Foo extends Object {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	Shoe m(Shoe x, Shoe y){ ... }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}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class Bar extends Foo {...}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9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9397"/>
          </a:xfrm>
        </p:spPr>
        <p:txBody>
          <a:bodyPr/>
          <a:lstStyle/>
          <a:p>
            <a:r>
              <a:rPr lang="en-US" dirty="0"/>
              <a:t>Method Declarations in Bar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D57A2-3F7D-B24A-94B6-225F708B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6276EC40-51EE-5249-BA7C-24A6FE13070F}"/>
              </a:ext>
            </a:extLst>
          </p:cNvPr>
          <p:cNvSpPr/>
          <p:nvPr/>
        </p:nvSpPr>
        <p:spPr>
          <a:xfrm>
            <a:off x="1097280" y="10160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597C055-0F48-EC40-927F-49646247E7F4}"/>
              </a:ext>
            </a:extLst>
          </p:cNvPr>
          <p:cNvSpPr/>
          <p:nvPr/>
        </p:nvSpPr>
        <p:spPr>
          <a:xfrm>
            <a:off x="1104120" y="2158280"/>
            <a:ext cx="8228880" cy="396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q, Shoe z)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z(Shoe x, Shoe y) { ...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345C9BD1-4366-1F48-ADEC-27F55A50F69F}"/>
              </a:ext>
            </a:extLst>
          </p:cNvPr>
          <p:cNvSpPr/>
          <p:nvPr/>
        </p:nvSpPr>
        <p:spPr>
          <a:xfrm>
            <a:off x="6385680" y="1038387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Object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Foo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Bar</a:t>
            </a:r>
            <a:endParaRPr dirty="0"/>
          </a:p>
        </p:txBody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id="{62257924-F443-1B41-9A6D-9E4B23C6D287}"/>
              </a:ext>
            </a:extLst>
          </p:cNvPr>
          <p:cNvSpPr/>
          <p:nvPr/>
        </p:nvSpPr>
        <p:spPr>
          <a:xfrm>
            <a:off x="7643520" y="1038387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Footwear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Shoe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292934"/>
                </a:solidFill>
                <a:latin typeface="Arial"/>
              </a:rPr>
              <a:t>HighHeeledShoe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061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9397"/>
          </a:xfrm>
        </p:spPr>
        <p:txBody>
          <a:bodyPr/>
          <a:lstStyle/>
          <a:p>
            <a:r>
              <a:rPr lang="en-US" dirty="0"/>
              <a:t>Method Declarations in Bar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D57A2-3F7D-B24A-94B6-225F708B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6276EC40-51EE-5249-BA7C-24A6FE13070F}"/>
              </a:ext>
            </a:extLst>
          </p:cNvPr>
          <p:cNvSpPr/>
          <p:nvPr/>
        </p:nvSpPr>
        <p:spPr>
          <a:xfrm>
            <a:off x="1097280" y="10160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597C055-0F48-EC40-927F-49646247E7F4}"/>
              </a:ext>
            </a:extLst>
          </p:cNvPr>
          <p:cNvSpPr/>
          <p:nvPr/>
        </p:nvSpPr>
        <p:spPr>
          <a:xfrm>
            <a:off x="1104120" y="2158280"/>
            <a:ext cx="10701800" cy="454054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			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type-error</a:t>
            </a:r>
            <a:endParaRPr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q, Shoe z) { ... }		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x, Shoe y) { ... }		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y) { ... }			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z(Shoe x, Shoe y) { ... }				</a:t>
            </a:r>
            <a:r>
              <a:rPr lang="en-US" sz="2000" b="1" dirty="0">
                <a:solidFill>
                  <a:srgbClr val="FF9300"/>
                </a:solidFill>
                <a:latin typeface="Arial"/>
              </a:rPr>
              <a:t>none (new method declaration)</a:t>
            </a:r>
            <a:endParaRPr b="1" dirty="0">
              <a:solidFill>
                <a:srgbClr val="FF93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FD061D98-9E9D-7B48-B1AD-C241DAD6F4FC}"/>
              </a:ext>
            </a:extLst>
          </p:cNvPr>
          <p:cNvSpPr/>
          <p:nvPr/>
        </p:nvSpPr>
        <p:spPr>
          <a:xfrm>
            <a:off x="6385680" y="1038387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Object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Foo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Bar</a:t>
            </a:r>
            <a:endParaRPr dirty="0"/>
          </a:p>
        </p:txBody>
      </p:sp>
      <p:sp>
        <p:nvSpPr>
          <p:cNvPr id="9" name="CustomShape 5">
            <a:extLst>
              <a:ext uri="{FF2B5EF4-FFF2-40B4-BE49-F238E27FC236}">
                <a16:creationId xmlns:a16="http://schemas.microsoft.com/office/drawing/2014/main" id="{0050FD82-8A5A-A540-AF73-224C62DB10DD}"/>
              </a:ext>
            </a:extLst>
          </p:cNvPr>
          <p:cNvSpPr/>
          <p:nvPr/>
        </p:nvSpPr>
        <p:spPr>
          <a:xfrm>
            <a:off x="7643520" y="1038387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Footwear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Shoe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292934"/>
                </a:solidFill>
                <a:latin typeface="Arial"/>
              </a:rPr>
              <a:t>HighHeeledShoe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333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got this!</a:t>
            </a:r>
          </a:p>
          <a:p>
            <a:r>
              <a:rPr lang="en-US" dirty="0"/>
              <a:t>We believe in you!</a:t>
            </a:r>
          </a:p>
          <a:p>
            <a:endParaRPr lang="en-US" dirty="0"/>
          </a:p>
          <a:p>
            <a:r>
              <a:rPr lang="en-US" sz="3200" dirty="0"/>
              <a:t>Wednesday 8:30AM!</a:t>
            </a:r>
          </a:p>
          <a:p>
            <a:endParaRPr lang="en-US" dirty="0"/>
          </a:p>
          <a:p>
            <a:r>
              <a:rPr lang="en-US" dirty="0"/>
              <a:t>Set you alarms now!</a:t>
            </a:r>
          </a:p>
        </p:txBody>
      </p:sp>
    </p:spTree>
    <p:extLst>
      <p:ext uri="{BB962C8B-B14F-4D97-AF65-F5344CB8AC3E}">
        <p14:creationId xmlns:p14="http://schemas.microsoft.com/office/powerpoint/2010/main" val="4728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  <a:p>
            <a:r>
              <a:rPr lang="en-US" dirty="0"/>
              <a:t>Review Design Patterns</a:t>
            </a:r>
          </a:p>
          <a:p>
            <a:r>
              <a:rPr lang="en-US" dirty="0"/>
              <a:t>Design Pattern Worksheet</a:t>
            </a:r>
          </a:p>
          <a:p>
            <a:r>
              <a:rPr lang="en-US" dirty="0"/>
              <a:t>Course Review</a:t>
            </a:r>
          </a:p>
        </p:txBody>
      </p:sp>
    </p:spTree>
    <p:extLst>
      <p:ext uri="{BB962C8B-B14F-4D97-AF65-F5344CB8AC3E}">
        <p14:creationId xmlns:p14="http://schemas.microsoft.com/office/powerpoint/2010/main" val="73702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 – Demos and Couse Wrap-Up</a:t>
            </a:r>
          </a:p>
          <a:p>
            <a:pPr lvl="1"/>
            <a:r>
              <a:rPr lang="en-US" dirty="0"/>
              <a:t>It’s not too late! Nominate your extra credit work to show off in class!</a:t>
            </a:r>
          </a:p>
          <a:p>
            <a:r>
              <a:rPr lang="en-US" dirty="0"/>
              <a:t>Wednesday – 8:30AM Exam (sorry)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Creational patterns: get around Java constructor inflexibility</a:t>
            </a:r>
          </a:p>
          <a:p>
            <a:pPr lvl="1"/>
            <a:r>
              <a:rPr lang="en-US" dirty="0"/>
              <a:t>Sharing: singleton, interning, flyweight</a:t>
            </a:r>
          </a:p>
          <a:p>
            <a:pPr lvl="1"/>
            <a:r>
              <a:rPr lang="en-US" dirty="0"/>
              <a:t>Telescoping constructor fix: builder</a:t>
            </a:r>
          </a:p>
          <a:p>
            <a:pPr lvl="1"/>
            <a:r>
              <a:rPr lang="en-US" dirty="0"/>
              <a:t>Returning a subtype: factories</a:t>
            </a:r>
          </a:p>
          <a:p>
            <a:r>
              <a:rPr lang="en-US" dirty="0"/>
              <a:t>Structural patterns: translate between interfaces</a:t>
            </a:r>
          </a:p>
          <a:p>
            <a:pPr lvl="1"/>
            <a:r>
              <a:rPr lang="en-US" dirty="0"/>
              <a:t>Adapter: same functionality, different interface</a:t>
            </a:r>
          </a:p>
          <a:p>
            <a:pPr lvl="1"/>
            <a:r>
              <a:rPr lang="en-US" dirty="0"/>
              <a:t>Decorator: different functionality, same interface</a:t>
            </a:r>
          </a:p>
          <a:p>
            <a:pPr lvl="1"/>
            <a:r>
              <a:rPr lang="en-US" dirty="0"/>
              <a:t>Proxy: same functionality, same interface, restrict access</a:t>
            </a:r>
          </a:p>
          <a:p>
            <a:pPr lvl="1"/>
            <a:r>
              <a:rPr lang="en-US" dirty="0"/>
              <a:t>All of these are types of wrappers</a:t>
            </a:r>
          </a:p>
        </p:txBody>
      </p:sp>
    </p:spTree>
    <p:extLst>
      <p:ext uri="{BB962C8B-B14F-4D97-AF65-F5344CB8AC3E}">
        <p14:creationId xmlns:p14="http://schemas.microsoft.com/office/powerpoint/2010/main" val="328804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905246"/>
            <a:ext cx="8229600" cy="3571754"/>
          </a:xfrm>
        </p:spPr>
        <p:txBody>
          <a:bodyPr>
            <a:normAutofit/>
          </a:bodyPr>
          <a:lstStyle/>
          <a:p>
            <a:r>
              <a:rPr lang="en-US" dirty="0"/>
              <a:t>What pattern would you use to…</a:t>
            </a:r>
          </a:p>
          <a:p>
            <a:pPr lvl="1"/>
            <a:r>
              <a:rPr lang="en-US" dirty="0"/>
              <a:t>add a scroll bar to an existing window object in Swing</a:t>
            </a:r>
          </a:p>
          <a:p>
            <a:pPr lvl="2"/>
            <a:r>
              <a:rPr lang="en-US" dirty="0"/>
              <a:t>Decorator</a:t>
            </a:r>
          </a:p>
          <a:p>
            <a:pPr lvl="1"/>
            <a:r>
              <a:rPr lang="en-US" dirty="0"/>
              <a:t>We have an existing object that controls a communications channel. We would like to provide the same interface to clients but transmit and receive encrypted data over the existing channel.</a:t>
            </a:r>
          </a:p>
          <a:p>
            <a:pPr lvl="2"/>
            <a:r>
              <a:rPr lang="en-US" dirty="0"/>
              <a:t>Proxy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1864103"/>
            <a:ext cx="8243455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Adapter, Builder, Decorator, Factory, Flyweight, Intern, Model-View-Controller (MVC), Proxy, Singleton, Visitor, Wrapper</a:t>
            </a:r>
          </a:p>
        </p:txBody>
      </p:sp>
    </p:spTree>
    <p:extLst>
      <p:ext uri="{BB962C8B-B14F-4D97-AF65-F5344CB8AC3E}">
        <p14:creationId xmlns:p14="http://schemas.microsoft.com/office/powerpoint/2010/main" val="22731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time!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will be posted online</a:t>
            </a:r>
          </a:p>
        </p:txBody>
      </p:sp>
    </p:spTree>
    <p:extLst>
      <p:ext uri="{BB962C8B-B14F-4D97-AF65-F5344CB8AC3E}">
        <p14:creationId xmlns:p14="http://schemas.microsoft.com/office/powerpoint/2010/main" val="239257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Review</a:t>
            </a:r>
          </a:p>
        </p:txBody>
      </p:sp>
    </p:spTree>
    <p:extLst>
      <p:ext uri="{BB962C8B-B14F-4D97-AF65-F5344CB8AC3E}">
        <p14:creationId xmlns:p14="http://schemas.microsoft.com/office/powerpoint/2010/main" val="38839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Stronger vs Weaker (one more time!)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more?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Promises more? (stricter specifications on what the effects entail)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228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weaker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stronger</a:t>
            </a:r>
          </a:p>
        </p:txBody>
      </p:sp>
    </p:spTree>
    <p:extLst>
      <p:ext uri="{BB962C8B-B14F-4D97-AF65-F5344CB8AC3E}">
        <p14:creationId xmlns:p14="http://schemas.microsoft.com/office/powerpoint/2010/main" val="361749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Stronger vs Weaker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971800"/>
            <a:ext cx="8686800" cy="35051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0" dirty="0">
                <a:latin typeface="Courier" pitchFamily="49" charset="0"/>
              </a:rPr>
              <a:t>@requires key is a key in this and key != null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@return the value associated with key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>
                <a:latin typeface="Courier" pitchFamily="49" charset="0"/>
              </a:rPr>
              <a:t>@return the value associated with key if key is a 	key in </a:t>
            </a:r>
            <a:r>
              <a:rPr lang="en-US" sz="2000" i="1" dirty="0">
                <a:latin typeface="Courier" pitchFamily="49" charset="0"/>
              </a:rPr>
              <a:t>this</a:t>
            </a:r>
            <a:r>
              <a:rPr lang="en-US" sz="2000" dirty="0">
                <a:latin typeface="Courier" pitchFamily="49" charset="0"/>
              </a:rPr>
              <a:t>, or null if key is not associated 	with any value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>
                <a:latin typeface="Courier" pitchFamily="49" charset="0"/>
              </a:rPr>
              <a:t>@return the value associated with key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@throws </a:t>
            </a:r>
            <a:r>
              <a:rPr lang="en-US" sz="2000" dirty="0" err="1">
                <a:latin typeface="Courier" pitchFamily="49" charset="0"/>
              </a:rPr>
              <a:t>NullPointerException</a:t>
            </a:r>
            <a:r>
              <a:rPr lang="en-US" sz="2000" dirty="0">
                <a:latin typeface="Courier" pitchFamily="49" charset="0"/>
              </a:rPr>
              <a:t> if key is null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@throws </a:t>
            </a:r>
            <a:r>
              <a:rPr lang="en-US" sz="2000" dirty="0" err="1">
                <a:latin typeface="Courier" pitchFamily="49" charset="0"/>
              </a:rPr>
              <a:t>NoSuchElementException</a:t>
            </a:r>
            <a:r>
              <a:rPr lang="en-US" sz="2000" dirty="0">
                <a:latin typeface="Courier" pitchFamily="49" charset="0"/>
              </a:rPr>
              <a:t> if key is not a 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	key </a:t>
            </a:r>
            <a:r>
              <a:rPr lang="en-US" sz="2000" i="1" dirty="0">
                <a:latin typeface="Courier" pitchFamily="49" charset="0"/>
              </a:rPr>
              <a:t>this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795166"/>
            <a:ext cx="8243455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@requires key is a key in </a:t>
            </a:r>
            <a:r>
              <a:rPr lang="en-US" i="1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this</a:t>
            </a:r>
            <a:endParaRPr lang="en-US" dirty="0">
              <a:solidFill>
                <a:schemeClr val="tx1"/>
              </a:solidFill>
              <a:latin typeface="Courier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@return the value associated with key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@throws </a:t>
            </a:r>
            <a:r>
              <a:rPr lang="en-US" dirty="0" err="1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 if key is null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39300" y="301844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WEAKER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9300" y="5196841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STRONGER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0" y="388712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66FF"/>
                </a:solidFill>
              </a:rPr>
              <a:t>NEITHER</a:t>
            </a:r>
          </a:p>
        </p:txBody>
      </p:sp>
    </p:spTree>
    <p:extLst>
      <p:ext uri="{BB962C8B-B14F-4D97-AF65-F5344CB8AC3E}">
        <p14:creationId xmlns:p14="http://schemas.microsoft.com/office/powerpoint/2010/main" val="370469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</TotalTime>
  <Words>721</Words>
  <Application>Microsoft Macintosh PowerPoint</Application>
  <PresentationFormat>Widescreen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</vt:lpstr>
      <vt:lpstr>Courier New</vt:lpstr>
      <vt:lpstr>Retrospect</vt:lpstr>
      <vt:lpstr>Section 10</vt:lpstr>
      <vt:lpstr>Today’s Agenda</vt:lpstr>
      <vt:lpstr>Administrivia</vt:lpstr>
      <vt:lpstr>Design Patterns</vt:lpstr>
      <vt:lpstr>Design Patterns</vt:lpstr>
      <vt:lpstr>Worksheet time!</vt:lpstr>
      <vt:lpstr>Course Review</vt:lpstr>
      <vt:lpstr>Stronger vs Weaker (one more time!)</vt:lpstr>
      <vt:lpstr>Stronger vs Weaker</vt:lpstr>
      <vt:lpstr>Subtypes &amp; Subclasses</vt:lpstr>
      <vt:lpstr>Typing and Generics</vt:lpstr>
      <vt:lpstr>Subtypes &amp; Subclasses</vt:lpstr>
      <vt:lpstr>Subtypes &amp; Overriding</vt:lpstr>
      <vt:lpstr>Method Declarations in Bar</vt:lpstr>
      <vt:lpstr>Method Declarations in Bar</vt:lpstr>
      <vt:lpstr>Exam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Section</dc:title>
  <dc:creator>Erin M. Peach</dc:creator>
  <cp:lastModifiedBy>kesting</cp:lastModifiedBy>
  <cp:revision>12</cp:revision>
  <dcterms:created xsi:type="dcterms:W3CDTF">2015-12-10T05:09:29Z</dcterms:created>
  <dcterms:modified xsi:type="dcterms:W3CDTF">2018-05-29T20:34:43Z</dcterms:modified>
</cp:coreProperties>
</file>