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embeddedFontLst>
    <p:embeddedFont>
      <p:font typeface="Century Gothic" panose="020B0502020202020204" pitchFamily="34" charset="0"/>
      <p:regular r:id="rId32"/>
      <p:bold r:id="rId33"/>
      <p:italic r:id="rId34"/>
      <p:boldItalic r:id="rId35"/>
    </p:embeddedFont>
    <p:embeddedFont>
      <p:font typeface="Palatino Linotype" panose="02040502050505030304" pitchFamily="18"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333F21-29A5-42E7-92EF-5D69465271F2}">
  <a:tblStyle styleId="{C1333F21-29A5-42E7-92EF-5D69465271F2}" styleName="Table_0">
    <a:wholeTbl>
      <a:tcTxStyle b="off" i="off">
        <a:font>
          <a:latin typeface="Palatino Linotype"/>
          <a:ea typeface="Palatino Linotype"/>
          <a:cs typeface="Palatino Linotype"/>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BF2"/>
          </a:solidFill>
        </a:fill>
      </a:tcStyle>
    </a:wholeTbl>
    <a:band1H>
      <a:tcTxStyle/>
      <a:tcStyle>
        <a:tcBdr/>
        <a:fill>
          <a:solidFill>
            <a:srgbClr val="D1D5E5"/>
          </a:solidFill>
        </a:fill>
      </a:tcStyle>
    </a:band1H>
    <a:band2H>
      <a:tcTxStyle/>
      <a:tcStyle>
        <a:tcBdr/>
      </a:tcStyle>
    </a:band2H>
    <a:band1V>
      <a:tcTxStyle/>
      <a:tcStyle>
        <a:tcBdr/>
        <a:fill>
          <a:solidFill>
            <a:srgbClr val="D1D5E5"/>
          </a:solidFill>
        </a:fill>
      </a:tcStyle>
    </a:band1V>
    <a:band2V>
      <a:tcTxStyle/>
      <a:tcStyle>
        <a:tcBdr/>
      </a:tcStyle>
    </a:band2V>
    <a:lastCol>
      <a:tcTxStyle b="on" i="off">
        <a:font>
          <a:latin typeface="Palatino Linotype"/>
          <a:ea typeface="Palatino Linotype"/>
          <a:cs typeface="Palatino Linotype"/>
        </a:font>
        <a:schemeClr val="lt1"/>
      </a:tcTxStyle>
      <a:tcStyle>
        <a:tcBdr/>
        <a:fill>
          <a:solidFill>
            <a:schemeClr val="accent1"/>
          </a:solidFill>
        </a:fill>
      </a:tcStyle>
    </a:lastCol>
    <a:firstCol>
      <a:tcTxStyle b="on" i="off">
        <a:font>
          <a:latin typeface="Palatino Linotype"/>
          <a:ea typeface="Palatino Linotype"/>
          <a:cs typeface="Palatino Linotype"/>
        </a:font>
        <a:schemeClr val="lt1"/>
      </a:tcTxStyle>
      <a:tcStyle>
        <a:tcBdr/>
        <a:fill>
          <a:solidFill>
            <a:schemeClr val="accent1"/>
          </a:solidFill>
        </a:fill>
      </a:tcStyle>
    </a:firstCol>
    <a:lastRow>
      <a:tcTxStyle b="on" i="off">
        <a:font>
          <a:latin typeface="Palatino Linotype"/>
          <a:ea typeface="Palatino Linotype"/>
          <a:cs typeface="Palatino Linotype"/>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Palatino Linotype"/>
          <a:ea typeface="Palatino Linotype"/>
          <a:cs typeface="Palatino Linotype"/>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3"/>
    <p:restoredTop sz="93713"/>
  </p:normalViewPr>
  <p:slideViewPr>
    <p:cSldViewPr snapToGrid="0" snapToObjects="1">
      <p:cViewPr varScale="1">
        <p:scale>
          <a:sx n="134" d="100"/>
          <a:sy n="134" d="100"/>
        </p:scale>
        <p:origin x="184"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Shape 13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WeakHashMap – only intern the most commonly used items</a:t>
            </a:r>
            <a:endParaRPr sz="1200" b="0" i="0" u="none" strike="noStrike" cap="none">
              <a:solidFill>
                <a:schemeClr val="dk1"/>
              </a:solidFill>
              <a:latin typeface="Calibri"/>
              <a:ea typeface="Calibri"/>
              <a:cs typeface="Calibri"/>
              <a:sym typeface="Calibri"/>
            </a:endParaRPr>
          </a:p>
        </p:txBody>
      </p:sp>
      <p:sp>
        <p:nvSpPr>
          <p:cNvPr id="140" name="Shape 14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Shape 14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WeakHashMap – only intern the most commonly used items</a:t>
            </a:r>
            <a:endParaRPr sz="1200" b="0" i="0" u="none" strike="noStrike" cap="none">
              <a:solidFill>
                <a:schemeClr val="dk1"/>
              </a:solidFill>
              <a:latin typeface="Calibri"/>
              <a:ea typeface="Calibri"/>
              <a:cs typeface="Calibri"/>
              <a:sym typeface="Calibri"/>
            </a:endParaRPr>
          </a:p>
        </p:txBody>
      </p:sp>
      <p:sp>
        <p:nvSpPr>
          <p:cNvPr id="148" name="Shape 14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rgbClr val="C00000"/>
              </a:buClr>
              <a:buSzPts val="450"/>
              <a:buFont typeface="Century Gothic"/>
              <a:buNone/>
            </a:pPr>
            <a:r>
              <a:rPr lang="en-US" sz="1800">
                <a:solidFill>
                  <a:srgbClr val="C00000"/>
                </a:solidFill>
                <a:latin typeface="Century Gothic"/>
                <a:ea typeface="Century Gothic"/>
                <a:cs typeface="Century Gothic"/>
                <a:sym typeface="Century Gothic"/>
              </a:rPr>
              <a:t>If points are represented with r and theta, must constrain them for use in the key. Otherwise, we’d have “5, pi” and “5, 3pi” as different entries in our map even though they are the same abstract value.</a:t>
            </a:r>
            <a:endParaRPr sz="1800">
              <a:solidFill>
                <a:srgbClr val="C00000"/>
              </a:solidFill>
              <a:latin typeface="Century Gothic"/>
              <a:ea typeface="Century Gothic"/>
              <a:cs typeface="Century Gothic"/>
              <a:sym typeface="Century Gothic"/>
            </a:endParaRPr>
          </a:p>
          <a:p>
            <a:pPr marL="0" lvl="0" indent="0">
              <a:spcBef>
                <a:spcPts val="0"/>
              </a:spcBef>
              <a:spcAft>
                <a:spcPts val="0"/>
              </a:spcAft>
              <a:buNone/>
            </a:pPr>
            <a:endParaRP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Shape 20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Static not final</a:t>
            </a:r>
            <a:endParaRPr sz="1200" b="0" i="0" u="none" strike="noStrike" cap="none">
              <a:solidFill>
                <a:schemeClr val="dk1"/>
              </a:solidFill>
              <a:latin typeface="Calibri"/>
              <a:ea typeface="Calibri"/>
              <a:cs typeface="Calibri"/>
              <a:sym typeface="Calibri"/>
            </a:endParaRPr>
          </a:p>
        </p:txBody>
      </p:sp>
      <p:sp>
        <p:nvSpPr>
          <p:cNvPr id="202" name="Shape 20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Shape 24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42" name="Shape 24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29</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Shape 15"/>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Shape 1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311700" y="1474833"/>
            <a:ext cx="8520600" cy="26181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50" name="Shape 50"/>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1" name="Shape 5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0"/>
            <a:ext cx="8229600" cy="1600200"/>
          </a:xfrm>
          <a:prstGeom prst="rect">
            <a:avLst/>
          </a:prstGeom>
          <a:noFill/>
          <a:ln>
            <a:noFill/>
          </a:ln>
        </p:spPr>
        <p:txBody>
          <a:bodyPr spcFirstLastPara="1" wrap="square" lIns="91425" tIns="91425" rIns="91425" bIns="91425" anchor="b" anchorCtr="0"/>
          <a:lstStyle>
            <a:lvl1pPr marR="0" lvl="0" algn="ctr" rtl="0">
              <a:lnSpc>
                <a:spcPct val="107407"/>
              </a:lnSpc>
              <a:spcBef>
                <a:spcPts val="0"/>
              </a:spcBef>
              <a:spcAft>
                <a:spcPts val="0"/>
              </a:spcAft>
              <a:buClr>
                <a:schemeClr val="dk2"/>
              </a:buClr>
              <a:buSzPts val="5400"/>
              <a:buFont typeface="Palatino Linotype"/>
              <a:buNone/>
              <a:defRPr sz="5400" b="0" i="0" u="none" strike="noStrike" cap="none">
                <a:solidFill>
                  <a:schemeClr val="dk2"/>
                </a:solidFill>
                <a:latin typeface="Palatino Linotype"/>
                <a:ea typeface="Palatino Linotype"/>
                <a:cs typeface="Palatino Linotype"/>
                <a:sym typeface="Palatino Linotype"/>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56" name="Shape 56"/>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7F7F7F"/>
              </a:buClr>
              <a:buSzPts val="2400"/>
              <a:buFont typeface="Arial"/>
              <a:buChar char="•"/>
              <a:defRPr sz="2400" b="0" i="0" u="none" strike="noStrike" cap="none">
                <a:solidFill>
                  <a:srgbClr val="7F7F7F"/>
                </a:solidFill>
                <a:latin typeface="Century Gothic"/>
                <a:ea typeface="Century Gothic"/>
                <a:cs typeface="Century Gothic"/>
                <a:sym typeface="Century Gothic"/>
              </a:defRPr>
            </a:lvl1pPr>
            <a:lvl2pPr marL="914400" marR="0" lvl="1" indent="-330200" algn="l" rtl="0">
              <a:spcBef>
                <a:spcPts val="1600"/>
              </a:spcBef>
              <a:spcAft>
                <a:spcPts val="0"/>
              </a:spcAft>
              <a:buClr>
                <a:srgbClr val="7F7F7F"/>
              </a:buClr>
              <a:buSzPts val="1600"/>
              <a:buFont typeface="Courier New"/>
              <a:buChar char="o"/>
              <a:defRPr sz="1600" b="0" i="0" u="none" strike="noStrike" cap="none">
                <a:solidFill>
                  <a:srgbClr val="7F7F7F"/>
                </a:solidFill>
                <a:latin typeface="Century Gothic"/>
                <a:ea typeface="Century Gothic"/>
                <a:cs typeface="Century Gothic"/>
                <a:sym typeface="Century Gothic"/>
              </a:defRPr>
            </a:lvl2pPr>
            <a:lvl3pPr marL="1371600" marR="0" lvl="2" indent="-330200" algn="l" rtl="0">
              <a:spcBef>
                <a:spcPts val="160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3pPr>
            <a:lvl4pPr marL="1828800" marR="0" lvl="3" indent="-330200" algn="l" rtl="0">
              <a:spcBef>
                <a:spcPts val="1600"/>
              </a:spcBef>
              <a:spcAft>
                <a:spcPts val="0"/>
              </a:spcAft>
              <a:buClr>
                <a:srgbClr val="7F7F7F"/>
              </a:buClr>
              <a:buSzPts val="1600"/>
              <a:buFont typeface="Courier New"/>
              <a:buChar char="o"/>
              <a:defRPr sz="1600" b="0" i="0" u="none" strike="noStrike" cap="none">
                <a:solidFill>
                  <a:srgbClr val="7F7F7F"/>
                </a:solidFill>
                <a:latin typeface="Century Gothic"/>
                <a:ea typeface="Century Gothic"/>
                <a:cs typeface="Century Gothic"/>
                <a:sym typeface="Century Gothic"/>
              </a:defRPr>
            </a:lvl4pPr>
            <a:lvl5pPr marL="2286000" marR="0" lvl="4" indent="-330200" algn="l" rtl="0">
              <a:spcBef>
                <a:spcPts val="160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5pPr>
            <a:lvl6pPr marL="2743200" marR="0" lvl="5" indent="-330200" algn="l" rtl="0">
              <a:spcBef>
                <a:spcPts val="1600"/>
              </a:spcBef>
              <a:spcAft>
                <a:spcPts val="0"/>
              </a:spcAft>
              <a:buClr>
                <a:srgbClr val="7F7F7F"/>
              </a:buClr>
              <a:buSzPts val="1600"/>
              <a:buFont typeface="Courier New"/>
              <a:buChar char="o"/>
              <a:defRPr sz="1600" b="0" i="0" u="none" strike="noStrike" cap="none">
                <a:solidFill>
                  <a:srgbClr val="7F7F7F"/>
                </a:solidFill>
                <a:latin typeface="Century Gothic"/>
                <a:ea typeface="Century Gothic"/>
                <a:cs typeface="Century Gothic"/>
                <a:sym typeface="Century Gothic"/>
              </a:defRPr>
            </a:lvl6pPr>
            <a:lvl7pPr marL="3200400" marR="0" lvl="6" indent="-330200" algn="l" rtl="0">
              <a:spcBef>
                <a:spcPts val="160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7pPr>
            <a:lvl8pPr marL="3657600" marR="0" lvl="7" indent="-330200" algn="l" rtl="0">
              <a:spcBef>
                <a:spcPts val="1600"/>
              </a:spcBef>
              <a:spcAft>
                <a:spcPts val="0"/>
              </a:spcAft>
              <a:buClr>
                <a:srgbClr val="7F7F7F"/>
              </a:buClr>
              <a:buSzPts val="1600"/>
              <a:buFont typeface="Courier New"/>
              <a:buChar char="o"/>
              <a:defRPr sz="1600" b="0" i="0" u="none" strike="noStrike" cap="none">
                <a:solidFill>
                  <a:srgbClr val="7F7F7F"/>
                </a:solidFill>
                <a:latin typeface="Century Gothic"/>
                <a:ea typeface="Century Gothic"/>
                <a:cs typeface="Century Gothic"/>
                <a:sym typeface="Century Gothic"/>
              </a:defRPr>
            </a:lvl8pPr>
            <a:lvl9pPr marL="4114800" marR="0" lvl="8" indent="-330200" algn="l" rtl="0">
              <a:spcBef>
                <a:spcPts val="1600"/>
              </a:spcBef>
              <a:spcAft>
                <a:spcPts val="160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9pPr>
          </a:lstStyle>
          <a:p>
            <a:endParaRPr/>
          </a:p>
        </p:txBody>
      </p:sp>
      <p:sp>
        <p:nvSpPr>
          <p:cNvPr id="57" name="Shape 57"/>
          <p:cNvSpPr txBox="1">
            <a:spLocks noGrp="1"/>
          </p:cNvSpPr>
          <p:nvPr>
            <p:ph type="dt" idx="10"/>
          </p:nvPr>
        </p:nvSpPr>
        <p:spPr>
          <a:xfrm>
            <a:off x="6363347" y="6356350"/>
            <a:ext cx="2085900" cy="3651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200" b="0" i="0" u="none" strike="noStrike" cap="none">
                <a:solidFill>
                  <a:srgbClr val="595959"/>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58" name="Shape 58"/>
          <p:cNvSpPr txBox="1">
            <a:spLocks noGrp="1"/>
          </p:cNvSpPr>
          <p:nvPr>
            <p:ph type="ftr" idx="11"/>
          </p:nvPr>
        </p:nvSpPr>
        <p:spPr>
          <a:xfrm>
            <a:off x="659165" y="6356350"/>
            <a:ext cx="28479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595959"/>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59" name="Shape 59"/>
          <p:cNvSpPr txBox="1">
            <a:spLocks noGrp="1"/>
          </p:cNvSpPr>
          <p:nvPr>
            <p:ph type="sldNum" idx="12"/>
          </p:nvPr>
        </p:nvSpPr>
        <p:spPr>
          <a:xfrm>
            <a:off x="8543278" y="6356350"/>
            <a:ext cx="561900" cy="365100"/>
          </a:xfrm>
          <a:prstGeom prst="rect">
            <a:avLst/>
          </a:prstGeom>
          <a:noFill/>
          <a:ln>
            <a:noFill/>
          </a:ln>
        </p:spPr>
        <p:txBody>
          <a:bodyPr spcFirstLastPara="1" wrap="square" lIns="27425" tIns="45700" rIns="45700" bIns="45700" anchor="ctr" anchorCtr="0">
            <a:noAutofit/>
          </a:bodyPr>
          <a:lstStyle>
            <a:lvl1pPr marL="0" marR="0" lvl="0" indent="0" algn="l" rtl="0">
              <a:spcBef>
                <a:spcPts val="0"/>
              </a:spcBef>
              <a:buNone/>
              <a:defRPr sz="1200" b="0" i="0" u="none" strike="noStrike" cap="none">
                <a:solidFill>
                  <a:srgbClr val="595959"/>
                </a:solidFill>
                <a:latin typeface="Century Gothic"/>
                <a:ea typeface="Century Gothic"/>
                <a:cs typeface="Century Gothic"/>
                <a:sym typeface="Century Gothic"/>
              </a:defRPr>
            </a:lvl1pPr>
            <a:lvl2pPr marL="0" marR="0" lvl="1" indent="0" algn="l" rtl="0">
              <a:spcBef>
                <a:spcPts val="0"/>
              </a:spcBef>
              <a:buNone/>
              <a:defRPr sz="1200" b="0" i="0" u="none" strike="noStrike" cap="none">
                <a:solidFill>
                  <a:srgbClr val="595959"/>
                </a:solidFill>
                <a:latin typeface="Century Gothic"/>
                <a:ea typeface="Century Gothic"/>
                <a:cs typeface="Century Gothic"/>
                <a:sym typeface="Century Gothic"/>
              </a:defRPr>
            </a:lvl2pPr>
            <a:lvl3pPr marL="0" marR="0" lvl="2" indent="0" algn="l" rtl="0">
              <a:spcBef>
                <a:spcPts val="0"/>
              </a:spcBef>
              <a:buNone/>
              <a:defRPr sz="1200" b="0" i="0" u="none" strike="noStrike" cap="none">
                <a:solidFill>
                  <a:srgbClr val="595959"/>
                </a:solidFill>
                <a:latin typeface="Century Gothic"/>
                <a:ea typeface="Century Gothic"/>
                <a:cs typeface="Century Gothic"/>
                <a:sym typeface="Century Gothic"/>
              </a:defRPr>
            </a:lvl3pPr>
            <a:lvl4pPr marL="0" marR="0" lvl="3" indent="0" algn="l" rtl="0">
              <a:spcBef>
                <a:spcPts val="0"/>
              </a:spcBef>
              <a:buNone/>
              <a:defRPr sz="1200" b="0" i="0" u="none" strike="noStrike" cap="none">
                <a:solidFill>
                  <a:srgbClr val="595959"/>
                </a:solidFill>
                <a:latin typeface="Century Gothic"/>
                <a:ea typeface="Century Gothic"/>
                <a:cs typeface="Century Gothic"/>
                <a:sym typeface="Century Gothic"/>
              </a:defRPr>
            </a:lvl4pPr>
            <a:lvl5pPr marL="0" marR="0" lvl="4" indent="0" algn="l" rtl="0">
              <a:spcBef>
                <a:spcPts val="0"/>
              </a:spcBef>
              <a:buNone/>
              <a:defRPr sz="1200" b="0" i="0" u="none" strike="noStrike" cap="none">
                <a:solidFill>
                  <a:srgbClr val="595959"/>
                </a:solidFill>
                <a:latin typeface="Century Gothic"/>
                <a:ea typeface="Century Gothic"/>
                <a:cs typeface="Century Gothic"/>
                <a:sym typeface="Century Gothic"/>
              </a:defRPr>
            </a:lvl5pPr>
            <a:lvl6pPr marL="0" marR="0" lvl="5" indent="0" algn="l" rtl="0">
              <a:spcBef>
                <a:spcPts val="0"/>
              </a:spcBef>
              <a:buNone/>
              <a:defRPr sz="1200" b="0" i="0" u="none" strike="noStrike" cap="none">
                <a:solidFill>
                  <a:srgbClr val="595959"/>
                </a:solidFill>
                <a:latin typeface="Century Gothic"/>
                <a:ea typeface="Century Gothic"/>
                <a:cs typeface="Century Gothic"/>
                <a:sym typeface="Century Gothic"/>
              </a:defRPr>
            </a:lvl6pPr>
            <a:lvl7pPr marL="0" marR="0" lvl="6" indent="0" algn="l" rtl="0">
              <a:spcBef>
                <a:spcPts val="0"/>
              </a:spcBef>
              <a:buNone/>
              <a:defRPr sz="1200" b="0" i="0" u="none" strike="noStrike" cap="none">
                <a:solidFill>
                  <a:srgbClr val="595959"/>
                </a:solidFill>
                <a:latin typeface="Century Gothic"/>
                <a:ea typeface="Century Gothic"/>
                <a:cs typeface="Century Gothic"/>
                <a:sym typeface="Century Gothic"/>
              </a:defRPr>
            </a:lvl7pPr>
            <a:lvl8pPr marL="0" marR="0" lvl="7" indent="0" algn="l" rtl="0">
              <a:spcBef>
                <a:spcPts val="0"/>
              </a:spcBef>
              <a:buNone/>
              <a:defRPr sz="1200" b="0" i="0" u="none" strike="noStrike" cap="none">
                <a:solidFill>
                  <a:srgbClr val="595959"/>
                </a:solidFill>
                <a:latin typeface="Century Gothic"/>
                <a:ea typeface="Century Gothic"/>
                <a:cs typeface="Century Gothic"/>
                <a:sym typeface="Century Gothic"/>
              </a:defRPr>
            </a:lvl8pPr>
            <a:lvl9pPr marL="0" marR="0" lvl="8" indent="0" algn="l" rtl="0">
              <a:spcBef>
                <a:spcPts val="0"/>
              </a:spcBef>
              <a:buNone/>
              <a:defRPr sz="1200" b="0" i="0" u="none" strike="noStrike" cap="none">
                <a:solidFill>
                  <a:srgbClr val="595959"/>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Shape 1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Shape 2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Shape 26"/>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Shape 27"/>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Shape 2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Shape 3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Shape 34"/>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Shape 3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Shape 3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Shape 40"/>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Shape 42"/>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Shape 43"/>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4" name="Shape 4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7" name="Shape 4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Shape 1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2" name="Shape 1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dk2"/>
                </a:solidFill>
              </a:defRPr>
            </a:lvl1pPr>
            <a:lvl2pPr lvl="1" algn="r">
              <a:spcBef>
                <a:spcPts val="0"/>
              </a:spcBef>
              <a:buNone/>
              <a:defRPr sz="1000">
                <a:solidFill>
                  <a:schemeClr val="dk2"/>
                </a:solidFill>
              </a:defRPr>
            </a:lvl2pPr>
            <a:lvl3pPr lvl="2" algn="r">
              <a:spcBef>
                <a:spcPts val="0"/>
              </a:spcBef>
              <a:buNone/>
              <a:defRPr sz="1000">
                <a:solidFill>
                  <a:schemeClr val="dk2"/>
                </a:solidFill>
              </a:defRPr>
            </a:lvl3pPr>
            <a:lvl4pPr lvl="3" algn="r">
              <a:spcBef>
                <a:spcPts val="0"/>
              </a:spcBef>
              <a:buNone/>
              <a:defRPr sz="1000">
                <a:solidFill>
                  <a:schemeClr val="dk2"/>
                </a:solidFill>
              </a:defRPr>
            </a:lvl4pPr>
            <a:lvl5pPr lvl="4" algn="r">
              <a:spcBef>
                <a:spcPts val="0"/>
              </a:spcBef>
              <a:buNone/>
              <a:defRPr sz="1000">
                <a:solidFill>
                  <a:schemeClr val="dk2"/>
                </a:solidFill>
              </a:defRPr>
            </a:lvl5pPr>
            <a:lvl6pPr lvl="5" algn="r">
              <a:spcBef>
                <a:spcPts val="0"/>
              </a:spcBef>
              <a:buNone/>
              <a:defRPr sz="1000">
                <a:solidFill>
                  <a:schemeClr val="dk2"/>
                </a:solidFill>
              </a:defRPr>
            </a:lvl6pPr>
            <a:lvl7pPr lvl="6" algn="r">
              <a:spcBef>
                <a:spcPts val="0"/>
              </a:spcBef>
              <a:buNone/>
              <a:defRPr sz="1000">
                <a:solidFill>
                  <a:schemeClr val="dk2"/>
                </a:solidFill>
              </a:defRPr>
            </a:lvl7pPr>
            <a:lvl8pPr lvl="7" algn="r">
              <a:spcBef>
                <a:spcPts val="0"/>
              </a:spcBef>
              <a:buNone/>
              <a:defRPr sz="1000">
                <a:solidFill>
                  <a:schemeClr val="dk2"/>
                </a:solidFill>
              </a:defRPr>
            </a:lvl8pPr>
            <a:lvl9pPr lvl="8" algn="r">
              <a:spcBef>
                <a:spcPts val="0"/>
              </a:spcBef>
              <a:buNone/>
              <a:defRPr sz="1000">
                <a:solidFill>
                  <a:schemeClr val="dk2"/>
                </a:solidFil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Shape 64" descr="http://blog.thingsdesigner.com/uploads/id/tree_swing_development_requirements.jpg"/>
          <p:cNvPicPr preferRelativeResize="0"/>
          <p:nvPr/>
        </p:nvPicPr>
        <p:blipFill rotWithShape="1">
          <a:blip r:embed="rId3">
            <a:alphaModFix/>
          </a:blip>
          <a:srcRect/>
          <a:stretch/>
        </p:blipFill>
        <p:spPr>
          <a:xfrm>
            <a:off x="533400" y="457200"/>
            <a:ext cx="7924800" cy="5943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Singleton</a:t>
            </a:r>
            <a:endParaRPr sz="5400" b="0" i="0" u="none" strike="noStrike" cap="none">
              <a:solidFill>
                <a:schemeClr val="dk2"/>
              </a:solidFill>
              <a:latin typeface="Palatino Linotype"/>
              <a:ea typeface="Palatino Linotype"/>
              <a:cs typeface="Palatino Linotype"/>
              <a:sym typeface="Palatino Linotype"/>
            </a:endParaRPr>
          </a:p>
        </p:txBody>
      </p:sp>
      <p:sp>
        <p:nvSpPr>
          <p:cNvPr id="118" name="Shape 1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57150" marR="0" lvl="0" indent="0" algn="l" rtl="0">
              <a:spcBef>
                <a:spcPts val="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public class HttpRequest {</a:t>
            </a:r>
            <a:endParaRPr/>
          </a:p>
          <a:p>
            <a:pPr marL="57150" marR="0" lvl="0" indent="0" algn="l" rtl="0">
              <a:spcBef>
                <a:spcPts val="36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	private static class HttpRequestHolder {</a:t>
            </a:r>
            <a:endParaRPr/>
          </a:p>
          <a:p>
            <a:pPr marL="57150" marR="0" lvl="0" indent="0" algn="l" rtl="0">
              <a:spcBef>
                <a:spcPts val="36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		public static final HttpRequest INSTANCE = 			new HttpRequest();</a:t>
            </a:r>
            <a:endParaRPr/>
          </a:p>
          <a:p>
            <a:pPr marL="57150" marR="0" lvl="0" indent="0" algn="l" rtl="0">
              <a:spcBef>
                <a:spcPts val="36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	}</a:t>
            </a:r>
            <a:endParaRPr/>
          </a:p>
          <a:p>
            <a:pPr marL="57150" marR="0" lvl="0" indent="0" algn="l" rtl="0">
              <a:spcBef>
                <a:spcPts val="36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	</a:t>
            </a:r>
            <a:endParaRPr/>
          </a:p>
          <a:p>
            <a:pPr marL="57150" marR="0" lvl="0" indent="0" algn="l" rtl="0">
              <a:spcBef>
                <a:spcPts val="36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	/* Singleton – Don’t instantiate */</a:t>
            </a:r>
            <a:endParaRPr sz="1800" b="0" i="0" u="none" strike="noStrike" cap="none">
              <a:solidFill>
                <a:schemeClr val="dk1"/>
              </a:solidFill>
              <a:latin typeface="Courier New"/>
              <a:ea typeface="Courier New"/>
              <a:cs typeface="Courier New"/>
              <a:sym typeface="Courier New"/>
            </a:endParaRPr>
          </a:p>
          <a:p>
            <a:pPr marL="57150" marR="0" lvl="0" indent="0" algn="l" rtl="0">
              <a:spcBef>
                <a:spcPts val="36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	private HttpRequest() { … }</a:t>
            </a:r>
            <a:endParaRPr/>
          </a:p>
          <a:p>
            <a:pPr marL="57150" marR="0" lvl="0" indent="0" algn="l" rtl="0">
              <a:spcBef>
                <a:spcPts val="36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	</a:t>
            </a:r>
            <a:endParaRPr/>
          </a:p>
          <a:p>
            <a:pPr marL="57150" marR="0" lvl="0" indent="0" algn="l" rtl="0">
              <a:spcBef>
                <a:spcPts val="36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	public static HttpRequest getInstance() {</a:t>
            </a:r>
            <a:endParaRPr/>
          </a:p>
          <a:p>
            <a:pPr marL="57150" marR="0" lvl="0" indent="0" algn="l" rtl="0">
              <a:spcBef>
                <a:spcPts val="36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		return HttpRequestHolder.INSTANCE;</a:t>
            </a:r>
            <a:endParaRPr/>
          </a:p>
          <a:p>
            <a:pPr marL="57150" marR="0" lvl="0" indent="0" algn="l" rtl="0">
              <a:spcBef>
                <a:spcPts val="36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	}</a:t>
            </a:r>
            <a:endParaRPr/>
          </a:p>
          <a:p>
            <a:pPr marL="57150" marR="0" lvl="0" indent="0" algn="l" rtl="0">
              <a:spcBef>
                <a:spcPts val="360"/>
              </a:spcBef>
              <a:spcAft>
                <a:spcPts val="160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a:t>
            </a:r>
            <a:endParaRPr sz="1800" b="0" i="0" u="none" strike="noStrike" cap="none">
              <a:solidFill>
                <a:schemeClr val="dk1"/>
              </a:solidFill>
              <a:latin typeface="Courier New"/>
              <a:ea typeface="Courier New"/>
              <a:cs typeface="Courier New"/>
              <a:sym typeface="Courier New"/>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Singleton</a:t>
            </a:r>
            <a:endParaRPr sz="5400" b="0" i="0" u="none" strike="noStrike" cap="none">
              <a:solidFill>
                <a:schemeClr val="dk2"/>
              </a:solidFill>
              <a:latin typeface="Palatino Linotype"/>
              <a:ea typeface="Palatino Linotype"/>
              <a:cs typeface="Palatino Linotype"/>
              <a:sym typeface="Palatino Linotype"/>
            </a:endParaRPr>
          </a:p>
        </p:txBody>
      </p:sp>
      <p:sp>
        <p:nvSpPr>
          <p:cNvPr id="124" name="Shape 1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57150" marR="0" lvl="0" indent="0" algn="l" rtl="0">
              <a:spcBef>
                <a:spcPts val="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public class LengthComparator implements Comparator&lt;String&gt; {</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private int compare(String s1, String s2) {</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return s1.length()-s2.length();</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 Singleton – Don’t instantiate */</a:t>
            </a:r>
            <a:endParaRPr sz="1600" b="0" i="0" u="none" strike="noStrike" cap="none">
              <a:solidFill>
                <a:schemeClr val="dk1"/>
              </a:solidFill>
              <a:latin typeface="Courier New"/>
              <a:ea typeface="Courier New"/>
              <a:cs typeface="Courier New"/>
              <a:sym typeface="Courier New"/>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private LengthComparator() { … }</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private static LengthComparator comp = null;	</a:t>
            </a:r>
            <a:endParaRPr sz="1600" b="0" i="0" u="none" strike="noStrike" cap="none">
              <a:solidFill>
                <a:schemeClr val="dk1"/>
              </a:solidFill>
              <a:latin typeface="Courier New"/>
              <a:ea typeface="Courier New"/>
              <a:cs typeface="Courier New"/>
              <a:sym typeface="Courier New"/>
            </a:endParaRPr>
          </a:p>
          <a:p>
            <a:pPr marL="57150" marR="0" lvl="0" indent="0" algn="l" rtl="0">
              <a:spcBef>
                <a:spcPts val="320"/>
              </a:spcBef>
              <a:spcAft>
                <a:spcPts val="0"/>
              </a:spcAft>
              <a:buClr>
                <a:srgbClr val="7F7F7F"/>
              </a:buClr>
              <a:buSzPts val="1600"/>
              <a:buFont typeface="Arial"/>
              <a:buNone/>
            </a:pPr>
            <a:endParaRPr sz="1600" b="0" i="0" u="none" strike="noStrike" cap="none">
              <a:solidFill>
                <a:schemeClr val="dk1"/>
              </a:solidFill>
              <a:latin typeface="Courier New"/>
              <a:ea typeface="Courier New"/>
              <a:cs typeface="Courier New"/>
              <a:sym typeface="Courier New"/>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public static LengthComparator getInstance() {</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if (comp == null) {</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comp = new LengthComparator();</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return comp;</a:t>
            </a:r>
            <a:endParaRPr sz="1600" b="0" i="0" u="none" strike="noStrike" cap="none">
              <a:solidFill>
                <a:schemeClr val="dk1"/>
              </a:solidFill>
              <a:latin typeface="Courier New"/>
              <a:ea typeface="Courier New"/>
              <a:cs typeface="Courier New"/>
              <a:sym typeface="Courier New"/>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a:t>
            </a:r>
            <a:endParaRPr/>
          </a:p>
          <a:p>
            <a:pPr marL="57150" marR="0" lvl="0" indent="0" algn="l" rtl="0">
              <a:spcBef>
                <a:spcPts val="320"/>
              </a:spcBef>
              <a:spcAft>
                <a:spcPts val="160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a:t>
            </a:r>
            <a:endParaRPr sz="1600" b="0" i="0" u="none" strike="noStrike" cap="none">
              <a:solidFill>
                <a:schemeClr val="dk1"/>
              </a:solidFill>
              <a:latin typeface="Courier New"/>
              <a:ea typeface="Courier New"/>
              <a:cs typeface="Courier New"/>
              <a:sym typeface="Courier New"/>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Interning</a:t>
            </a:r>
            <a:endParaRPr sz="5400" b="0" i="0" u="none" strike="noStrike" cap="none">
              <a:solidFill>
                <a:schemeClr val="dk2"/>
              </a:solidFill>
              <a:latin typeface="Palatino Linotype"/>
              <a:ea typeface="Palatino Linotype"/>
              <a:cs typeface="Palatino Linotype"/>
              <a:sym typeface="Palatino Linotype"/>
            </a:endParaRPr>
          </a:p>
        </p:txBody>
      </p:sp>
      <p:sp>
        <p:nvSpPr>
          <p:cNvPr id="130" name="Shape 130"/>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Similar to Singleton, except instead of just having one object per class, there’s one object per </a:t>
            </a:r>
            <a:r>
              <a:rPr lang="en-US" sz="2400" b="1" i="0" u="sng" strike="noStrike" cap="none">
                <a:solidFill>
                  <a:srgbClr val="7F7F7F"/>
                </a:solidFill>
                <a:latin typeface="Century Gothic"/>
                <a:ea typeface="Century Gothic"/>
                <a:cs typeface="Century Gothic"/>
                <a:sym typeface="Century Gothic"/>
              </a:rPr>
              <a:t>abstract value</a:t>
            </a:r>
            <a:r>
              <a:rPr lang="en-US" sz="2400" b="0" i="0" u="none" strike="noStrike" cap="none">
                <a:solidFill>
                  <a:srgbClr val="7F7F7F"/>
                </a:solidFill>
                <a:latin typeface="Century Gothic"/>
                <a:ea typeface="Century Gothic"/>
                <a:cs typeface="Century Gothic"/>
                <a:sym typeface="Century Gothic"/>
              </a:rPr>
              <a:t> of the class</a:t>
            </a:r>
            <a:endParaRPr/>
          </a:p>
          <a:p>
            <a:pPr marL="342900" marR="0" lvl="0" indent="-342900" algn="l" rtl="0">
              <a:spcBef>
                <a:spcPts val="480"/>
              </a:spcBef>
              <a:spcAft>
                <a:spcPts val="160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Saves memory by compacting multiple copies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0" y="0"/>
            <a:ext cx="91440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Interning</a:t>
            </a:r>
            <a:endParaRPr sz="5400" b="0" i="0" u="none" strike="noStrike" cap="none">
              <a:solidFill>
                <a:schemeClr val="dk2"/>
              </a:solidFill>
              <a:latin typeface="Palatino Linotype"/>
              <a:ea typeface="Palatino Linotype"/>
              <a:cs typeface="Palatino Linotype"/>
              <a:sym typeface="Palatino Linotype"/>
            </a:endParaRPr>
          </a:p>
        </p:txBody>
      </p:sp>
      <p:sp>
        <p:nvSpPr>
          <p:cNvPr id="136" name="Shape 13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57150" marR="0" lvl="0" indent="0" algn="l" rtl="0">
              <a:spcBef>
                <a:spcPts val="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public class Point {</a:t>
            </a:r>
            <a:endParaRPr/>
          </a:p>
          <a:p>
            <a:pPr marL="57150" marR="0" lvl="0" indent="0" algn="l" rtl="0">
              <a:spcBef>
                <a:spcPts val="36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	private int x, y;</a:t>
            </a:r>
            <a:endParaRPr/>
          </a:p>
          <a:p>
            <a:pPr marL="57150" marR="0" lvl="0" indent="0" algn="l" rtl="0">
              <a:spcBef>
                <a:spcPts val="360"/>
              </a:spcBef>
              <a:spcAft>
                <a:spcPts val="0"/>
              </a:spcAft>
              <a:buClr>
                <a:srgbClr val="7F7F7F"/>
              </a:buClr>
              <a:buSzPts val="1800"/>
              <a:buFont typeface="Arial"/>
              <a:buNone/>
            </a:pPr>
            <a:endParaRPr sz="1800" b="0" i="0" u="none" strike="noStrike" cap="none">
              <a:solidFill>
                <a:schemeClr val="dk1"/>
              </a:solidFill>
              <a:latin typeface="Courier New"/>
              <a:ea typeface="Courier New"/>
              <a:cs typeface="Courier New"/>
              <a:sym typeface="Courier New"/>
            </a:endParaRPr>
          </a:p>
          <a:p>
            <a:pPr marL="57150" marR="0" lvl="0" indent="0" algn="l" rtl="0">
              <a:spcBef>
                <a:spcPts val="36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	public Point(int x, int y) {</a:t>
            </a:r>
            <a:endParaRPr/>
          </a:p>
          <a:p>
            <a:pPr marL="57150" marR="0" lvl="0" indent="0" algn="l" rtl="0">
              <a:spcBef>
                <a:spcPts val="36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		this.x = x;</a:t>
            </a:r>
            <a:endParaRPr/>
          </a:p>
          <a:p>
            <a:pPr marL="57150" marR="0" lvl="0" indent="0" algn="l" rtl="0">
              <a:spcBef>
                <a:spcPts val="36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		this.y = y;</a:t>
            </a:r>
            <a:endParaRPr/>
          </a:p>
          <a:p>
            <a:pPr marL="57150" marR="0" lvl="0" indent="0" algn="l" rtl="0">
              <a:spcBef>
                <a:spcPts val="36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	}</a:t>
            </a:r>
            <a:endParaRPr/>
          </a:p>
          <a:p>
            <a:pPr marL="57150" marR="0" lvl="0" indent="0" algn="l" rtl="0">
              <a:spcBef>
                <a:spcPts val="36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	public int getX() { return x; }</a:t>
            </a:r>
            <a:endParaRPr/>
          </a:p>
          <a:p>
            <a:pPr marL="57150" marR="0" lvl="0" indent="0" algn="l" rtl="0">
              <a:spcBef>
                <a:spcPts val="36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	public int getY() { return y; }</a:t>
            </a:r>
            <a:endParaRPr/>
          </a:p>
          <a:p>
            <a:pPr marL="57150" marR="0" lvl="0" indent="0" algn="l" rtl="0">
              <a:spcBef>
                <a:spcPts val="360"/>
              </a:spcBef>
              <a:spcAft>
                <a:spcPts val="0"/>
              </a:spcAft>
              <a:buClr>
                <a:srgbClr val="7F7F7F"/>
              </a:buClr>
              <a:buSzPts val="1800"/>
              <a:buFont typeface="Arial"/>
              <a:buNone/>
            </a:pPr>
            <a:endParaRPr sz="1800" b="0" i="0" u="none" strike="noStrike" cap="none">
              <a:solidFill>
                <a:schemeClr val="dk1"/>
              </a:solidFill>
              <a:latin typeface="Courier New"/>
              <a:ea typeface="Courier New"/>
              <a:cs typeface="Courier New"/>
              <a:sym typeface="Courier New"/>
            </a:endParaRPr>
          </a:p>
          <a:p>
            <a:pPr marL="57150" marR="0" lvl="0" indent="0" algn="l" rtl="0">
              <a:spcBef>
                <a:spcPts val="36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	@Override</a:t>
            </a:r>
            <a:endParaRPr/>
          </a:p>
          <a:p>
            <a:pPr marL="57150" marR="0" lvl="0" indent="0" algn="l" rtl="0">
              <a:spcBef>
                <a:spcPts val="36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	public String toString() {</a:t>
            </a:r>
            <a:endParaRPr/>
          </a:p>
          <a:p>
            <a:pPr marL="57150" marR="0" lvl="0" indent="0" algn="l" rtl="0">
              <a:spcBef>
                <a:spcPts val="36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		return “(” + x + “,” + y + “)”;</a:t>
            </a:r>
            <a:endParaRPr sz="1800" b="0" i="0" u="none" strike="noStrike" cap="none">
              <a:solidFill>
                <a:schemeClr val="dk1"/>
              </a:solidFill>
              <a:latin typeface="Courier New"/>
              <a:ea typeface="Courier New"/>
              <a:cs typeface="Courier New"/>
              <a:sym typeface="Courier New"/>
            </a:endParaRPr>
          </a:p>
          <a:p>
            <a:pPr marL="57150" marR="0" lvl="0" indent="0" algn="l" rtl="0">
              <a:spcBef>
                <a:spcPts val="360"/>
              </a:spcBef>
              <a:spcAft>
                <a:spcPts val="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	}</a:t>
            </a:r>
            <a:endParaRPr/>
          </a:p>
          <a:p>
            <a:pPr marL="57150" marR="0" lvl="0" indent="0" algn="l" rtl="0">
              <a:spcBef>
                <a:spcPts val="360"/>
              </a:spcBef>
              <a:spcAft>
                <a:spcPts val="1600"/>
              </a:spcAft>
              <a:buClr>
                <a:schemeClr val="dk1"/>
              </a:buClr>
              <a:buSzPts val="1800"/>
              <a:buFont typeface="Arial"/>
              <a:buNone/>
            </a:pPr>
            <a:r>
              <a:rPr lang="en-US" sz="1800" b="0" i="0" u="none" strike="noStrike" cap="none">
                <a:solidFill>
                  <a:schemeClr val="dk1"/>
                </a:solidFill>
                <a:latin typeface="Courier New"/>
                <a:ea typeface="Courier New"/>
                <a:cs typeface="Courier New"/>
                <a:sym typeface="Courier New"/>
              </a:rPr>
              <a:t>}</a:t>
            </a:r>
            <a:endParaRPr sz="1800" b="0" i="0" u="none" strike="noStrike" cap="none">
              <a:solidFill>
                <a:schemeClr val="dk1"/>
              </a:solidFill>
              <a:latin typeface="Courier New"/>
              <a:ea typeface="Courier New"/>
              <a:cs typeface="Courier New"/>
              <a:sym typeface="Courier New"/>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Interning</a:t>
            </a:r>
            <a:endParaRPr sz="5400" b="0" i="0" u="none" strike="noStrike" cap="none">
              <a:solidFill>
                <a:schemeClr val="dk2"/>
              </a:solidFill>
              <a:latin typeface="Palatino Linotype"/>
              <a:ea typeface="Palatino Linotype"/>
              <a:cs typeface="Palatino Linotype"/>
              <a:sym typeface="Palatino Linotype"/>
            </a:endParaRPr>
          </a:p>
        </p:txBody>
      </p:sp>
      <p:sp>
        <p:nvSpPr>
          <p:cNvPr id="143" name="Shape 1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57150" marR="0" lvl="0" indent="0" algn="l" rtl="0">
              <a:spcBef>
                <a:spcPts val="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public class Point {</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private static Map&lt;String, Point&gt; instances = </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new WeakHashMap&lt;String, Point&gt;();</a:t>
            </a:r>
            <a:endParaRPr/>
          </a:p>
          <a:p>
            <a:pPr marL="57150" marR="0" lvl="0" indent="0" algn="l" rtl="0">
              <a:spcBef>
                <a:spcPts val="320"/>
              </a:spcBef>
              <a:spcAft>
                <a:spcPts val="0"/>
              </a:spcAft>
              <a:buClr>
                <a:srgbClr val="7F7F7F"/>
              </a:buClr>
              <a:buSzPts val="1600"/>
              <a:buFont typeface="Arial"/>
              <a:buNone/>
            </a:pPr>
            <a:endParaRPr sz="1600" b="0" i="0" u="none" strike="noStrike" cap="none">
              <a:solidFill>
                <a:schemeClr val="dk1"/>
              </a:solidFill>
              <a:latin typeface="Courier New"/>
              <a:ea typeface="Courier New"/>
              <a:cs typeface="Courier New"/>
              <a:sym typeface="Courier New"/>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public static Point getInstance(int x, int y) {</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String key = x + “,”, + y;</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if (!instances.containsKey(key))</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instances.put(key, new Point(x,y));</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return instances.get(key);</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a:t>
            </a:r>
            <a:endParaRPr/>
          </a:p>
          <a:p>
            <a:pPr marL="57150" marR="0" lvl="0" indent="0" algn="l" rtl="0">
              <a:spcBef>
                <a:spcPts val="320"/>
              </a:spcBef>
              <a:spcAft>
                <a:spcPts val="0"/>
              </a:spcAft>
              <a:buClr>
                <a:srgbClr val="7F7F7F"/>
              </a:buClr>
              <a:buSzPts val="1600"/>
              <a:buFont typeface="Arial"/>
              <a:buNone/>
            </a:pPr>
            <a:endParaRPr sz="1600" b="0" i="0" u="none" strike="noStrike" cap="none">
              <a:solidFill>
                <a:schemeClr val="dk1"/>
              </a:solidFill>
              <a:latin typeface="Courier New"/>
              <a:ea typeface="Courier New"/>
              <a:cs typeface="Courier New"/>
              <a:sym typeface="Courier New"/>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private final int x, y; // immutable</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private Point(int x, int y) {…}</a:t>
            </a:r>
            <a:endParaRPr sz="1600" b="0" i="0" u="none" strike="noStrike" cap="none">
              <a:solidFill>
                <a:schemeClr val="dk1"/>
              </a:solidFill>
              <a:latin typeface="Courier New"/>
              <a:ea typeface="Courier New"/>
              <a:cs typeface="Courier New"/>
              <a:sym typeface="Courier New"/>
            </a:endParaRPr>
          </a:p>
          <a:p>
            <a:pPr marL="57150" marR="0" lvl="0" indent="0" algn="l" rtl="0">
              <a:spcBef>
                <a:spcPts val="320"/>
              </a:spcBef>
              <a:spcAft>
                <a:spcPts val="160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a:t>
            </a:r>
            <a:endParaRPr sz="1600" b="0" i="0" u="none" strike="noStrike" cap="none">
              <a:solidFill>
                <a:schemeClr val="dk1"/>
              </a:solidFill>
              <a:latin typeface="Courier New"/>
              <a:ea typeface="Courier New"/>
              <a:cs typeface="Courier New"/>
              <a:sym typeface="Courier New"/>
            </a:endParaRPr>
          </a:p>
        </p:txBody>
      </p:sp>
      <p:sp>
        <p:nvSpPr>
          <p:cNvPr id="144" name="Shape 144"/>
          <p:cNvSpPr txBox="1"/>
          <p:nvPr/>
        </p:nvSpPr>
        <p:spPr>
          <a:xfrm>
            <a:off x="457200" y="6126175"/>
            <a:ext cx="8763000" cy="685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none" strike="noStrike" cap="none">
                <a:solidFill>
                  <a:srgbClr val="C00000"/>
                </a:solidFill>
                <a:latin typeface="Century Gothic"/>
                <a:ea typeface="Century Gothic"/>
                <a:cs typeface="Century Gothic"/>
                <a:sym typeface="Century Gothic"/>
              </a:rPr>
              <a:t>Requires the class being interned to be immutable. Why?</a:t>
            </a:r>
            <a:endParaRPr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Interning</a:t>
            </a:r>
            <a:endParaRPr sz="5400" b="0" i="0" u="none" strike="noStrike" cap="none">
              <a:solidFill>
                <a:schemeClr val="dk2"/>
              </a:solidFill>
              <a:latin typeface="Palatino Linotype"/>
              <a:ea typeface="Palatino Linotype"/>
              <a:cs typeface="Palatino Linotype"/>
              <a:sym typeface="Palatino Linotype"/>
            </a:endParaRPr>
          </a:p>
        </p:txBody>
      </p:sp>
      <p:sp>
        <p:nvSpPr>
          <p:cNvPr id="151" name="Shape 15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285750" algn="l" rtl="0">
              <a:spcBef>
                <a:spcPts val="0"/>
              </a:spcBef>
              <a:spcAft>
                <a:spcPts val="0"/>
              </a:spcAft>
              <a:buClr>
                <a:srgbClr val="7F7F7F"/>
              </a:buClr>
              <a:buSzPts val="2800"/>
              <a:buFont typeface="Arial"/>
              <a:buChar char="•"/>
            </a:pPr>
            <a:r>
              <a:rPr lang="en-US" sz="2800" b="0" i="0" u="none" strike="noStrike" cap="none">
                <a:solidFill>
                  <a:srgbClr val="7F7F7F"/>
                </a:solidFill>
                <a:latin typeface="Century Gothic"/>
                <a:ea typeface="Century Gothic"/>
                <a:cs typeface="Century Gothic"/>
                <a:sym typeface="Century Gothic"/>
              </a:rPr>
              <a:t>What if </a:t>
            </a:r>
            <a:r>
              <a:rPr lang="en-US" sz="2800" b="0" i="0" u="none" strike="noStrike" cap="none">
                <a:solidFill>
                  <a:srgbClr val="7F7F7F"/>
                </a:solidFill>
                <a:latin typeface="Courier New"/>
                <a:ea typeface="Courier New"/>
                <a:cs typeface="Courier New"/>
                <a:sym typeface="Courier New"/>
              </a:rPr>
              <a:t>Point</a:t>
            </a:r>
            <a:r>
              <a:rPr lang="en-US" sz="2800" b="0" i="0" u="none" strike="noStrike" cap="none">
                <a:solidFill>
                  <a:srgbClr val="7F7F7F"/>
                </a:solidFill>
                <a:latin typeface="Century Gothic"/>
                <a:ea typeface="Century Gothic"/>
                <a:cs typeface="Century Gothic"/>
                <a:sym typeface="Century Gothic"/>
              </a:rPr>
              <a:t>s were represented in polar coordinates?</a:t>
            </a:r>
            <a:endParaRPr/>
          </a:p>
          <a:p>
            <a:pPr marL="342900" marR="0" lvl="0" indent="-285750" algn="l" rtl="0">
              <a:spcBef>
                <a:spcPts val="560"/>
              </a:spcBef>
              <a:spcAft>
                <a:spcPts val="1600"/>
              </a:spcAft>
              <a:buClr>
                <a:srgbClr val="7F7F7F"/>
              </a:buClr>
              <a:buSzPts val="2800"/>
              <a:buFont typeface="Arial"/>
              <a:buChar char="•"/>
            </a:pPr>
            <a:r>
              <a:rPr lang="en-US" sz="2800" b="0" i="0" u="none" strike="noStrike" cap="none">
                <a:solidFill>
                  <a:srgbClr val="7F7F7F"/>
                </a:solidFill>
                <a:latin typeface="Century Gothic"/>
                <a:ea typeface="Century Gothic"/>
                <a:cs typeface="Century Gothic"/>
                <a:sym typeface="Century Gothic"/>
              </a:rPr>
              <a:t>What further checks are necessary to make sure these kinds of </a:t>
            </a:r>
            <a:r>
              <a:rPr lang="en-US" sz="2800" b="0" i="0" u="none" strike="noStrike" cap="none">
                <a:solidFill>
                  <a:srgbClr val="7F7F7F"/>
                </a:solidFill>
                <a:latin typeface="Courier New"/>
                <a:ea typeface="Courier New"/>
                <a:cs typeface="Courier New"/>
                <a:sym typeface="Courier New"/>
              </a:rPr>
              <a:t>Point</a:t>
            </a:r>
            <a:r>
              <a:rPr lang="en-US" sz="2800" b="0" i="0" u="none" strike="noStrike" cap="none">
                <a:solidFill>
                  <a:srgbClr val="7F7F7F"/>
                </a:solidFill>
                <a:latin typeface="Century Gothic"/>
                <a:ea typeface="Century Gothic"/>
                <a:cs typeface="Century Gothic"/>
                <a:sym typeface="Century Gothic"/>
              </a:rPr>
              <a:t>s are interned correctly?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Interning</a:t>
            </a:r>
            <a:endParaRPr sz="5400" b="0" i="0" u="none" strike="noStrike" cap="none">
              <a:solidFill>
                <a:schemeClr val="dk2"/>
              </a:solidFill>
              <a:latin typeface="Palatino Linotype"/>
              <a:ea typeface="Palatino Linotype"/>
              <a:cs typeface="Palatino Linotype"/>
              <a:sym typeface="Palatino Linotype"/>
            </a:endParaRPr>
          </a:p>
        </p:txBody>
      </p:sp>
      <p:sp>
        <p:nvSpPr>
          <p:cNvPr id="157" name="Shape 157"/>
          <p:cNvSpPr txBox="1">
            <a:spLocks noGrp="1"/>
          </p:cNvSpPr>
          <p:nvPr>
            <p:ph type="body" idx="1"/>
          </p:nvPr>
        </p:nvSpPr>
        <p:spPr>
          <a:xfrm>
            <a:off x="457200" y="1447800"/>
            <a:ext cx="8229600" cy="4525963"/>
          </a:xfrm>
          <a:prstGeom prst="rect">
            <a:avLst/>
          </a:prstGeom>
          <a:noFill/>
          <a:ln>
            <a:noFill/>
          </a:ln>
        </p:spPr>
        <p:txBody>
          <a:bodyPr spcFirstLastPara="1" wrap="square" lIns="91425" tIns="45700" rIns="91425" bIns="45700" anchor="t" anchorCtr="0">
            <a:noAutofit/>
          </a:bodyPr>
          <a:lstStyle/>
          <a:p>
            <a:pPr marL="57150" marR="0" lvl="0" indent="0" algn="l" rtl="0">
              <a:spcBef>
                <a:spcPts val="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public class Point {</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private static Map&lt;String, Point&gt; instances = </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new WeakHashMap&lt;String, Point&gt;();</a:t>
            </a:r>
            <a:endParaRPr/>
          </a:p>
          <a:p>
            <a:pPr marL="57150" marR="0" lvl="0" indent="0" algn="l" rtl="0">
              <a:spcBef>
                <a:spcPts val="320"/>
              </a:spcBef>
              <a:spcAft>
                <a:spcPts val="0"/>
              </a:spcAft>
              <a:buClr>
                <a:srgbClr val="7F7F7F"/>
              </a:buClr>
              <a:buSzPts val="1600"/>
              <a:buFont typeface="Arial"/>
              <a:buNone/>
            </a:pPr>
            <a:endParaRPr sz="1600" b="0" i="0" u="none" strike="noStrike" cap="none">
              <a:solidFill>
                <a:schemeClr val="dk1"/>
              </a:solidFill>
              <a:latin typeface="Courier New"/>
              <a:ea typeface="Courier New"/>
              <a:cs typeface="Courier New"/>
              <a:sym typeface="Courier New"/>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public static Point getInstance(double r, double theta) {</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double normalizedTheta = normalize(theta);</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String key = r + “,” + normalizedTheta;</a:t>
            </a:r>
            <a:endParaRPr sz="1600" b="0" i="0" u="none" strike="noStrike" cap="none">
              <a:solidFill>
                <a:schemeClr val="dk1"/>
              </a:solidFill>
              <a:latin typeface="Courier New"/>
              <a:ea typeface="Courier New"/>
              <a:cs typeface="Courier New"/>
              <a:sym typeface="Courier New"/>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if (!instances.containsKey(key))</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instances.put(key, </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new Point(r, normalizedTheta));</a:t>
            </a:r>
            <a:endParaRPr sz="1600" b="0" i="0" u="none" strike="noStrike" cap="none">
              <a:solidFill>
                <a:schemeClr val="dk1"/>
              </a:solidFill>
              <a:latin typeface="Courier New"/>
              <a:ea typeface="Courier New"/>
              <a:cs typeface="Courier New"/>
              <a:sym typeface="Courier New"/>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return instances.get(key);</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a:t>
            </a:r>
            <a:endParaRPr sz="1600" b="0" i="0" u="none" strike="noStrike" cap="none">
              <a:solidFill>
                <a:schemeClr val="dk1"/>
              </a:solidFill>
              <a:latin typeface="Courier New"/>
              <a:ea typeface="Courier New"/>
              <a:cs typeface="Courier New"/>
              <a:sym typeface="Courier New"/>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private final double r, theta; // immutable</a:t>
            </a:r>
            <a:endParaRPr/>
          </a:p>
          <a:p>
            <a:pPr marL="57150" marR="0" lvl="0" indent="0" algn="l" rtl="0">
              <a:spcBef>
                <a:spcPts val="320"/>
              </a:spcBef>
              <a:spcAft>
                <a:spcPts val="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	private Point(double r, double theta) {...}</a:t>
            </a:r>
            <a:endParaRPr sz="1600" b="0" i="0" u="none" strike="noStrike" cap="none">
              <a:solidFill>
                <a:schemeClr val="dk1"/>
              </a:solidFill>
              <a:latin typeface="Courier New"/>
              <a:ea typeface="Courier New"/>
              <a:cs typeface="Courier New"/>
              <a:sym typeface="Courier New"/>
            </a:endParaRPr>
          </a:p>
          <a:p>
            <a:pPr marL="57150" marR="0" lvl="0" indent="0" algn="l" rtl="0">
              <a:spcBef>
                <a:spcPts val="320"/>
              </a:spcBef>
              <a:spcAft>
                <a:spcPts val="1600"/>
              </a:spcAft>
              <a:buClr>
                <a:schemeClr val="dk1"/>
              </a:buClr>
              <a:buSzPts val="1600"/>
              <a:buFont typeface="Arial"/>
              <a:buNone/>
            </a:pPr>
            <a:r>
              <a:rPr lang="en-US" sz="1600" b="0" i="0" u="none" strike="noStrike" cap="none">
                <a:solidFill>
                  <a:schemeClr val="dk1"/>
                </a:solidFill>
                <a:latin typeface="Courier New"/>
                <a:ea typeface="Courier New"/>
                <a:cs typeface="Courier New"/>
                <a:sym typeface="Courier New"/>
              </a:rPr>
              <a:t>}</a:t>
            </a:r>
            <a:endParaRPr sz="1600" b="0" i="0" u="none" strike="noStrike" cap="none">
              <a:solidFill>
                <a:schemeClr val="dk1"/>
              </a:solidFill>
              <a:latin typeface="Courier New"/>
              <a:ea typeface="Courier New"/>
              <a:cs typeface="Courier New"/>
              <a:sym typeface="Courier New"/>
            </a:endParaRPr>
          </a:p>
        </p:txBody>
      </p:sp>
      <p:sp>
        <p:nvSpPr>
          <p:cNvPr id="158" name="Shape 158"/>
          <p:cNvSpPr txBox="1"/>
          <p:nvPr/>
        </p:nvSpPr>
        <p:spPr>
          <a:xfrm>
            <a:off x="592550" y="6295025"/>
            <a:ext cx="8763000" cy="563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00000"/>
              </a:buClr>
              <a:buSzPts val="450"/>
              <a:buFont typeface="Century Gothic"/>
              <a:buNone/>
            </a:pPr>
            <a:r>
              <a:rPr lang="en-US" sz="1800" b="1">
                <a:solidFill>
                  <a:srgbClr val="C00000"/>
                </a:solidFill>
                <a:latin typeface="Century Gothic"/>
                <a:ea typeface="Century Gothic"/>
                <a:cs typeface="Century Gothic"/>
                <a:sym typeface="Century Gothic"/>
              </a:rPr>
              <a:t>Why do we need to normalize?</a:t>
            </a:r>
            <a:endParaRPr sz="1800" b="1" i="0" u="none" strike="noStrike" cap="none">
              <a:solidFill>
                <a:srgbClr val="C00000"/>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Factories</a:t>
            </a:r>
            <a:endParaRPr sz="5400" b="0" i="0" u="none" strike="noStrike" cap="none">
              <a:solidFill>
                <a:schemeClr val="dk2"/>
              </a:solidFill>
              <a:latin typeface="Palatino Linotype"/>
              <a:ea typeface="Palatino Linotype"/>
              <a:cs typeface="Palatino Linotype"/>
              <a:sym typeface="Palatino Linotype"/>
            </a:endParaRPr>
          </a:p>
        </p:txBody>
      </p:sp>
      <p:sp>
        <p:nvSpPr>
          <p:cNvPr id="164" name="Shape 16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rtl="0">
              <a:spcBef>
                <a:spcPts val="0"/>
              </a:spcBef>
              <a:spcAft>
                <a:spcPts val="0"/>
              </a:spcAft>
              <a:buSzPts val="2400"/>
              <a:buChar char="•"/>
            </a:pPr>
            <a:r>
              <a:rPr lang="en-US"/>
              <a:t>Suppose we want a constructor for Set that takes a list as a parameter, and produces a TreeSet if the list is sorted, and a HashSet otherwise.</a:t>
            </a:r>
            <a:endParaRPr/>
          </a:p>
          <a:p>
            <a:pPr marL="342900" lvl="0" indent="-342900" rtl="0">
              <a:spcBef>
                <a:spcPts val="0"/>
              </a:spcBef>
              <a:spcAft>
                <a:spcPts val="0"/>
              </a:spcAft>
              <a:buSzPts val="2400"/>
              <a:buChar char="•"/>
            </a:pPr>
            <a:r>
              <a:rPr lang="en-US"/>
              <a:t>Is this possible?</a:t>
            </a:r>
            <a:endParaRPr/>
          </a:p>
        </p:txBody>
      </p:sp>
      <p:sp>
        <p:nvSpPr>
          <p:cNvPr id="165" name="Shape 165" descr="https://encrypted-tbn3.gstatic.com/images?q=tbn:ANd9GcQXd-rkEnD-T0txDT4pXkJ2mJpv23rXgocaqFoQ3ZqETvMKj2M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Palatino Linotype"/>
              <a:ea typeface="Palatino Linotype"/>
              <a:cs typeface="Palatino Linotype"/>
              <a:sym typeface="Palatino Linotyp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Factories</a:t>
            </a:r>
            <a:endParaRPr sz="5400" b="0" i="0" u="none" strike="noStrike" cap="none">
              <a:solidFill>
                <a:schemeClr val="dk2"/>
              </a:solidFill>
              <a:latin typeface="Palatino Linotype"/>
              <a:ea typeface="Palatino Linotype"/>
              <a:cs typeface="Palatino Linotype"/>
              <a:sym typeface="Palatino Linotype"/>
            </a:endParaRPr>
          </a:p>
        </p:txBody>
      </p:sp>
      <p:sp>
        <p:nvSpPr>
          <p:cNvPr id="171" name="Shape 171"/>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Factories solve the problem that Java constructors cannot return a subtype of the class they belong to</a:t>
            </a:r>
            <a:endParaRPr/>
          </a:p>
          <a:p>
            <a:pPr marL="342900" marR="0" lvl="0" indent="-342900" algn="l" rtl="0">
              <a:spcBef>
                <a:spcPts val="48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Two options:</a:t>
            </a:r>
            <a:endParaRPr/>
          </a:p>
          <a:p>
            <a:pPr marL="742950" marR="0" lvl="1" indent="-285750" algn="l" rtl="0">
              <a:spcBef>
                <a:spcPts val="400"/>
              </a:spcBef>
              <a:spcAft>
                <a:spcPts val="0"/>
              </a:spcAft>
              <a:buClr>
                <a:srgbClr val="7F7F7F"/>
              </a:buClr>
              <a:buSzPts val="2000"/>
              <a:buFont typeface="Courier New"/>
              <a:buChar char="o"/>
            </a:pPr>
            <a:r>
              <a:rPr lang="en-US" sz="2000" b="0" i="0" u="none" strike="noStrike" cap="none">
                <a:solidFill>
                  <a:srgbClr val="7F7F7F"/>
                </a:solidFill>
                <a:latin typeface="Century Gothic"/>
                <a:ea typeface="Century Gothic"/>
                <a:cs typeface="Century Gothic"/>
                <a:sym typeface="Century Gothic"/>
              </a:rPr>
              <a:t>Factory method</a:t>
            </a:r>
            <a:endParaRPr/>
          </a:p>
          <a:p>
            <a:pPr marL="1143000" marR="0" lvl="2" indent="-228600" algn="l" rtl="0">
              <a:spcBef>
                <a:spcPts val="400"/>
              </a:spcBef>
              <a:spcAft>
                <a:spcPts val="0"/>
              </a:spcAft>
              <a:buClr>
                <a:srgbClr val="7F7F7F"/>
              </a:buClr>
              <a:buSzPts val="2000"/>
              <a:buFont typeface="Arial"/>
              <a:buChar char="•"/>
            </a:pPr>
            <a:r>
              <a:rPr lang="en-US" sz="2000" b="0" i="0" u="none" strike="noStrike" cap="none">
                <a:solidFill>
                  <a:srgbClr val="7F7F7F"/>
                </a:solidFill>
                <a:latin typeface="Century Gothic"/>
                <a:ea typeface="Century Gothic"/>
                <a:cs typeface="Century Gothic"/>
                <a:sym typeface="Century Gothic"/>
              </a:rPr>
              <a:t>Helper method creates and returns objects</a:t>
            </a:r>
            <a:endParaRPr/>
          </a:p>
          <a:p>
            <a:pPr marL="1143000" marR="0" lvl="2" indent="-228600" algn="l" rtl="0">
              <a:spcBef>
                <a:spcPts val="400"/>
              </a:spcBef>
              <a:spcAft>
                <a:spcPts val="0"/>
              </a:spcAft>
              <a:buClr>
                <a:srgbClr val="7F7F7F"/>
              </a:buClr>
              <a:buSzPts val="2000"/>
              <a:buFont typeface="Arial"/>
              <a:buChar char="•"/>
            </a:pPr>
            <a:r>
              <a:rPr lang="en-US" sz="2000" b="0" i="0" u="none" strike="noStrike" cap="none">
                <a:solidFill>
                  <a:srgbClr val="7F7F7F"/>
                </a:solidFill>
                <a:latin typeface="Century Gothic"/>
                <a:ea typeface="Century Gothic"/>
                <a:cs typeface="Century Gothic"/>
                <a:sym typeface="Century Gothic"/>
              </a:rPr>
              <a:t>Method defines the interface for creating an object, but defers instantiation to subclasses </a:t>
            </a:r>
            <a:endParaRPr/>
          </a:p>
          <a:p>
            <a:pPr marL="742950" marR="0" lvl="1" indent="-285750" algn="l" rtl="0">
              <a:spcBef>
                <a:spcPts val="400"/>
              </a:spcBef>
              <a:spcAft>
                <a:spcPts val="0"/>
              </a:spcAft>
              <a:buClr>
                <a:srgbClr val="7F7F7F"/>
              </a:buClr>
              <a:buSzPts val="2000"/>
              <a:buFont typeface="Courier New"/>
              <a:buChar char="o"/>
            </a:pPr>
            <a:r>
              <a:rPr lang="en-US" sz="2000" b="0" i="0" u="none" strike="noStrike" cap="none">
                <a:solidFill>
                  <a:srgbClr val="7F7F7F"/>
                </a:solidFill>
                <a:latin typeface="Century Gothic"/>
                <a:ea typeface="Century Gothic"/>
                <a:cs typeface="Century Gothic"/>
                <a:sym typeface="Century Gothic"/>
              </a:rPr>
              <a:t>Factory object</a:t>
            </a:r>
            <a:endParaRPr/>
          </a:p>
          <a:p>
            <a:pPr marL="1143000" marR="0" lvl="2" indent="-228600" algn="l" rtl="0">
              <a:spcBef>
                <a:spcPts val="400"/>
              </a:spcBef>
              <a:spcAft>
                <a:spcPts val="0"/>
              </a:spcAft>
              <a:buClr>
                <a:srgbClr val="7F7F7F"/>
              </a:buClr>
              <a:buSzPts val="2000"/>
              <a:buFont typeface="Arial"/>
              <a:buChar char="•"/>
            </a:pPr>
            <a:r>
              <a:rPr lang="en-US" sz="2000" b="0" i="0" u="none" strike="noStrike" cap="none">
                <a:solidFill>
                  <a:srgbClr val="7F7F7F"/>
                </a:solidFill>
                <a:latin typeface="Century Gothic"/>
                <a:ea typeface="Century Gothic"/>
                <a:cs typeface="Century Gothic"/>
                <a:sym typeface="Century Gothic"/>
              </a:rPr>
              <a:t>Abstract superclass defines what can be customized</a:t>
            </a:r>
            <a:endParaRPr/>
          </a:p>
          <a:p>
            <a:pPr marL="1143000" marR="0" lvl="2" indent="-228600" algn="l" rtl="0">
              <a:spcBef>
                <a:spcPts val="400"/>
              </a:spcBef>
              <a:spcAft>
                <a:spcPts val="1600"/>
              </a:spcAft>
              <a:buClr>
                <a:srgbClr val="7F7F7F"/>
              </a:buClr>
              <a:buSzPts val="2000"/>
              <a:buFont typeface="Arial"/>
              <a:buChar char="•"/>
            </a:pPr>
            <a:r>
              <a:rPr lang="en-US" sz="2000" b="0" i="0" u="none" strike="noStrike" cap="none">
                <a:solidFill>
                  <a:srgbClr val="7F7F7F"/>
                </a:solidFill>
                <a:latin typeface="Century Gothic"/>
                <a:ea typeface="Century Gothic"/>
                <a:cs typeface="Century Gothic"/>
                <a:sym typeface="Century Gothic"/>
              </a:rPr>
              <a:t>Concrete subclass does the customization, returns appropriate subclass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Factory Method</a:t>
            </a:r>
            <a:endParaRPr sz="5400" b="0" i="0" u="none" strike="noStrike" cap="none">
              <a:solidFill>
                <a:schemeClr val="dk2"/>
              </a:solidFill>
              <a:latin typeface="Palatino Linotype"/>
              <a:ea typeface="Palatino Linotype"/>
              <a:cs typeface="Palatino Linotype"/>
              <a:sym typeface="Palatino Linotype"/>
            </a:endParaRPr>
          </a:p>
        </p:txBody>
      </p:sp>
      <p:sp>
        <p:nvSpPr>
          <p:cNvPr id="177" name="Shape 17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360"/>
              </a:spcBef>
              <a:spcAft>
                <a:spcPts val="0"/>
              </a:spcAft>
              <a:buClr>
                <a:schemeClr val="dk1"/>
              </a:buClr>
              <a:buSzPts val="1100"/>
              <a:buFont typeface="Arial"/>
              <a:buNone/>
            </a:pPr>
            <a:r>
              <a:rPr lang="en-US" sz="1800">
                <a:solidFill>
                  <a:schemeClr val="dk1"/>
                </a:solidFill>
                <a:latin typeface="Courier New"/>
                <a:ea typeface="Courier New"/>
                <a:cs typeface="Courier New"/>
                <a:sym typeface="Courier New"/>
              </a:rPr>
              <a:t> </a:t>
            </a:r>
            <a:endParaRPr sz="1800">
              <a:solidFill>
                <a:schemeClr val="dk1"/>
              </a:solidFill>
              <a:latin typeface="Courier New"/>
              <a:ea typeface="Courier New"/>
              <a:cs typeface="Courier New"/>
              <a:sym typeface="Courier New"/>
            </a:endParaRPr>
          </a:p>
          <a:p>
            <a:pPr marL="0" lvl="0" indent="0" rtl="0">
              <a:lnSpc>
                <a:spcPct val="100000"/>
              </a:lnSpc>
              <a:spcBef>
                <a:spcPts val="1600"/>
              </a:spcBef>
              <a:spcAft>
                <a:spcPts val="0"/>
              </a:spcAft>
              <a:buClr>
                <a:schemeClr val="dk1"/>
              </a:buClr>
              <a:buSzPts val="1100"/>
              <a:buFont typeface="Arial"/>
              <a:buNone/>
            </a:pPr>
            <a:r>
              <a:rPr lang="en-US" sz="1800">
                <a:solidFill>
                  <a:schemeClr val="dk1"/>
                </a:solidFill>
                <a:latin typeface="Courier New"/>
                <a:ea typeface="Courier New"/>
                <a:cs typeface="Courier New"/>
                <a:sym typeface="Courier New"/>
              </a:rPr>
              <a:t>public static Set produceSet(List list) {</a:t>
            </a:r>
            <a:endParaRPr sz="1800">
              <a:solidFill>
                <a:schemeClr val="dk1"/>
              </a:solidFill>
              <a:latin typeface="Courier New"/>
              <a:ea typeface="Courier New"/>
              <a:cs typeface="Courier New"/>
              <a:sym typeface="Courier New"/>
            </a:endParaRPr>
          </a:p>
          <a:p>
            <a:pPr marL="0" lvl="0" indent="0" rtl="0">
              <a:lnSpc>
                <a:spcPct val="100000"/>
              </a:lnSpc>
              <a:spcBef>
                <a:spcPts val="1600"/>
              </a:spcBef>
              <a:spcAft>
                <a:spcPts val="0"/>
              </a:spcAft>
              <a:buClr>
                <a:schemeClr val="dk1"/>
              </a:buClr>
              <a:buSzPts val="1100"/>
              <a:buFont typeface="Arial"/>
              <a:buNone/>
            </a:pPr>
            <a:r>
              <a:rPr lang="en-US" sz="1800">
                <a:solidFill>
                  <a:schemeClr val="dk1"/>
                </a:solidFill>
                <a:latin typeface="Courier New"/>
                <a:ea typeface="Courier New"/>
                <a:cs typeface="Courier New"/>
                <a:sym typeface="Courier New"/>
              </a:rPr>
              <a:t>	if (isSorted(list)) {</a:t>
            </a:r>
            <a:endParaRPr sz="1800">
              <a:solidFill>
                <a:schemeClr val="dk1"/>
              </a:solidFill>
              <a:latin typeface="Courier New"/>
              <a:ea typeface="Courier New"/>
              <a:cs typeface="Courier New"/>
              <a:sym typeface="Courier New"/>
            </a:endParaRPr>
          </a:p>
          <a:p>
            <a:pPr marL="57150" lvl="0" indent="0" rtl="0">
              <a:lnSpc>
                <a:spcPct val="100000"/>
              </a:lnSpc>
              <a:spcBef>
                <a:spcPts val="1600"/>
              </a:spcBef>
              <a:spcAft>
                <a:spcPts val="0"/>
              </a:spcAft>
              <a:buClr>
                <a:schemeClr val="dk1"/>
              </a:buClr>
              <a:buSzPts val="1100"/>
              <a:buFont typeface="Arial"/>
              <a:buNone/>
            </a:pPr>
            <a:r>
              <a:rPr lang="en-US" sz="1800">
                <a:solidFill>
                  <a:schemeClr val="dk1"/>
                </a:solidFill>
                <a:latin typeface="Courier New"/>
                <a:ea typeface="Courier New"/>
                <a:cs typeface="Courier New"/>
                <a:sym typeface="Courier New"/>
              </a:rPr>
              <a:t>	    return new TreeSet(list);</a:t>
            </a:r>
            <a:endParaRPr sz="1800">
              <a:solidFill>
                <a:schemeClr val="dk1"/>
              </a:solidFill>
              <a:latin typeface="Courier New"/>
              <a:ea typeface="Courier New"/>
              <a:cs typeface="Courier New"/>
              <a:sym typeface="Courier New"/>
            </a:endParaRPr>
          </a:p>
          <a:p>
            <a:pPr marL="57150" lvl="0" indent="0" rtl="0">
              <a:lnSpc>
                <a:spcPct val="100000"/>
              </a:lnSpc>
              <a:spcBef>
                <a:spcPts val="1600"/>
              </a:spcBef>
              <a:spcAft>
                <a:spcPts val="0"/>
              </a:spcAft>
              <a:buClr>
                <a:schemeClr val="dk1"/>
              </a:buClr>
              <a:buSzPts val="1100"/>
              <a:buFont typeface="Arial"/>
              <a:buNone/>
            </a:pPr>
            <a:r>
              <a:rPr lang="en-US" sz="1800">
                <a:solidFill>
                  <a:schemeClr val="dk1"/>
                </a:solidFill>
                <a:latin typeface="Courier New"/>
                <a:ea typeface="Courier New"/>
                <a:cs typeface="Courier New"/>
                <a:sym typeface="Courier New"/>
              </a:rPr>
              <a:t>	} else {</a:t>
            </a:r>
            <a:endParaRPr sz="1800">
              <a:solidFill>
                <a:schemeClr val="dk1"/>
              </a:solidFill>
              <a:latin typeface="Courier New"/>
              <a:ea typeface="Courier New"/>
              <a:cs typeface="Courier New"/>
              <a:sym typeface="Courier New"/>
            </a:endParaRPr>
          </a:p>
          <a:p>
            <a:pPr marL="57150" lvl="0" indent="0" rtl="0">
              <a:lnSpc>
                <a:spcPct val="100000"/>
              </a:lnSpc>
              <a:spcBef>
                <a:spcPts val="1600"/>
              </a:spcBef>
              <a:spcAft>
                <a:spcPts val="0"/>
              </a:spcAft>
              <a:buClr>
                <a:schemeClr val="dk1"/>
              </a:buClr>
              <a:buSzPts val="1100"/>
              <a:buFont typeface="Arial"/>
              <a:buNone/>
            </a:pPr>
            <a:r>
              <a:rPr lang="en-US" sz="1800">
                <a:solidFill>
                  <a:schemeClr val="dk1"/>
                </a:solidFill>
                <a:latin typeface="Courier New"/>
                <a:ea typeface="Courier New"/>
                <a:cs typeface="Courier New"/>
                <a:sym typeface="Courier New"/>
              </a:rPr>
              <a:t>	    return new HashSet(list);</a:t>
            </a:r>
            <a:endParaRPr sz="1800">
              <a:solidFill>
                <a:schemeClr val="dk1"/>
              </a:solidFill>
              <a:latin typeface="Courier New"/>
              <a:ea typeface="Courier New"/>
              <a:cs typeface="Courier New"/>
              <a:sym typeface="Courier New"/>
            </a:endParaRPr>
          </a:p>
          <a:p>
            <a:pPr marL="57150" lvl="0" indent="0" rtl="0">
              <a:lnSpc>
                <a:spcPct val="100000"/>
              </a:lnSpc>
              <a:spcBef>
                <a:spcPts val="1600"/>
              </a:spcBef>
              <a:spcAft>
                <a:spcPts val="0"/>
              </a:spcAft>
              <a:buClr>
                <a:schemeClr val="dk1"/>
              </a:buClr>
              <a:buSzPts val="1100"/>
              <a:buFont typeface="Arial"/>
              <a:buNone/>
            </a:pPr>
            <a:r>
              <a:rPr lang="en-US" sz="1800">
                <a:solidFill>
                  <a:schemeClr val="dk1"/>
                </a:solidFill>
                <a:latin typeface="Courier New"/>
                <a:ea typeface="Courier New"/>
                <a:cs typeface="Courier New"/>
                <a:sym typeface="Courier New"/>
              </a:rPr>
              <a:t>	}</a:t>
            </a:r>
            <a:endParaRPr sz="1800">
              <a:solidFill>
                <a:schemeClr val="dk1"/>
              </a:solidFill>
              <a:latin typeface="Courier New"/>
              <a:ea typeface="Courier New"/>
              <a:cs typeface="Courier New"/>
              <a:sym typeface="Courier New"/>
            </a:endParaRPr>
          </a:p>
          <a:p>
            <a:pPr marL="57150" lvl="0" indent="0" rtl="0">
              <a:lnSpc>
                <a:spcPct val="100000"/>
              </a:lnSpc>
              <a:spcBef>
                <a:spcPts val="1600"/>
              </a:spcBef>
              <a:spcAft>
                <a:spcPts val="0"/>
              </a:spcAft>
              <a:buClr>
                <a:schemeClr val="dk1"/>
              </a:buClr>
              <a:buSzPts val="1100"/>
              <a:buFont typeface="Arial"/>
              <a:buNone/>
            </a:pPr>
            <a:r>
              <a:rPr lang="en-US" sz="1800">
                <a:solidFill>
                  <a:schemeClr val="dk1"/>
                </a:solidFill>
                <a:latin typeface="Courier New"/>
                <a:ea typeface="Courier New"/>
                <a:cs typeface="Courier New"/>
                <a:sym typeface="Courier New"/>
              </a:rPr>
              <a:t>}</a:t>
            </a:r>
            <a:endParaRPr sz="1800">
              <a:solidFill>
                <a:schemeClr val="dk1"/>
              </a:solidFill>
              <a:latin typeface="Courier New"/>
              <a:ea typeface="Courier New"/>
              <a:cs typeface="Courier New"/>
              <a:sym typeface="Courier New"/>
            </a:endParaRPr>
          </a:p>
          <a:p>
            <a:pPr marL="57150" lvl="0" indent="0" rtl="0">
              <a:lnSpc>
                <a:spcPct val="100000"/>
              </a:lnSpc>
              <a:spcBef>
                <a:spcPts val="1600"/>
              </a:spcBef>
              <a:spcAft>
                <a:spcPts val="0"/>
              </a:spcAft>
              <a:buClr>
                <a:schemeClr val="dk1"/>
              </a:buClr>
              <a:buSzPts val="1800"/>
              <a:buFont typeface="Arial"/>
              <a:buNone/>
            </a:pPr>
            <a:endParaRPr sz="1800">
              <a:solidFill>
                <a:schemeClr val="dk1"/>
              </a:solidFill>
              <a:latin typeface="Courier New"/>
              <a:ea typeface="Courier New"/>
              <a:cs typeface="Courier New"/>
              <a:sym typeface="Courier New"/>
            </a:endParaRPr>
          </a:p>
          <a:p>
            <a:pPr marL="57150" marR="0" lvl="0" indent="0" algn="l" rtl="0">
              <a:spcBef>
                <a:spcPts val="1600"/>
              </a:spcBef>
              <a:spcAft>
                <a:spcPts val="1600"/>
              </a:spcAft>
              <a:buClr>
                <a:schemeClr val="dk1"/>
              </a:buClr>
              <a:buSzPts val="1800"/>
              <a:buFont typeface="Arial"/>
              <a:buNone/>
            </a:pPr>
            <a:endParaRPr sz="1800">
              <a:solidFill>
                <a:schemeClr val="dk1"/>
              </a:solidFill>
              <a:latin typeface="Courier New"/>
              <a:ea typeface="Courier New"/>
              <a:cs typeface="Courier New"/>
              <a:sym typeface="Courier New"/>
            </a:endParaRPr>
          </a:p>
        </p:txBody>
      </p:sp>
      <p:sp>
        <p:nvSpPr>
          <p:cNvPr id="178" name="Shape 178" descr="https://encrypted-tbn3.gstatic.com/images?q=tbn:ANd9GcQXd-rkEnD-T0txDT4pXkJ2mJpv23rXgocaqFoQ3ZqETvMKj2M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Palatino Linotype"/>
              <a:ea typeface="Palatino Linotype"/>
              <a:cs typeface="Palatino Linotype"/>
              <a:sym typeface="Palatino Linotyp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subTitle" idx="1"/>
          </p:nvPr>
        </p:nvSpPr>
        <p:spPr>
          <a:xfrm>
            <a:off x="1371600" y="3886200"/>
            <a:ext cx="6400800" cy="2590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88888"/>
              </a:buClr>
              <a:buSzPts val="2400"/>
              <a:buFont typeface="Arial"/>
              <a:buNone/>
            </a:pPr>
            <a:endParaRPr sz="2400" b="0" i="0" u="none" strike="noStrike" cap="none">
              <a:solidFill>
                <a:srgbClr val="888888"/>
              </a:solidFill>
              <a:latin typeface="Century Gothic"/>
              <a:ea typeface="Century Gothic"/>
              <a:cs typeface="Century Gothic"/>
              <a:sym typeface="Century Gothic"/>
            </a:endParaRPr>
          </a:p>
          <a:p>
            <a:pPr marL="0" marR="0" lvl="0" indent="0" algn="ctr" rtl="0">
              <a:spcBef>
                <a:spcPts val="520"/>
              </a:spcBef>
              <a:spcAft>
                <a:spcPts val="0"/>
              </a:spcAft>
              <a:buClr>
                <a:srgbClr val="888888"/>
              </a:buClr>
              <a:buSzPts val="2600"/>
              <a:buFont typeface="Arial"/>
              <a:buNone/>
            </a:pPr>
            <a:r>
              <a:rPr lang="en-US" sz="2600" b="0" i="0" u="none" strike="noStrike" cap="none">
                <a:solidFill>
                  <a:srgbClr val="888888"/>
                </a:solidFill>
                <a:latin typeface="Century Gothic"/>
                <a:ea typeface="Century Gothic"/>
                <a:cs typeface="Century Gothic"/>
                <a:sym typeface="Century Gothic"/>
              </a:rPr>
              <a:t>Slides by Alex Mariakakis</a:t>
            </a:r>
            <a:endParaRPr sz="2600" b="0" i="0" u="none" strike="noStrike" cap="none">
              <a:solidFill>
                <a:srgbClr val="888888"/>
              </a:solidFill>
              <a:latin typeface="Century Gothic"/>
              <a:ea typeface="Century Gothic"/>
              <a:cs typeface="Century Gothic"/>
              <a:sym typeface="Century Gothic"/>
            </a:endParaRPr>
          </a:p>
          <a:p>
            <a:pPr marL="0" marR="0" lvl="0" indent="0" algn="ctr" rtl="0">
              <a:spcBef>
                <a:spcPts val="520"/>
              </a:spcBef>
              <a:spcAft>
                <a:spcPts val="0"/>
              </a:spcAft>
              <a:buClr>
                <a:srgbClr val="888888"/>
              </a:buClr>
              <a:buSzPts val="2600"/>
              <a:buFont typeface="Arial"/>
              <a:buNone/>
            </a:pPr>
            <a:endParaRPr sz="2600" b="0" i="0" u="none" strike="noStrike" cap="none">
              <a:solidFill>
                <a:srgbClr val="888888"/>
              </a:solidFill>
              <a:latin typeface="Century Gothic"/>
              <a:ea typeface="Century Gothic"/>
              <a:cs typeface="Century Gothic"/>
              <a:sym typeface="Century Gothic"/>
            </a:endParaRPr>
          </a:p>
          <a:p>
            <a:pPr marL="0" marR="0" lvl="0" indent="0" algn="ctr" rtl="0">
              <a:spcBef>
                <a:spcPts val="520"/>
              </a:spcBef>
              <a:spcAft>
                <a:spcPts val="0"/>
              </a:spcAft>
              <a:buClr>
                <a:srgbClr val="888888"/>
              </a:buClr>
              <a:buSzPts val="2600"/>
              <a:buFont typeface="Arial"/>
              <a:buNone/>
            </a:pPr>
            <a:r>
              <a:rPr lang="en-US" sz="2600" b="0" i="0" u="none" strike="noStrike" cap="none">
                <a:solidFill>
                  <a:srgbClr val="888888"/>
                </a:solidFill>
                <a:latin typeface="Century Gothic"/>
                <a:ea typeface="Century Gothic"/>
                <a:cs typeface="Century Gothic"/>
                <a:sym typeface="Century Gothic"/>
              </a:rPr>
              <a:t>with material from David Mailhot, </a:t>
            </a:r>
            <a:endParaRPr/>
          </a:p>
          <a:p>
            <a:pPr marL="0" marR="0" lvl="0" indent="0" algn="ctr" rtl="0">
              <a:spcBef>
                <a:spcPts val="520"/>
              </a:spcBef>
              <a:spcAft>
                <a:spcPts val="0"/>
              </a:spcAft>
              <a:buClr>
                <a:srgbClr val="888888"/>
              </a:buClr>
              <a:buSzPts val="2600"/>
              <a:buFont typeface="Arial"/>
              <a:buNone/>
            </a:pPr>
            <a:r>
              <a:rPr lang="en-US" sz="2600" b="0" i="0" u="none" strike="noStrike" cap="none">
                <a:solidFill>
                  <a:srgbClr val="888888"/>
                </a:solidFill>
                <a:latin typeface="Century Gothic"/>
                <a:ea typeface="Century Gothic"/>
                <a:cs typeface="Century Gothic"/>
                <a:sym typeface="Century Gothic"/>
              </a:rPr>
              <a:t>Hal Perkins, Mike Ernst</a:t>
            </a:r>
            <a:endParaRPr sz="2600" b="0" i="0" u="none" strike="noStrike" cap="none">
              <a:solidFill>
                <a:srgbClr val="888888"/>
              </a:solidFill>
              <a:latin typeface="Century Gothic"/>
              <a:ea typeface="Century Gothic"/>
              <a:cs typeface="Century Gothic"/>
              <a:sym typeface="Century Gothic"/>
            </a:endParaRPr>
          </a:p>
        </p:txBody>
      </p:sp>
      <p:sp>
        <p:nvSpPr>
          <p:cNvPr id="70" name="Shape 70"/>
          <p:cNvSpPr txBox="1"/>
          <p:nvPr/>
        </p:nvSpPr>
        <p:spPr>
          <a:xfrm>
            <a:off x="685800" y="838200"/>
            <a:ext cx="7772400" cy="25908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2"/>
              </a:buClr>
              <a:buSzPts val="6600"/>
              <a:buFont typeface="Palatino Linotype"/>
              <a:buNone/>
            </a:pPr>
            <a:r>
              <a:rPr lang="en-US" sz="6600" b="1" i="0" u="none" strike="noStrike" cap="none">
                <a:solidFill>
                  <a:schemeClr val="dk2"/>
                </a:solidFill>
                <a:latin typeface="Palatino Linotype"/>
                <a:ea typeface="Palatino Linotype"/>
                <a:cs typeface="Palatino Linotype"/>
                <a:sym typeface="Palatino Linotype"/>
              </a:rPr>
              <a:t>Section 9:</a:t>
            </a:r>
            <a:br>
              <a:rPr lang="en-US" sz="6600" b="0" i="0" u="none" strike="noStrike" cap="none">
                <a:solidFill>
                  <a:schemeClr val="dk2"/>
                </a:solidFill>
                <a:latin typeface="Palatino Linotype"/>
                <a:ea typeface="Palatino Linotype"/>
                <a:cs typeface="Palatino Linotype"/>
                <a:sym typeface="Palatino Linotype"/>
              </a:rPr>
            </a:br>
            <a:r>
              <a:rPr lang="en-US" sz="5500" b="0" i="0" u="none" strike="noStrike" cap="none">
                <a:solidFill>
                  <a:schemeClr val="dk2"/>
                </a:solidFill>
                <a:latin typeface="Palatino Linotype"/>
                <a:ea typeface="Palatino Linotype"/>
                <a:cs typeface="Palatino Linotype"/>
                <a:sym typeface="Palatino Linotype"/>
              </a:rPr>
              <a:t>Design Patterns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Factory Object</a:t>
            </a:r>
            <a:endParaRPr sz="5400" b="0" i="0" u="none" strike="noStrike" cap="none">
              <a:solidFill>
                <a:schemeClr val="dk2"/>
              </a:solidFill>
              <a:latin typeface="Palatino Linotype"/>
              <a:ea typeface="Palatino Linotype"/>
              <a:cs typeface="Palatino Linotype"/>
              <a:sym typeface="Palatino Linotype"/>
            </a:endParaRPr>
          </a:p>
        </p:txBody>
      </p:sp>
      <p:sp>
        <p:nvSpPr>
          <p:cNvPr id="184" name="Shape 184"/>
          <p:cNvSpPr txBox="1">
            <a:spLocks noGrp="1"/>
          </p:cNvSpPr>
          <p:nvPr>
            <p:ph type="body" idx="1"/>
          </p:nvPr>
        </p:nvSpPr>
        <p:spPr>
          <a:xfrm>
            <a:off x="457200" y="1600200"/>
            <a:ext cx="8686800" cy="4876800"/>
          </a:xfrm>
          <a:prstGeom prst="rect">
            <a:avLst/>
          </a:prstGeom>
          <a:noFill/>
          <a:ln>
            <a:noFill/>
          </a:ln>
        </p:spPr>
        <p:txBody>
          <a:bodyPr spcFirstLastPara="1" wrap="square" lIns="91425" tIns="45700" rIns="91425" bIns="45700" anchor="t" anchorCtr="0">
            <a:noAutofit/>
          </a:bodyPr>
          <a:lstStyle/>
          <a:p>
            <a:pPr marL="57150" marR="0" lvl="0" indent="0" algn="l" rtl="0">
              <a:spcBef>
                <a:spcPts val="0"/>
              </a:spcBef>
              <a:spcAft>
                <a:spcPts val="0"/>
              </a:spcAft>
              <a:buClr>
                <a:schemeClr val="dk1"/>
              </a:buClr>
              <a:buSzPts val="1600"/>
              <a:buFont typeface="Arial"/>
              <a:buNone/>
            </a:pPr>
            <a:endParaRPr sz="1800">
              <a:solidFill>
                <a:schemeClr val="dk1"/>
              </a:solidFill>
              <a:latin typeface="Courier New"/>
              <a:ea typeface="Courier New"/>
              <a:cs typeface="Courier New"/>
              <a:sym typeface="Courier New"/>
            </a:endParaRPr>
          </a:p>
          <a:p>
            <a:pPr marL="57150" marR="0" lvl="0" indent="0" algn="l" rtl="0">
              <a:spcBef>
                <a:spcPts val="0"/>
              </a:spcBef>
              <a:spcAft>
                <a:spcPts val="0"/>
              </a:spcAft>
              <a:buClr>
                <a:schemeClr val="dk1"/>
              </a:buClr>
              <a:buSzPts val="1600"/>
              <a:buFont typeface="Arial"/>
              <a:buNone/>
            </a:pPr>
            <a:endParaRPr sz="1800">
              <a:solidFill>
                <a:schemeClr val="dk1"/>
              </a:solidFill>
              <a:latin typeface="Courier New"/>
              <a:ea typeface="Courier New"/>
              <a:cs typeface="Courier New"/>
              <a:sym typeface="Courier New"/>
            </a:endParaRPr>
          </a:p>
          <a:p>
            <a:pPr marL="57150" marR="0" lvl="0" indent="0" algn="l" rtl="0">
              <a:spcBef>
                <a:spcPts val="0"/>
              </a:spcBef>
              <a:spcAft>
                <a:spcPts val="0"/>
              </a:spcAft>
              <a:buClr>
                <a:schemeClr val="dk1"/>
              </a:buClr>
              <a:buSzPts val="1600"/>
              <a:buFont typeface="Arial"/>
              <a:buNone/>
            </a:pPr>
            <a:r>
              <a:rPr lang="en-US" sz="1800" i="0" u="none" strike="noStrike" cap="none">
                <a:solidFill>
                  <a:schemeClr val="dk1"/>
                </a:solidFill>
                <a:latin typeface="Courier New"/>
                <a:ea typeface="Courier New"/>
                <a:cs typeface="Courier New"/>
                <a:sym typeface="Courier New"/>
              </a:rPr>
              <a:t>interface </a:t>
            </a:r>
            <a:r>
              <a:rPr lang="en-US" sz="1800">
                <a:solidFill>
                  <a:schemeClr val="dk1"/>
                </a:solidFill>
                <a:latin typeface="Courier New"/>
                <a:ea typeface="Courier New"/>
                <a:cs typeface="Courier New"/>
                <a:sym typeface="Courier New"/>
              </a:rPr>
              <a:t>SetFactory</a:t>
            </a:r>
            <a:r>
              <a:rPr lang="en-US" sz="1800" i="0" u="none" strike="noStrike" cap="none">
                <a:solidFill>
                  <a:schemeClr val="dk1"/>
                </a:solidFill>
                <a:latin typeface="Courier New"/>
                <a:ea typeface="Courier New"/>
                <a:cs typeface="Courier New"/>
                <a:sym typeface="Courier New"/>
              </a:rPr>
              <a:t> {</a:t>
            </a:r>
            <a:endParaRPr sz="1800"/>
          </a:p>
          <a:p>
            <a:pPr marL="57150" marR="0" lvl="0" indent="0" algn="l" rtl="0">
              <a:spcBef>
                <a:spcPts val="320"/>
              </a:spcBef>
              <a:spcAft>
                <a:spcPts val="0"/>
              </a:spcAft>
              <a:buClr>
                <a:schemeClr val="dk1"/>
              </a:buClr>
              <a:buSzPts val="1600"/>
              <a:buFont typeface="Arial"/>
              <a:buNone/>
            </a:pPr>
            <a:r>
              <a:rPr lang="en-US" sz="1800" i="0" u="none" strike="noStrike" cap="none">
                <a:solidFill>
                  <a:schemeClr val="dk1"/>
                </a:solidFill>
                <a:latin typeface="Courier New"/>
                <a:ea typeface="Courier New"/>
                <a:cs typeface="Courier New"/>
                <a:sym typeface="Courier New"/>
              </a:rPr>
              <a:t>	</a:t>
            </a:r>
            <a:r>
              <a:rPr lang="en-US" sz="1800">
                <a:solidFill>
                  <a:schemeClr val="dk1"/>
                </a:solidFill>
                <a:latin typeface="Courier New"/>
                <a:ea typeface="Courier New"/>
                <a:cs typeface="Courier New"/>
                <a:sym typeface="Courier New"/>
              </a:rPr>
              <a:t>Set</a:t>
            </a:r>
            <a:r>
              <a:rPr lang="en-US" sz="1800" i="0" u="none" strike="noStrike" cap="none">
                <a:solidFill>
                  <a:schemeClr val="dk1"/>
                </a:solidFill>
                <a:latin typeface="Courier New"/>
                <a:ea typeface="Courier New"/>
                <a:cs typeface="Courier New"/>
                <a:sym typeface="Courier New"/>
              </a:rPr>
              <a:t> </a:t>
            </a:r>
            <a:r>
              <a:rPr lang="en-US" sz="1800">
                <a:solidFill>
                  <a:schemeClr val="dk1"/>
                </a:solidFill>
                <a:latin typeface="Courier New"/>
                <a:ea typeface="Courier New"/>
                <a:cs typeface="Courier New"/>
                <a:sym typeface="Courier New"/>
              </a:rPr>
              <a:t>getSet</a:t>
            </a:r>
            <a:r>
              <a:rPr lang="en-US" sz="1800" i="0" u="none" strike="noStrike" cap="none">
                <a:solidFill>
                  <a:schemeClr val="dk1"/>
                </a:solidFill>
                <a:latin typeface="Courier New"/>
                <a:ea typeface="Courier New"/>
                <a:cs typeface="Courier New"/>
                <a:sym typeface="Courier New"/>
              </a:rPr>
              <a:t>();</a:t>
            </a:r>
            <a:endParaRPr sz="1800" i="0" u="none" strike="noStrike" cap="none">
              <a:solidFill>
                <a:schemeClr val="dk1"/>
              </a:solidFill>
              <a:latin typeface="Courier New"/>
              <a:ea typeface="Courier New"/>
              <a:cs typeface="Courier New"/>
              <a:sym typeface="Courier New"/>
            </a:endParaRPr>
          </a:p>
          <a:p>
            <a:pPr marL="57150" marR="0" lvl="0" indent="0" algn="l" rtl="0">
              <a:spcBef>
                <a:spcPts val="320"/>
              </a:spcBef>
              <a:spcAft>
                <a:spcPts val="0"/>
              </a:spcAft>
              <a:buClr>
                <a:schemeClr val="dk1"/>
              </a:buClr>
              <a:buSzPts val="1600"/>
              <a:buFont typeface="Arial"/>
              <a:buNone/>
            </a:pPr>
            <a:r>
              <a:rPr lang="en-US" sz="1800" i="0" u="none" strike="noStrike" cap="none">
                <a:solidFill>
                  <a:schemeClr val="dk1"/>
                </a:solidFill>
                <a:latin typeface="Courier New"/>
                <a:ea typeface="Courier New"/>
                <a:cs typeface="Courier New"/>
                <a:sym typeface="Courier New"/>
              </a:rPr>
              <a:t>}</a:t>
            </a:r>
            <a:endParaRPr sz="1800"/>
          </a:p>
          <a:p>
            <a:pPr marL="57150" marR="0" lvl="0" indent="0" algn="l" rtl="0">
              <a:spcBef>
                <a:spcPts val="320"/>
              </a:spcBef>
              <a:spcAft>
                <a:spcPts val="0"/>
              </a:spcAft>
              <a:buClr>
                <a:schemeClr val="dk1"/>
              </a:buClr>
              <a:buSzPts val="1600"/>
              <a:buFont typeface="Arial"/>
              <a:buNone/>
            </a:pPr>
            <a:r>
              <a:rPr lang="en-US" sz="1800" i="0" u="none" strike="noStrike" cap="none">
                <a:solidFill>
                  <a:schemeClr val="dk1"/>
                </a:solidFill>
                <a:latin typeface="Courier New"/>
                <a:ea typeface="Courier New"/>
                <a:cs typeface="Courier New"/>
                <a:sym typeface="Courier New"/>
              </a:rPr>
              <a:t>class </a:t>
            </a:r>
            <a:r>
              <a:rPr lang="en-US" sz="1800">
                <a:solidFill>
                  <a:schemeClr val="dk1"/>
                </a:solidFill>
                <a:latin typeface="Courier New"/>
                <a:ea typeface="Courier New"/>
                <a:cs typeface="Courier New"/>
                <a:sym typeface="Courier New"/>
              </a:rPr>
              <a:t>HashSet</a:t>
            </a:r>
            <a:r>
              <a:rPr lang="en-US" sz="1800" i="0" u="none" strike="noStrike" cap="none">
                <a:solidFill>
                  <a:schemeClr val="dk1"/>
                </a:solidFill>
                <a:latin typeface="Courier New"/>
                <a:ea typeface="Courier New"/>
                <a:cs typeface="Courier New"/>
                <a:sym typeface="Courier New"/>
              </a:rPr>
              <a:t>Factory implements </a:t>
            </a:r>
            <a:r>
              <a:rPr lang="en-US" sz="1800">
                <a:solidFill>
                  <a:schemeClr val="dk1"/>
                </a:solidFill>
                <a:latin typeface="Courier New"/>
                <a:ea typeface="Courier New"/>
                <a:cs typeface="Courier New"/>
                <a:sym typeface="Courier New"/>
              </a:rPr>
              <a:t>Set</a:t>
            </a:r>
            <a:r>
              <a:rPr lang="en-US" sz="1800" i="0" u="none" strike="noStrike" cap="none">
                <a:solidFill>
                  <a:schemeClr val="dk1"/>
                </a:solidFill>
                <a:latin typeface="Courier New"/>
                <a:ea typeface="Courier New"/>
                <a:cs typeface="Courier New"/>
                <a:sym typeface="Courier New"/>
              </a:rPr>
              <a:t>Factory {</a:t>
            </a:r>
            <a:endParaRPr sz="1800"/>
          </a:p>
          <a:p>
            <a:pPr marL="57150" marR="0" lvl="0" indent="0" algn="l" rtl="0">
              <a:spcBef>
                <a:spcPts val="320"/>
              </a:spcBef>
              <a:spcAft>
                <a:spcPts val="0"/>
              </a:spcAft>
              <a:buClr>
                <a:schemeClr val="dk1"/>
              </a:buClr>
              <a:buSzPts val="1600"/>
              <a:buFont typeface="Arial"/>
              <a:buNone/>
            </a:pPr>
            <a:r>
              <a:rPr lang="en-US" sz="1800" i="0" u="none" strike="noStrike" cap="none">
                <a:solidFill>
                  <a:schemeClr val="dk1"/>
                </a:solidFill>
                <a:latin typeface="Courier New"/>
                <a:ea typeface="Courier New"/>
                <a:cs typeface="Courier New"/>
                <a:sym typeface="Courier New"/>
              </a:rPr>
              <a:t>	public </a:t>
            </a:r>
            <a:r>
              <a:rPr lang="en-US" sz="1800">
                <a:solidFill>
                  <a:schemeClr val="dk1"/>
                </a:solidFill>
                <a:latin typeface="Courier New"/>
                <a:ea typeface="Courier New"/>
                <a:cs typeface="Courier New"/>
                <a:sym typeface="Courier New"/>
              </a:rPr>
              <a:t>Set</a:t>
            </a:r>
            <a:r>
              <a:rPr lang="en-US" sz="1800" i="0" u="none" strike="noStrike" cap="none">
                <a:solidFill>
                  <a:schemeClr val="dk1"/>
                </a:solidFill>
                <a:latin typeface="Courier New"/>
                <a:ea typeface="Courier New"/>
                <a:cs typeface="Courier New"/>
                <a:sym typeface="Courier New"/>
              </a:rPr>
              <a:t> </a:t>
            </a:r>
            <a:r>
              <a:rPr lang="en-US" sz="1800">
                <a:solidFill>
                  <a:schemeClr val="dk1"/>
                </a:solidFill>
                <a:latin typeface="Courier New"/>
                <a:ea typeface="Courier New"/>
                <a:cs typeface="Courier New"/>
                <a:sym typeface="Courier New"/>
              </a:rPr>
              <a:t>getSet</a:t>
            </a:r>
            <a:r>
              <a:rPr lang="en-US" sz="1800" i="0" u="none" strike="noStrike" cap="none">
                <a:solidFill>
                  <a:schemeClr val="dk1"/>
                </a:solidFill>
                <a:latin typeface="Courier New"/>
                <a:ea typeface="Courier New"/>
                <a:cs typeface="Courier New"/>
                <a:sym typeface="Courier New"/>
              </a:rPr>
              <a:t>() {</a:t>
            </a:r>
            <a:endParaRPr sz="1800"/>
          </a:p>
          <a:p>
            <a:pPr marL="57150" marR="0" lvl="0" indent="0" algn="l" rtl="0">
              <a:spcBef>
                <a:spcPts val="320"/>
              </a:spcBef>
              <a:spcAft>
                <a:spcPts val="0"/>
              </a:spcAft>
              <a:buClr>
                <a:schemeClr val="dk1"/>
              </a:buClr>
              <a:buSzPts val="1600"/>
              <a:buFont typeface="Arial"/>
              <a:buNone/>
            </a:pPr>
            <a:r>
              <a:rPr lang="en-US" sz="1800" i="0" u="none" strike="noStrike" cap="none">
                <a:solidFill>
                  <a:schemeClr val="dk1"/>
                </a:solidFill>
                <a:latin typeface="Courier New"/>
                <a:ea typeface="Courier New"/>
                <a:cs typeface="Courier New"/>
                <a:sym typeface="Courier New"/>
              </a:rPr>
              <a:t>		return new </a:t>
            </a:r>
            <a:r>
              <a:rPr lang="en-US" sz="1800">
                <a:solidFill>
                  <a:schemeClr val="dk1"/>
                </a:solidFill>
                <a:latin typeface="Courier New"/>
                <a:ea typeface="Courier New"/>
                <a:cs typeface="Courier New"/>
                <a:sym typeface="Courier New"/>
              </a:rPr>
              <a:t>HashSet</a:t>
            </a:r>
            <a:r>
              <a:rPr lang="en-US" sz="1800" i="0" u="none" strike="noStrike" cap="none">
                <a:solidFill>
                  <a:schemeClr val="dk1"/>
                </a:solidFill>
                <a:latin typeface="Courier New"/>
                <a:ea typeface="Courier New"/>
                <a:cs typeface="Courier New"/>
                <a:sym typeface="Courier New"/>
              </a:rPr>
              <a:t>();</a:t>
            </a:r>
            <a:endParaRPr sz="1800"/>
          </a:p>
          <a:p>
            <a:pPr marL="57150" marR="0" lvl="0" indent="0" algn="l" rtl="0">
              <a:spcBef>
                <a:spcPts val="320"/>
              </a:spcBef>
              <a:spcAft>
                <a:spcPts val="0"/>
              </a:spcAft>
              <a:buClr>
                <a:schemeClr val="dk1"/>
              </a:buClr>
              <a:buSzPts val="1600"/>
              <a:buFont typeface="Arial"/>
              <a:buNone/>
            </a:pPr>
            <a:r>
              <a:rPr lang="en-US" sz="1800" i="0" u="none" strike="noStrike" cap="none">
                <a:solidFill>
                  <a:schemeClr val="dk1"/>
                </a:solidFill>
                <a:latin typeface="Courier New"/>
                <a:ea typeface="Courier New"/>
                <a:cs typeface="Courier New"/>
                <a:sym typeface="Courier New"/>
              </a:rPr>
              <a:t>	}</a:t>
            </a:r>
            <a:endParaRPr sz="1800"/>
          </a:p>
          <a:p>
            <a:pPr marL="57150" marR="0" lvl="0" indent="0" algn="l" rtl="0">
              <a:spcBef>
                <a:spcPts val="320"/>
              </a:spcBef>
              <a:spcAft>
                <a:spcPts val="0"/>
              </a:spcAft>
              <a:buClr>
                <a:schemeClr val="dk1"/>
              </a:buClr>
              <a:buSzPts val="1600"/>
              <a:buFont typeface="Arial"/>
              <a:buNone/>
            </a:pPr>
            <a:r>
              <a:rPr lang="en-US" sz="1800" i="0" u="none" strike="noStrike" cap="none">
                <a:solidFill>
                  <a:schemeClr val="dk1"/>
                </a:solidFill>
                <a:latin typeface="Courier New"/>
                <a:ea typeface="Courier New"/>
                <a:cs typeface="Courier New"/>
                <a:sym typeface="Courier New"/>
              </a:rPr>
              <a:t>}</a:t>
            </a:r>
            <a:endParaRPr sz="1800" i="0" u="none" strike="noStrike" cap="none">
              <a:solidFill>
                <a:schemeClr val="dk1"/>
              </a:solidFill>
              <a:latin typeface="Courier New"/>
              <a:ea typeface="Courier New"/>
              <a:cs typeface="Courier New"/>
              <a:sym typeface="Courier New"/>
            </a:endParaRPr>
          </a:p>
          <a:p>
            <a:pPr marL="57150" marR="0" lvl="0" indent="0" algn="l" rtl="0">
              <a:spcBef>
                <a:spcPts val="320"/>
              </a:spcBef>
              <a:spcAft>
                <a:spcPts val="0"/>
              </a:spcAft>
              <a:buClr>
                <a:schemeClr val="dk1"/>
              </a:buClr>
              <a:buSzPts val="1600"/>
              <a:buFont typeface="Arial"/>
              <a:buNone/>
            </a:pPr>
            <a:endParaRPr/>
          </a:p>
          <a:p>
            <a:pPr marL="57150" marR="0" lvl="0" indent="0" algn="l" rtl="0">
              <a:spcBef>
                <a:spcPts val="320"/>
              </a:spcBef>
              <a:spcAft>
                <a:spcPts val="1600"/>
              </a:spcAft>
              <a:buClr>
                <a:srgbClr val="7F7F7F"/>
              </a:buClr>
              <a:buSzPts val="1600"/>
              <a:buFont typeface="Arial"/>
              <a:buNone/>
            </a:pPr>
            <a:endParaRPr sz="1600" b="1" i="0" u="none" strike="noStrike" cap="none">
              <a:solidFill>
                <a:schemeClr val="dk1"/>
              </a:solidFill>
              <a:latin typeface="Courier New"/>
              <a:ea typeface="Courier New"/>
              <a:cs typeface="Courier New"/>
              <a:sym typeface="Courier New"/>
            </a:endParaRPr>
          </a:p>
        </p:txBody>
      </p:sp>
      <p:sp>
        <p:nvSpPr>
          <p:cNvPr id="185" name="Shape 185" descr="https://encrypted-tbn3.gstatic.com/images?q=tbn:ANd9GcQXd-rkEnD-T0txDT4pXkJ2mJpv23rXgocaqFoQ3ZqETvMKj2Mi"/>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Palatino Linotype"/>
              <a:ea typeface="Palatino Linotype"/>
              <a:cs typeface="Palatino Linotype"/>
              <a:sym typeface="Palatino Linotyp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Builder</a:t>
            </a:r>
            <a:endParaRPr sz="5400" b="0" i="0" u="none" strike="noStrike" cap="none">
              <a:solidFill>
                <a:schemeClr val="dk2"/>
              </a:solidFill>
              <a:latin typeface="Palatino Linotype"/>
              <a:ea typeface="Palatino Linotype"/>
              <a:cs typeface="Palatino Linotype"/>
              <a:sym typeface="Palatino Linotype"/>
            </a:endParaRPr>
          </a:p>
        </p:txBody>
      </p:sp>
      <p:sp>
        <p:nvSpPr>
          <p:cNvPr id="191" name="Shape 191"/>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The class has an inner class </a:t>
            </a:r>
            <a:r>
              <a:rPr lang="en-US" sz="2400" b="0" i="0" u="none" strike="noStrike" cap="none">
                <a:solidFill>
                  <a:schemeClr val="dk1"/>
                </a:solidFill>
                <a:latin typeface="Courier New"/>
                <a:ea typeface="Courier New"/>
                <a:cs typeface="Courier New"/>
                <a:sym typeface="Courier New"/>
              </a:rPr>
              <a:t>Builder</a:t>
            </a:r>
            <a:r>
              <a:rPr lang="en-US" sz="2400" b="0" i="0" u="none" strike="noStrike" cap="none">
                <a:solidFill>
                  <a:srgbClr val="7F7F7F"/>
                </a:solidFill>
                <a:latin typeface="Century Gothic"/>
                <a:ea typeface="Century Gothic"/>
                <a:cs typeface="Century Gothic"/>
                <a:sym typeface="Century Gothic"/>
              </a:rPr>
              <a:t> and is created using the </a:t>
            </a:r>
            <a:r>
              <a:rPr lang="en-US" sz="2400" b="0" i="0" u="none" strike="noStrike" cap="none">
                <a:solidFill>
                  <a:schemeClr val="dk1"/>
                </a:solidFill>
                <a:latin typeface="Courier New"/>
                <a:ea typeface="Courier New"/>
                <a:cs typeface="Courier New"/>
                <a:sym typeface="Courier New"/>
              </a:rPr>
              <a:t>Builder</a:t>
            </a:r>
            <a:r>
              <a:rPr lang="en-US" sz="2400" b="0" i="0" u="none" strike="noStrike" cap="none">
                <a:solidFill>
                  <a:srgbClr val="7F7F7F"/>
                </a:solidFill>
                <a:latin typeface="Century Gothic"/>
                <a:ea typeface="Century Gothic"/>
                <a:cs typeface="Century Gothic"/>
                <a:sym typeface="Century Gothic"/>
              </a:rPr>
              <a:t> instead of the constructor</a:t>
            </a:r>
            <a:endParaRPr/>
          </a:p>
          <a:p>
            <a:pPr marL="342900" marR="0" lvl="0" indent="-342900" algn="l" rtl="0">
              <a:lnSpc>
                <a:spcPct val="90000"/>
              </a:lnSpc>
              <a:spcBef>
                <a:spcPts val="48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The </a:t>
            </a:r>
            <a:r>
              <a:rPr lang="en-US" sz="2400" b="0" i="0" u="none" strike="noStrike" cap="none">
                <a:solidFill>
                  <a:schemeClr val="dk1"/>
                </a:solidFill>
                <a:latin typeface="Courier New"/>
                <a:ea typeface="Courier New"/>
                <a:cs typeface="Courier New"/>
                <a:sym typeface="Courier New"/>
              </a:rPr>
              <a:t>Builder</a:t>
            </a:r>
            <a:r>
              <a:rPr lang="en-US" sz="2400" b="0" i="0" u="none" strike="noStrike" cap="none">
                <a:solidFill>
                  <a:srgbClr val="7F7F7F"/>
                </a:solidFill>
                <a:latin typeface="Century Gothic"/>
                <a:ea typeface="Century Gothic"/>
                <a:cs typeface="Century Gothic"/>
                <a:sym typeface="Century Gothic"/>
              </a:rPr>
              <a:t> takes optional parameters via setter methods (e.g., </a:t>
            </a:r>
            <a:r>
              <a:rPr lang="en-US" sz="2400" b="0" i="0" u="none" strike="noStrike" cap="none">
                <a:solidFill>
                  <a:schemeClr val="dk1"/>
                </a:solidFill>
                <a:latin typeface="Courier New"/>
                <a:ea typeface="Courier New"/>
                <a:cs typeface="Courier New"/>
                <a:sym typeface="Courier New"/>
              </a:rPr>
              <a:t>setX()</a:t>
            </a:r>
            <a:r>
              <a:rPr lang="en-US" sz="2400" b="0" i="0" u="none" strike="noStrike" cap="none">
                <a:solidFill>
                  <a:srgbClr val="7F7F7F"/>
                </a:solidFill>
                <a:latin typeface="Century Gothic"/>
                <a:ea typeface="Century Gothic"/>
                <a:cs typeface="Century Gothic"/>
                <a:sym typeface="Century Gothic"/>
              </a:rPr>
              <a:t>,</a:t>
            </a:r>
            <a:r>
              <a:rPr lang="en-US" sz="2400" b="0" i="0" u="none" strike="noStrike" cap="none">
                <a:solidFill>
                  <a:schemeClr val="dk1"/>
                </a:solidFill>
                <a:latin typeface="Courier New"/>
                <a:ea typeface="Courier New"/>
                <a:cs typeface="Courier New"/>
                <a:sym typeface="Courier New"/>
              </a:rPr>
              <a:t> setY()</a:t>
            </a:r>
            <a:r>
              <a:rPr lang="en-US" sz="2400" b="0" i="0" u="none" strike="noStrike" cap="none">
                <a:solidFill>
                  <a:srgbClr val="7F7F7F"/>
                </a:solidFill>
                <a:latin typeface="Century Gothic"/>
                <a:ea typeface="Century Gothic"/>
                <a:cs typeface="Century Gothic"/>
                <a:sym typeface="Century Gothic"/>
              </a:rPr>
              <a:t>, etc.)</a:t>
            </a:r>
            <a:endParaRPr/>
          </a:p>
          <a:p>
            <a:pPr marL="342900" marR="0" lvl="0" indent="-342900" algn="l" rtl="0">
              <a:lnSpc>
                <a:spcPct val="90000"/>
              </a:lnSpc>
              <a:spcBef>
                <a:spcPts val="48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When the client is done supplying parameters, she calls </a:t>
            </a:r>
            <a:r>
              <a:rPr lang="en-US" sz="2400" b="0" i="0" u="none" strike="noStrike" cap="none">
                <a:solidFill>
                  <a:schemeClr val="dk1"/>
                </a:solidFill>
                <a:latin typeface="Courier New"/>
                <a:ea typeface="Courier New"/>
                <a:cs typeface="Courier New"/>
                <a:sym typeface="Courier New"/>
              </a:rPr>
              <a:t>build()</a:t>
            </a:r>
            <a:r>
              <a:rPr lang="en-US" sz="2400" b="0" i="0" u="none" strike="noStrike" cap="none">
                <a:solidFill>
                  <a:schemeClr val="dk1"/>
                </a:solidFill>
                <a:latin typeface="Century Gothic"/>
                <a:ea typeface="Century Gothic"/>
                <a:cs typeface="Century Gothic"/>
                <a:sym typeface="Century Gothic"/>
              </a:rPr>
              <a:t> </a:t>
            </a:r>
            <a:r>
              <a:rPr lang="en-US" sz="2400" b="0" i="0" u="none" strike="noStrike" cap="none">
                <a:solidFill>
                  <a:srgbClr val="7F7F7F"/>
                </a:solidFill>
                <a:latin typeface="Century Gothic"/>
                <a:ea typeface="Century Gothic"/>
                <a:cs typeface="Century Gothic"/>
                <a:sym typeface="Century Gothic"/>
              </a:rPr>
              <a:t>on the </a:t>
            </a:r>
            <a:r>
              <a:rPr lang="en-US" sz="2400" b="0" i="0" u="none" strike="noStrike" cap="none">
                <a:solidFill>
                  <a:schemeClr val="dk1"/>
                </a:solidFill>
                <a:latin typeface="Courier New"/>
                <a:ea typeface="Courier New"/>
                <a:cs typeface="Courier New"/>
                <a:sym typeface="Courier New"/>
              </a:rPr>
              <a:t>Builder</a:t>
            </a:r>
            <a:r>
              <a:rPr lang="en-US" sz="2400" b="0" i="0" u="none" strike="noStrike" cap="none">
                <a:solidFill>
                  <a:srgbClr val="7F7F7F"/>
                </a:solidFill>
                <a:latin typeface="Century Gothic"/>
                <a:ea typeface="Century Gothic"/>
                <a:cs typeface="Century Gothic"/>
                <a:sym typeface="Century Gothic"/>
              </a:rPr>
              <a:t>, finalizing the builder and returning an instance of the object desired</a:t>
            </a:r>
            <a:endParaRPr/>
          </a:p>
          <a:p>
            <a:pPr marL="342900" marR="0" lvl="0" indent="-342900" algn="l" rtl="0">
              <a:lnSpc>
                <a:spcPct val="90000"/>
              </a:lnSpc>
              <a:spcBef>
                <a:spcPts val="48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Useful when you have many constructor parameters</a:t>
            </a:r>
            <a:endParaRPr/>
          </a:p>
          <a:p>
            <a:pPr marL="742950" marR="0" lvl="1" indent="-285750" algn="l" rtl="0">
              <a:lnSpc>
                <a:spcPct val="90000"/>
              </a:lnSpc>
              <a:spcBef>
                <a:spcPts val="360"/>
              </a:spcBef>
              <a:spcAft>
                <a:spcPts val="0"/>
              </a:spcAft>
              <a:buClr>
                <a:srgbClr val="7F7F7F"/>
              </a:buClr>
              <a:buSzPts val="1800"/>
              <a:buFont typeface="Courier New"/>
              <a:buChar char="o"/>
            </a:pPr>
            <a:r>
              <a:rPr lang="en-US" sz="1800" b="0" i="0" u="none" strike="noStrike" cap="none">
                <a:solidFill>
                  <a:srgbClr val="7F7F7F"/>
                </a:solidFill>
                <a:latin typeface="Century Gothic"/>
                <a:ea typeface="Century Gothic"/>
                <a:cs typeface="Century Gothic"/>
                <a:sym typeface="Century Gothic"/>
              </a:rPr>
              <a:t>It is hard to remember which order they should all go in</a:t>
            </a:r>
            <a:endParaRPr/>
          </a:p>
          <a:p>
            <a:pPr marL="342900" marR="0" lvl="0" indent="-342900" algn="l" rtl="0">
              <a:lnSpc>
                <a:spcPct val="90000"/>
              </a:lnSpc>
              <a:spcBef>
                <a:spcPts val="48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Easily allows for optional parameters</a:t>
            </a:r>
            <a:endParaRPr/>
          </a:p>
          <a:p>
            <a:pPr marL="742950" marR="0" lvl="1" indent="-285750" algn="l" rtl="0">
              <a:lnSpc>
                <a:spcPct val="90000"/>
              </a:lnSpc>
              <a:spcBef>
                <a:spcPts val="360"/>
              </a:spcBef>
              <a:spcAft>
                <a:spcPts val="1600"/>
              </a:spcAft>
              <a:buClr>
                <a:srgbClr val="7F7F7F"/>
              </a:buClr>
              <a:buSzPts val="1800"/>
              <a:buFont typeface="Courier New"/>
              <a:buChar char="o"/>
            </a:pPr>
            <a:r>
              <a:rPr lang="en-US" sz="1800" b="0" i="0" u="none" strike="noStrike" cap="none">
                <a:solidFill>
                  <a:srgbClr val="7F7F7F"/>
                </a:solidFill>
                <a:latin typeface="Century Gothic"/>
                <a:ea typeface="Century Gothic"/>
                <a:cs typeface="Century Gothic"/>
                <a:sym typeface="Century Gothic"/>
              </a:rPr>
              <a:t>If you have n optional parameters, you need 2^n constructors, but only one builder</a:t>
            </a:r>
            <a:endParaRPr sz="1800" b="0" i="0" u="none" strike="noStrike" cap="none">
              <a:solidFill>
                <a:srgbClr val="7F7F7F"/>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Builder</a:t>
            </a:r>
            <a:endParaRPr sz="5400" b="0" i="0" u="none" strike="noStrike" cap="none">
              <a:solidFill>
                <a:schemeClr val="dk2"/>
              </a:solidFill>
              <a:latin typeface="Palatino Linotype"/>
              <a:ea typeface="Palatino Linotype"/>
              <a:cs typeface="Palatino Linotype"/>
              <a:sym typeface="Palatino Linotype"/>
            </a:endParaRPr>
          </a:p>
        </p:txBody>
      </p:sp>
      <p:sp>
        <p:nvSpPr>
          <p:cNvPr id="197" name="Shape 197" descr="https://encrypted-tbn3.gstatic.com/images?q=tbn:ANd9GcQXd-rkEnD-T0txDT4pXkJ2mJpv23rXgocaqFoQ3ZqETvMKj2M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Palatino Linotype"/>
              <a:ea typeface="Palatino Linotype"/>
              <a:cs typeface="Palatino Linotype"/>
              <a:sym typeface="Palatino Linotype"/>
            </a:endParaRPr>
          </a:p>
        </p:txBody>
      </p:sp>
      <p:sp>
        <p:nvSpPr>
          <p:cNvPr id="198" name="Shape 198"/>
          <p:cNvSpPr txBox="1"/>
          <p:nvPr/>
        </p:nvSpPr>
        <p:spPr>
          <a:xfrm>
            <a:off x="183824" y="1600200"/>
            <a:ext cx="8731576" cy="46980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5"/>
              <a:buFont typeface="Consolas"/>
              <a:buNone/>
            </a:pPr>
            <a:r>
              <a:rPr lang="en-US" sz="1300">
                <a:solidFill>
                  <a:schemeClr val="dk1"/>
                </a:solidFill>
                <a:latin typeface="Courier New"/>
                <a:ea typeface="Courier New"/>
                <a:cs typeface="Courier New"/>
                <a:sym typeface="Courier New"/>
              </a:rPr>
              <a:t>public class NutritionFacts {</a:t>
            </a:r>
            <a:endParaRPr/>
          </a:p>
          <a:p>
            <a:pPr marL="0" marR="0" lvl="0" indent="0" algn="l" rtl="0">
              <a:spcBef>
                <a:spcPts val="0"/>
              </a:spcBef>
              <a:spcAft>
                <a:spcPts val="0"/>
              </a:spcAft>
              <a:buClr>
                <a:schemeClr val="dk1"/>
              </a:buClr>
              <a:buSzPts val="325"/>
              <a:buFont typeface="Consolas"/>
              <a:buNone/>
            </a:pPr>
            <a:r>
              <a:rPr lang="en-US" sz="1300">
                <a:solidFill>
                  <a:schemeClr val="dk1"/>
                </a:solidFill>
                <a:latin typeface="Courier New"/>
                <a:ea typeface="Courier New"/>
                <a:cs typeface="Courier New"/>
                <a:sym typeface="Courier New"/>
              </a:rPr>
              <a:t>	// required</a:t>
            </a:r>
            <a:endParaRPr/>
          </a:p>
          <a:p>
            <a:pPr marL="0" marR="0" lvl="0" indent="0" algn="l" rtl="0">
              <a:spcBef>
                <a:spcPts val="0"/>
              </a:spcBef>
              <a:spcAft>
                <a:spcPts val="0"/>
              </a:spcAft>
              <a:buClr>
                <a:schemeClr val="dk1"/>
              </a:buClr>
              <a:buSzPts val="325"/>
              <a:buFont typeface="Consolas"/>
              <a:buNone/>
            </a:pPr>
            <a:r>
              <a:rPr lang="en-US" sz="1300">
                <a:solidFill>
                  <a:schemeClr val="dk1"/>
                </a:solidFill>
                <a:latin typeface="Courier New"/>
                <a:ea typeface="Courier New"/>
                <a:cs typeface="Courier New"/>
                <a:sym typeface="Courier New"/>
              </a:rPr>
              <a:t>	private final int servingSize, servings;		</a:t>
            </a:r>
            <a:endParaRPr sz="1300">
              <a:solidFill>
                <a:schemeClr val="dk1"/>
              </a:solidFill>
              <a:latin typeface="Courier New"/>
              <a:ea typeface="Courier New"/>
              <a:cs typeface="Courier New"/>
              <a:sym typeface="Courier New"/>
            </a:endParaRPr>
          </a:p>
          <a:p>
            <a:pPr marL="0" marR="0" lvl="0" indent="0" algn="l" rtl="0">
              <a:spcBef>
                <a:spcPts val="0"/>
              </a:spcBef>
              <a:spcAft>
                <a:spcPts val="0"/>
              </a:spcAft>
              <a:buClr>
                <a:schemeClr val="dk1"/>
              </a:buClr>
              <a:buSzPts val="325"/>
              <a:buFont typeface="Consolas"/>
              <a:buNone/>
            </a:pPr>
            <a:r>
              <a:rPr lang="en-US" sz="1300">
                <a:solidFill>
                  <a:schemeClr val="dk1"/>
                </a:solidFill>
                <a:latin typeface="Courier New"/>
                <a:ea typeface="Courier New"/>
                <a:cs typeface="Courier New"/>
                <a:sym typeface="Courier New"/>
              </a:rPr>
              <a:t>	// optional</a:t>
            </a:r>
            <a:endParaRPr/>
          </a:p>
          <a:p>
            <a:pPr marL="0" marR="0" lvl="0" indent="0" algn="l" rtl="0">
              <a:spcBef>
                <a:spcPts val="0"/>
              </a:spcBef>
              <a:spcAft>
                <a:spcPts val="0"/>
              </a:spcAft>
              <a:buClr>
                <a:schemeClr val="dk1"/>
              </a:buClr>
              <a:buSzPts val="325"/>
              <a:buFont typeface="Consolas"/>
              <a:buNone/>
            </a:pPr>
            <a:r>
              <a:rPr lang="en-US" sz="1300">
                <a:solidFill>
                  <a:schemeClr val="dk1"/>
                </a:solidFill>
                <a:latin typeface="Courier New"/>
                <a:ea typeface="Courier New"/>
                <a:cs typeface="Courier New"/>
                <a:sym typeface="Courier New"/>
              </a:rPr>
              <a:t>	private final int calories, fat, sodium;</a:t>
            </a:r>
            <a:endParaRPr/>
          </a:p>
          <a:p>
            <a:pPr marL="0" marR="0" lvl="0" indent="0" algn="l" rtl="0">
              <a:spcBef>
                <a:spcPts val="0"/>
              </a:spcBef>
              <a:spcAft>
                <a:spcPts val="0"/>
              </a:spcAft>
              <a:buClr>
                <a:schemeClr val="dk1"/>
              </a:buClr>
              <a:buSzPts val="325"/>
              <a:buFont typeface="Consolas"/>
              <a:buNone/>
            </a:pPr>
            <a:r>
              <a:rPr lang="en-US" sz="1300">
                <a:solidFill>
                  <a:schemeClr val="dk1"/>
                </a:solidFill>
                <a:latin typeface="Courier New"/>
                <a:ea typeface="Courier New"/>
                <a:cs typeface="Courier New"/>
                <a:sym typeface="Courier New"/>
              </a:rPr>
              <a:t>	</a:t>
            </a:r>
            <a:endParaRPr sz="1300">
              <a:solidFill>
                <a:schemeClr val="dk1"/>
              </a:solidFill>
              <a:latin typeface="Courier New"/>
              <a:ea typeface="Courier New"/>
              <a:cs typeface="Courier New"/>
              <a:sym typeface="Courier New"/>
            </a:endParaRPr>
          </a:p>
          <a:p>
            <a:pPr marL="0" marR="0" lvl="0" indent="0" algn="l" rtl="0">
              <a:spcBef>
                <a:spcPts val="0"/>
              </a:spcBef>
              <a:spcAft>
                <a:spcPts val="0"/>
              </a:spcAft>
              <a:buClr>
                <a:schemeClr val="dk1"/>
              </a:buClr>
              <a:buSzPts val="325"/>
              <a:buFont typeface="Consolas"/>
              <a:buNone/>
            </a:pPr>
            <a:r>
              <a:rPr lang="en-US" sz="1300">
                <a:solidFill>
                  <a:schemeClr val="dk1"/>
                </a:solidFill>
                <a:latin typeface="Courier New"/>
                <a:ea typeface="Courier New"/>
                <a:cs typeface="Courier New"/>
                <a:sym typeface="Courier New"/>
              </a:rPr>
              <a:t>	public NutritionFacts(int servingSize, int servings) {</a:t>
            </a:r>
            <a:endParaRPr/>
          </a:p>
          <a:p>
            <a:pPr marL="0" marR="0" lvl="0" indent="0" algn="l" rtl="0">
              <a:spcBef>
                <a:spcPts val="0"/>
              </a:spcBef>
              <a:spcAft>
                <a:spcPts val="0"/>
              </a:spcAft>
              <a:buClr>
                <a:schemeClr val="dk1"/>
              </a:buClr>
              <a:buSzPts val="325"/>
              <a:buFont typeface="Consolas"/>
              <a:buNone/>
            </a:pPr>
            <a:r>
              <a:rPr lang="en-US" sz="1300">
                <a:solidFill>
                  <a:schemeClr val="dk1"/>
                </a:solidFill>
                <a:latin typeface="Courier New"/>
                <a:ea typeface="Courier New"/>
                <a:cs typeface="Courier New"/>
                <a:sym typeface="Courier New"/>
              </a:rPr>
              <a:t>		this(servingSize, servings, 0);	</a:t>
            </a:r>
            <a:endParaRPr/>
          </a:p>
          <a:p>
            <a:pPr marL="400050" marR="0" lvl="1" indent="0" algn="l" rtl="0">
              <a:spcBef>
                <a:spcPts val="0"/>
              </a:spcBef>
              <a:spcAft>
                <a:spcPts val="0"/>
              </a:spcAft>
              <a:buClr>
                <a:schemeClr val="dk1"/>
              </a:buClr>
              <a:buSzPts val="325"/>
              <a:buFont typeface="Consolas"/>
              <a:buNone/>
            </a:pPr>
            <a:r>
              <a:rPr lang="en-US" sz="1300" b="0" i="0" u="none" strike="noStrike" cap="none">
                <a:solidFill>
                  <a:schemeClr val="dk1"/>
                </a:solidFill>
                <a:latin typeface="Courier New"/>
                <a:ea typeface="Courier New"/>
                <a:cs typeface="Courier New"/>
                <a:sym typeface="Courier New"/>
              </a:rPr>
              <a:t>	}</a:t>
            </a:r>
            <a:endParaRPr/>
          </a:p>
          <a:p>
            <a:pPr marL="400050" marR="0" lvl="1" indent="0" algn="l" rtl="0">
              <a:spcBef>
                <a:spcPts val="0"/>
              </a:spcBef>
              <a:spcAft>
                <a:spcPts val="0"/>
              </a:spcAft>
              <a:buClr>
                <a:schemeClr val="dk1"/>
              </a:buClr>
              <a:buSzPts val="325"/>
              <a:buFont typeface="Consolas"/>
              <a:buNone/>
            </a:pPr>
            <a:r>
              <a:rPr lang="en-US" sz="1300" b="0" i="0" u="none" strike="noStrike" cap="none">
                <a:solidFill>
                  <a:schemeClr val="dk1"/>
                </a:solidFill>
                <a:latin typeface="Courier New"/>
                <a:ea typeface="Courier New"/>
                <a:cs typeface="Courier New"/>
                <a:sym typeface="Courier New"/>
              </a:rPr>
              <a:t>	public NutritionFacts(int servingSize, int servings, int calories) {</a:t>
            </a:r>
            <a:endParaRPr/>
          </a:p>
          <a:p>
            <a:pPr marL="400050" marR="0" lvl="1" indent="0" algn="l" rtl="0">
              <a:spcBef>
                <a:spcPts val="0"/>
              </a:spcBef>
              <a:spcAft>
                <a:spcPts val="0"/>
              </a:spcAft>
              <a:buClr>
                <a:schemeClr val="dk1"/>
              </a:buClr>
              <a:buSzPts val="325"/>
              <a:buFont typeface="Consolas"/>
              <a:buNone/>
            </a:pPr>
            <a:r>
              <a:rPr lang="en-US" sz="1300" b="0" i="0" u="none" strike="noStrike" cap="none">
                <a:solidFill>
                  <a:schemeClr val="dk1"/>
                </a:solidFill>
                <a:latin typeface="Courier New"/>
                <a:ea typeface="Courier New"/>
                <a:cs typeface="Courier New"/>
                <a:sym typeface="Courier New"/>
              </a:rPr>
              <a:t>    		this(servingSize, servings, calories, 0);</a:t>
            </a:r>
            <a:endParaRPr/>
          </a:p>
          <a:p>
            <a:pPr marL="400050" marR="0" lvl="1" indent="0" algn="l" rtl="0">
              <a:spcBef>
                <a:spcPts val="0"/>
              </a:spcBef>
              <a:spcAft>
                <a:spcPts val="0"/>
              </a:spcAft>
              <a:buClr>
                <a:schemeClr val="dk1"/>
              </a:buClr>
              <a:buSzPts val="325"/>
              <a:buFont typeface="Consolas"/>
              <a:buNone/>
            </a:pPr>
            <a:r>
              <a:rPr lang="en-US" sz="1300" b="0" i="0" u="none" strike="noStrike" cap="none">
                <a:solidFill>
                  <a:schemeClr val="dk1"/>
                </a:solidFill>
                <a:latin typeface="Courier New"/>
                <a:ea typeface="Courier New"/>
                <a:cs typeface="Courier New"/>
                <a:sym typeface="Courier New"/>
              </a:rPr>
              <a:t>	}</a:t>
            </a:r>
            <a:endParaRPr/>
          </a:p>
          <a:p>
            <a:pPr marL="400050" marR="0" lvl="1" indent="0" algn="l" rtl="0">
              <a:spcBef>
                <a:spcPts val="0"/>
              </a:spcBef>
              <a:spcAft>
                <a:spcPts val="0"/>
              </a:spcAft>
              <a:buClr>
                <a:schemeClr val="dk1"/>
              </a:buClr>
              <a:buSzPts val="325"/>
              <a:buFont typeface="Consolas"/>
              <a:buNone/>
            </a:pPr>
            <a:r>
              <a:rPr lang="en-US" sz="1300" b="0" i="0" u="none" strike="noStrike" cap="none">
                <a:solidFill>
                  <a:schemeClr val="dk1"/>
                </a:solidFill>
                <a:latin typeface="Courier New"/>
                <a:ea typeface="Courier New"/>
                <a:cs typeface="Courier New"/>
                <a:sym typeface="Courier New"/>
              </a:rPr>
              <a:t>	public NutritionFacts(int servingSize, int servings, int calories, int fat) {</a:t>
            </a:r>
            <a:endParaRPr/>
          </a:p>
          <a:p>
            <a:pPr marL="400050" marR="0" lvl="1" indent="0" algn="l" rtl="0">
              <a:spcBef>
                <a:spcPts val="0"/>
              </a:spcBef>
              <a:spcAft>
                <a:spcPts val="0"/>
              </a:spcAft>
              <a:buClr>
                <a:schemeClr val="dk1"/>
              </a:buClr>
              <a:buSzPts val="325"/>
              <a:buFont typeface="Consolas"/>
              <a:buNone/>
            </a:pPr>
            <a:r>
              <a:rPr lang="en-US" sz="1300" b="0" i="0" u="none" strike="noStrike" cap="none">
                <a:solidFill>
                  <a:schemeClr val="dk1"/>
                </a:solidFill>
                <a:latin typeface="Courier New"/>
                <a:ea typeface="Courier New"/>
                <a:cs typeface="Courier New"/>
                <a:sym typeface="Courier New"/>
              </a:rPr>
              <a:t>    		this(servingSize, servings, calories, fat, 0);</a:t>
            </a:r>
            <a:endParaRPr/>
          </a:p>
          <a:p>
            <a:pPr marL="400050" marR="0" lvl="1" indent="0" algn="l" rtl="0">
              <a:spcBef>
                <a:spcPts val="0"/>
              </a:spcBef>
              <a:spcAft>
                <a:spcPts val="0"/>
              </a:spcAft>
              <a:buClr>
                <a:schemeClr val="dk1"/>
              </a:buClr>
              <a:buSzPts val="325"/>
              <a:buFont typeface="Consolas"/>
              <a:buNone/>
            </a:pPr>
            <a:r>
              <a:rPr lang="en-US" sz="1300" b="0" i="0" u="none" strike="noStrike" cap="none">
                <a:solidFill>
                  <a:schemeClr val="dk1"/>
                </a:solidFill>
                <a:latin typeface="Courier New"/>
                <a:ea typeface="Courier New"/>
                <a:cs typeface="Courier New"/>
                <a:sym typeface="Courier New"/>
              </a:rPr>
              <a:t>	}</a:t>
            </a:r>
            <a:endParaRPr/>
          </a:p>
          <a:p>
            <a:pPr marL="400050" marR="0" lvl="1" indent="0" algn="l" rtl="0">
              <a:spcBef>
                <a:spcPts val="0"/>
              </a:spcBef>
              <a:spcAft>
                <a:spcPts val="0"/>
              </a:spcAft>
              <a:buClr>
                <a:schemeClr val="dk1"/>
              </a:buClr>
              <a:buSzPts val="325"/>
              <a:buFont typeface="Consolas"/>
              <a:buNone/>
            </a:pPr>
            <a:r>
              <a:rPr lang="en-US" sz="1300" b="0" i="0" u="none" strike="noStrike" cap="none">
                <a:solidFill>
                  <a:schemeClr val="dk1"/>
                </a:solidFill>
                <a:latin typeface="Courier New"/>
                <a:ea typeface="Courier New"/>
                <a:cs typeface="Courier New"/>
                <a:sym typeface="Courier New"/>
              </a:rPr>
              <a:t>	…</a:t>
            </a:r>
            <a:endParaRPr/>
          </a:p>
          <a:p>
            <a:pPr marL="0" marR="0" lvl="0" indent="0" algn="l" rtl="0">
              <a:spcBef>
                <a:spcPts val="0"/>
              </a:spcBef>
              <a:spcAft>
                <a:spcPts val="0"/>
              </a:spcAft>
              <a:buClr>
                <a:schemeClr val="dk1"/>
              </a:buClr>
              <a:buSzPts val="325"/>
              <a:buFont typeface="Consolas"/>
              <a:buNone/>
            </a:pPr>
            <a:r>
              <a:rPr lang="en-US" sz="1300">
                <a:solidFill>
                  <a:schemeClr val="dk1"/>
                </a:solidFill>
                <a:latin typeface="Courier New"/>
                <a:ea typeface="Courier New"/>
                <a:cs typeface="Courier New"/>
                <a:sym typeface="Courier New"/>
              </a:rPr>
              <a:t>	public NutritionFacts(int servingSize, int servings, int calories, int fat, 	int sodium) {</a:t>
            </a:r>
            <a:endParaRPr/>
          </a:p>
          <a:p>
            <a:pPr marL="0" marR="0" lvl="0" indent="0" algn="l" rtl="0">
              <a:spcBef>
                <a:spcPts val="0"/>
              </a:spcBef>
              <a:spcAft>
                <a:spcPts val="0"/>
              </a:spcAft>
              <a:buClr>
                <a:schemeClr val="dk1"/>
              </a:buClr>
              <a:buSzPts val="325"/>
              <a:buFont typeface="Consolas"/>
              <a:buNone/>
            </a:pPr>
            <a:r>
              <a:rPr lang="en-US" sz="1300">
                <a:solidFill>
                  <a:schemeClr val="dk1"/>
                </a:solidFill>
                <a:latin typeface="Courier New"/>
                <a:ea typeface="Courier New"/>
                <a:cs typeface="Courier New"/>
                <a:sym typeface="Courier New"/>
              </a:rPr>
              <a:t>		this.servingSize  = servingSize;</a:t>
            </a:r>
            <a:endParaRPr/>
          </a:p>
          <a:p>
            <a:pPr marL="0" marR="0" lvl="0" indent="0" algn="l" rtl="0">
              <a:spcBef>
                <a:spcPts val="0"/>
              </a:spcBef>
              <a:spcAft>
                <a:spcPts val="0"/>
              </a:spcAft>
              <a:buClr>
                <a:schemeClr val="dk1"/>
              </a:buClr>
              <a:buSzPts val="325"/>
              <a:buFont typeface="Consolas"/>
              <a:buNone/>
            </a:pPr>
            <a:r>
              <a:rPr lang="en-US" sz="1300">
                <a:solidFill>
                  <a:schemeClr val="dk1"/>
                </a:solidFill>
                <a:latin typeface="Courier New"/>
                <a:ea typeface="Courier New"/>
                <a:cs typeface="Courier New"/>
                <a:sym typeface="Courier New"/>
              </a:rPr>
              <a:t>		this.servings     = servings;</a:t>
            </a:r>
            <a:endParaRPr/>
          </a:p>
          <a:p>
            <a:pPr marL="0" marR="0" lvl="0" indent="0" algn="l" rtl="0">
              <a:spcBef>
                <a:spcPts val="0"/>
              </a:spcBef>
              <a:spcAft>
                <a:spcPts val="0"/>
              </a:spcAft>
              <a:buClr>
                <a:schemeClr val="dk1"/>
              </a:buClr>
              <a:buSzPts val="325"/>
              <a:buFont typeface="Consolas"/>
              <a:buNone/>
            </a:pPr>
            <a:r>
              <a:rPr lang="en-US" sz="1300">
                <a:solidFill>
                  <a:schemeClr val="dk1"/>
                </a:solidFill>
                <a:latin typeface="Courier New"/>
                <a:ea typeface="Courier New"/>
                <a:cs typeface="Courier New"/>
                <a:sym typeface="Courier New"/>
              </a:rPr>
              <a:t>		this.calories     = calories;</a:t>
            </a:r>
            <a:endParaRPr/>
          </a:p>
          <a:p>
            <a:pPr marL="0" marR="0" lvl="0" indent="0" algn="l" rtl="0">
              <a:spcBef>
                <a:spcPts val="0"/>
              </a:spcBef>
              <a:spcAft>
                <a:spcPts val="0"/>
              </a:spcAft>
              <a:buClr>
                <a:schemeClr val="dk1"/>
              </a:buClr>
              <a:buSzPts val="325"/>
              <a:buFont typeface="Consolas"/>
              <a:buNone/>
            </a:pPr>
            <a:r>
              <a:rPr lang="en-US" sz="1300">
                <a:solidFill>
                  <a:schemeClr val="dk1"/>
                </a:solidFill>
                <a:latin typeface="Courier New"/>
                <a:ea typeface="Courier New"/>
                <a:cs typeface="Courier New"/>
                <a:sym typeface="Courier New"/>
              </a:rPr>
              <a:t>		this.fat          = fat;</a:t>
            </a:r>
            <a:endParaRPr/>
          </a:p>
          <a:p>
            <a:pPr marL="0" marR="0" lvl="0" indent="0" algn="l" rtl="0">
              <a:spcBef>
                <a:spcPts val="0"/>
              </a:spcBef>
              <a:spcAft>
                <a:spcPts val="0"/>
              </a:spcAft>
              <a:buClr>
                <a:schemeClr val="dk1"/>
              </a:buClr>
              <a:buSzPts val="325"/>
              <a:buFont typeface="Consolas"/>
              <a:buNone/>
            </a:pPr>
            <a:r>
              <a:rPr lang="en-US" sz="1300">
                <a:solidFill>
                  <a:schemeClr val="dk1"/>
                </a:solidFill>
                <a:latin typeface="Courier New"/>
                <a:ea typeface="Courier New"/>
                <a:cs typeface="Courier New"/>
                <a:sym typeface="Courier New"/>
              </a:rPr>
              <a:t>		this.sodium       = sodium;</a:t>
            </a:r>
            <a:endParaRPr/>
          </a:p>
          <a:p>
            <a:pPr marL="0" marR="0" lvl="0" indent="0" algn="l" rtl="0">
              <a:spcBef>
                <a:spcPts val="0"/>
              </a:spcBef>
              <a:spcAft>
                <a:spcPts val="0"/>
              </a:spcAft>
              <a:buClr>
                <a:schemeClr val="dk1"/>
              </a:buClr>
              <a:buSzPts val="325"/>
              <a:buFont typeface="Consolas"/>
              <a:buNone/>
            </a:pPr>
            <a:r>
              <a:rPr lang="en-US" sz="1300">
                <a:solidFill>
                  <a:schemeClr val="dk1"/>
                </a:solidFill>
                <a:latin typeface="Courier New"/>
                <a:ea typeface="Courier New"/>
                <a:cs typeface="Courier New"/>
                <a:sym typeface="Courier New"/>
              </a:rPr>
              <a:t>	}	</a:t>
            </a:r>
            <a:endParaRPr/>
          </a:p>
          <a:p>
            <a:pPr marL="0" marR="0" lvl="0" indent="0" algn="l" rtl="0">
              <a:spcBef>
                <a:spcPts val="0"/>
              </a:spcBef>
              <a:spcAft>
                <a:spcPts val="0"/>
              </a:spcAft>
              <a:buClr>
                <a:schemeClr val="dk1"/>
              </a:buClr>
              <a:buSzPts val="325"/>
              <a:buFont typeface="Consolas"/>
              <a:buNone/>
            </a:pPr>
            <a:r>
              <a:rPr lang="en-US" sz="1300">
                <a:solidFill>
                  <a:schemeClr val="dk1"/>
                </a:solidFill>
                <a:latin typeface="Courier New"/>
                <a:ea typeface="Courier New"/>
                <a:cs typeface="Courier New"/>
                <a:sym typeface="Courier New"/>
              </a:rPr>
              <a:t>}</a:t>
            </a:r>
            <a:endParaRPr sz="1300">
              <a:solidFill>
                <a:schemeClr val="dk1"/>
              </a:solidFill>
              <a:latin typeface="Courier New"/>
              <a:ea typeface="Courier New"/>
              <a:cs typeface="Courier New"/>
              <a:sym typeface="Courier New"/>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Builder</a:t>
            </a:r>
            <a:endParaRPr sz="5400" b="0" i="0" u="none" strike="noStrike" cap="none">
              <a:solidFill>
                <a:schemeClr val="dk2"/>
              </a:solidFill>
              <a:latin typeface="Palatino Linotype"/>
              <a:ea typeface="Palatino Linotype"/>
              <a:cs typeface="Palatino Linotype"/>
              <a:sym typeface="Palatino Linotype"/>
            </a:endParaRPr>
          </a:p>
        </p:txBody>
      </p:sp>
      <p:sp>
        <p:nvSpPr>
          <p:cNvPr id="205" name="Shape 205" descr="https://encrypted-tbn3.gstatic.com/images?q=tbn:ANd9GcQXd-rkEnD-T0txDT4pXkJ2mJpv23rXgocaqFoQ3ZqETvMKj2Mi"/>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Palatino Linotype"/>
              <a:ea typeface="Palatino Linotype"/>
              <a:cs typeface="Palatino Linotype"/>
              <a:sym typeface="Palatino Linotype"/>
            </a:endParaRPr>
          </a:p>
        </p:txBody>
      </p:sp>
      <p:sp>
        <p:nvSpPr>
          <p:cNvPr id="206" name="Shape 206"/>
          <p:cNvSpPr txBox="1"/>
          <p:nvPr/>
        </p:nvSpPr>
        <p:spPr>
          <a:xfrm>
            <a:off x="183824" y="1600200"/>
            <a:ext cx="8731576" cy="46980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public class NutritionFacts {</a:t>
            </a:r>
            <a:endParaRPr/>
          </a:p>
          <a:p>
            <a:pPr marL="0" marR="0" lvl="0" indent="0" algn="l" rtl="0">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private final int servingSize, servings, calories, fat, sodium;</a:t>
            </a:r>
            <a:endParaRPr/>
          </a:p>
          <a:p>
            <a:pPr marL="0" marR="0" lvl="0" indent="0" algn="l" rtl="0">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a:t>
            </a:r>
            <a:endParaRPr sz="1100">
              <a:solidFill>
                <a:schemeClr val="dk1"/>
              </a:solidFill>
              <a:latin typeface="Courier New"/>
              <a:ea typeface="Courier New"/>
              <a:cs typeface="Courier New"/>
              <a:sym typeface="Courier New"/>
            </a:endParaRPr>
          </a:p>
          <a:p>
            <a:pPr marL="0" marR="0" lvl="0" indent="0" algn="l" rtl="0">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public static class Builder {</a:t>
            </a:r>
            <a:endParaRPr/>
          </a:p>
          <a:p>
            <a:pPr marL="0" marR="0" lvl="0" indent="0" algn="l" rtl="0">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 required</a:t>
            </a:r>
            <a:endParaRPr/>
          </a:p>
          <a:p>
            <a:pPr marL="0" marR="0" lvl="0" indent="0" algn="l" rtl="0">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private int servingSize, servings;		</a:t>
            </a:r>
            <a:endParaRPr/>
          </a:p>
          <a:p>
            <a:pPr marL="0" marR="0" lvl="0" indent="0" algn="l" rtl="0">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 optional, initialized to default values</a:t>
            </a:r>
            <a:endParaRPr/>
          </a:p>
          <a:p>
            <a:pPr marL="0" marR="0" lvl="0" indent="0" algn="l" rtl="0">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private int calories = 0;</a:t>
            </a:r>
            <a:endParaRPr/>
          </a:p>
          <a:p>
            <a:pPr marL="0" marR="0" lvl="0" indent="0" algn="l" rtl="0">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private int fat = 0;</a:t>
            </a:r>
            <a:endParaRPr/>
          </a:p>
          <a:p>
            <a:pPr marL="0" marR="0" lvl="0" indent="0" algn="l" rtl="0">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private int sodium = 0;</a:t>
            </a:r>
            <a:endParaRPr/>
          </a:p>
          <a:p>
            <a:pPr marL="0" marR="0" lvl="0" indent="0" algn="l" rtl="0">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a:t>
            </a:r>
            <a:endParaRPr/>
          </a:p>
          <a:p>
            <a:pPr marL="0" marR="0" lvl="0" indent="0" algn="l" rtl="0">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public Builder(int servingSize, int servings) {</a:t>
            </a:r>
            <a:endParaRPr/>
          </a:p>
          <a:p>
            <a:pPr marL="0" marR="0" lvl="0" indent="0" algn="l" rtl="0">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this.servingSize = servingSize;</a:t>
            </a:r>
            <a:endParaRPr/>
          </a:p>
          <a:p>
            <a:pPr marL="0" marR="0" lvl="0" indent="0" algn="l" rtl="0">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this.servings = servings;</a:t>
            </a:r>
            <a:endParaRPr/>
          </a:p>
          <a:p>
            <a:pPr marL="0" marR="0" lvl="0" indent="0" algn="l" rtl="0">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a:t>
            </a:r>
            <a:endParaRPr/>
          </a:p>
          <a:p>
            <a:pPr marL="0" marR="0" lvl="0" indent="0" algn="l" rtl="0">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public Builder calories(int val) { calories = val; return this; }</a:t>
            </a:r>
            <a:endParaRPr/>
          </a:p>
          <a:p>
            <a:pPr marL="0" marR="0" lvl="0" indent="0" algn="l" rtl="0">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public Builder fat(int val) { fat = val; return this; }</a:t>
            </a:r>
            <a:endParaRPr/>
          </a:p>
          <a:p>
            <a:pPr marL="0" marR="0" lvl="0" indent="0" algn="l" rtl="0">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public Builder sodium(int val) { sodium = val; return this; }</a:t>
            </a:r>
            <a:endParaRPr/>
          </a:p>
          <a:p>
            <a:pPr marL="0" marR="0" lvl="0" indent="0" algn="l" rtl="0">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a:t>
            </a:r>
            <a:r>
              <a:rPr lang="en-US" sz="1100" b="1">
                <a:solidFill>
                  <a:srgbClr val="FF0000"/>
                </a:solidFill>
                <a:latin typeface="Courier New"/>
                <a:ea typeface="Courier New"/>
                <a:cs typeface="Courier New"/>
                <a:sym typeface="Courier New"/>
              </a:rPr>
              <a:t>public NutritionFacts build() { return new NutritionFacts(this); }</a:t>
            </a:r>
            <a:r>
              <a:rPr lang="en-US" sz="1100">
                <a:solidFill>
                  <a:schemeClr val="dk1"/>
                </a:solidFill>
                <a:latin typeface="Courier New"/>
                <a:ea typeface="Courier New"/>
                <a:cs typeface="Courier New"/>
                <a:sym typeface="Courier New"/>
              </a:rPr>
              <a:t>	</a:t>
            </a:r>
            <a:endParaRPr/>
          </a:p>
          <a:p>
            <a:pPr marL="400050" marR="0" lvl="1" indent="0" algn="l" rtl="0">
              <a:spcBef>
                <a:spcPts val="0"/>
              </a:spcBef>
              <a:spcAft>
                <a:spcPts val="0"/>
              </a:spcAft>
              <a:buClr>
                <a:schemeClr val="dk1"/>
              </a:buClr>
              <a:buSzPts val="275"/>
              <a:buFont typeface="Consolas"/>
              <a:buNone/>
            </a:pPr>
            <a:r>
              <a:rPr lang="en-US" sz="1100" b="0" i="0" u="none" strike="noStrike" cap="none">
                <a:solidFill>
                  <a:schemeClr val="dk1"/>
                </a:solidFill>
                <a:latin typeface="Courier New"/>
                <a:ea typeface="Courier New"/>
                <a:cs typeface="Courier New"/>
                <a:sym typeface="Courier New"/>
              </a:rPr>
              <a:t>	}</a:t>
            </a:r>
            <a:endParaRPr/>
          </a:p>
          <a:p>
            <a:pPr marL="400050" marR="0" lvl="1" indent="0" algn="l" rtl="0">
              <a:spcBef>
                <a:spcPts val="0"/>
              </a:spcBef>
              <a:spcAft>
                <a:spcPts val="0"/>
              </a:spcAft>
              <a:buClr>
                <a:schemeClr val="dk1"/>
              </a:buClr>
              <a:buSzPts val="275"/>
              <a:buFont typeface="Consolas"/>
              <a:buNone/>
            </a:pPr>
            <a:endParaRPr sz="1100" b="0" i="0" u="none" strike="noStrike" cap="none">
              <a:solidFill>
                <a:schemeClr val="dk1"/>
              </a:solidFill>
              <a:latin typeface="Courier New"/>
              <a:ea typeface="Courier New"/>
              <a:cs typeface="Courier New"/>
              <a:sym typeface="Courier New"/>
            </a:endParaRPr>
          </a:p>
          <a:p>
            <a:pPr marL="400050" marR="0" lvl="1" indent="0" algn="l" rtl="0">
              <a:spcBef>
                <a:spcPts val="0"/>
              </a:spcBef>
              <a:spcAft>
                <a:spcPts val="0"/>
              </a:spcAft>
              <a:buClr>
                <a:schemeClr val="dk1"/>
              </a:buClr>
              <a:buSzPts val="275"/>
              <a:buFont typeface="Consolas"/>
              <a:buNone/>
            </a:pPr>
            <a:r>
              <a:rPr lang="en-US" sz="1100" b="0" i="0" u="none" strike="noStrike" cap="none">
                <a:solidFill>
                  <a:schemeClr val="dk1"/>
                </a:solidFill>
                <a:latin typeface="Courier New"/>
                <a:ea typeface="Courier New"/>
                <a:cs typeface="Courier New"/>
                <a:sym typeface="Courier New"/>
              </a:rPr>
              <a:t> 	public NutritionFacts(Builder builder) {</a:t>
            </a:r>
            <a:endParaRPr/>
          </a:p>
          <a:p>
            <a:pPr marL="0" marR="0" lvl="0" indent="0" algn="l" rtl="0">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this.servingSize  = builder.servingSize;</a:t>
            </a:r>
            <a:endParaRPr/>
          </a:p>
          <a:p>
            <a:pPr marL="0" marR="0" lvl="0" indent="0" algn="l" rtl="0">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this.servings     = builder.servings;</a:t>
            </a:r>
            <a:endParaRPr/>
          </a:p>
          <a:p>
            <a:pPr marL="0" marR="0" lvl="0" indent="0" algn="l" rtl="0">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this.calories     = builder.calories;</a:t>
            </a:r>
            <a:endParaRPr/>
          </a:p>
          <a:p>
            <a:pPr marL="0" marR="0" lvl="0" indent="0" algn="l" rtl="0">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this.fat          = builder.fat;</a:t>
            </a:r>
            <a:endParaRPr/>
          </a:p>
          <a:p>
            <a:pPr marL="0" marR="0" lvl="0" indent="0" algn="l" rtl="0">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this.sodium       = builder.sodium;</a:t>
            </a:r>
            <a:endParaRPr/>
          </a:p>
          <a:p>
            <a:pPr marL="0" marR="0" lvl="0" indent="0" algn="l" rtl="0">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 	}</a:t>
            </a:r>
            <a:endParaRPr sz="1100">
              <a:solidFill>
                <a:schemeClr val="dk1"/>
              </a:solidFill>
              <a:latin typeface="Courier New"/>
              <a:ea typeface="Courier New"/>
              <a:cs typeface="Courier New"/>
              <a:sym typeface="Courier New"/>
            </a:endParaRPr>
          </a:p>
          <a:p>
            <a:pPr marL="0" marR="0" lvl="0" indent="0" algn="l" rtl="0">
              <a:spcBef>
                <a:spcPts val="0"/>
              </a:spcBef>
              <a:spcAft>
                <a:spcPts val="0"/>
              </a:spcAft>
              <a:buClr>
                <a:schemeClr val="dk1"/>
              </a:buClr>
              <a:buSzPts val="275"/>
              <a:buFont typeface="Consolas"/>
              <a:buNone/>
            </a:pPr>
            <a:r>
              <a:rPr lang="en-US" sz="1100">
                <a:solidFill>
                  <a:schemeClr val="dk1"/>
                </a:solidFill>
                <a:latin typeface="Courier New"/>
                <a:ea typeface="Courier New"/>
                <a:cs typeface="Courier New"/>
                <a:sym typeface="Courier New"/>
              </a:rPr>
              <a:t>}</a:t>
            </a:r>
            <a:endParaRPr sz="1100">
              <a:solidFill>
                <a:schemeClr val="dk1"/>
              </a:solidFill>
              <a:latin typeface="Courier New"/>
              <a:ea typeface="Courier New"/>
              <a:cs typeface="Courier New"/>
              <a:sym typeface="Courier New"/>
            </a:endParaRPr>
          </a:p>
          <a:p>
            <a:pPr marL="342900" marR="0" lvl="0" indent="-266700" algn="l" rtl="0">
              <a:spcBef>
                <a:spcPts val="0"/>
              </a:spcBef>
              <a:spcAft>
                <a:spcPts val="0"/>
              </a:spcAft>
              <a:buClr>
                <a:srgbClr val="7F7F7F"/>
              </a:buClr>
              <a:buSzPts val="1200"/>
              <a:buFont typeface="Arial"/>
              <a:buNone/>
            </a:pPr>
            <a:endParaRPr sz="1200">
              <a:solidFill>
                <a:schemeClr val="dk1"/>
              </a:solidFill>
              <a:latin typeface="Consolas"/>
              <a:ea typeface="Consolas"/>
              <a:cs typeface="Consolas"/>
              <a:sym typeface="Consola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Structural Patterns</a:t>
            </a:r>
            <a:endParaRPr sz="5400" b="0" i="0" u="none" strike="noStrike" cap="none">
              <a:solidFill>
                <a:schemeClr val="dk2"/>
              </a:solidFill>
              <a:latin typeface="Palatino Linotype"/>
              <a:ea typeface="Palatino Linotype"/>
              <a:cs typeface="Palatino Linotype"/>
              <a:sym typeface="Palatino Linotype"/>
            </a:endParaRPr>
          </a:p>
        </p:txBody>
      </p:sp>
      <p:sp>
        <p:nvSpPr>
          <p:cNvPr id="212" name="Shape 2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Problem: Sometimes difficult to realize relationships between entities</a:t>
            </a:r>
            <a:endParaRPr/>
          </a:p>
          <a:p>
            <a:pPr marL="742950" marR="0" lvl="1" indent="-285750" algn="l" rtl="0">
              <a:spcBef>
                <a:spcPts val="360"/>
              </a:spcBef>
              <a:spcAft>
                <a:spcPts val="0"/>
              </a:spcAft>
              <a:buClr>
                <a:srgbClr val="7F7F7F"/>
              </a:buClr>
              <a:buSzPts val="1800"/>
              <a:buFont typeface="Courier New"/>
              <a:buChar char="o"/>
            </a:pPr>
            <a:r>
              <a:rPr lang="en-US" sz="1800" b="0" i="0" u="none" strike="noStrike" cap="none">
                <a:solidFill>
                  <a:srgbClr val="7F7F7F"/>
                </a:solidFill>
                <a:latin typeface="Century Gothic"/>
                <a:ea typeface="Century Gothic"/>
                <a:cs typeface="Century Gothic"/>
                <a:sym typeface="Century Gothic"/>
              </a:rPr>
              <a:t>Important for code readability</a:t>
            </a:r>
            <a:endParaRPr/>
          </a:p>
          <a:p>
            <a:pPr marL="342900" marR="0" lvl="0" indent="-342900" algn="l" rtl="0">
              <a:spcBef>
                <a:spcPts val="48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Solution: Structural patterns!</a:t>
            </a:r>
            <a:endParaRPr sz="2400" b="0" i="0" u="none" strike="noStrike" cap="none">
              <a:solidFill>
                <a:srgbClr val="7F7F7F"/>
              </a:solidFill>
              <a:latin typeface="Century Gothic"/>
              <a:ea typeface="Century Gothic"/>
              <a:cs typeface="Century Gothic"/>
              <a:sym typeface="Century Gothic"/>
            </a:endParaRPr>
          </a:p>
          <a:p>
            <a:pPr marL="742950" marR="0" lvl="1" indent="-285750" algn="l" rtl="0">
              <a:spcBef>
                <a:spcPts val="360"/>
              </a:spcBef>
              <a:spcAft>
                <a:spcPts val="1600"/>
              </a:spcAft>
              <a:buClr>
                <a:srgbClr val="7F7F7F"/>
              </a:buClr>
              <a:buSzPts val="1800"/>
              <a:buFont typeface="Courier New"/>
              <a:buChar char="o"/>
            </a:pPr>
            <a:r>
              <a:rPr lang="en-US" sz="1800" b="0" i="0" u="none" strike="noStrike" cap="none">
                <a:solidFill>
                  <a:srgbClr val="7F7F7F"/>
                </a:solidFill>
                <a:latin typeface="Century Gothic"/>
                <a:ea typeface="Century Gothic"/>
                <a:cs typeface="Century Gothic"/>
                <a:sym typeface="Century Gothic"/>
              </a:rPr>
              <a:t>We’re just going to talk about </a:t>
            </a:r>
            <a:r>
              <a:rPr lang="en-US" sz="1800" b="1" i="0" u="none" strike="noStrike" cap="none">
                <a:solidFill>
                  <a:srgbClr val="7F7F7F"/>
                </a:solidFill>
                <a:latin typeface="Century Gothic"/>
                <a:ea typeface="Century Gothic"/>
                <a:cs typeface="Century Gothic"/>
                <a:sym typeface="Century Gothic"/>
              </a:rPr>
              <a:t>wrappers</a:t>
            </a:r>
            <a:r>
              <a:rPr lang="en-US" sz="1800" b="0" i="0" u="none" strike="noStrike" cap="none">
                <a:solidFill>
                  <a:srgbClr val="7F7F7F"/>
                </a:solidFill>
                <a:latin typeface="Century Gothic"/>
                <a:ea typeface="Century Gothic"/>
                <a:cs typeface="Century Gothic"/>
                <a:sym typeface="Century Gothic"/>
              </a:rPr>
              <a:t>, which translate between incompatible interfaces </a:t>
            </a:r>
            <a:endParaRPr sz="1800" b="0" i="0" u="none" strike="noStrike" cap="none">
              <a:solidFill>
                <a:srgbClr val="7F7F7F"/>
              </a:solidFill>
              <a:latin typeface="Century Gothic"/>
              <a:ea typeface="Century Gothic"/>
              <a:cs typeface="Century Gothic"/>
              <a:sym typeface="Century Gothic"/>
            </a:endParaRPr>
          </a:p>
        </p:txBody>
      </p:sp>
      <p:graphicFrame>
        <p:nvGraphicFramePr>
          <p:cNvPr id="213" name="Shape 213"/>
          <p:cNvGraphicFramePr/>
          <p:nvPr/>
        </p:nvGraphicFramePr>
        <p:xfrm>
          <a:off x="762000" y="4114800"/>
          <a:ext cx="7772400" cy="1752600"/>
        </p:xfrm>
        <a:graphic>
          <a:graphicData uri="http://schemas.openxmlformats.org/drawingml/2006/table">
            <a:tbl>
              <a:tblPr firstRow="1" bandRow="1">
                <a:noFill/>
                <a:tableStyleId>{C1333F21-29A5-42E7-92EF-5D69465271F2}</a:tableStyleId>
              </a:tblPr>
              <a:tblGrid>
                <a:gridCol w="16764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2667000">
                  <a:extLst>
                    <a:ext uri="{9D8B030D-6E8A-4147-A177-3AD203B41FA5}">
                      <a16:colId xmlns:a16="http://schemas.microsoft.com/office/drawing/2014/main" val="20003"/>
                    </a:ext>
                  </a:extLst>
                </a:gridCol>
              </a:tblGrid>
              <a:tr h="438150">
                <a:tc>
                  <a:txBody>
                    <a:bodyPr/>
                    <a:lstStyle/>
                    <a:p>
                      <a:pPr marL="0" marR="0" lvl="0" indent="0" algn="ctr" rtl="0">
                        <a:lnSpc>
                          <a:spcPct val="100000"/>
                        </a:lnSpc>
                        <a:spcBef>
                          <a:spcPts val="0"/>
                        </a:spcBef>
                        <a:spcAft>
                          <a:spcPts val="0"/>
                        </a:spcAft>
                        <a:buClr>
                          <a:schemeClr val="dk1"/>
                        </a:buClr>
                        <a:buSzPts val="500"/>
                        <a:buFont typeface="Arial"/>
                        <a:buNone/>
                      </a:pPr>
                      <a:r>
                        <a:rPr lang="en-US" sz="2000" u="none" strike="noStrike" cap="none"/>
                        <a:t>Pattern</a:t>
                      </a:r>
                      <a:endParaRPr sz="2000" b="1" i="0" u="none" strike="noStrike" cap="none">
                        <a:solidFill>
                          <a:schemeClr val="dk1"/>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500"/>
                        <a:buFont typeface="Arial"/>
                        <a:buNone/>
                      </a:pPr>
                      <a:r>
                        <a:rPr lang="en-US" sz="2000" u="none" strike="noStrike" cap="none"/>
                        <a:t>Functionality</a:t>
                      </a:r>
                      <a:endParaRPr sz="2000" b="1" i="0" u="none" strike="noStrike" cap="none">
                        <a:solidFill>
                          <a:schemeClr val="dk1"/>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500"/>
                        <a:buFont typeface="Arial"/>
                        <a:buNone/>
                      </a:pPr>
                      <a:r>
                        <a:rPr lang="en-US" sz="2000" u="none" strike="noStrike" cap="none"/>
                        <a:t>Interface</a:t>
                      </a:r>
                      <a:endParaRPr sz="2000" b="1" i="0" u="none" strike="noStrike" cap="none">
                        <a:solidFill>
                          <a:schemeClr val="dk1"/>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500"/>
                        <a:buFont typeface="Arial"/>
                        <a:buNone/>
                      </a:pPr>
                      <a:r>
                        <a:rPr lang="en-US" sz="2000" b="1" u="none" strike="noStrike" cap="none">
                          <a:solidFill>
                            <a:schemeClr val="lt1"/>
                          </a:solidFill>
                          <a:latin typeface="Palatino Linotype"/>
                          <a:ea typeface="Palatino Linotype"/>
                          <a:cs typeface="Palatino Linotype"/>
                          <a:sym typeface="Palatino Linotype"/>
                        </a:rPr>
                        <a:t>Purpose</a:t>
                      </a:r>
                      <a:endParaRPr sz="2000" b="1" u="none" strike="noStrike" cap="none">
                        <a:solidFill>
                          <a:schemeClr val="lt1"/>
                        </a:solidFill>
                        <a:latin typeface="Palatino Linotype"/>
                        <a:ea typeface="Palatino Linotype"/>
                        <a:cs typeface="Palatino Linotype"/>
                        <a:sym typeface="Palatino Linotype"/>
                      </a:endParaRPr>
                    </a:p>
                  </a:txBody>
                  <a:tcPr marL="91450" marR="91450" marT="45725" marB="45725"/>
                </a:tc>
                <a:extLst>
                  <a:ext uri="{0D108BD9-81ED-4DB2-BD59-A6C34878D82A}">
                    <a16:rowId xmlns:a16="http://schemas.microsoft.com/office/drawing/2014/main" val="10000"/>
                  </a:ext>
                </a:extLst>
              </a:tr>
              <a:tr h="438150">
                <a:tc>
                  <a:txBody>
                    <a:bodyPr/>
                    <a:lstStyle/>
                    <a:p>
                      <a:pPr marL="0" marR="0" lvl="0" indent="0" algn="ctr" rtl="0">
                        <a:lnSpc>
                          <a:spcPct val="100000"/>
                        </a:lnSpc>
                        <a:spcBef>
                          <a:spcPts val="0"/>
                        </a:spcBef>
                        <a:spcAft>
                          <a:spcPts val="0"/>
                        </a:spcAft>
                        <a:buClr>
                          <a:schemeClr val="dk1"/>
                        </a:buClr>
                        <a:buSzPts val="500"/>
                        <a:buFont typeface="Arial"/>
                        <a:buNone/>
                      </a:pPr>
                      <a:r>
                        <a:rPr lang="en-US" sz="2000" u="none" strike="noStrike" cap="none"/>
                        <a:t>Adapter</a:t>
                      </a:r>
                      <a:endParaRPr sz="2000" b="1" i="0" u="none" strike="noStrike" cap="none">
                        <a:solidFill>
                          <a:schemeClr val="dk1"/>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500"/>
                        <a:buFont typeface="Arial"/>
                        <a:buNone/>
                      </a:pPr>
                      <a:r>
                        <a:rPr lang="en-US" sz="2000" u="none" strike="noStrike" cap="none"/>
                        <a:t>same</a:t>
                      </a:r>
                      <a:endParaRPr sz="2000" b="1" i="0" u="none" strike="noStrike" cap="none">
                        <a:solidFill>
                          <a:schemeClr val="dk1"/>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500"/>
                        <a:buFont typeface="Arial"/>
                        <a:buNone/>
                      </a:pPr>
                      <a:r>
                        <a:rPr lang="en-US" sz="2000" u="none" strike="noStrike" cap="none"/>
                        <a:t>different</a:t>
                      </a:r>
                      <a:endParaRPr sz="2000" b="1" i="0" u="none" strike="noStrike" cap="none">
                        <a:solidFill>
                          <a:schemeClr val="dk1"/>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500"/>
                        <a:buFont typeface="Arial"/>
                        <a:buNone/>
                      </a:pPr>
                      <a:r>
                        <a:rPr lang="en-US" sz="2000" b="0" i="0" u="none" strike="noStrike" cap="none">
                          <a:solidFill>
                            <a:schemeClr val="dk1"/>
                          </a:solidFill>
                          <a:latin typeface="Palatino Linotype"/>
                          <a:ea typeface="Palatino Linotype"/>
                          <a:cs typeface="Palatino Linotype"/>
                          <a:sym typeface="Palatino Linotype"/>
                        </a:rPr>
                        <a:t>modify the interface</a:t>
                      </a:r>
                      <a:endParaRPr sz="2000" b="1" i="0" u="none" strike="noStrike" cap="none">
                        <a:solidFill>
                          <a:schemeClr val="dk1"/>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1"/>
                  </a:ext>
                </a:extLst>
              </a:tr>
              <a:tr h="438150">
                <a:tc>
                  <a:txBody>
                    <a:bodyPr/>
                    <a:lstStyle/>
                    <a:p>
                      <a:pPr marL="0" marR="0" lvl="0" indent="0" algn="ctr" rtl="0">
                        <a:lnSpc>
                          <a:spcPct val="100000"/>
                        </a:lnSpc>
                        <a:spcBef>
                          <a:spcPts val="0"/>
                        </a:spcBef>
                        <a:spcAft>
                          <a:spcPts val="0"/>
                        </a:spcAft>
                        <a:buClr>
                          <a:schemeClr val="dk1"/>
                        </a:buClr>
                        <a:buSzPts val="500"/>
                        <a:buFont typeface="Arial"/>
                        <a:buNone/>
                      </a:pPr>
                      <a:r>
                        <a:rPr lang="en-US" sz="2000" u="none" strike="noStrike" cap="none"/>
                        <a:t>Decorator</a:t>
                      </a:r>
                      <a:endParaRPr sz="2000" b="1" i="0" u="none" strike="noStrike" cap="none">
                        <a:solidFill>
                          <a:schemeClr val="dk1"/>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500"/>
                        <a:buFont typeface="Arial"/>
                        <a:buNone/>
                      </a:pPr>
                      <a:r>
                        <a:rPr lang="en-US" sz="2000" u="none" strike="noStrike" cap="none"/>
                        <a:t>different</a:t>
                      </a:r>
                      <a:endParaRPr sz="2000" b="1" i="0" u="none" strike="noStrike" cap="none">
                        <a:solidFill>
                          <a:schemeClr val="dk1"/>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500"/>
                        <a:buFont typeface="Arial"/>
                        <a:buNone/>
                      </a:pPr>
                      <a:r>
                        <a:rPr lang="en-US" sz="2000" u="none" strike="noStrike" cap="none"/>
                        <a:t>same</a:t>
                      </a:r>
                      <a:endParaRPr sz="2000" b="1" i="0" u="none" strike="noStrike" cap="none">
                        <a:solidFill>
                          <a:schemeClr val="dk1"/>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500"/>
                        <a:buFont typeface="Arial"/>
                        <a:buNone/>
                      </a:pPr>
                      <a:r>
                        <a:rPr lang="en-US" sz="2000" b="0" i="0" u="none" strike="noStrike" cap="none">
                          <a:solidFill>
                            <a:schemeClr val="dk1"/>
                          </a:solidFill>
                          <a:latin typeface="Palatino Linotype"/>
                          <a:ea typeface="Palatino Linotype"/>
                          <a:cs typeface="Palatino Linotype"/>
                          <a:sym typeface="Palatino Linotype"/>
                        </a:rPr>
                        <a:t>extend behavior</a:t>
                      </a:r>
                      <a:endParaRPr sz="2000" b="0" i="0" u="none" strike="noStrike" cap="none">
                        <a:solidFill>
                          <a:schemeClr val="dk1"/>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2"/>
                  </a:ext>
                </a:extLst>
              </a:tr>
              <a:tr h="438150">
                <a:tc>
                  <a:txBody>
                    <a:bodyPr/>
                    <a:lstStyle/>
                    <a:p>
                      <a:pPr marL="0" marR="0" lvl="0" indent="0" algn="ctr" rtl="0">
                        <a:lnSpc>
                          <a:spcPct val="100000"/>
                        </a:lnSpc>
                        <a:spcBef>
                          <a:spcPts val="0"/>
                        </a:spcBef>
                        <a:spcAft>
                          <a:spcPts val="0"/>
                        </a:spcAft>
                        <a:buClr>
                          <a:schemeClr val="dk1"/>
                        </a:buClr>
                        <a:buSzPts val="500"/>
                        <a:buFont typeface="Arial"/>
                        <a:buNone/>
                      </a:pPr>
                      <a:r>
                        <a:rPr lang="en-US" sz="2000" u="none" strike="noStrike" cap="none"/>
                        <a:t>Proxy</a:t>
                      </a:r>
                      <a:endParaRPr sz="2000" b="1" i="0" u="none" strike="noStrike" cap="none">
                        <a:solidFill>
                          <a:schemeClr val="dk1"/>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500"/>
                        <a:buFont typeface="Arial"/>
                        <a:buNone/>
                      </a:pPr>
                      <a:r>
                        <a:rPr lang="en-US" sz="2000" u="none" strike="noStrike" cap="none"/>
                        <a:t>same</a:t>
                      </a:r>
                      <a:endParaRPr sz="2000" b="1" i="0" u="none" strike="noStrike" cap="none">
                        <a:solidFill>
                          <a:schemeClr val="dk1"/>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500"/>
                        <a:buFont typeface="Arial"/>
                        <a:buNone/>
                      </a:pPr>
                      <a:r>
                        <a:rPr lang="en-US" sz="2000" u="none" strike="noStrike" cap="none"/>
                        <a:t>same</a:t>
                      </a:r>
                      <a:endParaRPr sz="2000" b="1" i="0" u="none" strike="noStrike" cap="none">
                        <a:solidFill>
                          <a:schemeClr val="dk1"/>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500"/>
                        <a:buFont typeface="Arial"/>
                        <a:buNone/>
                      </a:pPr>
                      <a:r>
                        <a:rPr lang="en-US" sz="2000" b="0" i="0" u="none" strike="noStrike" cap="none">
                          <a:solidFill>
                            <a:schemeClr val="dk1"/>
                          </a:solidFill>
                          <a:latin typeface="Palatino Linotype"/>
                          <a:ea typeface="Palatino Linotype"/>
                          <a:cs typeface="Palatino Linotype"/>
                          <a:sym typeface="Palatino Linotype"/>
                        </a:rPr>
                        <a:t>restrict access</a:t>
                      </a:r>
                      <a:endParaRPr sz="2000" b="0" i="0" u="none" strike="noStrike" cap="none">
                        <a:solidFill>
                          <a:schemeClr val="dk1"/>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Adapter</a:t>
            </a:r>
            <a:endParaRPr sz="5400" b="0" i="0" u="none" strike="noStrike" cap="none">
              <a:solidFill>
                <a:schemeClr val="dk2"/>
              </a:solidFill>
              <a:latin typeface="Palatino Linotype"/>
              <a:ea typeface="Palatino Linotype"/>
              <a:cs typeface="Palatino Linotype"/>
              <a:sym typeface="Palatino Linotype"/>
            </a:endParaRPr>
          </a:p>
        </p:txBody>
      </p:sp>
      <p:sp>
        <p:nvSpPr>
          <p:cNvPr id="219" name="Shape 2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Changes an interface without changing functionality</a:t>
            </a:r>
            <a:endParaRPr/>
          </a:p>
          <a:p>
            <a:pPr marL="742950" marR="0" lvl="1" indent="-285750" algn="l" rtl="0">
              <a:spcBef>
                <a:spcPts val="360"/>
              </a:spcBef>
              <a:spcAft>
                <a:spcPts val="0"/>
              </a:spcAft>
              <a:buClr>
                <a:srgbClr val="7F7F7F"/>
              </a:buClr>
              <a:buSzPts val="1800"/>
              <a:buFont typeface="Courier New"/>
              <a:buChar char="o"/>
            </a:pPr>
            <a:r>
              <a:rPr lang="en-US" sz="1800" b="0" i="0" u="none" strike="noStrike" cap="none">
                <a:solidFill>
                  <a:srgbClr val="7F7F7F"/>
                </a:solidFill>
                <a:latin typeface="Century Gothic"/>
                <a:ea typeface="Century Gothic"/>
                <a:cs typeface="Century Gothic"/>
                <a:sym typeface="Century Gothic"/>
              </a:rPr>
              <a:t>Rename a method </a:t>
            </a:r>
            <a:endParaRPr/>
          </a:p>
          <a:p>
            <a:pPr marL="742950" marR="0" lvl="1" indent="-285750" algn="l" rtl="0">
              <a:spcBef>
                <a:spcPts val="360"/>
              </a:spcBef>
              <a:spcAft>
                <a:spcPts val="0"/>
              </a:spcAft>
              <a:buClr>
                <a:srgbClr val="7F7F7F"/>
              </a:buClr>
              <a:buSzPts val="1800"/>
              <a:buFont typeface="Courier New"/>
              <a:buChar char="o"/>
            </a:pPr>
            <a:r>
              <a:rPr lang="en-US" sz="1800" b="0" i="0" u="none" strike="noStrike" cap="none">
                <a:solidFill>
                  <a:srgbClr val="7F7F7F"/>
                </a:solidFill>
                <a:latin typeface="Century Gothic"/>
                <a:ea typeface="Century Gothic"/>
                <a:cs typeface="Century Gothic"/>
                <a:sym typeface="Century Gothic"/>
              </a:rPr>
              <a:t>Convert units</a:t>
            </a:r>
            <a:endParaRPr/>
          </a:p>
          <a:p>
            <a:pPr marL="342900" marR="0" lvl="0" indent="-342900" algn="l" rtl="0">
              <a:spcBef>
                <a:spcPts val="48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Examples:</a:t>
            </a:r>
            <a:endParaRPr/>
          </a:p>
          <a:p>
            <a:pPr marL="742950" marR="0" lvl="1" indent="-285750" algn="l" rtl="0">
              <a:spcBef>
                <a:spcPts val="360"/>
              </a:spcBef>
              <a:spcAft>
                <a:spcPts val="0"/>
              </a:spcAft>
              <a:buClr>
                <a:srgbClr val="7F7F7F"/>
              </a:buClr>
              <a:buSzPts val="1800"/>
              <a:buFont typeface="Courier New"/>
              <a:buChar char="o"/>
            </a:pPr>
            <a:r>
              <a:rPr lang="en-US" sz="1800" b="0" i="0" u="none" strike="noStrike" cap="none">
                <a:solidFill>
                  <a:srgbClr val="7F7F7F"/>
                </a:solidFill>
                <a:latin typeface="Century Gothic"/>
                <a:ea typeface="Century Gothic"/>
                <a:cs typeface="Century Gothic"/>
                <a:sym typeface="Century Gothic"/>
              </a:rPr>
              <a:t>Angles passed in using radians vs. degrees</a:t>
            </a:r>
            <a:endParaRPr/>
          </a:p>
          <a:p>
            <a:pPr marL="742950" marR="0" lvl="1" indent="-285750" algn="l" rtl="0">
              <a:spcBef>
                <a:spcPts val="360"/>
              </a:spcBef>
              <a:spcAft>
                <a:spcPts val="1600"/>
              </a:spcAft>
              <a:buClr>
                <a:srgbClr val="7F7F7F"/>
              </a:buClr>
              <a:buSzPts val="1800"/>
              <a:buFont typeface="Courier New"/>
              <a:buChar char="o"/>
            </a:pPr>
            <a:r>
              <a:rPr lang="en-US" sz="1800" b="0" i="0" u="none" strike="noStrike" cap="none">
                <a:solidFill>
                  <a:srgbClr val="7F7F7F"/>
                </a:solidFill>
                <a:latin typeface="Century Gothic"/>
                <a:ea typeface="Century Gothic"/>
                <a:cs typeface="Century Gothic"/>
                <a:sym typeface="Century Gothic"/>
              </a:rPr>
              <a:t>Bytes vs. strings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Decorator</a:t>
            </a:r>
            <a:endParaRPr sz="5400" b="0" i="0" u="none" strike="noStrike" cap="none">
              <a:solidFill>
                <a:schemeClr val="dk2"/>
              </a:solidFill>
              <a:latin typeface="Palatino Linotype"/>
              <a:ea typeface="Palatino Linotype"/>
              <a:cs typeface="Palatino Linotype"/>
              <a:sym typeface="Palatino Linotype"/>
            </a:endParaRPr>
          </a:p>
        </p:txBody>
      </p:sp>
      <p:sp>
        <p:nvSpPr>
          <p:cNvPr id="225" name="Shape 2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Adds functionality without changing the interface</a:t>
            </a:r>
            <a:endParaRPr/>
          </a:p>
          <a:p>
            <a:pPr marL="742950" marR="0" lvl="1" indent="-285750" algn="l" rtl="0">
              <a:spcBef>
                <a:spcPts val="360"/>
              </a:spcBef>
              <a:spcAft>
                <a:spcPts val="0"/>
              </a:spcAft>
              <a:buClr>
                <a:srgbClr val="7F7F7F"/>
              </a:buClr>
              <a:buSzPts val="1800"/>
              <a:buFont typeface="Courier New"/>
              <a:buChar char="o"/>
            </a:pPr>
            <a:r>
              <a:rPr lang="en-US" sz="1800" b="0" i="0" u="none" strike="noStrike" cap="none">
                <a:solidFill>
                  <a:srgbClr val="7F7F7F"/>
                </a:solidFill>
                <a:latin typeface="Century Gothic"/>
                <a:ea typeface="Century Gothic"/>
                <a:cs typeface="Century Gothic"/>
                <a:sym typeface="Century Gothic"/>
              </a:rPr>
              <a:t>Add caching</a:t>
            </a:r>
            <a:endParaRPr sz="1800" b="0" i="0" u="none" strike="noStrike" cap="none">
              <a:solidFill>
                <a:srgbClr val="7F7F7F"/>
              </a:solidFill>
              <a:latin typeface="Century Gothic"/>
              <a:ea typeface="Century Gothic"/>
              <a:cs typeface="Century Gothic"/>
              <a:sym typeface="Century Gothic"/>
            </a:endParaRPr>
          </a:p>
          <a:p>
            <a:pPr marL="342900" marR="0" lvl="0" indent="-342900" algn="l" rtl="0">
              <a:spcBef>
                <a:spcPts val="48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Adds to existing methods to do something additional while still preserving the previous spec</a:t>
            </a:r>
            <a:endParaRPr/>
          </a:p>
          <a:p>
            <a:pPr marL="742950" marR="0" lvl="1" indent="-285750" algn="l" rtl="0">
              <a:spcBef>
                <a:spcPts val="360"/>
              </a:spcBef>
              <a:spcAft>
                <a:spcPts val="0"/>
              </a:spcAft>
              <a:buClr>
                <a:srgbClr val="7F7F7F"/>
              </a:buClr>
              <a:buSzPts val="1800"/>
              <a:buFont typeface="Courier New"/>
              <a:buChar char="o"/>
            </a:pPr>
            <a:r>
              <a:rPr lang="en-US" sz="1800" b="0" i="0" u="none" strike="noStrike" cap="none">
                <a:solidFill>
                  <a:srgbClr val="7F7F7F"/>
                </a:solidFill>
                <a:latin typeface="Century Gothic"/>
                <a:ea typeface="Century Gothic"/>
                <a:cs typeface="Century Gothic"/>
                <a:sym typeface="Century Gothic"/>
              </a:rPr>
              <a:t>Add logging</a:t>
            </a:r>
            <a:endParaRPr/>
          </a:p>
          <a:p>
            <a:pPr marL="342900" marR="0" lvl="0" indent="-342900" algn="l" rtl="0">
              <a:spcBef>
                <a:spcPts val="48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Decorators can remove functionality without changing the interface</a:t>
            </a:r>
            <a:endParaRPr/>
          </a:p>
          <a:p>
            <a:pPr marL="742950" marR="0" lvl="1" indent="-285750" algn="l" rtl="0">
              <a:spcBef>
                <a:spcPts val="360"/>
              </a:spcBef>
              <a:spcAft>
                <a:spcPts val="1600"/>
              </a:spcAft>
              <a:buClr>
                <a:schemeClr val="dk1"/>
              </a:buClr>
              <a:buSzPts val="1800"/>
              <a:buFont typeface="Courier New"/>
              <a:buChar char="o"/>
            </a:pPr>
            <a:r>
              <a:rPr lang="en-US" sz="1800" b="0" i="0" u="none" strike="noStrike" cap="none">
                <a:solidFill>
                  <a:schemeClr val="dk1"/>
                </a:solidFill>
                <a:latin typeface="Courier New"/>
                <a:ea typeface="Courier New"/>
                <a:cs typeface="Courier New"/>
                <a:sym typeface="Courier New"/>
              </a:rPr>
              <a:t>UnmodifiableList</a:t>
            </a:r>
            <a:r>
              <a:rPr lang="en-US" sz="1800" b="0" i="0" u="none" strike="noStrike" cap="none">
                <a:solidFill>
                  <a:srgbClr val="7F7F7F"/>
                </a:solidFill>
                <a:latin typeface="Century Gothic"/>
                <a:ea typeface="Century Gothic"/>
                <a:cs typeface="Century Gothic"/>
                <a:sym typeface="Century Gothic"/>
              </a:rPr>
              <a:t> with </a:t>
            </a:r>
            <a:r>
              <a:rPr lang="en-US" sz="1800" b="0" i="0" u="none" strike="noStrike" cap="none">
                <a:solidFill>
                  <a:schemeClr val="dk1"/>
                </a:solidFill>
                <a:latin typeface="Courier New"/>
                <a:ea typeface="Courier New"/>
                <a:cs typeface="Courier New"/>
                <a:sym typeface="Courier New"/>
              </a:rPr>
              <a:t>add()</a:t>
            </a:r>
            <a:r>
              <a:rPr lang="en-US" sz="1800" b="0" i="0" u="none" strike="noStrike" cap="none">
                <a:solidFill>
                  <a:srgbClr val="7F7F7F"/>
                </a:solidFill>
                <a:latin typeface="Century Gothic"/>
                <a:ea typeface="Century Gothic"/>
                <a:cs typeface="Century Gothic"/>
                <a:sym typeface="Century Gothic"/>
              </a:rPr>
              <a:t> and </a:t>
            </a:r>
            <a:r>
              <a:rPr lang="en-US" sz="1800" b="0" i="0" u="none" strike="noStrike" cap="none">
                <a:solidFill>
                  <a:schemeClr val="dk1"/>
                </a:solidFill>
                <a:latin typeface="Courier New"/>
                <a:ea typeface="Courier New"/>
                <a:cs typeface="Courier New"/>
                <a:sym typeface="Courier New"/>
              </a:rPr>
              <a:t>put()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br>
              <a:rPr lang="en-US" sz="5400" b="0" i="0" u="none" strike="noStrike" cap="none">
                <a:solidFill>
                  <a:schemeClr val="dk2"/>
                </a:solidFill>
                <a:latin typeface="Palatino Linotype"/>
                <a:ea typeface="Palatino Linotype"/>
                <a:cs typeface="Palatino Linotype"/>
                <a:sym typeface="Palatino Linotype"/>
              </a:rPr>
            </a:br>
            <a:r>
              <a:rPr lang="en-US" sz="5400" b="0" i="0" u="none" strike="noStrike" cap="none">
                <a:solidFill>
                  <a:schemeClr val="dk2"/>
                </a:solidFill>
                <a:latin typeface="Palatino Linotype"/>
                <a:ea typeface="Palatino Linotype"/>
                <a:cs typeface="Palatino Linotype"/>
                <a:sym typeface="Palatino Linotype"/>
              </a:rPr>
              <a:t>Proxy</a:t>
            </a:r>
            <a:endParaRPr sz="5400" b="0" i="0" u="none" strike="noStrike" cap="none">
              <a:solidFill>
                <a:schemeClr val="dk2"/>
              </a:solidFill>
              <a:latin typeface="Palatino Linotype"/>
              <a:ea typeface="Palatino Linotype"/>
              <a:cs typeface="Palatino Linotype"/>
              <a:sym typeface="Palatino Linotype"/>
            </a:endParaRPr>
          </a:p>
        </p:txBody>
      </p:sp>
      <p:sp>
        <p:nvSpPr>
          <p:cNvPr id="231" name="Shape 2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Wraps the class while maintaining the same interface and functionality</a:t>
            </a:r>
            <a:endParaRPr sz="2400" b="0" i="0" u="none" strike="noStrike" cap="none">
              <a:solidFill>
                <a:srgbClr val="7F7F7F"/>
              </a:solidFill>
              <a:latin typeface="Century Gothic"/>
              <a:ea typeface="Century Gothic"/>
              <a:cs typeface="Century Gothic"/>
              <a:sym typeface="Century Gothic"/>
            </a:endParaRPr>
          </a:p>
          <a:p>
            <a:pPr marL="342900" marR="0" lvl="0" indent="-342900" algn="l" rtl="0">
              <a:spcBef>
                <a:spcPts val="48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Integer vs. int, Boolean vs. boolean</a:t>
            </a:r>
            <a:endParaRPr sz="2400" b="0" i="0" u="none" strike="noStrike" cap="none">
              <a:solidFill>
                <a:srgbClr val="7F7F7F"/>
              </a:solidFill>
              <a:latin typeface="Century Gothic"/>
              <a:ea typeface="Century Gothic"/>
              <a:cs typeface="Century Gothic"/>
              <a:sym typeface="Century Gothic"/>
            </a:endParaRPr>
          </a:p>
          <a:p>
            <a:pPr marL="342900" marR="0" lvl="0" indent="-342900" algn="l" rtl="0">
              <a:spcBef>
                <a:spcPts val="48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Controls access to other objects</a:t>
            </a:r>
            <a:endParaRPr/>
          </a:p>
          <a:p>
            <a:pPr marL="742950" marR="0" lvl="1" indent="-285750" algn="l" rtl="0">
              <a:spcBef>
                <a:spcPts val="360"/>
              </a:spcBef>
              <a:spcAft>
                <a:spcPts val="0"/>
              </a:spcAft>
              <a:buClr>
                <a:srgbClr val="7F7F7F"/>
              </a:buClr>
              <a:buSzPts val="1800"/>
              <a:buFont typeface="Courier New"/>
              <a:buChar char="o"/>
            </a:pPr>
            <a:r>
              <a:rPr lang="en-US" sz="1800" b="0" i="0" u="none" strike="noStrike" cap="none">
                <a:solidFill>
                  <a:srgbClr val="7F7F7F"/>
                </a:solidFill>
                <a:latin typeface="Century Gothic"/>
                <a:ea typeface="Century Gothic"/>
                <a:cs typeface="Century Gothic"/>
                <a:sym typeface="Century Gothic"/>
              </a:rPr>
              <a:t>Communication: manage network details when using a remote object</a:t>
            </a:r>
            <a:endParaRPr/>
          </a:p>
          <a:p>
            <a:pPr marL="742950" marR="0" lvl="1" indent="-285750" algn="l" rtl="0">
              <a:spcBef>
                <a:spcPts val="360"/>
              </a:spcBef>
              <a:spcAft>
                <a:spcPts val="0"/>
              </a:spcAft>
              <a:buClr>
                <a:srgbClr val="7F7F7F"/>
              </a:buClr>
              <a:buSzPts val="1800"/>
              <a:buFont typeface="Courier New"/>
              <a:buChar char="o"/>
            </a:pPr>
            <a:r>
              <a:rPr lang="en-US" sz="1800" b="0" i="0" u="none" strike="noStrike" cap="none">
                <a:solidFill>
                  <a:srgbClr val="7F7F7F"/>
                </a:solidFill>
                <a:latin typeface="Century Gothic"/>
                <a:ea typeface="Century Gothic"/>
                <a:cs typeface="Century Gothic"/>
                <a:sym typeface="Century Gothic"/>
              </a:rPr>
              <a:t>Security: permit access only if proper credentials</a:t>
            </a:r>
            <a:endParaRPr/>
          </a:p>
          <a:p>
            <a:pPr marL="742950" marR="0" lvl="1" indent="-285750" algn="l" rtl="0">
              <a:spcBef>
                <a:spcPts val="360"/>
              </a:spcBef>
              <a:spcAft>
                <a:spcPts val="1600"/>
              </a:spcAft>
              <a:buClr>
                <a:srgbClr val="7F7F7F"/>
              </a:buClr>
              <a:buSzPts val="1800"/>
              <a:buFont typeface="Courier New"/>
              <a:buChar char="o"/>
            </a:pPr>
            <a:r>
              <a:rPr lang="en-US" sz="1800" b="0" i="0" u="none" strike="noStrike" cap="none">
                <a:solidFill>
                  <a:srgbClr val="7F7F7F"/>
                </a:solidFill>
                <a:latin typeface="Century Gothic"/>
                <a:ea typeface="Century Gothic"/>
                <a:cs typeface="Century Gothic"/>
                <a:sym typeface="Century Gothic"/>
              </a:rPr>
              <a:t>Creation: object might not yet exist because creation is expensive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Activity</a:t>
            </a:r>
            <a:endParaRPr sz="5400" b="0" i="0" u="none" strike="noStrike" cap="none">
              <a:solidFill>
                <a:schemeClr val="dk2"/>
              </a:solidFill>
              <a:latin typeface="Palatino Linotype"/>
              <a:ea typeface="Palatino Linotype"/>
              <a:cs typeface="Palatino Linotype"/>
              <a:sym typeface="Palatino Linotype"/>
            </a:endParaRPr>
          </a:p>
        </p:txBody>
      </p:sp>
      <p:sp>
        <p:nvSpPr>
          <p:cNvPr id="237" name="Shape 237"/>
          <p:cNvSpPr txBox="1">
            <a:spLocks noGrp="1"/>
          </p:cNvSpPr>
          <p:nvPr>
            <p:ph type="body" idx="1"/>
          </p:nvPr>
        </p:nvSpPr>
        <p:spPr>
          <a:xfrm>
            <a:off x="457200" y="3042406"/>
            <a:ext cx="8229600" cy="3083757"/>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What pattern would you use to…</a:t>
            </a:r>
            <a:endParaRPr/>
          </a:p>
          <a:p>
            <a:pPr marL="742950" marR="0" lvl="1" indent="-158750" algn="l" rtl="0">
              <a:lnSpc>
                <a:spcPct val="90000"/>
              </a:lnSpc>
              <a:spcBef>
                <a:spcPts val="400"/>
              </a:spcBef>
              <a:spcAft>
                <a:spcPts val="0"/>
              </a:spcAft>
              <a:buClr>
                <a:srgbClr val="7F7F7F"/>
              </a:buClr>
              <a:buSzPts val="2000"/>
              <a:buFont typeface="Courier New"/>
              <a:buNone/>
            </a:pPr>
            <a:endParaRPr sz="2000" b="0" i="0" u="none" strike="noStrike" cap="none">
              <a:solidFill>
                <a:srgbClr val="7F7F7F"/>
              </a:solidFill>
              <a:latin typeface="Century Gothic"/>
              <a:ea typeface="Century Gothic"/>
              <a:cs typeface="Century Gothic"/>
              <a:sym typeface="Century Gothic"/>
            </a:endParaRPr>
          </a:p>
          <a:p>
            <a:pPr marL="742950" marR="0" lvl="1" indent="-285750" algn="l" rtl="0">
              <a:lnSpc>
                <a:spcPct val="90000"/>
              </a:lnSpc>
              <a:spcBef>
                <a:spcPts val="400"/>
              </a:spcBef>
              <a:spcAft>
                <a:spcPts val="0"/>
              </a:spcAft>
              <a:buClr>
                <a:srgbClr val="7F7F7F"/>
              </a:buClr>
              <a:buSzPts val="2000"/>
              <a:buFont typeface="Courier New"/>
              <a:buChar char="o"/>
            </a:pPr>
            <a:r>
              <a:rPr lang="en-US" sz="2000" b="0" i="0" u="none" strike="noStrike" cap="none">
                <a:solidFill>
                  <a:srgbClr val="7F7F7F"/>
                </a:solidFill>
                <a:latin typeface="Century Gothic"/>
                <a:ea typeface="Century Gothic"/>
                <a:cs typeface="Century Gothic"/>
                <a:sym typeface="Century Gothic"/>
              </a:rPr>
              <a:t>add a scroll bar to an existing window object in Swing</a:t>
            </a:r>
            <a:endParaRPr/>
          </a:p>
          <a:p>
            <a:pPr marL="742950" marR="0" lvl="1" indent="-158750" algn="l" rtl="0">
              <a:lnSpc>
                <a:spcPct val="90000"/>
              </a:lnSpc>
              <a:spcBef>
                <a:spcPts val="400"/>
              </a:spcBef>
              <a:spcAft>
                <a:spcPts val="0"/>
              </a:spcAft>
              <a:buClr>
                <a:srgbClr val="7F7F7F"/>
              </a:buClr>
              <a:buSzPts val="2000"/>
              <a:buFont typeface="Courier New"/>
              <a:buNone/>
            </a:pPr>
            <a:endParaRPr sz="2000" b="0" i="0" u="none" strike="noStrike" cap="none">
              <a:solidFill>
                <a:srgbClr val="7F7F7F"/>
              </a:solidFill>
              <a:latin typeface="Century Gothic"/>
              <a:ea typeface="Century Gothic"/>
              <a:cs typeface="Century Gothic"/>
              <a:sym typeface="Century Gothic"/>
            </a:endParaRPr>
          </a:p>
          <a:p>
            <a:pPr marL="742950" marR="0" lvl="1" indent="-158750" algn="l" rtl="0">
              <a:lnSpc>
                <a:spcPct val="90000"/>
              </a:lnSpc>
              <a:spcBef>
                <a:spcPts val="400"/>
              </a:spcBef>
              <a:spcAft>
                <a:spcPts val="0"/>
              </a:spcAft>
              <a:buClr>
                <a:srgbClr val="7F7F7F"/>
              </a:buClr>
              <a:buSzPts val="2000"/>
              <a:buFont typeface="Courier New"/>
              <a:buNone/>
            </a:pPr>
            <a:endParaRPr sz="2000" b="0" i="0" u="none" strike="noStrike" cap="none">
              <a:solidFill>
                <a:srgbClr val="7F7F7F"/>
              </a:solidFill>
              <a:latin typeface="Century Gothic"/>
              <a:ea typeface="Century Gothic"/>
              <a:cs typeface="Century Gothic"/>
              <a:sym typeface="Century Gothic"/>
            </a:endParaRPr>
          </a:p>
          <a:p>
            <a:pPr marL="742950" marR="0" lvl="1" indent="-285750" algn="l" rtl="0">
              <a:lnSpc>
                <a:spcPct val="90000"/>
              </a:lnSpc>
              <a:spcBef>
                <a:spcPts val="400"/>
              </a:spcBef>
              <a:spcAft>
                <a:spcPts val="1600"/>
              </a:spcAft>
              <a:buClr>
                <a:srgbClr val="7F7F7F"/>
              </a:buClr>
              <a:buSzPts val="2000"/>
              <a:buFont typeface="Courier New"/>
              <a:buChar char="o"/>
            </a:pPr>
            <a:r>
              <a:rPr lang="en-US" sz="2000" b="0" i="0" u="none" strike="noStrike" cap="none">
                <a:solidFill>
                  <a:srgbClr val="7F7F7F"/>
                </a:solidFill>
                <a:latin typeface="Century Gothic"/>
                <a:ea typeface="Century Gothic"/>
                <a:cs typeface="Century Gothic"/>
                <a:sym typeface="Century Gothic"/>
              </a:rPr>
              <a:t>We have an existing object that controls a communications channel. We would like to provide the same interface to clients but transmit and receive encrypted data over the existing channel.</a:t>
            </a:r>
            <a:endParaRPr sz="2000" b="0" i="0" u="none" strike="noStrike" cap="none">
              <a:solidFill>
                <a:srgbClr val="7F7F7F"/>
              </a:solidFill>
              <a:latin typeface="Century Gothic"/>
              <a:ea typeface="Century Gothic"/>
              <a:cs typeface="Century Gothic"/>
              <a:sym typeface="Century Gothic"/>
            </a:endParaRPr>
          </a:p>
        </p:txBody>
      </p:sp>
      <p:sp>
        <p:nvSpPr>
          <p:cNvPr id="238" name="Shape 238"/>
          <p:cNvSpPr/>
          <p:nvPr/>
        </p:nvSpPr>
        <p:spPr>
          <a:xfrm>
            <a:off x="609600" y="1828800"/>
            <a:ext cx="8243455" cy="914400"/>
          </a:xfrm>
          <a:prstGeom prst="rect">
            <a:avLst/>
          </a:prstGeom>
          <a:solidFill>
            <a:srgbClr val="ECDADA"/>
          </a:solidFill>
          <a:ln w="28575" cap="flat" cmpd="sng">
            <a:solidFill>
              <a:srgbClr val="46568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entury Gothic"/>
                <a:ea typeface="Century Gothic"/>
                <a:cs typeface="Century Gothic"/>
                <a:sym typeface="Century Gothic"/>
              </a:rPr>
              <a:t> Adapter, Builder, Decorator, Factory, Flyweight, Intern, Model-View-Controller (MVC), Proxy, Singleton, Visitor, Wrapper</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Activity</a:t>
            </a:r>
            <a:endParaRPr sz="5400" b="0" i="0" u="none" strike="noStrike" cap="none">
              <a:solidFill>
                <a:schemeClr val="dk2"/>
              </a:solidFill>
              <a:latin typeface="Palatino Linotype"/>
              <a:ea typeface="Palatino Linotype"/>
              <a:cs typeface="Palatino Linotype"/>
              <a:sym typeface="Palatino Linotype"/>
            </a:endParaRPr>
          </a:p>
        </p:txBody>
      </p:sp>
      <p:sp>
        <p:nvSpPr>
          <p:cNvPr id="245" name="Shape 245"/>
          <p:cNvSpPr txBox="1">
            <a:spLocks noGrp="1"/>
          </p:cNvSpPr>
          <p:nvPr>
            <p:ph type="body" idx="1"/>
          </p:nvPr>
        </p:nvSpPr>
        <p:spPr>
          <a:xfrm>
            <a:off x="457200" y="2625431"/>
            <a:ext cx="8229600" cy="36633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What pattern would you use to…</a:t>
            </a:r>
            <a:endParaRPr/>
          </a:p>
          <a:p>
            <a:pPr marL="742950" marR="0" lvl="1" indent="-158750" algn="l" rtl="0">
              <a:spcBef>
                <a:spcPts val="400"/>
              </a:spcBef>
              <a:spcAft>
                <a:spcPts val="0"/>
              </a:spcAft>
              <a:buClr>
                <a:srgbClr val="7F7F7F"/>
              </a:buClr>
              <a:buSzPts val="2000"/>
              <a:buFont typeface="Courier New"/>
              <a:buNone/>
            </a:pPr>
            <a:endParaRPr sz="2000" b="0" i="0" u="none" strike="noStrike" cap="none">
              <a:solidFill>
                <a:srgbClr val="7F7F7F"/>
              </a:solidFill>
              <a:latin typeface="Century Gothic"/>
              <a:ea typeface="Century Gothic"/>
              <a:cs typeface="Century Gothic"/>
              <a:sym typeface="Century Gothic"/>
            </a:endParaRPr>
          </a:p>
          <a:p>
            <a:pPr marL="742950" marR="0" lvl="1" indent="-285750" algn="l" rtl="0">
              <a:spcBef>
                <a:spcPts val="400"/>
              </a:spcBef>
              <a:spcAft>
                <a:spcPts val="0"/>
              </a:spcAft>
              <a:buClr>
                <a:srgbClr val="7F7F7F"/>
              </a:buClr>
              <a:buSzPts val="2000"/>
              <a:buFont typeface="Courier New"/>
              <a:buChar char="o"/>
            </a:pPr>
            <a:r>
              <a:rPr lang="en-US" sz="2000" b="0" i="0" u="none" strike="noStrike" cap="none">
                <a:solidFill>
                  <a:srgbClr val="7F7F7F"/>
                </a:solidFill>
                <a:latin typeface="Century Gothic"/>
                <a:ea typeface="Century Gothic"/>
                <a:cs typeface="Century Gothic"/>
                <a:sym typeface="Century Gothic"/>
              </a:rPr>
              <a:t>add a scroll bar to an existing window object in Swing</a:t>
            </a:r>
            <a:endParaRPr/>
          </a:p>
          <a:p>
            <a:pPr marL="1143000" marR="0" lvl="2" indent="-228600" algn="l" rtl="0">
              <a:spcBef>
                <a:spcPts val="400"/>
              </a:spcBef>
              <a:spcAft>
                <a:spcPts val="0"/>
              </a:spcAft>
              <a:buClr>
                <a:srgbClr val="7F7F7F"/>
              </a:buClr>
              <a:buSzPts val="2000"/>
              <a:buFont typeface="Arial"/>
              <a:buChar char="•"/>
            </a:pPr>
            <a:r>
              <a:rPr lang="en-US" sz="2000" b="0" i="0" u="none" strike="noStrike" cap="none">
                <a:solidFill>
                  <a:srgbClr val="7F7F7F"/>
                </a:solidFill>
                <a:latin typeface="Century Gothic"/>
                <a:ea typeface="Century Gothic"/>
                <a:cs typeface="Century Gothic"/>
                <a:sym typeface="Century Gothic"/>
              </a:rPr>
              <a:t>Decorator</a:t>
            </a:r>
            <a:endParaRPr sz="2000" b="0" i="0" u="none" strike="noStrike" cap="none">
              <a:solidFill>
                <a:srgbClr val="7F7F7F"/>
              </a:solidFill>
              <a:latin typeface="Century Gothic"/>
              <a:ea typeface="Century Gothic"/>
              <a:cs typeface="Century Gothic"/>
              <a:sym typeface="Century Gothic"/>
            </a:endParaRPr>
          </a:p>
          <a:p>
            <a:pPr marL="742950" marR="0" lvl="1" indent="-158750" algn="l" rtl="0">
              <a:spcBef>
                <a:spcPts val="400"/>
              </a:spcBef>
              <a:spcAft>
                <a:spcPts val="0"/>
              </a:spcAft>
              <a:buClr>
                <a:srgbClr val="7F7F7F"/>
              </a:buClr>
              <a:buSzPts val="2000"/>
              <a:buFont typeface="Courier New"/>
              <a:buNone/>
            </a:pPr>
            <a:endParaRPr sz="2000" b="0" i="0" u="none" strike="noStrike" cap="none">
              <a:solidFill>
                <a:srgbClr val="7F7F7F"/>
              </a:solidFill>
              <a:latin typeface="Century Gothic"/>
              <a:ea typeface="Century Gothic"/>
              <a:cs typeface="Century Gothic"/>
              <a:sym typeface="Century Gothic"/>
            </a:endParaRPr>
          </a:p>
          <a:p>
            <a:pPr marL="742950" marR="0" lvl="1" indent="-285750" algn="l" rtl="0">
              <a:spcBef>
                <a:spcPts val="400"/>
              </a:spcBef>
              <a:spcAft>
                <a:spcPts val="0"/>
              </a:spcAft>
              <a:buClr>
                <a:srgbClr val="7F7F7F"/>
              </a:buClr>
              <a:buSzPts val="2000"/>
              <a:buFont typeface="Courier New"/>
              <a:buChar char="o"/>
            </a:pPr>
            <a:r>
              <a:rPr lang="en-US" sz="2000" b="0" i="0" u="none" strike="noStrike" cap="none">
                <a:solidFill>
                  <a:srgbClr val="7F7F7F"/>
                </a:solidFill>
                <a:latin typeface="Century Gothic"/>
                <a:ea typeface="Century Gothic"/>
                <a:cs typeface="Century Gothic"/>
                <a:sym typeface="Century Gothic"/>
              </a:rPr>
              <a:t>We have an existing object that controls a communications channel. We would like to provide the same interface to clients but transmit and receive encrypted data over the existing channel.</a:t>
            </a:r>
            <a:endParaRPr/>
          </a:p>
          <a:p>
            <a:pPr marL="1143000" marR="0" lvl="2" indent="-228600" algn="l" rtl="0">
              <a:spcBef>
                <a:spcPts val="400"/>
              </a:spcBef>
              <a:spcAft>
                <a:spcPts val="1600"/>
              </a:spcAft>
              <a:buClr>
                <a:srgbClr val="7F7F7F"/>
              </a:buClr>
              <a:buSzPts val="2000"/>
              <a:buFont typeface="Arial"/>
              <a:buChar char="•"/>
            </a:pPr>
            <a:r>
              <a:rPr lang="en-US" sz="2000" b="0" i="0" u="none" strike="noStrike" cap="none">
                <a:solidFill>
                  <a:srgbClr val="7F7F7F"/>
                </a:solidFill>
                <a:latin typeface="Century Gothic"/>
                <a:ea typeface="Century Gothic"/>
                <a:cs typeface="Century Gothic"/>
                <a:sym typeface="Century Gothic"/>
              </a:rPr>
              <a:t>Proxy</a:t>
            </a:r>
            <a:endParaRPr sz="2000" b="0" i="0" u="none" strike="noStrike" cap="none">
              <a:solidFill>
                <a:srgbClr val="7F7F7F"/>
              </a:solidFill>
              <a:latin typeface="Century Gothic"/>
              <a:ea typeface="Century Gothic"/>
              <a:cs typeface="Century Gothic"/>
              <a:sym typeface="Century Gothic"/>
            </a:endParaRPr>
          </a:p>
        </p:txBody>
      </p:sp>
      <p:sp>
        <p:nvSpPr>
          <p:cNvPr id="246" name="Shape 246"/>
          <p:cNvSpPr/>
          <p:nvPr/>
        </p:nvSpPr>
        <p:spPr>
          <a:xfrm>
            <a:off x="576700" y="1600200"/>
            <a:ext cx="8243400" cy="914400"/>
          </a:xfrm>
          <a:prstGeom prst="rect">
            <a:avLst/>
          </a:prstGeom>
          <a:solidFill>
            <a:srgbClr val="ECDADA"/>
          </a:solidFill>
          <a:ln w="28575" cap="flat" cmpd="sng">
            <a:solidFill>
              <a:srgbClr val="46568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entury Gothic"/>
                <a:ea typeface="Century Gothic"/>
                <a:cs typeface="Century Gothic"/>
                <a:sym typeface="Century Gothic"/>
              </a:rPr>
              <a:t> Adapter, Builder, Decorator, Factory, Flyweight, Intern, Model-View-Controller (MVC), Proxy, Singleton, Visitor, Wrapper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What Is A Design Pattern</a:t>
            </a:r>
            <a:endParaRPr sz="5400" b="0" i="0" u="none" strike="noStrike" cap="none">
              <a:solidFill>
                <a:schemeClr val="dk2"/>
              </a:solidFill>
              <a:latin typeface="Palatino Linotype"/>
              <a:ea typeface="Palatino Linotype"/>
              <a:cs typeface="Palatino Linotype"/>
              <a:sym typeface="Palatino Linotype"/>
            </a:endParaRPr>
          </a:p>
        </p:txBody>
      </p:sp>
      <p:sp>
        <p:nvSpPr>
          <p:cNvPr id="76" name="Shape 7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A standard solution to a common programming problem</a:t>
            </a:r>
            <a:endParaRPr sz="2400" b="0" i="0" u="none" strike="noStrike" cap="none">
              <a:solidFill>
                <a:srgbClr val="7F7F7F"/>
              </a:solidFill>
              <a:latin typeface="Century Gothic"/>
              <a:ea typeface="Century Gothic"/>
              <a:cs typeface="Century Gothic"/>
              <a:sym typeface="Century Gothic"/>
            </a:endParaRPr>
          </a:p>
          <a:p>
            <a:pPr marL="342900" marR="0" lvl="0" indent="-342900" algn="l" rtl="0">
              <a:spcBef>
                <a:spcPts val="48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A technique for making code more flexible</a:t>
            </a:r>
            <a:endParaRPr sz="2400" b="0" i="0" u="none" strike="noStrike" cap="none">
              <a:solidFill>
                <a:srgbClr val="7F7F7F"/>
              </a:solidFill>
              <a:latin typeface="Century Gothic"/>
              <a:ea typeface="Century Gothic"/>
              <a:cs typeface="Century Gothic"/>
              <a:sym typeface="Century Gothic"/>
            </a:endParaRPr>
          </a:p>
          <a:p>
            <a:pPr marL="342900" marR="0" lvl="0" indent="-342900" algn="l" rtl="0">
              <a:spcBef>
                <a:spcPts val="480"/>
              </a:spcBef>
              <a:spcAft>
                <a:spcPts val="160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Shorthand for describing program design and how program components are connected</a:t>
            </a:r>
            <a:endParaRPr sz="2400" b="0" i="0" u="none" strike="noStrike" cap="none">
              <a:solidFill>
                <a:srgbClr val="7F7F7F"/>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Creational Patterns</a:t>
            </a:r>
            <a:endParaRPr sz="5400" b="0" i="0" u="none" strike="noStrike" cap="none">
              <a:solidFill>
                <a:schemeClr val="dk2"/>
              </a:solidFill>
              <a:latin typeface="Palatino Linotype"/>
              <a:ea typeface="Palatino Linotype"/>
              <a:cs typeface="Palatino Linotype"/>
              <a:sym typeface="Palatino Linotype"/>
            </a:endParaRPr>
          </a:p>
        </p:txBody>
      </p:sp>
      <p:sp>
        <p:nvSpPr>
          <p:cNvPr id="82" name="Shape 8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Problem: Constructors in Java are not flexible</a:t>
            </a:r>
            <a:endParaRPr/>
          </a:p>
          <a:p>
            <a:pPr marL="742950" marR="0" lvl="1" indent="-285750" algn="l" rtl="0">
              <a:spcBef>
                <a:spcPts val="360"/>
              </a:spcBef>
              <a:spcAft>
                <a:spcPts val="0"/>
              </a:spcAft>
              <a:buClr>
                <a:srgbClr val="7F7F7F"/>
              </a:buClr>
              <a:buSzPts val="1800"/>
              <a:buFont typeface="Courier New"/>
              <a:buChar char="o"/>
            </a:pPr>
            <a:r>
              <a:rPr lang="en-US" sz="1800" b="0" i="0" u="none" strike="noStrike" cap="none">
                <a:solidFill>
                  <a:srgbClr val="7F7F7F"/>
                </a:solidFill>
                <a:latin typeface="Century Gothic"/>
                <a:ea typeface="Century Gothic"/>
                <a:cs typeface="Century Gothic"/>
                <a:sym typeface="Century Gothic"/>
              </a:rPr>
              <a:t>Always return a fresh new object, never reuse one</a:t>
            </a:r>
            <a:endParaRPr/>
          </a:p>
          <a:p>
            <a:pPr marL="742950" marR="0" lvl="1" indent="-285750" algn="l" rtl="0">
              <a:spcBef>
                <a:spcPts val="360"/>
              </a:spcBef>
              <a:spcAft>
                <a:spcPts val="0"/>
              </a:spcAft>
              <a:buClr>
                <a:srgbClr val="7F7F7F"/>
              </a:buClr>
              <a:buSzPts val="1800"/>
              <a:buFont typeface="Courier New"/>
              <a:buChar char="o"/>
            </a:pPr>
            <a:r>
              <a:rPr lang="en-US" sz="1800" b="0" i="0" u="none" strike="noStrike" cap="none">
                <a:solidFill>
                  <a:srgbClr val="7F7F7F"/>
                </a:solidFill>
                <a:latin typeface="Century Gothic"/>
                <a:ea typeface="Century Gothic"/>
                <a:cs typeface="Century Gothic"/>
                <a:sym typeface="Century Gothic"/>
              </a:rPr>
              <a:t>Can’t return a subtype of the class they belong to</a:t>
            </a:r>
            <a:endParaRPr/>
          </a:p>
          <a:p>
            <a:pPr marL="342900" marR="0" lvl="0" indent="-342900" algn="l" rtl="0">
              <a:spcBef>
                <a:spcPts val="48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Solution: Creational patterns!</a:t>
            </a:r>
            <a:endParaRPr/>
          </a:p>
          <a:p>
            <a:pPr marL="742950" marR="0" lvl="1" indent="-285750" algn="l" rtl="0">
              <a:spcBef>
                <a:spcPts val="360"/>
              </a:spcBef>
              <a:spcAft>
                <a:spcPts val="0"/>
              </a:spcAft>
              <a:buClr>
                <a:srgbClr val="7F7F7F"/>
              </a:buClr>
              <a:buSzPts val="1800"/>
              <a:buFont typeface="Courier New"/>
              <a:buChar char="o"/>
            </a:pPr>
            <a:r>
              <a:rPr lang="en-US" sz="1800" b="0" i="0" u="none" strike="noStrike" cap="none">
                <a:solidFill>
                  <a:srgbClr val="7F7F7F"/>
                </a:solidFill>
                <a:latin typeface="Century Gothic"/>
                <a:ea typeface="Century Gothic"/>
                <a:cs typeface="Century Gothic"/>
                <a:sym typeface="Century Gothic"/>
              </a:rPr>
              <a:t>Sharing</a:t>
            </a:r>
            <a:endParaRPr/>
          </a:p>
          <a:p>
            <a:pPr marL="1143000" marR="0" lvl="2" indent="-228600" algn="l" rtl="0">
              <a:spcBef>
                <a:spcPts val="360"/>
              </a:spcBef>
              <a:spcAft>
                <a:spcPts val="0"/>
              </a:spcAft>
              <a:buClr>
                <a:srgbClr val="7F7F7F"/>
              </a:buClr>
              <a:buSzPts val="1800"/>
              <a:buFont typeface="Arial"/>
              <a:buChar char="•"/>
            </a:pPr>
            <a:r>
              <a:rPr lang="en-US" sz="1800" b="0" i="0" u="none" strike="noStrike" cap="none">
                <a:solidFill>
                  <a:srgbClr val="7F7F7F"/>
                </a:solidFill>
                <a:latin typeface="Century Gothic"/>
                <a:ea typeface="Century Gothic"/>
                <a:cs typeface="Century Gothic"/>
                <a:sym typeface="Century Gothic"/>
              </a:rPr>
              <a:t>Singleton</a:t>
            </a:r>
            <a:endParaRPr/>
          </a:p>
          <a:p>
            <a:pPr marL="1143000" marR="0" lvl="2" indent="-228600" algn="l" rtl="0">
              <a:spcBef>
                <a:spcPts val="360"/>
              </a:spcBef>
              <a:spcAft>
                <a:spcPts val="0"/>
              </a:spcAft>
              <a:buClr>
                <a:srgbClr val="7F7F7F"/>
              </a:buClr>
              <a:buSzPts val="1800"/>
              <a:buFont typeface="Arial"/>
              <a:buChar char="•"/>
            </a:pPr>
            <a:r>
              <a:rPr lang="en-US" sz="1800" b="0" i="0" u="none" strike="noStrike" cap="none">
                <a:solidFill>
                  <a:srgbClr val="7F7F7F"/>
                </a:solidFill>
                <a:latin typeface="Century Gothic"/>
                <a:ea typeface="Century Gothic"/>
                <a:cs typeface="Century Gothic"/>
                <a:sym typeface="Century Gothic"/>
              </a:rPr>
              <a:t>Interning</a:t>
            </a:r>
            <a:endParaRPr/>
          </a:p>
          <a:p>
            <a:pPr marL="1143000" marR="0" lvl="2" indent="-228600" algn="l" rtl="0">
              <a:spcBef>
                <a:spcPts val="360"/>
              </a:spcBef>
              <a:spcAft>
                <a:spcPts val="0"/>
              </a:spcAft>
              <a:buClr>
                <a:srgbClr val="A5A5A5"/>
              </a:buClr>
              <a:buSzPts val="1800"/>
              <a:buFont typeface="Arial"/>
              <a:buChar char="•"/>
            </a:pPr>
            <a:r>
              <a:rPr lang="en-US" sz="1800" b="0" i="0" u="none" strike="noStrike" cap="none">
                <a:solidFill>
                  <a:srgbClr val="A5A5A5"/>
                </a:solidFill>
                <a:latin typeface="Century Gothic"/>
                <a:ea typeface="Century Gothic"/>
                <a:cs typeface="Century Gothic"/>
                <a:sym typeface="Century Gothic"/>
              </a:rPr>
              <a:t>Flyweight</a:t>
            </a:r>
            <a:endParaRPr/>
          </a:p>
          <a:p>
            <a:pPr marL="742950" marR="0" lvl="1" indent="-285750" algn="l" rtl="0">
              <a:spcBef>
                <a:spcPts val="360"/>
              </a:spcBef>
              <a:spcAft>
                <a:spcPts val="0"/>
              </a:spcAft>
              <a:buClr>
                <a:srgbClr val="7F7F7F"/>
              </a:buClr>
              <a:buSzPts val="1800"/>
              <a:buFont typeface="Courier New"/>
              <a:buChar char="o"/>
            </a:pPr>
            <a:r>
              <a:rPr lang="en-US" sz="1800" b="0" i="0" u="none" strike="noStrike" cap="none">
                <a:solidFill>
                  <a:srgbClr val="7F7F7F"/>
                </a:solidFill>
                <a:latin typeface="Century Gothic"/>
                <a:ea typeface="Century Gothic"/>
                <a:cs typeface="Century Gothic"/>
                <a:sym typeface="Century Gothic"/>
              </a:rPr>
              <a:t>Factories</a:t>
            </a:r>
            <a:endParaRPr/>
          </a:p>
          <a:p>
            <a:pPr marL="1143000" marR="0" lvl="2" indent="-228600" algn="l" rtl="0">
              <a:spcBef>
                <a:spcPts val="360"/>
              </a:spcBef>
              <a:spcAft>
                <a:spcPts val="0"/>
              </a:spcAft>
              <a:buClr>
                <a:srgbClr val="7F7F7F"/>
              </a:buClr>
              <a:buSzPts val="1800"/>
              <a:buFont typeface="Arial"/>
              <a:buChar char="•"/>
            </a:pPr>
            <a:r>
              <a:rPr lang="en-US" sz="1800" b="0" i="0" u="none" strike="noStrike" cap="none">
                <a:solidFill>
                  <a:srgbClr val="7F7F7F"/>
                </a:solidFill>
                <a:latin typeface="Century Gothic"/>
                <a:ea typeface="Century Gothic"/>
                <a:cs typeface="Century Gothic"/>
                <a:sym typeface="Century Gothic"/>
              </a:rPr>
              <a:t>Factory method</a:t>
            </a:r>
            <a:endParaRPr/>
          </a:p>
          <a:p>
            <a:pPr marL="1143000" marR="0" lvl="2" indent="-228600" algn="l" rtl="0">
              <a:spcBef>
                <a:spcPts val="360"/>
              </a:spcBef>
              <a:spcAft>
                <a:spcPts val="0"/>
              </a:spcAft>
              <a:buClr>
                <a:srgbClr val="7F7F7F"/>
              </a:buClr>
              <a:buSzPts val="1800"/>
              <a:buFont typeface="Arial"/>
              <a:buChar char="•"/>
            </a:pPr>
            <a:r>
              <a:rPr lang="en-US" sz="1800" b="0" i="0" u="none" strike="noStrike" cap="none">
                <a:solidFill>
                  <a:srgbClr val="7F7F7F"/>
                </a:solidFill>
                <a:latin typeface="Century Gothic"/>
                <a:ea typeface="Century Gothic"/>
                <a:cs typeface="Century Gothic"/>
                <a:sym typeface="Century Gothic"/>
              </a:rPr>
              <a:t>Factory object</a:t>
            </a:r>
            <a:endParaRPr/>
          </a:p>
          <a:p>
            <a:pPr marL="742950" marR="0" lvl="1" indent="-285750" algn="l" rtl="0">
              <a:spcBef>
                <a:spcPts val="360"/>
              </a:spcBef>
              <a:spcAft>
                <a:spcPts val="1600"/>
              </a:spcAft>
              <a:buClr>
                <a:srgbClr val="7F7F7F"/>
              </a:buClr>
              <a:buSzPts val="1800"/>
              <a:buFont typeface="Courier New"/>
              <a:buChar char="o"/>
            </a:pPr>
            <a:r>
              <a:rPr lang="en-US" sz="1800" b="0" i="0" u="none" strike="noStrike" cap="none">
                <a:solidFill>
                  <a:srgbClr val="7F7F7F"/>
                </a:solidFill>
                <a:latin typeface="Century Gothic"/>
                <a:ea typeface="Century Gothic"/>
                <a:cs typeface="Century Gothic"/>
                <a:sym typeface="Century Gothic"/>
              </a:rPr>
              <a:t>Builder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153525" y="0"/>
            <a:ext cx="89904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Creational Patterns: Sharing</a:t>
            </a:r>
            <a:endParaRPr sz="5400" b="0" i="0" u="none" strike="noStrike" cap="none">
              <a:solidFill>
                <a:schemeClr val="dk2"/>
              </a:solidFill>
              <a:latin typeface="Palatino Linotype"/>
              <a:ea typeface="Palatino Linotype"/>
              <a:cs typeface="Palatino Linotype"/>
              <a:sym typeface="Palatino Linotype"/>
            </a:endParaRPr>
          </a:p>
        </p:txBody>
      </p:sp>
      <p:sp>
        <p:nvSpPr>
          <p:cNvPr id="88" name="Shape 8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The old way: Java constructors always create a new object</a:t>
            </a:r>
            <a:endParaRPr/>
          </a:p>
          <a:p>
            <a:pPr marL="342900" marR="0" lvl="0" indent="-342900" algn="l" rtl="0">
              <a:spcBef>
                <a:spcPts val="480"/>
              </a:spcBef>
              <a:spcAft>
                <a:spcPts val="0"/>
              </a:spcAft>
              <a:buClr>
                <a:srgbClr val="7F7F7F"/>
              </a:buClr>
              <a:buSzPts val="2400"/>
              <a:buFont typeface="Arial"/>
              <a:buChar char="•"/>
            </a:pPr>
            <a:r>
              <a:rPr lang="en-US" sz="2400" b="1" i="0" u="none" strike="noStrike" cap="none">
                <a:solidFill>
                  <a:srgbClr val="7F7F7F"/>
                </a:solidFill>
                <a:latin typeface="Century Gothic"/>
                <a:ea typeface="Century Gothic"/>
                <a:cs typeface="Century Gothic"/>
                <a:sym typeface="Century Gothic"/>
              </a:rPr>
              <a:t>Singleton:</a:t>
            </a:r>
            <a:r>
              <a:rPr lang="en-US" sz="2400" b="0" i="0" u="none" strike="noStrike" cap="none">
                <a:solidFill>
                  <a:srgbClr val="7F7F7F"/>
                </a:solidFill>
                <a:latin typeface="Century Gothic"/>
                <a:ea typeface="Century Gothic"/>
                <a:cs typeface="Century Gothic"/>
                <a:sym typeface="Century Gothic"/>
              </a:rPr>
              <a:t> only one object exists at runtime</a:t>
            </a:r>
            <a:endParaRPr sz="1800" b="0" i="0" u="none" strike="noStrike" cap="none">
              <a:solidFill>
                <a:srgbClr val="7F7F7F"/>
              </a:solidFill>
              <a:latin typeface="Century Gothic"/>
              <a:ea typeface="Century Gothic"/>
              <a:cs typeface="Century Gothic"/>
              <a:sym typeface="Century Gothic"/>
            </a:endParaRPr>
          </a:p>
          <a:p>
            <a:pPr marL="342900" marR="0" lvl="0" indent="-342900" algn="l" rtl="0">
              <a:spcBef>
                <a:spcPts val="480"/>
              </a:spcBef>
              <a:spcAft>
                <a:spcPts val="0"/>
              </a:spcAft>
              <a:buClr>
                <a:srgbClr val="7F7F7F"/>
              </a:buClr>
              <a:buSzPts val="2400"/>
              <a:buFont typeface="Arial"/>
              <a:buChar char="•"/>
            </a:pPr>
            <a:r>
              <a:rPr lang="en-US" sz="2400" b="1" i="0" u="none" strike="noStrike" cap="none">
                <a:solidFill>
                  <a:srgbClr val="7F7F7F"/>
                </a:solidFill>
                <a:latin typeface="Century Gothic"/>
                <a:ea typeface="Century Gothic"/>
                <a:cs typeface="Century Gothic"/>
                <a:sym typeface="Century Gothic"/>
              </a:rPr>
              <a:t>Interning:</a:t>
            </a:r>
            <a:r>
              <a:rPr lang="en-US" sz="2400" b="0" i="0" u="none" strike="noStrike" cap="none">
                <a:solidFill>
                  <a:srgbClr val="7F7F7F"/>
                </a:solidFill>
                <a:latin typeface="Century Gothic"/>
                <a:ea typeface="Century Gothic"/>
                <a:cs typeface="Century Gothic"/>
                <a:sym typeface="Century Gothic"/>
              </a:rPr>
              <a:t> only one object </a:t>
            </a:r>
            <a:r>
              <a:rPr lang="en-US" sz="2400" b="0" i="1" u="none" strike="noStrike" cap="none">
                <a:solidFill>
                  <a:srgbClr val="7F7F7F"/>
                </a:solidFill>
                <a:latin typeface="Century Gothic"/>
                <a:ea typeface="Century Gothic"/>
                <a:cs typeface="Century Gothic"/>
                <a:sym typeface="Century Gothic"/>
              </a:rPr>
              <a:t>with a particular (abstract) value</a:t>
            </a:r>
            <a:r>
              <a:rPr lang="en-US" sz="2400" b="0" i="0" u="none" strike="noStrike" cap="none">
                <a:solidFill>
                  <a:srgbClr val="7F7F7F"/>
                </a:solidFill>
                <a:latin typeface="Century Gothic"/>
                <a:ea typeface="Century Gothic"/>
                <a:cs typeface="Century Gothic"/>
                <a:sym typeface="Century Gothic"/>
              </a:rPr>
              <a:t> exists at runtime</a:t>
            </a:r>
            <a:endParaRPr/>
          </a:p>
          <a:p>
            <a:pPr marL="342900" marR="0" lvl="0" indent="-342900" algn="l" rtl="0">
              <a:spcBef>
                <a:spcPts val="480"/>
              </a:spcBef>
              <a:spcAft>
                <a:spcPts val="1600"/>
              </a:spcAft>
              <a:buClr>
                <a:srgbClr val="7F7F7F"/>
              </a:buClr>
              <a:buSzPts val="2400"/>
              <a:buFont typeface="Arial"/>
              <a:buChar char="•"/>
            </a:pPr>
            <a:r>
              <a:rPr lang="en-US" sz="2400" b="1" i="0" u="none" strike="noStrike" cap="none">
                <a:solidFill>
                  <a:srgbClr val="7F7F7F"/>
                </a:solidFill>
                <a:latin typeface="Century Gothic"/>
                <a:ea typeface="Century Gothic"/>
                <a:cs typeface="Century Gothic"/>
                <a:sym typeface="Century Gothic"/>
              </a:rPr>
              <a:t>Flyweight:</a:t>
            </a:r>
            <a:r>
              <a:rPr lang="en-US" sz="2400" b="0" i="0" u="none" strike="noStrike" cap="none">
                <a:solidFill>
                  <a:srgbClr val="7F7F7F"/>
                </a:solidFill>
                <a:latin typeface="Century Gothic"/>
                <a:ea typeface="Century Gothic"/>
                <a:cs typeface="Century Gothic"/>
                <a:sym typeface="Century Gothic"/>
              </a:rPr>
              <a:t> separate intrinsic and extrinsic state, represents them separately, and interns the intrinsic state</a:t>
            </a:r>
            <a:endParaRPr sz="1800" b="0" i="0" u="none" strike="noStrike" cap="none">
              <a:solidFill>
                <a:srgbClr val="7F7F7F"/>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Singleton</a:t>
            </a:r>
            <a:endParaRPr sz="5400" b="0" i="0" u="none" strike="noStrike" cap="none">
              <a:solidFill>
                <a:schemeClr val="dk2"/>
              </a:solidFill>
              <a:latin typeface="Palatino Linotype"/>
              <a:ea typeface="Palatino Linotype"/>
              <a:cs typeface="Palatino Linotype"/>
              <a:sym typeface="Palatino Linotype"/>
            </a:endParaRPr>
          </a:p>
        </p:txBody>
      </p:sp>
      <p:sp>
        <p:nvSpPr>
          <p:cNvPr id="94" name="Shape 9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For a class where only one object of that class can ever exist</a:t>
            </a:r>
            <a:endParaRPr/>
          </a:p>
          <a:p>
            <a:pPr marL="342900" marR="0" lvl="0" indent="-342900" algn="l" rtl="0">
              <a:spcBef>
                <a:spcPts val="48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“Ensure a class has only one instance, and provide a global point of access to it.” </a:t>
            </a:r>
            <a:r>
              <a:rPr lang="en-US" sz="2200" b="0" i="0" u="none" strike="noStrike" cap="none">
                <a:solidFill>
                  <a:srgbClr val="7F7F7F"/>
                </a:solidFill>
                <a:latin typeface="Century Gothic"/>
                <a:ea typeface="Century Gothic"/>
                <a:cs typeface="Century Gothic"/>
                <a:sym typeface="Century Gothic"/>
              </a:rPr>
              <a:t>-- GoF, </a:t>
            </a:r>
            <a:r>
              <a:rPr lang="en-US" sz="2200" b="0" i="1" u="none" strike="noStrike" cap="none">
                <a:solidFill>
                  <a:srgbClr val="7F7F7F"/>
                </a:solidFill>
                <a:latin typeface="Century Gothic"/>
                <a:ea typeface="Century Gothic"/>
                <a:cs typeface="Century Gothic"/>
                <a:sym typeface="Century Gothic"/>
              </a:rPr>
              <a:t>Design Patterns</a:t>
            </a:r>
            <a:endParaRPr sz="2200" b="0" i="0" u="none" strike="noStrike" cap="none">
              <a:solidFill>
                <a:srgbClr val="7F7F7F"/>
              </a:solidFill>
              <a:latin typeface="Century Gothic"/>
              <a:ea typeface="Century Gothic"/>
              <a:cs typeface="Century Gothic"/>
              <a:sym typeface="Century Gothic"/>
            </a:endParaRPr>
          </a:p>
          <a:p>
            <a:pPr marL="342900" marR="0" lvl="0" indent="-342900" algn="l" rtl="0">
              <a:spcBef>
                <a:spcPts val="48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Two possible implementations</a:t>
            </a:r>
            <a:endParaRPr/>
          </a:p>
          <a:p>
            <a:pPr marL="742950" marR="0" lvl="1" indent="-285750" algn="l" rtl="0">
              <a:spcBef>
                <a:spcPts val="400"/>
              </a:spcBef>
              <a:spcAft>
                <a:spcPts val="0"/>
              </a:spcAft>
              <a:buClr>
                <a:srgbClr val="7F7F7F"/>
              </a:buClr>
              <a:buSzPts val="1800"/>
              <a:buFont typeface="Courier New"/>
              <a:buChar char="o"/>
            </a:pPr>
            <a:r>
              <a:rPr lang="en-US" sz="1800" b="0" i="0" u="none" strike="noStrike" cap="none">
                <a:solidFill>
                  <a:srgbClr val="7F7F7F"/>
                </a:solidFill>
                <a:latin typeface="Century Gothic"/>
                <a:ea typeface="Century Gothic"/>
                <a:cs typeface="Century Gothic"/>
                <a:sym typeface="Century Gothic"/>
              </a:rPr>
              <a:t>Eager </a:t>
            </a:r>
            <a:r>
              <a:rPr lang="en-US" sz="2000" b="0" i="0" u="none" strike="noStrike" cap="none">
                <a:solidFill>
                  <a:srgbClr val="7F7F7F"/>
                </a:solidFill>
                <a:latin typeface="Century Gothic"/>
                <a:ea typeface="Century Gothic"/>
                <a:cs typeface="Century Gothic"/>
                <a:sym typeface="Century Gothic"/>
              </a:rPr>
              <a:t>initialization: creates the instance when the class is loaded to guarantee availability</a:t>
            </a:r>
            <a:endParaRPr/>
          </a:p>
          <a:p>
            <a:pPr marL="742950" marR="0" lvl="1" indent="-285750" algn="l" rtl="0">
              <a:spcBef>
                <a:spcPts val="400"/>
              </a:spcBef>
              <a:spcAft>
                <a:spcPts val="1600"/>
              </a:spcAft>
              <a:buClr>
                <a:srgbClr val="7F7F7F"/>
              </a:buClr>
              <a:buSzPts val="2000"/>
              <a:buFont typeface="Courier New"/>
              <a:buChar char="o"/>
            </a:pPr>
            <a:r>
              <a:rPr lang="en-US" sz="2000" b="0" i="0" u="none" strike="noStrike" cap="none">
                <a:solidFill>
                  <a:srgbClr val="7F7F7F"/>
                </a:solidFill>
                <a:latin typeface="Century Gothic"/>
                <a:ea typeface="Century Gothic"/>
                <a:cs typeface="Century Gothic"/>
                <a:sym typeface="Century Gothic"/>
              </a:rPr>
              <a:t>Lazy initialization: only creates the instance once it’s needed to avoid unnecessary creation</a:t>
            </a:r>
            <a:endParaRPr sz="2800" b="0" i="0" u="none" strike="noStrike" cap="none">
              <a:solidFill>
                <a:srgbClr val="7F7F7F"/>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Singleton</a:t>
            </a:r>
            <a:endParaRPr sz="5400" b="0" i="0" u="none" strike="noStrike" cap="none">
              <a:solidFill>
                <a:schemeClr val="dk2"/>
              </a:solidFill>
              <a:latin typeface="Palatino Linotype"/>
              <a:ea typeface="Palatino Linotype"/>
              <a:cs typeface="Palatino Linotype"/>
              <a:sym typeface="Palatino Linotype"/>
            </a:endParaRPr>
          </a:p>
        </p:txBody>
      </p:sp>
      <p:sp>
        <p:nvSpPr>
          <p:cNvPr id="100" name="Shape 10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7F7F7F"/>
              </a:buClr>
              <a:buSzPts val="2400"/>
              <a:buFont typeface="Arial"/>
              <a:buChar char="•"/>
            </a:pPr>
            <a:r>
              <a:rPr lang="en-US" sz="2400" i="0" u="none" strike="noStrike" cap="none">
                <a:solidFill>
                  <a:srgbClr val="7F7F7F"/>
                </a:solidFill>
              </a:rPr>
              <a:t>Eager initialization</a:t>
            </a:r>
            <a:endParaRPr>
              <a:solidFill>
                <a:srgbClr val="7F7F7F"/>
              </a:solidFill>
            </a:endParaRPr>
          </a:p>
          <a:p>
            <a:pPr marL="457200" marR="0" lvl="1" indent="0" algn="l" rtl="0">
              <a:lnSpc>
                <a:spcPct val="90000"/>
              </a:lnSpc>
              <a:spcBef>
                <a:spcPts val="320"/>
              </a:spcBef>
              <a:spcAft>
                <a:spcPts val="0"/>
              </a:spcAft>
              <a:buClr>
                <a:srgbClr val="7F7F7F"/>
              </a:buClr>
              <a:buSzPts val="1600"/>
              <a:buFont typeface="Courier New"/>
              <a:buNone/>
            </a:pPr>
            <a:endParaRPr sz="1600" b="0" i="0" u="none" strike="noStrike" cap="none">
              <a:solidFill>
                <a:srgbClr val="7F7F7F"/>
              </a:solidFill>
              <a:latin typeface="Century Gothic"/>
              <a:ea typeface="Century Gothic"/>
              <a:cs typeface="Century Gothic"/>
              <a:sym typeface="Century Gothic"/>
            </a:endParaRPr>
          </a:p>
          <a:p>
            <a:pPr marL="457200" marR="0" lvl="1" indent="0" algn="l" rtl="0">
              <a:lnSpc>
                <a:spcPct val="90000"/>
              </a:lnSpc>
              <a:spcBef>
                <a:spcPts val="320"/>
              </a:spcBef>
              <a:spcAft>
                <a:spcPts val="0"/>
              </a:spcAft>
              <a:buClr>
                <a:schemeClr val="dk1"/>
              </a:buClr>
              <a:buSzPts val="1600"/>
              <a:buFont typeface="Courier New"/>
              <a:buNone/>
            </a:pPr>
            <a:r>
              <a:rPr lang="en-US" sz="1600" b="0" i="0" u="none" strike="noStrike" cap="none">
                <a:solidFill>
                  <a:schemeClr val="dk1"/>
                </a:solidFill>
                <a:latin typeface="Courier New"/>
                <a:ea typeface="Courier New"/>
                <a:cs typeface="Courier New"/>
                <a:sym typeface="Courier New"/>
              </a:rPr>
              <a:t>public class Bank {</a:t>
            </a:r>
            <a:endParaRPr/>
          </a:p>
          <a:p>
            <a:pPr marL="457200" marR="0" lvl="1" indent="0" algn="l" rtl="0">
              <a:lnSpc>
                <a:spcPct val="90000"/>
              </a:lnSpc>
              <a:spcBef>
                <a:spcPts val="320"/>
              </a:spcBef>
              <a:spcAft>
                <a:spcPts val="0"/>
              </a:spcAft>
              <a:buClr>
                <a:schemeClr val="dk1"/>
              </a:buClr>
              <a:buSzPts val="1600"/>
              <a:buFont typeface="Courier New"/>
              <a:buNone/>
            </a:pPr>
            <a:r>
              <a:rPr lang="en-US" sz="1600" b="0" i="0" u="none" strike="noStrike" cap="none">
                <a:solidFill>
                  <a:schemeClr val="dk1"/>
                </a:solidFill>
                <a:latin typeface="Courier New"/>
                <a:ea typeface="Courier New"/>
                <a:cs typeface="Courier New"/>
                <a:sym typeface="Courier New"/>
              </a:rPr>
              <a:t>	</a:t>
            </a:r>
            <a:r>
              <a:rPr lang="en-US" sz="1600" b="1" i="0" u="none" strike="noStrike" cap="none">
                <a:solidFill>
                  <a:schemeClr val="dk1"/>
                </a:solidFill>
                <a:latin typeface="Courier New"/>
                <a:ea typeface="Courier New"/>
                <a:cs typeface="Courier New"/>
                <a:sym typeface="Courier New"/>
              </a:rPr>
              <a:t>private static Bank INSTANCE = new Bank();</a:t>
            </a:r>
            <a:endParaRPr/>
          </a:p>
          <a:p>
            <a:pPr marL="457200" marR="0" lvl="1" indent="0" algn="l" rtl="0">
              <a:lnSpc>
                <a:spcPct val="90000"/>
              </a:lnSpc>
              <a:spcBef>
                <a:spcPts val="320"/>
              </a:spcBef>
              <a:spcAft>
                <a:spcPts val="0"/>
              </a:spcAft>
              <a:buClr>
                <a:srgbClr val="7F7F7F"/>
              </a:buClr>
              <a:buSzPts val="1600"/>
              <a:buFont typeface="Courier New"/>
              <a:buNone/>
            </a:pPr>
            <a:endParaRPr sz="1600" b="0" i="0" u="none" strike="noStrike" cap="none">
              <a:solidFill>
                <a:schemeClr val="dk1"/>
              </a:solidFill>
              <a:latin typeface="Courier New"/>
              <a:ea typeface="Courier New"/>
              <a:cs typeface="Courier New"/>
              <a:sym typeface="Courier New"/>
            </a:endParaRPr>
          </a:p>
          <a:p>
            <a:pPr marL="457200" marR="0" lvl="1" indent="0" algn="l" rtl="0">
              <a:lnSpc>
                <a:spcPct val="90000"/>
              </a:lnSpc>
              <a:spcBef>
                <a:spcPts val="320"/>
              </a:spcBef>
              <a:spcAft>
                <a:spcPts val="0"/>
              </a:spcAft>
              <a:buClr>
                <a:schemeClr val="dk1"/>
              </a:buClr>
              <a:buSzPts val="1600"/>
              <a:buFont typeface="Courier New"/>
              <a:buNone/>
            </a:pPr>
            <a:r>
              <a:rPr lang="en-US" sz="1600" b="0" i="0" u="none" strike="noStrike" cap="none">
                <a:solidFill>
                  <a:schemeClr val="dk1"/>
                </a:solidFill>
                <a:latin typeface="Courier New"/>
                <a:ea typeface="Courier New"/>
                <a:cs typeface="Courier New"/>
                <a:sym typeface="Courier New"/>
              </a:rPr>
              <a:t>	// private constructor</a:t>
            </a:r>
            <a:endParaRPr/>
          </a:p>
          <a:p>
            <a:pPr marL="457200" marR="0" lvl="1" indent="0" algn="l" rtl="0">
              <a:lnSpc>
                <a:spcPct val="90000"/>
              </a:lnSpc>
              <a:spcBef>
                <a:spcPts val="320"/>
              </a:spcBef>
              <a:spcAft>
                <a:spcPts val="0"/>
              </a:spcAft>
              <a:buClr>
                <a:schemeClr val="dk1"/>
              </a:buClr>
              <a:buSzPts val="1600"/>
              <a:buFont typeface="Courier New"/>
              <a:buNone/>
            </a:pPr>
            <a:r>
              <a:rPr lang="en-US" sz="1600" b="0" i="0" u="none" strike="noStrike" cap="none">
                <a:solidFill>
                  <a:schemeClr val="dk1"/>
                </a:solidFill>
                <a:latin typeface="Courier New"/>
                <a:ea typeface="Courier New"/>
                <a:cs typeface="Courier New"/>
                <a:sym typeface="Courier New"/>
              </a:rPr>
              <a:t>	private Bank() { … }</a:t>
            </a:r>
            <a:endParaRPr/>
          </a:p>
          <a:p>
            <a:pPr marL="457200" marR="0" lvl="1" indent="0" algn="l" rtl="0">
              <a:lnSpc>
                <a:spcPct val="90000"/>
              </a:lnSpc>
              <a:spcBef>
                <a:spcPts val="320"/>
              </a:spcBef>
              <a:spcAft>
                <a:spcPts val="0"/>
              </a:spcAft>
              <a:buClr>
                <a:schemeClr val="dk1"/>
              </a:buClr>
              <a:buSzPts val="1600"/>
              <a:buFont typeface="Courier New"/>
              <a:buNone/>
            </a:pPr>
            <a:r>
              <a:rPr lang="en-US" sz="1600" b="0" i="0" u="none" strike="noStrike" cap="none">
                <a:solidFill>
                  <a:schemeClr val="dk1"/>
                </a:solidFill>
                <a:latin typeface="Courier New"/>
                <a:ea typeface="Courier New"/>
                <a:cs typeface="Courier New"/>
                <a:sym typeface="Courier New"/>
              </a:rPr>
              <a:t>	</a:t>
            </a:r>
            <a:endParaRPr sz="1600" b="0" i="0" u="none" strike="noStrike" cap="none">
              <a:solidFill>
                <a:schemeClr val="dk1"/>
              </a:solidFill>
              <a:latin typeface="Courier New"/>
              <a:ea typeface="Courier New"/>
              <a:cs typeface="Courier New"/>
              <a:sym typeface="Courier New"/>
            </a:endParaRPr>
          </a:p>
          <a:p>
            <a:pPr marL="457200" marR="0" lvl="1" indent="0" algn="l" rtl="0">
              <a:lnSpc>
                <a:spcPct val="90000"/>
              </a:lnSpc>
              <a:spcBef>
                <a:spcPts val="320"/>
              </a:spcBef>
              <a:spcAft>
                <a:spcPts val="0"/>
              </a:spcAft>
              <a:buClr>
                <a:schemeClr val="dk1"/>
              </a:buClr>
              <a:buSzPts val="1600"/>
              <a:buFont typeface="Courier New"/>
              <a:buNone/>
            </a:pPr>
            <a:r>
              <a:rPr lang="en-US" sz="1600" b="0" i="0" u="none" strike="noStrike" cap="none">
                <a:solidFill>
                  <a:schemeClr val="dk1"/>
                </a:solidFill>
                <a:latin typeface="Courier New"/>
                <a:ea typeface="Courier New"/>
                <a:cs typeface="Courier New"/>
                <a:sym typeface="Courier New"/>
              </a:rPr>
              <a:t>	// factory method</a:t>
            </a:r>
            <a:endParaRPr/>
          </a:p>
          <a:p>
            <a:pPr marL="457200" marR="0" lvl="1" indent="0" algn="l" rtl="0">
              <a:lnSpc>
                <a:spcPct val="90000"/>
              </a:lnSpc>
              <a:spcBef>
                <a:spcPts val="320"/>
              </a:spcBef>
              <a:spcAft>
                <a:spcPts val="0"/>
              </a:spcAft>
              <a:buClr>
                <a:schemeClr val="dk1"/>
              </a:buClr>
              <a:buSzPts val="1600"/>
              <a:buFont typeface="Courier New"/>
              <a:buNone/>
            </a:pPr>
            <a:r>
              <a:rPr lang="en-US" sz="1600" b="0" i="0" u="none" strike="noStrike" cap="none">
                <a:solidFill>
                  <a:schemeClr val="dk1"/>
                </a:solidFill>
                <a:latin typeface="Courier New"/>
                <a:ea typeface="Courier New"/>
                <a:cs typeface="Courier New"/>
                <a:sym typeface="Courier New"/>
              </a:rPr>
              <a:t>	public static Bank getInstance() {</a:t>
            </a:r>
            <a:endParaRPr/>
          </a:p>
          <a:p>
            <a:pPr marL="457200" marR="0" lvl="1" indent="0" algn="l" rtl="0">
              <a:lnSpc>
                <a:spcPct val="90000"/>
              </a:lnSpc>
              <a:spcBef>
                <a:spcPts val="320"/>
              </a:spcBef>
              <a:spcAft>
                <a:spcPts val="0"/>
              </a:spcAft>
              <a:buClr>
                <a:schemeClr val="dk1"/>
              </a:buClr>
              <a:buSzPts val="1600"/>
              <a:buFont typeface="Courier New"/>
              <a:buNone/>
            </a:pPr>
            <a:r>
              <a:rPr lang="en-US" sz="1600" b="0" i="0" u="none" strike="noStrike" cap="none">
                <a:solidFill>
                  <a:schemeClr val="dk1"/>
                </a:solidFill>
                <a:latin typeface="Courier New"/>
                <a:ea typeface="Courier New"/>
                <a:cs typeface="Courier New"/>
                <a:sym typeface="Courier New"/>
              </a:rPr>
              <a:t>		</a:t>
            </a:r>
            <a:r>
              <a:rPr lang="en-US" sz="1600" b="1" i="0" u="none" strike="noStrike" cap="none">
                <a:solidFill>
                  <a:schemeClr val="dk1"/>
                </a:solidFill>
                <a:latin typeface="Courier New"/>
                <a:ea typeface="Courier New"/>
                <a:cs typeface="Courier New"/>
                <a:sym typeface="Courier New"/>
              </a:rPr>
              <a:t>return INSTANCE;</a:t>
            </a:r>
            <a:endParaRPr/>
          </a:p>
          <a:p>
            <a:pPr marL="457200" marR="0" lvl="1" indent="0" algn="l" rtl="0">
              <a:lnSpc>
                <a:spcPct val="90000"/>
              </a:lnSpc>
              <a:spcBef>
                <a:spcPts val="320"/>
              </a:spcBef>
              <a:spcAft>
                <a:spcPts val="0"/>
              </a:spcAft>
              <a:buClr>
                <a:schemeClr val="dk1"/>
              </a:buClr>
              <a:buSzPts val="1600"/>
              <a:buFont typeface="Courier New"/>
              <a:buNone/>
            </a:pPr>
            <a:r>
              <a:rPr lang="en-US" sz="1600" b="0" i="0" u="none" strike="noStrike" cap="none">
                <a:solidFill>
                  <a:schemeClr val="dk1"/>
                </a:solidFill>
                <a:latin typeface="Courier New"/>
                <a:ea typeface="Courier New"/>
                <a:cs typeface="Courier New"/>
                <a:sym typeface="Courier New"/>
              </a:rPr>
              <a:t>	}</a:t>
            </a:r>
            <a:endParaRPr sz="1600" b="0" i="0" u="none" strike="noStrike" cap="none">
              <a:solidFill>
                <a:schemeClr val="dk1"/>
              </a:solidFill>
              <a:latin typeface="Courier New"/>
              <a:ea typeface="Courier New"/>
              <a:cs typeface="Courier New"/>
              <a:sym typeface="Courier New"/>
            </a:endParaRPr>
          </a:p>
          <a:p>
            <a:pPr marL="457200" marR="0" lvl="1" indent="0" algn="l" rtl="0">
              <a:lnSpc>
                <a:spcPct val="90000"/>
              </a:lnSpc>
              <a:spcBef>
                <a:spcPts val="320"/>
              </a:spcBef>
              <a:spcAft>
                <a:spcPts val="0"/>
              </a:spcAft>
              <a:buClr>
                <a:schemeClr val="dk1"/>
              </a:buClr>
              <a:buSzPts val="1600"/>
              <a:buFont typeface="Courier New"/>
              <a:buNone/>
            </a:pPr>
            <a:r>
              <a:rPr lang="en-US" sz="1600" b="0" i="0" u="none" strike="noStrike" cap="none">
                <a:solidFill>
                  <a:schemeClr val="dk1"/>
                </a:solidFill>
                <a:latin typeface="Courier New"/>
                <a:ea typeface="Courier New"/>
                <a:cs typeface="Courier New"/>
                <a:sym typeface="Courier New"/>
              </a:rPr>
              <a:t>}</a:t>
            </a:r>
            <a:endParaRPr/>
          </a:p>
          <a:p>
            <a:pPr marL="457200" marR="0" lvl="1" indent="0" algn="l" rtl="0">
              <a:lnSpc>
                <a:spcPct val="90000"/>
              </a:lnSpc>
              <a:spcBef>
                <a:spcPts val="320"/>
              </a:spcBef>
              <a:spcAft>
                <a:spcPts val="0"/>
              </a:spcAft>
              <a:buClr>
                <a:srgbClr val="7F7F7F"/>
              </a:buClr>
              <a:buSzPts val="1600"/>
              <a:buFont typeface="Courier New"/>
              <a:buNone/>
            </a:pPr>
            <a:endParaRPr sz="1600" b="0" i="0" u="none" strike="noStrike" cap="none">
              <a:solidFill>
                <a:schemeClr val="dk1"/>
              </a:solidFill>
              <a:latin typeface="Courier New"/>
              <a:ea typeface="Courier New"/>
              <a:cs typeface="Courier New"/>
              <a:sym typeface="Courier New"/>
            </a:endParaRPr>
          </a:p>
          <a:p>
            <a:pPr marL="457200" marR="0" lvl="1" indent="0" algn="l" rtl="0">
              <a:lnSpc>
                <a:spcPct val="90000"/>
              </a:lnSpc>
              <a:spcBef>
                <a:spcPts val="320"/>
              </a:spcBef>
              <a:spcAft>
                <a:spcPts val="0"/>
              </a:spcAft>
              <a:buClr>
                <a:schemeClr val="dk1"/>
              </a:buClr>
              <a:buSzPts val="1600"/>
              <a:buFont typeface="Courier New"/>
              <a:buNone/>
            </a:pPr>
            <a:r>
              <a:rPr lang="en-US" sz="1600" b="0" i="0" u="none" strike="sngStrike" cap="none">
                <a:solidFill>
                  <a:schemeClr val="dk1"/>
                </a:solidFill>
                <a:latin typeface="Courier New"/>
                <a:ea typeface="Courier New"/>
                <a:cs typeface="Courier New"/>
                <a:sym typeface="Courier New"/>
              </a:rPr>
              <a:t>Bank b = new Bank();</a:t>
            </a:r>
            <a:endParaRPr sz="1600" b="0" i="0" u="none" strike="sngStrike" cap="none">
              <a:solidFill>
                <a:schemeClr val="dk1"/>
              </a:solidFill>
              <a:latin typeface="Courier New"/>
              <a:ea typeface="Courier New"/>
              <a:cs typeface="Courier New"/>
              <a:sym typeface="Courier New"/>
            </a:endParaRPr>
          </a:p>
          <a:p>
            <a:pPr marL="457200" marR="0" lvl="1" indent="0" algn="l" rtl="0">
              <a:lnSpc>
                <a:spcPct val="90000"/>
              </a:lnSpc>
              <a:spcBef>
                <a:spcPts val="320"/>
              </a:spcBef>
              <a:spcAft>
                <a:spcPts val="1600"/>
              </a:spcAft>
              <a:buClr>
                <a:schemeClr val="dk1"/>
              </a:buClr>
              <a:buSzPts val="1600"/>
              <a:buFont typeface="Courier New"/>
              <a:buNone/>
            </a:pPr>
            <a:r>
              <a:rPr lang="en-US" sz="1600" b="0" i="0" u="none" strike="noStrike" cap="none">
                <a:solidFill>
                  <a:schemeClr val="dk1"/>
                </a:solidFill>
                <a:latin typeface="Courier New"/>
                <a:ea typeface="Courier New"/>
                <a:cs typeface="Courier New"/>
                <a:sym typeface="Courier New"/>
              </a:rPr>
              <a:t>Bank b = Bank</a:t>
            </a:r>
            <a:r>
              <a:rPr lang="en-US" sz="1600" b="1" i="0" u="none" strike="noStrike" cap="none">
                <a:solidFill>
                  <a:schemeClr val="dk1"/>
                </a:solidFill>
                <a:latin typeface="Courier New"/>
                <a:ea typeface="Courier New"/>
                <a:cs typeface="Courier New"/>
                <a:sym typeface="Courier New"/>
              </a:rPr>
              <a:t>.getInstance();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Singleton</a:t>
            </a:r>
            <a:endParaRPr sz="5400" b="0" i="0" u="none" strike="noStrike" cap="none">
              <a:solidFill>
                <a:schemeClr val="dk2"/>
              </a:solidFill>
              <a:latin typeface="Palatino Linotype"/>
              <a:ea typeface="Palatino Linotype"/>
              <a:cs typeface="Palatino Linotype"/>
              <a:sym typeface="Palatino Linotype"/>
            </a:endParaRPr>
          </a:p>
        </p:txBody>
      </p:sp>
      <p:sp>
        <p:nvSpPr>
          <p:cNvPr id="106" name="Shape 106"/>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p>
            <a:pPr marL="342900" lvl="0" indent="-342900" rtl="0">
              <a:lnSpc>
                <a:spcPct val="90000"/>
              </a:lnSpc>
              <a:spcBef>
                <a:spcPts val="0"/>
              </a:spcBef>
              <a:spcAft>
                <a:spcPts val="0"/>
              </a:spcAft>
              <a:buClr>
                <a:srgbClr val="7F7F7F"/>
              </a:buClr>
              <a:buSzPts val="2400"/>
              <a:buFont typeface="Arial"/>
              <a:buChar char="•"/>
            </a:pPr>
            <a:r>
              <a:rPr lang="en-US"/>
              <a:t>Lazy initialization</a:t>
            </a:r>
            <a:endParaRPr>
              <a:solidFill>
                <a:srgbClr val="7F7F7F"/>
              </a:solidFill>
            </a:endParaRPr>
          </a:p>
          <a:p>
            <a:pPr marL="0" marR="0" lvl="1" indent="457200" algn="l" rtl="0">
              <a:lnSpc>
                <a:spcPct val="80000"/>
              </a:lnSpc>
              <a:spcBef>
                <a:spcPts val="296"/>
              </a:spcBef>
              <a:spcAft>
                <a:spcPts val="0"/>
              </a:spcAft>
              <a:buClr>
                <a:schemeClr val="dk1"/>
              </a:buClr>
              <a:buSzPts val="1480"/>
              <a:buFont typeface="Courier New"/>
              <a:buNone/>
            </a:pPr>
            <a:endParaRPr>
              <a:solidFill>
                <a:schemeClr val="dk1"/>
              </a:solidFill>
              <a:latin typeface="Courier New"/>
              <a:ea typeface="Courier New"/>
              <a:cs typeface="Courier New"/>
              <a:sym typeface="Courier New"/>
            </a:endParaRPr>
          </a:p>
          <a:p>
            <a:pPr marL="0" marR="0" lvl="1" indent="457200" algn="l" rtl="0">
              <a:lnSpc>
                <a:spcPct val="80000"/>
              </a:lnSpc>
              <a:spcBef>
                <a:spcPts val="296"/>
              </a:spcBef>
              <a:spcAft>
                <a:spcPts val="0"/>
              </a:spcAft>
              <a:buClr>
                <a:schemeClr val="dk1"/>
              </a:buClr>
              <a:buSzPts val="1480"/>
              <a:buFont typeface="Courier New"/>
              <a:buNone/>
            </a:pPr>
            <a:r>
              <a:rPr lang="en-US" b="0" i="0" u="none" strike="noStrike" cap="none">
                <a:solidFill>
                  <a:schemeClr val="dk1"/>
                </a:solidFill>
                <a:latin typeface="Courier New"/>
                <a:ea typeface="Courier New"/>
                <a:cs typeface="Courier New"/>
                <a:sym typeface="Courier New"/>
              </a:rPr>
              <a:t>public class Bank {</a:t>
            </a:r>
            <a:endParaRPr/>
          </a:p>
          <a:p>
            <a:pPr marL="457200" marR="0" lvl="1" indent="0" algn="l" rtl="0">
              <a:lnSpc>
                <a:spcPct val="80000"/>
              </a:lnSpc>
              <a:spcBef>
                <a:spcPts val="296"/>
              </a:spcBef>
              <a:spcAft>
                <a:spcPts val="0"/>
              </a:spcAft>
              <a:buClr>
                <a:schemeClr val="dk1"/>
              </a:buClr>
              <a:buSzPts val="1480"/>
              <a:buFont typeface="Courier New"/>
              <a:buNone/>
            </a:pPr>
            <a:r>
              <a:rPr lang="en-US" b="1" i="0" u="none" strike="noStrike" cap="none">
                <a:solidFill>
                  <a:schemeClr val="dk1"/>
                </a:solidFill>
                <a:latin typeface="Courier New"/>
                <a:ea typeface="Courier New"/>
                <a:cs typeface="Courier New"/>
                <a:sym typeface="Courier New"/>
              </a:rPr>
              <a:t>	private static Bank INSTANCE;</a:t>
            </a:r>
            <a:endParaRPr/>
          </a:p>
          <a:p>
            <a:pPr marL="457200" marR="0" lvl="1" indent="0" algn="l" rtl="0">
              <a:lnSpc>
                <a:spcPct val="80000"/>
              </a:lnSpc>
              <a:spcBef>
                <a:spcPts val="296"/>
              </a:spcBef>
              <a:spcAft>
                <a:spcPts val="0"/>
              </a:spcAft>
              <a:buClr>
                <a:srgbClr val="7F7F7F"/>
              </a:buClr>
              <a:buSzPts val="1480"/>
              <a:buFont typeface="Courier New"/>
              <a:buNone/>
            </a:pPr>
            <a:endParaRPr b="0" i="0" u="none" strike="noStrike" cap="none">
              <a:solidFill>
                <a:schemeClr val="dk1"/>
              </a:solidFill>
              <a:latin typeface="Courier New"/>
              <a:ea typeface="Courier New"/>
              <a:cs typeface="Courier New"/>
              <a:sym typeface="Courier New"/>
            </a:endParaRPr>
          </a:p>
          <a:p>
            <a:pPr marL="457200" marR="0" lvl="1" indent="0" algn="l" rtl="0">
              <a:lnSpc>
                <a:spcPct val="80000"/>
              </a:lnSpc>
              <a:spcBef>
                <a:spcPts val="296"/>
              </a:spcBef>
              <a:spcAft>
                <a:spcPts val="0"/>
              </a:spcAft>
              <a:buClr>
                <a:schemeClr val="dk1"/>
              </a:buClr>
              <a:buSzPts val="1480"/>
              <a:buFont typeface="Courier New"/>
              <a:buNone/>
            </a:pPr>
            <a:r>
              <a:rPr lang="en-US" b="0" i="0" u="none" strike="noStrike" cap="none">
                <a:solidFill>
                  <a:schemeClr val="dk1"/>
                </a:solidFill>
                <a:latin typeface="Courier New"/>
                <a:ea typeface="Courier New"/>
                <a:cs typeface="Courier New"/>
                <a:sym typeface="Courier New"/>
              </a:rPr>
              <a:t>	// private constructor</a:t>
            </a:r>
            <a:endParaRPr/>
          </a:p>
          <a:p>
            <a:pPr marL="457200" marR="0" lvl="1" indent="0" algn="l" rtl="0">
              <a:lnSpc>
                <a:spcPct val="80000"/>
              </a:lnSpc>
              <a:spcBef>
                <a:spcPts val="296"/>
              </a:spcBef>
              <a:spcAft>
                <a:spcPts val="0"/>
              </a:spcAft>
              <a:buClr>
                <a:schemeClr val="dk1"/>
              </a:buClr>
              <a:buSzPts val="1480"/>
              <a:buFont typeface="Courier New"/>
              <a:buNone/>
            </a:pPr>
            <a:r>
              <a:rPr lang="en-US" b="0" i="0" u="none" strike="noStrike" cap="none">
                <a:solidFill>
                  <a:schemeClr val="dk1"/>
                </a:solidFill>
                <a:latin typeface="Courier New"/>
                <a:ea typeface="Courier New"/>
                <a:cs typeface="Courier New"/>
                <a:sym typeface="Courier New"/>
              </a:rPr>
              <a:t>	private Bank() { … }</a:t>
            </a:r>
            <a:endParaRPr/>
          </a:p>
          <a:p>
            <a:pPr marL="457200" marR="0" lvl="1" indent="0" algn="l" rtl="0">
              <a:lnSpc>
                <a:spcPct val="80000"/>
              </a:lnSpc>
              <a:spcBef>
                <a:spcPts val="296"/>
              </a:spcBef>
              <a:spcAft>
                <a:spcPts val="0"/>
              </a:spcAft>
              <a:buClr>
                <a:schemeClr val="dk1"/>
              </a:buClr>
              <a:buSzPts val="1480"/>
              <a:buFont typeface="Courier New"/>
              <a:buNone/>
            </a:pPr>
            <a:r>
              <a:rPr lang="en-US" b="0" i="0" u="none" strike="noStrike" cap="none">
                <a:solidFill>
                  <a:schemeClr val="dk1"/>
                </a:solidFill>
                <a:latin typeface="Courier New"/>
                <a:ea typeface="Courier New"/>
                <a:cs typeface="Courier New"/>
                <a:sym typeface="Courier New"/>
              </a:rPr>
              <a:t>	</a:t>
            </a:r>
            <a:endParaRPr b="0" i="0" u="none" strike="noStrike" cap="none">
              <a:solidFill>
                <a:schemeClr val="dk1"/>
              </a:solidFill>
              <a:latin typeface="Courier New"/>
              <a:ea typeface="Courier New"/>
              <a:cs typeface="Courier New"/>
              <a:sym typeface="Courier New"/>
            </a:endParaRPr>
          </a:p>
          <a:p>
            <a:pPr marL="457200" marR="0" lvl="1" indent="0" algn="l" rtl="0">
              <a:lnSpc>
                <a:spcPct val="80000"/>
              </a:lnSpc>
              <a:spcBef>
                <a:spcPts val="296"/>
              </a:spcBef>
              <a:spcAft>
                <a:spcPts val="0"/>
              </a:spcAft>
              <a:buClr>
                <a:schemeClr val="dk1"/>
              </a:buClr>
              <a:buSzPts val="1480"/>
              <a:buFont typeface="Courier New"/>
              <a:buNone/>
            </a:pPr>
            <a:r>
              <a:rPr lang="en-US" b="0" i="0" u="none" strike="noStrike" cap="none">
                <a:solidFill>
                  <a:schemeClr val="dk1"/>
                </a:solidFill>
                <a:latin typeface="Courier New"/>
                <a:ea typeface="Courier New"/>
                <a:cs typeface="Courier New"/>
                <a:sym typeface="Courier New"/>
              </a:rPr>
              <a:t>	// factory method</a:t>
            </a:r>
            <a:endParaRPr/>
          </a:p>
          <a:p>
            <a:pPr marL="457200" marR="0" lvl="1" indent="0" algn="l" rtl="0">
              <a:lnSpc>
                <a:spcPct val="80000"/>
              </a:lnSpc>
              <a:spcBef>
                <a:spcPts val="296"/>
              </a:spcBef>
              <a:spcAft>
                <a:spcPts val="0"/>
              </a:spcAft>
              <a:buClr>
                <a:schemeClr val="dk1"/>
              </a:buClr>
              <a:buSzPts val="1480"/>
              <a:buFont typeface="Courier New"/>
              <a:buNone/>
            </a:pPr>
            <a:r>
              <a:rPr lang="en-US" b="0" i="0" u="none" strike="noStrike" cap="none">
                <a:solidFill>
                  <a:schemeClr val="dk1"/>
                </a:solidFill>
                <a:latin typeface="Courier New"/>
                <a:ea typeface="Courier New"/>
                <a:cs typeface="Courier New"/>
                <a:sym typeface="Courier New"/>
              </a:rPr>
              <a:t>	public static Bank getInstance() {</a:t>
            </a:r>
            <a:endParaRPr/>
          </a:p>
          <a:p>
            <a:pPr marL="457200" marR="0" lvl="1" indent="0" algn="l" rtl="0">
              <a:lnSpc>
                <a:spcPct val="80000"/>
              </a:lnSpc>
              <a:spcBef>
                <a:spcPts val="296"/>
              </a:spcBef>
              <a:spcAft>
                <a:spcPts val="0"/>
              </a:spcAft>
              <a:buClr>
                <a:schemeClr val="dk1"/>
              </a:buClr>
              <a:buSzPts val="1480"/>
              <a:buFont typeface="Courier New"/>
              <a:buNone/>
            </a:pPr>
            <a:r>
              <a:rPr lang="en-US" b="0" i="0" u="none" strike="noStrike" cap="none">
                <a:solidFill>
                  <a:schemeClr val="dk1"/>
                </a:solidFill>
                <a:latin typeface="Courier New"/>
                <a:ea typeface="Courier New"/>
                <a:cs typeface="Courier New"/>
                <a:sym typeface="Courier New"/>
              </a:rPr>
              <a:t>		</a:t>
            </a:r>
            <a:r>
              <a:rPr lang="en-US" b="1" i="0" u="none" strike="noStrike" cap="none">
                <a:solidFill>
                  <a:schemeClr val="dk1"/>
                </a:solidFill>
                <a:latin typeface="Courier New"/>
                <a:ea typeface="Courier New"/>
                <a:cs typeface="Courier New"/>
                <a:sym typeface="Courier New"/>
              </a:rPr>
              <a:t>if (INSTANCE == null) {</a:t>
            </a:r>
            <a:endParaRPr/>
          </a:p>
          <a:p>
            <a:pPr marL="457200" marR="0" lvl="1" indent="0" algn="l" rtl="0">
              <a:lnSpc>
                <a:spcPct val="80000"/>
              </a:lnSpc>
              <a:spcBef>
                <a:spcPts val="296"/>
              </a:spcBef>
              <a:spcAft>
                <a:spcPts val="0"/>
              </a:spcAft>
              <a:buClr>
                <a:schemeClr val="dk1"/>
              </a:buClr>
              <a:buSzPts val="1480"/>
              <a:buFont typeface="Courier New"/>
              <a:buNone/>
            </a:pPr>
            <a:r>
              <a:rPr lang="en-US" b="1" i="0" u="none" strike="noStrike" cap="none">
                <a:solidFill>
                  <a:schemeClr val="dk1"/>
                </a:solidFill>
                <a:latin typeface="Courier New"/>
                <a:ea typeface="Courier New"/>
                <a:cs typeface="Courier New"/>
                <a:sym typeface="Courier New"/>
              </a:rPr>
              <a:t>			INSTANCE = new Bank();</a:t>
            </a:r>
            <a:endParaRPr/>
          </a:p>
          <a:p>
            <a:pPr marL="457200" marR="0" lvl="1" indent="0" algn="l" rtl="0">
              <a:lnSpc>
                <a:spcPct val="80000"/>
              </a:lnSpc>
              <a:spcBef>
                <a:spcPts val="296"/>
              </a:spcBef>
              <a:spcAft>
                <a:spcPts val="0"/>
              </a:spcAft>
              <a:buClr>
                <a:schemeClr val="dk1"/>
              </a:buClr>
              <a:buSzPts val="1480"/>
              <a:buFont typeface="Courier New"/>
              <a:buNone/>
            </a:pPr>
            <a:r>
              <a:rPr lang="en-US" b="1" i="0" u="none" strike="noStrike" cap="none">
                <a:solidFill>
                  <a:schemeClr val="dk1"/>
                </a:solidFill>
                <a:latin typeface="Courier New"/>
                <a:ea typeface="Courier New"/>
                <a:cs typeface="Courier New"/>
                <a:sym typeface="Courier New"/>
              </a:rPr>
              <a:t>		}</a:t>
            </a:r>
            <a:endParaRPr/>
          </a:p>
          <a:p>
            <a:pPr marL="457200" marR="0" lvl="1" indent="0" algn="l" rtl="0">
              <a:lnSpc>
                <a:spcPct val="80000"/>
              </a:lnSpc>
              <a:spcBef>
                <a:spcPts val="296"/>
              </a:spcBef>
              <a:spcAft>
                <a:spcPts val="0"/>
              </a:spcAft>
              <a:buClr>
                <a:schemeClr val="dk1"/>
              </a:buClr>
              <a:buSzPts val="1480"/>
              <a:buFont typeface="Courier New"/>
              <a:buNone/>
            </a:pPr>
            <a:r>
              <a:rPr lang="en-US" b="1" i="0" u="none" strike="noStrike" cap="none">
                <a:solidFill>
                  <a:schemeClr val="dk1"/>
                </a:solidFill>
                <a:latin typeface="Courier New"/>
                <a:ea typeface="Courier New"/>
                <a:cs typeface="Courier New"/>
                <a:sym typeface="Courier New"/>
              </a:rPr>
              <a:t>		return INSTANCE;</a:t>
            </a:r>
            <a:endParaRPr/>
          </a:p>
          <a:p>
            <a:pPr marL="457200" marR="0" lvl="1" indent="0" algn="l" rtl="0">
              <a:lnSpc>
                <a:spcPct val="80000"/>
              </a:lnSpc>
              <a:spcBef>
                <a:spcPts val="296"/>
              </a:spcBef>
              <a:spcAft>
                <a:spcPts val="0"/>
              </a:spcAft>
              <a:buClr>
                <a:schemeClr val="dk1"/>
              </a:buClr>
              <a:buSzPts val="1480"/>
              <a:buFont typeface="Courier New"/>
              <a:buNone/>
            </a:pPr>
            <a:r>
              <a:rPr lang="en-US" b="0" i="0" u="none" strike="noStrike" cap="none">
                <a:solidFill>
                  <a:schemeClr val="dk1"/>
                </a:solidFill>
                <a:latin typeface="Courier New"/>
                <a:ea typeface="Courier New"/>
                <a:cs typeface="Courier New"/>
                <a:sym typeface="Courier New"/>
              </a:rPr>
              <a:t>	}</a:t>
            </a:r>
            <a:endParaRPr b="0" i="0" u="none" strike="noStrike" cap="none">
              <a:solidFill>
                <a:schemeClr val="dk1"/>
              </a:solidFill>
              <a:latin typeface="Courier New"/>
              <a:ea typeface="Courier New"/>
              <a:cs typeface="Courier New"/>
              <a:sym typeface="Courier New"/>
            </a:endParaRPr>
          </a:p>
          <a:p>
            <a:pPr marL="457200" marR="0" lvl="1" indent="0" algn="l" rtl="0">
              <a:lnSpc>
                <a:spcPct val="80000"/>
              </a:lnSpc>
              <a:spcBef>
                <a:spcPts val="296"/>
              </a:spcBef>
              <a:spcAft>
                <a:spcPts val="0"/>
              </a:spcAft>
              <a:buClr>
                <a:schemeClr val="dk1"/>
              </a:buClr>
              <a:buSzPts val="1480"/>
              <a:buFont typeface="Courier New"/>
              <a:buNone/>
            </a:pPr>
            <a:r>
              <a:rPr lang="en-US" b="0" i="0" u="none" strike="noStrike" cap="none">
                <a:solidFill>
                  <a:schemeClr val="dk1"/>
                </a:solidFill>
                <a:latin typeface="Courier New"/>
                <a:ea typeface="Courier New"/>
                <a:cs typeface="Courier New"/>
                <a:sym typeface="Courier New"/>
              </a:rPr>
              <a:t>}</a:t>
            </a:r>
            <a:endParaRPr b="0" i="0" u="none" strike="noStrike" cap="none">
              <a:solidFill>
                <a:schemeClr val="dk1"/>
              </a:solidFill>
              <a:latin typeface="Courier New"/>
              <a:ea typeface="Courier New"/>
              <a:cs typeface="Courier New"/>
              <a:sym typeface="Courier New"/>
            </a:endParaRPr>
          </a:p>
          <a:p>
            <a:pPr marL="457200" marR="0" lvl="1" indent="0" algn="l" rtl="0">
              <a:lnSpc>
                <a:spcPct val="80000"/>
              </a:lnSpc>
              <a:spcBef>
                <a:spcPts val="296"/>
              </a:spcBef>
              <a:spcAft>
                <a:spcPts val="0"/>
              </a:spcAft>
              <a:buClr>
                <a:schemeClr val="dk1"/>
              </a:buClr>
              <a:buSzPts val="1480"/>
              <a:buFont typeface="Courier New"/>
              <a:buNone/>
            </a:pPr>
            <a:r>
              <a:rPr lang="en-US" b="0" i="0" u="none" strike="sngStrike" cap="none">
                <a:solidFill>
                  <a:schemeClr val="dk1"/>
                </a:solidFill>
                <a:latin typeface="Courier New"/>
                <a:ea typeface="Courier New"/>
                <a:cs typeface="Courier New"/>
                <a:sym typeface="Courier New"/>
              </a:rPr>
              <a:t>Bank b = new Bank();</a:t>
            </a:r>
            <a:endParaRPr/>
          </a:p>
          <a:p>
            <a:pPr marL="457200" marR="0" lvl="1" indent="0" algn="l" rtl="0">
              <a:lnSpc>
                <a:spcPct val="80000"/>
              </a:lnSpc>
              <a:spcBef>
                <a:spcPts val="296"/>
              </a:spcBef>
              <a:spcAft>
                <a:spcPts val="0"/>
              </a:spcAft>
              <a:buClr>
                <a:schemeClr val="dk1"/>
              </a:buClr>
              <a:buSzPts val="1480"/>
              <a:buFont typeface="Courier New"/>
              <a:buNone/>
            </a:pPr>
            <a:r>
              <a:rPr lang="en-US" b="0" i="0" u="none" strike="noStrike" cap="none">
                <a:solidFill>
                  <a:schemeClr val="dk1"/>
                </a:solidFill>
                <a:latin typeface="Courier New"/>
                <a:ea typeface="Courier New"/>
                <a:cs typeface="Courier New"/>
                <a:sym typeface="Courier New"/>
              </a:rPr>
              <a:t>Bank b = Bank.getInstance();</a:t>
            </a:r>
            <a:endParaRPr/>
          </a:p>
          <a:p>
            <a:pPr marL="457200" marR="0" lvl="1" indent="0" algn="l" rtl="0">
              <a:lnSpc>
                <a:spcPct val="80000"/>
              </a:lnSpc>
              <a:spcBef>
                <a:spcPts val="296"/>
              </a:spcBef>
              <a:spcAft>
                <a:spcPts val="1600"/>
              </a:spcAft>
              <a:buClr>
                <a:srgbClr val="7F7F7F"/>
              </a:buClr>
              <a:buSzPts val="1480"/>
              <a:buFont typeface="Courier New"/>
              <a:buNone/>
            </a:pPr>
            <a:endParaRPr sz="1480" b="0" i="0" u="none" strike="noStrike" cap="none">
              <a:solidFill>
                <a:schemeClr val="dk1"/>
              </a:solidFill>
              <a:latin typeface="Courier New"/>
              <a:ea typeface="Courier New"/>
              <a:cs typeface="Courier New"/>
              <a:sym typeface="Courier New"/>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0"/>
            <a:ext cx="8229600" cy="1600200"/>
          </a:xfrm>
          <a:prstGeom prst="rect">
            <a:avLst/>
          </a:prstGeom>
          <a:noFill/>
          <a:ln>
            <a:noFill/>
          </a:ln>
        </p:spPr>
        <p:txBody>
          <a:bodyPr spcFirstLastPara="1" wrap="square" lIns="91425" tIns="45700" rIns="91425" bIns="45700" anchor="b" anchorCtr="0">
            <a:noAutofit/>
          </a:bodyPr>
          <a:lstStyle/>
          <a:p>
            <a:pPr marL="0" marR="0" lvl="0" indent="0" algn="ctr" rtl="0">
              <a:lnSpc>
                <a:spcPct val="107407"/>
              </a:lnSpc>
              <a:spcBef>
                <a:spcPts val="0"/>
              </a:spcBef>
              <a:spcAft>
                <a:spcPts val="0"/>
              </a:spcAft>
              <a:buClr>
                <a:schemeClr val="dk2"/>
              </a:buClr>
              <a:buSzPts val="5400"/>
              <a:buFont typeface="Palatino Linotype"/>
              <a:buNone/>
            </a:pPr>
            <a:r>
              <a:rPr lang="en-US" sz="5400" b="0" i="0" u="none" strike="noStrike" cap="none">
                <a:solidFill>
                  <a:schemeClr val="dk2"/>
                </a:solidFill>
                <a:latin typeface="Palatino Linotype"/>
                <a:ea typeface="Palatino Linotype"/>
                <a:cs typeface="Palatino Linotype"/>
                <a:sym typeface="Palatino Linotype"/>
              </a:rPr>
              <a:t>Singleton</a:t>
            </a:r>
            <a:endParaRPr sz="5400" b="0" i="0" u="none" strike="noStrike" cap="none">
              <a:solidFill>
                <a:schemeClr val="dk2"/>
              </a:solidFill>
              <a:latin typeface="Palatino Linotype"/>
              <a:ea typeface="Palatino Linotype"/>
              <a:cs typeface="Palatino Linotype"/>
              <a:sym typeface="Palatino Linotype"/>
            </a:endParaRPr>
          </a:p>
        </p:txBody>
      </p:sp>
      <p:sp>
        <p:nvSpPr>
          <p:cNvPr id="112" name="Shape 112"/>
          <p:cNvSpPr txBox="1">
            <a:spLocks noGrp="1"/>
          </p:cNvSpPr>
          <p:nvPr>
            <p:ph type="body" idx="1"/>
          </p:nvPr>
        </p:nvSpPr>
        <p:spPr>
          <a:xfrm>
            <a:off x="457200" y="1600200"/>
            <a:ext cx="8229600" cy="48006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Would you prefer eager or lazy instantiation for an HTTPRequest class?</a:t>
            </a:r>
            <a:endParaRPr/>
          </a:p>
          <a:p>
            <a:pPr marL="742950" marR="0" lvl="1" indent="-285750" algn="l" rtl="0">
              <a:spcBef>
                <a:spcPts val="400"/>
              </a:spcBef>
              <a:spcAft>
                <a:spcPts val="0"/>
              </a:spcAft>
              <a:buClr>
                <a:srgbClr val="7F7F7F"/>
              </a:buClr>
              <a:buSzPts val="2000"/>
              <a:buFont typeface="Courier New"/>
              <a:buChar char="o"/>
            </a:pPr>
            <a:r>
              <a:rPr lang="en-US" sz="2000" b="0" i="0" u="none" strike="noStrike" cap="none">
                <a:solidFill>
                  <a:srgbClr val="7F7F7F"/>
                </a:solidFill>
                <a:latin typeface="Century Gothic"/>
                <a:ea typeface="Century Gothic"/>
                <a:cs typeface="Century Gothic"/>
                <a:sym typeface="Century Gothic"/>
              </a:rPr>
              <a:t>handles authentication</a:t>
            </a:r>
            <a:endParaRPr/>
          </a:p>
          <a:p>
            <a:pPr marL="742950" marR="0" lvl="1" indent="-285750" algn="l" rtl="0">
              <a:spcBef>
                <a:spcPts val="400"/>
              </a:spcBef>
              <a:spcAft>
                <a:spcPts val="0"/>
              </a:spcAft>
              <a:buClr>
                <a:srgbClr val="7F7F7F"/>
              </a:buClr>
              <a:buSzPts val="2000"/>
              <a:buFont typeface="Courier New"/>
              <a:buChar char="o"/>
            </a:pPr>
            <a:r>
              <a:rPr lang="en-US" sz="2000" b="0" i="0" u="none" strike="noStrike" cap="none">
                <a:solidFill>
                  <a:srgbClr val="7F7F7F"/>
                </a:solidFill>
                <a:latin typeface="Century Gothic"/>
                <a:ea typeface="Century Gothic"/>
                <a:cs typeface="Century Gothic"/>
                <a:sym typeface="Century Gothic"/>
              </a:rPr>
              <a:t>definitely needed for any HTTP transaction</a:t>
            </a:r>
            <a:endParaRPr/>
          </a:p>
          <a:p>
            <a:pPr marL="342900" marR="0" lvl="0" indent="-342900" algn="l" rtl="0">
              <a:spcBef>
                <a:spcPts val="480"/>
              </a:spcBef>
              <a:spcAft>
                <a:spcPts val="0"/>
              </a:spcAft>
              <a:buClr>
                <a:srgbClr val="7F7F7F"/>
              </a:buClr>
              <a:buSzPts val="2400"/>
              <a:buFont typeface="Arial"/>
              <a:buChar char="•"/>
            </a:pPr>
            <a:r>
              <a:rPr lang="en-US" sz="2400" b="0" i="0" u="none" strike="noStrike" cap="none">
                <a:solidFill>
                  <a:srgbClr val="7F7F7F"/>
                </a:solidFill>
                <a:latin typeface="Century Gothic"/>
                <a:ea typeface="Century Gothic"/>
                <a:cs typeface="Century Gothic"/>
                <a:sym typeface="Century Gothic"/>
              </a:rPr>
              <a:t>Would you prefer eager or lazy instantiation for a Comparator class?</a:t>
            </a:r>
            <a:endParaRPr/>
          </a:p>
          <a:p>
            <a:pPr marL="742950" marR="0" lvl="1" indent="-285750" algn="l" rtl="0">
              <a:spcBef>
                <a:spcPts val="400"/>
              </a:spcBef>
              <a:spcAft>
                <a:spcPts val="0"/>
              </a:spcAft>
              <a:buClr>
                <a:srgbClr val="7F7F7F"/>
              </a:buClr>
              <a:buSzPts val="2000"/>
              <a:buFont typeface="Courier New"/>
              <a:buChar char="o"/>
            </a:pPr>
            <a:r>
              <a:rPr lang="en-US" sz="2000" b="0" i="0" u="none" strike="noStrike" cap="none">
                <a:solidFill>
                  <a:srgbClr val="7F7F7F"/>
                </a:solidFill>
                <a:latin typeface="Century Gothic"/>
                <a:ea typeface="Century Gothic"/>
                <a:cs typeface="Century Gothic"/>
                <a:sym typeface="Century Gothic"/>
              </a:rPr>
              <a:t>compares objects</a:t>
            </a:r>
            <a:endParaRPr/>
          </a:p>
          <a:p>
            <a:pPr marL="742950" marR="0" lvl="1" indent="-285750" algn="l" rtl="0">
              <a:spcBef>
                <a:spcPts val="400"/>
              </a:spcBef>
              <a:spcAft>
                <a:spcPts val="1600"/>
              </a:spcAft>
              <a:buClr>
                <a:srgbClr val="7F7F7F"/>
              </a:buClr>
              <a:buSzPts val="2000"/>
              <a:buFont typeface="Courier New"/>
              <a:buChar char="o"/>
            </a:pPr>
            <a:r>
              <a:rPr lang="en-US" sz="2000" b="0" i="0" u="none" strike="noStrike" cap="none">
                <a:solidFill>
                  <a:srgbClr val="7F7F7F"/>
                </a:solidFill>
                <a:latin typeface="Century Gothic"/>
                <a:ea typeface="Century Gothic"/>
                <a:cs typeface="Century Gothic"/>
                <a:sym typeface="Century Gothic"/>
              </a:rPr>
              <a:t>may or may not be used at runtime</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1005</Words>
  <Application>Microsoft Macintosh PowerPoint</Application>
  <PresentationFormat>On-screen Show (4:3)</PresentationFormat>
  <Paragraphs>324</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Palatino Linotype</vt:lpstr>
      <vt:lpstr>Calibri</vt:lpstr>
      <vt:lpstr>Arial</vt:lpstr>
      <vt:lpstr>Courier New</vt:lpstr>
      <vt:lpstr>Consolas</vt:lpstr>
      <vt:lpstr>Century Gothic</vt:lpstr>
      <vt:lpstr>Simple Light</vt:lpstr>
      <vt:lpstr>PowerPoint Presentation</vt:lpstr>
      <vt:lpstr>PowerPoint Presentation</vt:lpstr>
      <vt:lpstr>What Is A Design Pattern</vt:lpstr>
      <vt:lpstr>Creational Patterns</vt:lpstr>
      <vt:lpstr>Creational Patterns: Sharing</vt:lpstr>
      <vt:lpstr>Singleton</vt:lpstr>
      <vt:lpstr>Singleton</vt:lpstr>
      <vt:lpstr>Singleton</vt:lpstr>
      <vt:lpstr>Singleton</vt:lpstr>
      <vt:lpstr>Singleton</vt:lpstr>
      <vt:lpstr>Singleton</vt:lpstr>
      <vt:lpstr>Interning</vt:lpstr>
      <vt:lpstr>Interning</vt:lpstr>
      <vt:lpstr>Interning</vt:lpstr>
      <vt:lpstr>Interning</vt:lpstr>
      <vt:lpstr>Interning</vt:lpstr>
      <vt:lpstr>Factories</vt:lpstr>
      <vt:lpstr>Factories</vt:lpstr>
      <vt:lpstr>Factory Method</vt:lpstr>
      <vt:lpstr>Factory Object</vt:lpstr>
      <vt:lpstr>Builder</vt:lpstr>
      <vt:lpstr>Builder</vt:lpstr>
      <vt:lpstr>Builder</vt:lpstr>
      <vt:lpstr>Structural Patterns</vt:lpstr>
      <vt:lpstr>Adapter</vt:lpstr>
      <vt:lpstr>Decorator</vt:lpstr>
      <vt:lpstr> Proxy</vt:lpstr>
      <vt:lpstr>Activity</vt:lpstr>
      <vt:lpstr>Activity</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kesting</cp:lastModifiedBy>
  <cp:revision>1</cp:revision>
  <dcterms:modified xsi:type="dcterms:W3CDTF">2018-05-23T18:03:33Z</dcterms:modified>
</cp:coreProperties>
</file>