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7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0" r:id="rId23"/>
    <p:sldId id="276" r:id="rId24"/>
    <p:sldId id="277" r:id="rId25"/>
    <p:sldId id="278" r:id="rId26"/>
    <p:sldId id="281" r:id="rId27"/>
    <p:sldId id="282" r:id="rId28"/>
    <p:sldId id="283" r:id="rId29"/>
    <p:sldId id="286" r:id="rId30"/>
    <p:sldId id="285" r:id="rId31"/>
  </p:sldIdLst>
  <p:sldSz cx="9144000" cy="6858000" type="screen4x3"/>
  <p:notesSz cx="6858000" cy="9144000"/>
  <p:embeddedFontLst>
    <p:embeddedFont>
      <p:font typeface="Source Sans Pro" panose="020B0503030403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062DB2C-A6AD-4163-A86E-424B16B42AA0}">
  <a:tblStyle styleId="{A062DB2C-A6AD-4163-A86E-424B16B42AA0}" styleName="Table_0">
    <a:wholeTbl>
      <a:tcTxStyle b="off" i="off">
        <a:font>
          <a:latin typeface="Franklin Gothic Book"/>
          <a:ea typeface="Franklin Gothic Book"/>
          <a:cs typeface="Franklin Gothic Book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F0E7"/>
          </a:solidFill>
        </a:fill>
      </a:tcStyle>
    </a:wholeTbl>
    <a:band1H>
      <a:tcTxStyle/>
      <a:tcStyle>
        <a:tcBdr/>
        <a:fill>
          <a:solidFill>
            <a:srgbClr val="F9DF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9DF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68"/>
    <p:restoredTop sz="93676"/>
  </p:normalViewPr>
  <p:slideViewPr>
    <p:cSldViewPr snapToGrid="0" snapToObjects="1">
      <p:cViewPr varScale="1">
        <p:scale>
          <a:sx n="109" d="100"/>
          <a:sy n="109" d="100"/>
        </p:scale>
        <p:origin x="11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Xs look out of place, but they should up in the right places</a:t>
            </a: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306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3528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7179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7179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8956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89559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81940" algn="l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581400" y="76200"/>
            <a:ext cx="2895600" cy="2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229600" y="6473952"/>
            <a:ext cx="7590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28E2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FB262-B070-C34C-8B09-C7514D950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1295400"/>
            <a:ext cx="6098694" cy="45994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 FLOW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theory…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Pattern of behavior in response to inputs (controller) are independent of visual geometry (view)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Controller contacts view to interpret what input events should mean in the context of the view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✕"/>
            </a:pPr>
            <a:r>
              <a:rPr lang="en-US"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practice…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View and controller are so intertwined that they almost always occur in matched pairs (ex: command line interface)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1600"/>
              </a:spcAft>
              <a:buClr>
                <a:schemeClr val="accent1"/>
              </a:buClr>
              <a:buSzPts val="1960"/>
              <a:buFont typeface="Noto Sans Symbols"/>
              <a:buChar char="+"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Many architectures combine the two</a:t>
            </a:r>
            <a:endParaRPr sz="1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 FLOW IN PRACTICE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52" name="Shape 152"/>
          <p:cNvGrpSpPr/>
          <p:nvPr/>
        </p:nvGrpSpPr>
        <p:grpSpPr>
          <a:xfrm>
            <a:off x="978483" y="3602182"/>
            <a:ext cx="2133600" cy="914400"/>
            <a:chOff x="1600200" y="2514600"/>
            <a:chExt cx="2133600" cy="914400"/>
          </a:xfrm>
        </p:grpSpPr>
        <p:sp>
          <p:nvSpPr>
            <p:cNvPr id="153" name="Shape 153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4" name="Shape 154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Model</a:t>
              </a:r>
              <a:endParaRPr sz="28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55" name="Shape 155"/>
          <p:cNvGrpSpPr/>
          <p:nvPr/>
        </p:nvGrpSpPr>
        <p:grpSpPr>
          <a:xfrm>
            <a:off x="5105400" y="3124200"/>
            <a:ext cx="2133600" cy="914400"/>
            <a:chOff x="1600200" y="2514600"/>
            <a:chExt cx="2133600" cy="914400"/>
          </a:xfrm>
        </p:grpSpPr>
        <p:sp>
          <p:nvSpPr>
            <p:cNvPr id="156" name="Shape 156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57" name="Shape 157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View</a:t>
              </a:r>
              <a:endParaRPr sz="28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58" name="Shape 158"/>
          <p:cNvGrpSpPr/>
          <p:nvPr/>
        </p:nvGrpSpPr>
        <p:grpSpPr>
          <a:xfrm>
            <a:off x="5105400" y="4038600"/>
            <a:ext cx="2133600" cy="914400"/>
            <a:chOff x="1600200" y="2514600"/>
            <a:chExt cx="2133600" cy="914400"/>
          </a:xfrm>
        </p:grpSpPr>
        <p:sp>
          <p:nvSpPr>
            <p:cNvPr id="159" name="Shape 159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60" name="Shape 160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Controller</a:t>
              </a:r>
              <a:endParaRPr sz="28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cxnSp>
        <p:nvCxnSpPr>
          <p:cNvPr id="161" name="Shape 161"/>
          <p:cNvCxnSpPr>
            <a:endCxn id="157" idx="1"/>
          </p:cNvCxnSpPr>
          <p:nvPr/>
        </p:nvCxnSpPr>
        <p:spPr>
          <a:xfrm rot="10800000" flipH="1">
            <a:off x="3112200" y="3603808"/>
            <a:ext cx="1993200" cy="2616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2" name="Shape 162"/>
          <p:cNvCxnSpPr>
            <a:stCxn id="160" idx="1"/>
          </p:cNvCxnSpPr>
          <p:nvPr/>
        </p:nvCxnSpPr>
        <p:spPr>
          <a:xfrm rot="10800000">
            <a:off x="3112200" y="4256608"/>
            <a:ext cx="1993200" cy="2616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PUSH VS. PULL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68" name="Shape 168"/>
          <p:cNvGrpSpPr/>
          <p:nvPr/>
        </p:nvGrpSpPr>
        <p:grpSpPr>
          <a:xfrm>
            <a:off x="978483" y="3602182"/>
            <a:ext cx="2133600" cy="914400"/>
            <a:chOff x="1600200" y="2514600"/>
            <a:chExt cx="2133600" cy="914400"/>
          </a:xfrm>
        </p:grpSpPr>
        <p:sp>
          <p:nvSpPr>
            <p:cNvPr id="169" name="Shape 169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0" name="Shape 170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Model</a:t>
              </a:r>
              <a:endParaRPr sz="28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71" name="Shape 171"/>
          <p:cNvGrpSpPr/>
          <p:nvPr/>
        </p:nvGrpSpPr>
        <p:grpSpPr>
          <a:xfrm>
            <a:off x="5105400" y="2057400"/>
            <a:ext cx="2133600" cy="914400"/>
            <a:chOff x="1600200" y="2514600"/>
            <a:chExt cx="2133600" cy="914400"/>
          </a:xfrm>
        </p:grpSpPr>
        <p:sp>
          <p:nvSpPr>
            <p:cNvPr id="172" name="Shape 172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3" name="Shape 173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View</a:t>
              </a:r>
              <a:endParaRPr sz="28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74" name="Shape 174"/>
          <p:cNvGrpSpPr/>
          <p:nvPr/>
        </p:nvGrpSpPr>
        <p:grpSpPr>
          <a:xfrm>
            <a:off x="5105400" y="5105400"/>
            <a:ext cx="2133600" cy="914400"/>
            <a:chOff x="1600200" y="2514600"/>
            <a:chExt cx="2133600" cy="914400"/>
          </a:xfrm>
        </p:grpSpPr>
        <p:sp>
          <p:nvSpPr>
            <p:cNvPr id="175" name="Shape 175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6" name="Shape 176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Controller</a:t>
              </a:r>
              <a:endParaRPr sz="28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cxnSp>
        <p:nvCxnSpPr>
          <p:cNvPr id="177" name="Shape 177"/>
          <p:cNvCxnSpPr>
            <a:endCxn id="173" idx="1"/>
          </p:cNvCxnSpPr>
          <p:nvPr/>
        </p:nvCxnSpPr>
        <p:spPr>
          <a:xfrm rot="10800000" flipH="1">
            <a:off x="3112200" y="2537008"/>
            <a:ext cx="1993200" cy="12831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8" name="Shape 178"/>
          <p:cNvCxnSpPr>
            <a:stCxn id="176" idx="1"/>
          </p:cNvCxnSpPr>
          <p:nvPr/>
        </p:nvCxnSpPr>
        <p:spPr>
          <a:xfrm rot="10800000">
            <a:off x="3112200" y="4343308"/>
            <a:ext cx="1993200" cy="12417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79" name="Shape 179"/>
          <p:cNvCxnSpPr>
            <a:stCxn id="175" idx="0"/>
            <a:endCxn id="172" idx="2"/>
          </p:cNvCxnSpPr>
          <p:nvPr/>
        </p:nvCxnSpPr>
        <p:spPr>
          <a:xfrm rot="10800000">
            <a:off x="6172200" y="2971800"/>
            <a:ext cx="0" cy="21336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80" name="Shape 180"/>
          <p:cNvSpPr/>
          <p:nvPr/>
        </p:nvSpPr>
        <p:spPr>
          <a:xfrm>
            <a:off x="5486400" y="2743200"/>
            <a:ext cx="1371600" cy="2580198"/>
          </a:xfrm>
          <a:prstGeom prst="ellipse">
            <a:avLst/>
          </a:prstGeom>
          <a:noFill/>
          <a:ln w="730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PUSH VS. PULL ARCHITECTURE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Push architecture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 soon as the model changes, it notifies all of the views</a:t>
            </a:r>
            <a:endParaRPr/>
          </a:p>
          <a:p>
            <a: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endParaRPr sz="2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Pull architecture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When a view needs to be updated, it asks the model for new data</a:t>
            </a:r>
            <a:endParaRPr/>
          </a:p>
          <a:p>
            <a:pPr marL="742950" marR="0" lvl="1" indent="-161290" algn="l" rtl="0">
              <a:spcBef>
                <a:spcPts val="560"/>
              </a:spcBef>
              <a:spcAft>
                <a:spcPts val="160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endParaRPr sz="2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PUSH VS. PULL ARCHITECTURE</a:t>
            </a: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Advantages for push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Guaranteed to have latest data in case something goes wrong later on</a:t>
            </a:r>
            <a:endParaRPr/>
          </a:p>
          <a:p>
            <a: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endParaRPr sz="2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Advantages for pull</a:t>
            </a:r>
            <a:endParaRPr/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+"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Avoid unnecessary updates, not nearly as intensive on the view</a:t>
            </a:r>
            <a:endParaRPr/>
          </a:p>
          <a:p>
            <a:pPr marL="342900" marR="0" lvl="0" indent="-200660" algn="l" rtl="0">
              <a:spcBef>
                <a:spcPts val="640"/>
              </a:spcBef>
              <a:spcAft>
                <a:spcPts val="160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 EXAMPLE – TRAFFIC SIGNAL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8" name="Shape 198" descr="http://upload.wikimedia.org/wikipedia/commons/7/75/Makati_intersecti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676400"/>
            <a:ext cx="640080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 SIGNAL – MVC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204" name="Shape 204"/>
          <p:cNvGraphicFramePr/>
          <p:nvPr/>
        </p:nvGraphicFramePr>
        <p:xfrm>
          <a:off x="304800" y="1554163"/>
          <a:ext cx="8686800" cy="3505280"/>
        </p:xfrm>
        <a:graphic>
          <a:graphicData uri="http://schemas.openxmlformats.org/drawingml/2006/table">
            <a:tbl>
              <a:tblPr firstRow="1" bandRow="1">
                <a:noFill/>
                <a:tableStyleId>{A062DB2C-A6AD-4163-A86E-424B16B42AA0}</a:tableStyleId>
              </a:tblPr>
              <a:tblGrid>
                <a:gridCol w="402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Component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Model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View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Controller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 u="none" strike="noStrike" cap="none"/>
                        <a:t>Detect cars waiting to enter intersection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 u="none" strike="noStrike" cap="none"/>
                        <a:t>Traffic lights to direct car traffic 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Decide to change the light’s status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 u="none" strike="noStrike" cap="none"/>
                        <a:t>Manual override for particular lights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 u="none" strike="noStrike" cap="none"/>
                        <a:t>Detect pedestrians waiting to cross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 u="none" strike="noStrike" cap="none"/>
                        <a:t>Pedestrian signals to direct pedestrians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 u="none" strike="noStrike" cap="none"/>
                        <a:t>External timer which triggers changes at set interval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5" name="Shape 205"/>
          <p:cNvSpPr/>
          <p:nvPr/>
        </p:nvSpPr>
        <p:spPr>
          <a:xfrm>
            <a:off x="8111025" y="1925013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</a:t>
            </a: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6487950" y="2334725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</a:t>
            </a: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4852150" y="2704025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</a:t>
            </a: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8111025" y="3058925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</a:t>
            </a: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8111025" y="3429775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</a:t>
            </a: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6487950" y="3799075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</a:t>
            </a: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8111025" y="4397875"/>
            <a:ext cx="33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 SIGNAL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305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11"/>
              <a:buFont typeface="Noto Sans Symbols"/>
              <a:buChar char="✕"/>
            </a:pPr>
            <a:r>
              <a:rPr lang="en-US" sz="2015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Char char="+"/>
            </a:pPr>
            <a:r>
              <a:rPr lang="en-US" sz="217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Stores current state of traffic flow</a:t>
            </a:r>
            <a:endParaRPr/>
          </a:p>
          <a:p>
            <a:pPr marL="1143000" marR="0" lvl="2" indent="-228600" algn="l" rtl="0">
              <a:lnSpc>
                <a:spcPct val="80000"/>
              </a:lnSpc>
              <a:spcBef>
                <a:spcPts val="248"/>
              </a:spcBef>
              <a:spcAft>
                <a:spcPts val="0"/>
              </a:spcAft>
              <a:buClr>
                <a:schemeClr val="accent1"/>
              </a:buClr>
              <a:buSzPts val="868"/>
              <a:buFont typeface="Noto Sans Symbols"/>
              <a:buChar char="✕"/>
            </a:pPr>
            <a:r>
              <a:rPr lang="en-US" sz="124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Knows current direction of traffic</a:t>
            </a:r>
            <a:endParaRPr/>
          </a:p>
          <a:p>
            <a:pPr marL="1143000" marR="0" lvl="2" indent="-228600" algn="l" rtl="0">
              <a:lnSpc>
                <a:spcPct val="80000"/>
              </a:lnSpc>
              <a:spcBef>
                <a:spcPts val="248"/>
              </a:spcBef>
              <a:spcAft>
                <a:spcPts val="0"/>
              </a:spcAft>
              <a:buClr>
                <a:schemeClr val="accent1"/>
              </a:buClr>
              <a:buSzPts val="868"/>
              <a:buFont typeface="Noto Sans Symbols"/>
              <a:buChar char="✕"/>
            </a:pPr>
            <a:r>
              <a:rPr lang="en-US" sz="124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Capable of skipping a light cycle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Char char="+"/>
            </a:pPr>
            <a:r>
              <a:rPr lang="en-US" sz="217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Stores whether there are cars and/or pedestrians waiting</a:t>
            </a:r>
            <a:endParaRPr/>
          </a:p>
          <a:p>
            <a:pPr marL="742950" marR="0" lvl="1" indent="-189293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None/>
            </a:pPr>
            <a:endParaRPr sz="217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11"/>
              <a:buFont typeface="Noto Sans Symbols"/>
              <a:buChar char="✕"/>
            </a:pPr>
            <a:r>
              <a:rPr lang="en-US" sz="2015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View 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Char char="+"/>
            </a:pPr>
            <a:r>
              <a:rPr lang="en-US" sz="217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Conveys information to cars and pedestrians in a specific direction</a:t>
            </a:r>
            <a:endParaRPr/>
          </a:p>
          <a:p>
            <a:pPr marL="742950" marR="0" lvl="1" indent="-189293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None/>
            </a:pPr>
            <a:endParaRPr sz="217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403"/>
              </a:spcBef>
              <a:spcAft>
                <a:spcPts val="0"/>
              </a:spcAft>
              <a:buClr>
                <a:schemeClr val="accent1"/>
              </a:buClr>
              <a:buSzPts val="1411"/>
              <a:buFont typeface="Noto Sans Symbols"/>
              <a:buChar char="✕"/>
            </a:pPr>
            <a:r>
              <a:rPr lang="en-US" sz="2015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Controller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Char char="+"/>
            </a:pPr>
            <a:r>
              <a:rPr lang="en-US" sz="217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Aware of model’s current direction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accent1"/>
              </a:buClr>
              <a:buSzPts val="1519"/>
              <a:buFont typeface="Noto Sans Symbols"/>
              <a:buChar char="+"/>
            </a:pPr>
            <a:r>
              <a:rPr lang="en-US" sz="217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Triggers methods to notify model that state should change</a:t>
            </a:r>
            <a:endParaRPr/>
          </a:p>
          <a:p>
            <a:pPr marL="742950" marR="0" lvl="1" indent="-216852" algn="l" rtl="0">
              <a:lnSpc>
                <a:spcPct val="80000"/>
              </a:lnSpc>
              <a:spcBef>
                <a:spcPts val="310"/>
              </a:spcBef>
              <a:spcAft>
                <a:spcPts val="1600"/>
              </a:spcAft>
              <a:buClr>
                <a:schemeClr val="accent1"/>
              </a:buClr>
              <a:buSzPts val="1085"/>
              <a:buFont typeface="Noto Sans Symbols"/>
              <a:buNone/>
            </a:pPr>
            <a:endParaRPr sz="155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 SIGNAL CODE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305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74"/>
              <a:buFont typeface="Noto Sans Symbols"/>
              <a:buChar char="✕"/>
            </a:pPr>
            <a:r>
              <a:rPr lang="en-US" sz="182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TrafficModel – keeps track of which lights should be on and off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None/>
            </a:pPr>
            <a:endParaRPr sz="1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chemeClr val="accent1"/>
              </a:buClr>
              <a:buSzPts val="1274"/>
              <a:buFont typeface="Noto Sans Symbols"/>
              <a:buChar char="✕"/>
            </a:pPr>
            <a:r>
              <a:rPr lang="en-US" sz="182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View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CarLight – shows relevant state of TrafficModel to cars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PedestrianLight – shows relevant state of TrafficModel to pedestrians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None/>
            </a:pPr>
            <a:endParaRPr sz="1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64"/>
              </a:spcBef>
              <a:spcAft>
                <a:spcPts val="0"/>
              </a:spcAft>
              <a:buClr>
                <a:schemeClr val="accent1"/>
              </a:buClr>
              <a:buSzPts val="1274"/>
              <a:buFont typeface="Noto Sans Symbols"/>
              <a:buChar char="✕"/>
            </a:pPr>
            <a:r>
              <a:rPr lang="en-US" sz="182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Controller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PedestrianButton – notifies TrafficModel that there is a pedestrian waiting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CarDetector – notifies TrafficModel that there is a car waiting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LightSwitch – enables or disables the light</a:t>
            </a:r>
            <a:endParaRPr/>
          </a:p>
          <a:p>
            <a:pPr marL="742950" marR="0" lvl="1" indent="-285750" algn="l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accent1"/>
              </a:buClr>
              <a:buSzPts val="1372"/>
              <a:buFont typeface="Noto Sans Symbols"/>
              <a:buChar char="+"/>
            </a:pPr>
            <a:r>
              <a:rPr lang="en-US" sz="1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Timer – regulates time in some way, possibly to skip cycles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252"/>
              </a:spcBef>
              <a:spcAft>
                <a:spcPts val="1600"/>
              </a:spcAft>
              <a:buClr>
                <a:schemeClr val="accent1"/>
              </a:buClr>
              <a:buSzPts val="882"/>
              <a:buFont typeface="Noto Sans Symbols"/>
              <a:buNone/>
            </a:pPr>
            <a:endParaRPr sz="1260" b="1" i="0" u="none" strike="noStrike" cap="non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 EXAMPLE – </a:t>
            </a:r>
            <a:r>
              <a:rPr lang="en-US"/>
              <a:t>WEB STORE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7800"/>
            <a:ext cx="8839197" cy="5117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None/>
            </a:pPr>
            <a:endParaRPr sz="2400" b="0" i="0" u="none" strike="noStrike" cap="none">
              <a:solidFill>
                <a:srgbClr val="44332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None/>
            </a:pPr>
            <a:r>
              <a:rPr lang="en-US" sz="2600" b="0" i="0" u="none" strike="noStrike" cap="none">
                <a:solidFill>
                  <a:srgbClr val="44332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Slides adapted from Alex Mariakakis</a:t>
            </a:r>
            <a:endParaRPr sz="2600" b="0" i="0" u="none" strike="noStrike" cap="none">
              <a:solidFill>
                <a:srgbClr val="44332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None/>
            </a:pPr>
            <a:r>
              <a:rPr lang="en-US" sz="2600" b="0" i="0" u="none" strike="noStrike" cap="none">
                <a:solidFill>
                  <a:srgbClr val="44332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with material from Krysta Yousoufian, Kellen Donohue, and James Fogarty</a:t>
            </a:r>
            <a:endParaRPr sz="2600" b="0" i="0" u="none" strike="noStrike" cap="none">
              <a:solidFill>
                <a:srgbClr val="44332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x="685800" y="838200"/>
            <a:ext cx="77724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Source Sans Pro"/>
              <a:buNone/>
            </a:pPr>
            <a:r>
              <a:rPr lang="en-US" sz="6600" b="1" i="0" u="none" strike="noStrike" cap="none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Section 8:</a:t>
            </a:r>
            <a:br>
              <a:rPr lang="en-US" sz="6600" b="0" i="0" u="none" strike="noStrike" cap="none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5500" b="0" i="0" u="none" strike="noStrike" cap="none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Model-View-Controller and HW 8</a:t>
            </a:r>
            <a:endParaRPr sz="5500" b="0" i="0" u="none" strike="noStrike" cap="none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/>
              <a:t>WEB STORE</a:t>
            </a: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– MVC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235" name="Shape 235"/>
          <p:cNvGraphicFramePr/>
          <p:nvPr/>
        </p:nvGraphicFramePr>
        <p:xfrm>
          <a:off x="304800" y="1554163"/>
          <a:ext cx="8686800" cy="3337650"/>
        </p:xfrm>
        <a:graphic>
          <a:graphicData uri="http://schemas.openxmlformats.org/drawingml/2006/table">
            <a:tbl>
              <a:tblPr firstRow="1" bandRow="1">
                <a:noFill/>
                <a:tableStyleId>{A062DB2C-A6AD-4163-A86E-424B16B42AA0}</a:tableStyleId>
              </a:tblPr>
              <a:tblGrid>
                <a:gridCol w="402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Component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Model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View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Controller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Update user’s shopping cart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Display price/details of a product</a:t>
                      </a:r>
                      <a:endParaRPr i="1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Storage of product/inventory details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Purchase items in shopping cart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Record of customer transactions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User sign-in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Authenticate user sign-in attempt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Check user credentials</a:t>
                      </a:r>
                      <a:endParaRPr sz="1800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/>
              <a:t>WEB STORE</a:t>
            </a: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– MVC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241" name="Shape 241"/>
          <p:cNvGraphicFramePr/>
          <p:nvPr/>
        </p:nvGraphicFramePr>
        <p:xfrm>
          <a:off x="304800" y="1554163"/>
          <a:ext cx="8686800" cy="3337650"/>
        </p:xfrm>
        <a:graphic>
          <a:graphicData uri="http://schemas.openxmlformats.org/drawingml/2006/table">
            <a:tbl>
              <a:tblPr firstRow="1" bandRow="1">
                <a:noFill/>
                <a:tableStyleId>{A062DB2C-A6AD-4163-A86E-424B16B42AA0}</a:tableStyleId>
              </a:tblPr>
              <a:tblGrid>
                <a:gridCol w="402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Component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Model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View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Controller</a:t>
                      </a:r>
                      <a:endParaRPr sz="1800" u="none" strike="noStrike" cap="none"/>
                    </a:p>
                  </a:txBody>
                  <a:tcPr marL="96525" marR="965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Update user’s shopping cart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accent2"/>
                          </a:solidFill>
                        </a:rPr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Display price/details of a product</a:t>
                      </a:r>
                      <a:endParaRPr i="1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accent2"/>
                          </a:solidFill>
                        </a:rPr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Storage of product/inventory details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accent2"/>
                          </a:solidFill>
                        </a:rPr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Purchase items in shopping cart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accent2"/>
                          </a:solidFill>
                        </a:rPr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Record of customer transactions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accent2"/>
                          </a:solidFill>
                        </a:rPr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User sign-in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accent2"/>
                          </a:solidFill>
                        </a:rPr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Source Sans Pro"/>
                        <a:buNone/>
                      </a:pPr>
                      <a:r>
                        <a:rPr lang="en-US" sz="1800"/>
                        <a:t>Authenticate user sign-in attempt</a:t>
                      </a:r>
                      <a:endParaRPr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accent2"/>
                          </a:solidFill>
                        </a:rPr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Check user credentials</a:t>
                      </a:r>
                      <a:endParaRPr sz="1800"/>
                    </a:p>
                  </a:txBody>
                  <a:tcPr marL="96525" marR="965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accent2"/>
                          </a:solidFill>
                        </a:rPr>
                        <a:t>X</a:t>
                      </a: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u="none" strike="noStrike" cap="none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chemeClr val="accent2"/>
                        </a:solidFill>
                      </a:endParaRPr>
                    </a:p>
                  </a:txBody>
                  <a:tcPr marL="96525" marR="96525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4754-92D5-114C-8154-6664CC32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summarize – Don’t do this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DFEAC0-D028-7649-A37F-BBE41C15B303}"/>
              </a:ext>
            </a:extLst>
          </p:cNvPr>
          <p:cNvGrpSpPr/>
          <p:nvPr/>
        </p:nvGrpSpPr>
        <p:grpSpPr>
          <a:xfrm>
            <a:off x="2682243" y="1295400"/>
            <a:ext cx="3931913" cy="5562600"/>
            <a:chOff x="2682243" y="1295400"/>
            <a:chExt cx="3931913" cy="5562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2B03FB-6CFB-B34D-A213-E615D6977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2243" y="1295400"/>
              <a:ext cx="3931913" cy="55626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E30178-F02A-E144-92F1-BFB63FF557AE}"/>
                </a:ext>
              </a:extLst>
            </p:cNvPr>
            <p:cNvSpPr txBox="1"/>
            <p:nvPr/>
          </p:nvSpPr>
          <p:spPr>
            <a:xfrm>
              <a:off x="4226167" y="1441938"/>
              <a:ext cx="844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View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4C2CD6-B87E-CA4E-8883-D16D786B882F}"/>
                </a:ext>
              </a:extLst>
            </p:cNvPr>
            <p:cNvSpPr txBox="1"/>
            <p:nvPr/>
          </p:nvSpPr>
          <p:spPr>
            <a:xfrm>
              <a:off x="3575537" y="6347954"/>
              <a:ext cx="21453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Model and Controller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3391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HW8 OVERVIEW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Apply your generic graph &amp; Dijkstra’s to campus map data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Given a list of buildings and walking paths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160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Produce routes from one building to another on the walking paths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HW8 DATA FORMAT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List of buildings (abbreviation, name, loc in pixels)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accent1"/>
              </a:buClr>
              <a:buSzPts val="1813"/>
              <a:buFont typeface="Noto Sans Symbols"/>
              <a:buNone/>
            </a:pPr>
            <a:r>
              <a:rPr lang="en-US" sz="2590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BAG Bagley Hall (East Entrance) 1914.5103,1708.8816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BGR By George 1671.5499,1258.4333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List of paths (endpoint 1, endpoint 2, dist in feet)</a:t>
            </a:r>
            <a:endParaRPr/>
          </a:p>
          <a:p>
            <a:pPr marL="457200" marR="0" lvl="1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accent1"/>
              </a:buClr>
              <a:buSzPts val="1813"/>
              <a:buFont typeface="Noto Sans Symbols"/>
              <a:buNone/>
            </a:pPr>
            <a:r>
              <a:rPr lang="en-US" sz="2590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</a:t>
            </a: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1903.7201,1952.4322</a:t>
            </a:r>
            <a:endParaRPr/>
          </a:p>
          <a:p>
            <a:pPr marL="914400" marR="0" lvl="2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1906.1864,1939.0633: 26.583482327919597</a:t>
            </a:r>
            <a:endParaRPr/>
          </a:p>
          <a:p>
            <a:pPr marL="914400" marR="0" lvl="2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1897.9472,1960.0194: 20.597253035175832</a:t>
            </a:r>
            <a:endParaRPr/>
          </a:p>
          <a:p>
            <a:pPr marL="914400" marR="0" lvl="2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1915.7143,1956.5: 26.68364745009741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2337.0143,806.8278</a:t>
            </a:r>
            <a:endParaRPr sz="1665" b="0" i="0" u="none" strike="noStrike" cap="non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	2346.3446,817.55768: 29.685363221542797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	2321.6193,788.16714: 49.5110360968527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333"/>
              </a:spcBef>
              <a:spcAft>
                <a:spcPts val="0"/>
              </a:spcAft>
              <a:buClr>
                <a:schemeClr val="accent1"/>
              </a:buClr>
              <a:buSzPts val="1166"/>
              <a:buFont typeface="Noto Sans Symbols"/>
              <a:buNone/>
            </a:pPr>
            <a:r>
              <a:rPr lang="en-US" sz="1665" b="0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	2316.4876,813.59229: 44.65826043418031</a:t>
            </a:r>
            <a:endParaRPr sz="1665" b="0" i="0" u="none" strike="noStrike" cap="none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160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(0,0) is in the upper left</a:t>
            </a: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 IN HW8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</a:t>
            </a: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stores graph, performs Dijkstra’s</a:t>
            </a: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211328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None/>
            </a:pP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View</a:t>
            </a: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shows results to users in text format</a:t>
            </a:r>
            <a:endParaRPr/>
          </a:p>
          <a:p>
            <a:pPr marL="342900" marR="0" lvl="0" indent="-211328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None/>
            </a:pP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Controller</a:t>
            </a: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takes user commands and uses view to show results</a:t>
            </a:r>
            <a:endParaRPr/>
          </a:p>
          <a:p>
            <a:pPr marL="342900" marR="0" lvl="0" indent="-211328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ts val="2072"/>
              <a:buFont typeface="Noto Sans Symbols"/>
              <a:buNone/>
            </a:pP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1600"/>
              </a:spcAft>
              <a:buClr>
                <a:schemeClr val="accent1"/>
              </a:buClr>
              <a:buSzPts val="2072"/>
              <a:buFont typeface="Noto Sans Symbols"/>
              <a:buChar char="✕"/>
            </a:pPr>
            <a:r>
              <a:rPr lang="en-US" sz="296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View</a:t>
            </a: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</a:t>
            </a:r>
            <a:r>
              <a:rPr lang="en-US" sz="296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Controller</a:t>
            </a: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will change in HW9, but </a:t>
            </a:r>
            <a:r>
              <a:rPr lang="en-US" sz="296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</a:t>
            </a:r>
            <a:r>
              <a:rPr lang="en-US" sz="296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will stay the same</a:t>
            </a:r>
            <a:endParaRPr sz="296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B36C-FD8B-4043-AC32-B5B86EB3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8 in Detail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AE9B2-63D6-034D-B79E-A82ACEF8B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3" y="1565885"/>
            <a:ext cx="9026769" cy="4526100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Data files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campus_buildings.dat</a:t>
            </a:r>
            <a:r>
              <a:rPr lang="en-US" sz="2400" dirty="0"/>
              <a:t>: Possible </a:t>
            </a:r>
            <a:r>
              <a:rPr lang="en-US" sz="2400" dirty="0" err="1"/>
              <a:t>src</a:t>
            </a:r>
            <a:r>
              <a:rPr lang="en-US" sz="2400" dirty="0"/>
              <a:t>/</a:t>
            </a:r>
            <a:r>
              <a:rPr lang="en-US" sz="2400" dirty="0" err="1"/>
              <a:t>dst</a:t>
            </a:r>
            <a:r>
              <a:rPr lang="en-US" sz="2400" dirty="0"/>
              <a:t> for path finding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campus_paths.dat</a:t>
            </a:r>
            <a:r>
              <a:rPr lang="en-US" sz="2400" dirty="0"/>
              <a:t>: Info for all nodes, edges in your Graph/Model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400" dirty="0"/>
              <a:t>You do the parsing</a:t>
            </a:r>
          </a:p>
        </p:txBody>
      </p:sp>
    </p:spTree>
    <p:extLst>
      <p:ext uri="{BB962C8B-B14F-4D97-AF65-F5344CB8AC3E}">
        <p14:creationId xmlns:p14="http://schemas.microsoft.com/office/powerpoint/2010/main" val="3134844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B36C-FD8B-4043-AC32-B5B86EB3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8 in Detail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AE9B2-63D6-034D-B79E-A82ACEF8B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3" y="1565885"/>
            <a:ext cx="9026769" cy="4846638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Runnable program with following commands: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b="1" i="1" dirty="0"/>
              <a:t>b</a:t>
            </a:r>
            <a:r>
              <a:rPr lang="en-US" sz="2000" dirty="0"/>
              <a:t> lists all buildings in form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abbreviated name: long name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b="1" i="1" dirty="0"/>
              <a:t>r</a:t>
            </a:r>
            <a:r>
              <a:rPr lang="en-US" sz="2000" dirty="0"/>
              <a:t> prompts user for abbrev. names of two buildings then finds a path between them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b="1" i="1" dirty="0"/>
              <a:t>q</a:t>
            </a:r>
            <a:r>
              <a:rPr lang="en-US" sz="2000" dirty="0"/>
              <a:t> quits the program (don’t use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System.exit</a:t>
            </a:r>
            <a:r>
              <a:rPr lang="en-US" sz="2000" dirty="0"/>
              <a:t>)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b="1" i="1" dirty="0"/>
              <a:t>m</a:t>
            </a:r>
            <a:r>
              <a:rPr lang="en-US" sz="2000" dirty="0"/>
              <a:t> prints the menu of commands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400" dirty="0"/>
              <a:t>Route directions format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Path from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Building_A</a:t>
            </a:r>
            <a:r>
              <a:rPr lang="en-US" sz="2000" dirty="0"/>
              <a:t> to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Building_B</a:t>
            </a:r>
            <a:r>
              <a:rPr lang="en-US" sz="2000" dirty="0"/>
              <a:t>:</a:t>
            </a:r>
          </a:p>
          <a:p>
            <a:pPr marL="1036320" lvl="2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 dirty="0"/>
              <a:t>	Walk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</a:t>
            </a:r>
            <a:r>
              <a:rPr lang="en-US" sz="2000" dirty="0"/>
              <a:t> feet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direction</a:t>
            </a:r>
            <a:r>
              <a:rPr lang="en-US" sz="2000" dirty="0"/>
              <a:t> to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000" dirty="0"/>
              <a:t>,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0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000" dirty="0"/>
              <a:t>)</a:t>
            </a:r>
          </a:p>
          <a:p>
            <a:pPr marL="1036320" lvl="2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 dirty="0"/>
              <a:t>	Walk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dist</a:t>
            </a:r>
            <a:r>
              <a:rPr lang="en-US" sz="2000" dirty="0"/>
              <a:t> feet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direction</a:t>
            </a:r>
            <a:r>
              <a:rPr lang="en-US" sz="2000" dirty="0"/>
              <a:t> to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000" dirty="0"/>
              <a:t>,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000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000" dirty="0"/>
              <a:t>)</a:t>
            </a:r>
          </a:p>
          <a:p>
            <a:pPr marL="1036320" lvl="2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 dirty="0"/>
              <a:t>	…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Total distance: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feet</a:t>
            </a:r>
          </a:p>
        </p:txBody>
      </p:sp>
    </p:spTree>
    <p:extLst>
      <p:ext uri="{BB962C8B-B14F-4D97-AF65-F5344CB8AC3E}">
        <p14:creationId xmlns:p14="http://schemas.microsoft.com/office/powerpoint/2010/main" val="367677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B36C-FD8B-4043-AC32-B5B86EB3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8 in Detail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AE9B2-63D6-034D-B79E-A82ACEF8B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3" y="1565885"/>
            <a:ext cx="9026769" cy="4846638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dirty="0"/>
              <a:t>Solving for the direction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Compare coordinates for start, end of edge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Pixel (0, 0) is the top-left corner</a:t>
            </a:r>
            <a:br>
              <a:rPr lang="en-US" sz="2000" dirty="0"/>
            </a:br>
            <a:r>
              <a:rPr lang="en-US" sz="2000" dirty="0"/>
              <a:t>(this is the tricky part)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Helper functions can be very useful</a:t>
            </a:r>
          </a:p>
          <a:p>
            <a:pPr lvl="2">
              <a:lnSpc>
                <a:spcPct val="114000"/>
              </a:lnSpc>
              <a:spcBef>
                <a:spcPts val="0"/>
              </a:spcBef>
            </a:pPr>
            <a:r>
              <a:rPr lang="en-US" sz="1600" dirty="0"/>
              <a:t>Math.atan2(double y, double x)</a:t>
            </a:r>
          </a:p>
          <a:p>
            <a:pPr lvl="2">
              <a:lnSpc>
                <a:spcPct val="114000"/>
              </a:lnSpc>
              <a:spcBef>
                <a:spcPts val="0"/>
              </a:spcBef>
            </a:pPr>
            <a:r>
              <a:rPr lang="en-US" sz="1600" dirty="0" err="1"/>
              <a:t>Math.toDegrees</a:t>
            </a:r>
            <a:r>
              <a:rPr lang="en-US" sz="1600" dirty="0"/>
              <a:t>(double </a:t>
            </a:r>
            <a:r>
              <a:rPr lang="en-US" sz="1600" dirty="0" err="1"/>
              <a:t>angleRadian</a:t>
            </a:r>
            <a:r>
              <a:rPr lang="en-US" sz="1600" dirty="0"/>
              <a:t>)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Points that are </a:t>
            </a:r>
            <a:r>
              <a:rPr lang="en-US" sz="2000" b="1" dirty="0"/>
              <a:t>exactly</a:t>
            </a:r>
            <a:r>
              <a:rPr lang="en-US" sz="2000" dirty="0"/>
              <a:t> on the</a:t>
            </a:r>
            <a:br>
              <a:rPr lang="en-US" sz="2000" dirty="0"/>
            </a:br>
            <a:r>
              <a:rPr lang="en-US" sz="2000" dirty="0"/>
              <a:t>boundary should default to the</a:t>
            </a:r>
            <a:br>
              <a:rPr lang="en-US" sz="2000" dirty="0"/>
            </a:br>
            <a:r>
              <a:rPr lang="en-US" sz="2000" dirty="0"/>
              <a:t>single-letter direction (N, S, E, W)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 sz="2000" b="1" u="sng" dirty="0"/>
              <a:t>More info on the homework spec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DAA12-C6F6-7C4F-A645-5C443C64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260" y="2872154"/>
            <a:ext cx="3727938" cy="37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69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B36C-FD8B-4043-AC32-B5B86EB3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8 in Detail Cont.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389D77-A052-1F4B-B95C-2A22A91638CB}"/>
              </a:ext>
            </a:extLst>
          </p:cNvPr>
          <p:cNvGrpSpPr/>
          <p:nvPr/>
        </p:nvGrpSpPr>
        <p:grpSpPr>
          <a:xfrm>
            <a:off x="2950419" y="2292966"/>
            <a:ext cx="3548736" cy="3548736"/>
            <a:chOff x="6646985" y="961293"/>
            <a:chExt cx="1828800" cy="182880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4EC7562-6B94-1A40-8837-F0688F118C5A}"/>
                </a:ext>
              </a:extLst>
            </p:cNvPr>
            <p:cNvCxnSpPr/>
            <p:nvPr/>
          </p:nvCxnSpPr>
          <p:spPr>
            <a:xfrm>
              <a:off x="6646985" y="961293"/>
              <a:ext cx="1828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03772BF-5D07-AE46-A4EC-326EF7C54357}"/>
                </a:ext>
              </a:extLst>
            </p:cNvPr>
            <p:cNvCxnSpPr>
              <a:cxnSpLocks/>
            </p:cNvCxnSpPr>
            <p:nvPr/>
          </p:nvCxnSpPr>
          <p:spPr>
            <a:xfrm>
              <a:off x="6646985" y="961293"/>
              <a:ext cx="0" cy="1828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0DA6D48-0FBF-134B-A116-0D3E62CA6902}"/>
              </a:ext>
            </a:extLst>
          </p:cNvPr>
          <p:cNvSpPr txBox="1"/>
          <p:nvPr/>
        </p:nvSpPr>
        <p:spPr>
          <a:xfrm>
            <a:off x="2517368" y="1792107"/>
            <a:ext cx="110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(0, 0)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695C37-D5BA-3741-86A7-06426A3BCB0F}"/>
              </a:ext>
            </a:extLst>
          </p:cNvPr>
          <p:cNvSpPr/>
          <p:nvPr/>
        </p:nvSpPr>
        <p:spPr>
          <a:xfrm>
            <a:off x="3621496" y="2973615"/>
            <a:ext cx="177437" cy="177437"/>
          </a:xfrm>
          <a:prstGeom prst="ellipse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961776-AB7E-874E-ABC8-372AA42A47AF}"/>
              </a:ext>
            </a:extLst>
          </p:cNvPr>
          <p:cNvCxnSpPr>
            <a:cxnSpLocks/>
          </p:cNvCxnSpPr>
          <p:nvPr/>
        </p:nvCxnSpPr>
        <p:spPr>
          <a:xfrm>
            <a:off x="3859765" y="3219295"/>
            <a:ext cx="1756752" cy="1968083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CA3316E-F432-CD44-9591-2B179AAD4F00}"/>
              </a:ext>
            </a:extLst>
          </p:cNvPr>
          <p:cNvSpPr txBox="1"/>
          <p:nvPr/>
        </p:nvSpPr>
        <p:spPr>
          <a:xfrm>
            <a:off x="3917181" y="2728836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Start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832F34-CD77-834D-B5C1-2039D5BA22B2}"/>
              </a:ext>
            </a:extLst>
          </p:cNvPr>
          <p:cNvSpPr/>
          <p:nvPr/>
        </p:nvSpPr>
        <p:spPr>
          <a:xfrm>
            <a:off x="5662014" y="5232875"/>
            <a:ext cx="177437" cy="1774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A48D7-8204-7246-9F29-3C3CFB084007}"/>
              </a:ext>
            </a:extLst>
          </p:cNvPr>
          <p:cNvSpPr txBox="1"/>
          <p:nvPr/>
        </p:nvSpPr>
        <p:spPr>
          <a:xfrm>
            <a:off x="5840450" y="5398937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162122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52C8-3407-FF40-9CB3-91505DE9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F5007-9D4C-4246-816A-048F209CA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Homeworks</a:t>
            </a:r>
            <a:endParaRPr lang="en-US" dirty="0"/>
          </a:p>
          <a:p>
            <a:pPr lvl="1"/>
            <a:r>
              <a:rPr lang="en-US" dirty="0"/>
              <a:t>Homework 7 due last night (5/16)</a:t>
            </a:r>
          </a:p>
          <a:p>
            <a:pPr lvl="1"/>
            <a:r>
              <a:rPr lang="en-US" dirty="0"/>
              <a:t>Homework 8 due next Wednesday (5/23)</a:t>
            </a:r>
          </a:p>
          <a:p>
            <a:r>
              <a:rPr lang="en-US" dirty="0"/>
              <a:t>Model-View-Controller</a:t>
            </a:r>
          </a:p>
          <a:p>
            <a:r>
              <a:rPr lang="en-US" dirty="0"/>
              <a:t>Homework 8</a:t>
            </a:r>
          </a:p>
        </p:txBody>
      </p:sp>
    </p:spTree>
    <p:extLst>
      <p:ext uri="{BB962C8B-B14F-4D97-AF65-F5344CB8AC3E}">
        <p14:creationId xmlns:p14="http://schemas.microsoft.com/office/powerpoint/2010/main" val="3308559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D1AB04-AC31-FE4D-83E3-EA03E8BC18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46245" y="1198364"/>
            <a:ext cx="3727938" cy="3727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3B36C-FD8B-4043-AC32-B5B86EB3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8 in Detail Cont.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389D77-A052-1F4B-B95C-2A22A91638CB}"/>
              </a:ext>
            </a:extLst>
          </p:cNvPr>
          <p:cNvGrpSpPr/>
          <p:nvPr/>
        </p:nvGrpSpPr>
        <p:grpSpPr>
          <a:xfrm>
            <a:off x="2950419" y="2292966"/>
            <a:ext cx="3548736" cy="3548736"/>
            <a:chOff x="6646985" y="961293"/>
            <a:chExt cx="1828800" cy="182880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4EC7562-6B94-1A40-8837-F0688F118C5A}"/>
                </a:ext>
              </a:extLst>
            </p:cNvPr>
            <p:cNvCxnSpPr/>
            <p:nvPr/>
          </p:nvCxnSpPr>
          <p:spPr>
            <a:xfrm>
              <a:off x="6646985" y="961293"/>
              <a:ext cx="1828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03772BF-5D07-AE46-A4EC-326EF7C54357}"/>
                </a:ext>
              </a:extLst>
            </p:cNvPr>
            <p:cNvCxnSpPr>
              <a:cxnSpLocks/>
            </p:cNvCxnSpPr>
            <p:nvPr/>
          </p:nvCxnSpPr>
          <p:spPr>
            <a:xfrm>
              <a:off x="6646985" y="961293"/>
              <a:ext cx="0" cy="18288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0DA6D48-0FBF-134B-A116-0D3E62CA6902}"/>
              </a:ext>
            </a:extLst>
          </p:cNvPr>
          <p:cNvSpPr txBox="1"/>
          <p:nvPr/>
        </p:nvSpPr>
        <p:spPr>
          <a:xfrm>
            <a:off x="2517368" y="1792107"/>
            <a:ext cx="110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(0, 0)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695C37-D5BA-3741-86A7-06426A3BCB0F}"/>
              </a:ext>
            </a:extLst>
          </p:cNvPr>
          <p:cNvSpPr/>
          <p:nvPr/>
        </p:nvSpPr>
        <p:spPr>
          <a:xfrm>
            <a:off x="3621496" y="2973615"/>
            <a:ext cx="177437" cy="177437"/>
          </a:xfrm>
          <a:prstGeom prst="ellipse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961776-AB7E-874E-ABC8-372AA42A47AF}"/>
              </a:ext>
            </a:extLst>
          </p:cNvPr>
          <p:cNvCxnSpPr>
            <a:cxnSpLocks/>
          </p:cNvCxnSpPr>
          <p:nvPr/>
        </p:nvCxnSpPr>
        <p:spPr>
          <a:xfrm>
            <a:off x="3859765" y="3219295"/>
            <a:ext cx="1756752" cy="1968083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CA3316E-F432-CD44-9591-2B179AAD4F00}"/>
              </a:ext>
            </a:extLst>
          </p:cNvPr>
          <p:cNvSpPr txBox="1"/>
          <p:nvPr/>
        </p:nvSpPr>
        <p:spPr>
          <a:xfrm>
            <a:off x="3917181" y="2728836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Start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832F34-CD77-834D-B5C1-2039D5BA22B2}"/>
              </a:ext>
            </a:extLst>
          </p:cNvPr>
          <p:cNvSpPr/>
          <p:nvPr/>
        </p:nvSpPr>
        <p:spPr>
          <a:xfrm>
            <a:off x="5662014" y="5232875"/>
            <a:ext cx="177437" cy="1774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A48D7-8204-7246-9F29-3C3CFB084007}"/>
              </a:ext>
            </a:extLst>
          </p:cNvPr>
          <p:cNvSpPr txBox="1"/>
          <p:nvPr/>
        </p:nvSpPr>
        <p:spPr>
          <a:xfrm>
            <a:off x="5840450" y="5398937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255D2B-8A47-0544-A855-1AB348F4BF8F}"/>
              </a:ext>
            </a:extLst>
          </p:cNvPr>
          <p:cNvSpPr txBox="1"/>
          <p:nvPr/>
        </p:nvSpPr>
        <p:spPr>
          <a:xfrm>
            <a:off x="5692430" y="2750479"/>
            <a:ext cx="3398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Finding slope between start/end will help</a:t>
            </a:r>
          </a:p>
        </p:txBody>
      </p:sp>
    </p:spTree>
    <p:extLst>
      <p:ext uri="{BB962C8B-B14F-4D97-AF65-F5344CB8AC3E}">
        <p14:creationId xmlns:p14="http://schemas.microsoft.com/office/powerpoint/2010/main" val="2235234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 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classic design pattern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Used for data-driven user applications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Such apps juggle several tasks: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Loading and storing the data – getting it in/out of storage on request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Constructing the user interface – what the user sees</a:t>
            </a:r>
            <a:endParaRPr sz="1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Interpreting user actions – deciding whether to modify the UI or data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These tasks are largely independent of each other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Model, view, and controller each get one task</a:t>
            </a:r>
            <a:endParaRPr/>
          </a:p>
          <a:p>
            <a:pPr marL="742950" marR="0" lvl="1" indent="-161290" algn="l" rtl="0">
              <a:spcBef>
                <a:spcPts val="560"/>
              </a:spcBef>
              <a:spcAft>
                <a:spcPts val="160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endParaRPr sz="2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81000" y="1768617"/>
            <a:ext cx="3886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marR="0" lvl="1" indent="0" algn="l" rtl="0"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talks to data source to retrieve and store data</a:t>
            </a:r>
            <a:endParaRPr/>
          </a:p>
        </p:txBody>
      </p:sp>
      <p:pic>
        <p:nvPicPr>
          <p:cNvPr id="85" name="Shape 85" descr="C:\Users\Krysta\AppData\Local\Microsoft\Windows\Temporary Internet Files\Content.IE5\S4HL8IL9\MC900251695[1]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77393" y="3733801"/>
            <a:ext cx="3185007" cy="25221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Shape 86"/>
          <p:cNvGrpSpPr/>
          <p:nvPr/>
        </p:nvGrpSpPr>
        <p:grpSpPr>
          <a:xfrm>
            <a:off x="4419600" y="1698263"/>
            <a:ext cx="3352800" cy="1830651"/>
            <a:chOff x="5105400" y="1981200"/>
            <a:chExt cx="3352800" cy="1830651"/>
          </a:xfrm>
        </p:grpSpPr>
        <p:sp>
          <p:nvSpPr>
            <p:cNvPr id="87" name="Shape 87"/>
            <p:cNvSpPr/>
            <p:nvPr/>
          </p:nvSpPr>
          <p:spPr>
            <a:xfrm>
              <a:off x="5105400" y="1981200"/>
              <a:ext cx="3352800" cy="1830651"/>
            </a:xfrm>
            <a:prstGeom prst="cloudCallout">
              <a:avLst>
                <a:gd name="adj1" fmla="val -41081"/>
                <a:gd name="adj2" fmla="val 75366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88" name="Shape 88"/>
            <p:cNvSpPr txBox="1"/>
            <p:nvPr/>
          </p:nvSpPr>
          <p:spPr>
            <a:xfrm>
              <a:off x="5420591" y="2362200"/>
              <a:ext cx="2722418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Which database table is the requested data stored in?</a:t>
              </a:r>
              <a:endParaRPr sz="18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4748646" y="3837905"/>
            <a:ext cx="3352800" cy="1830651"/>
            <a:chOff x="5198918" y="4284639"/>
            <a:chExt cx="3352800" cy="1830651"/>
          </a:xfrm>
        </p:grpSpPr>
        <p:sp>
          <p:nvSpPr>
            <p:cNvPr id="90" name="Shape 90"/>
            <p:cNvSpPr/>
            <p:nvPr/>
          </p:nvSpPr>
          <p:spPr>
            <a:xfrm>
              <a:off x="5198918" y="4284639"/>
              <a:ext cx="3352800" cy="1830651"/>
            </a:xfrm>
            <a:prstGeom prst="cloudCallout">
              <a:avLst>
                <a:gd name="adj1" fmla="val -41081"/>
                <a:gd name="adj2" fmla="val 75366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91" name="Shape 91"/>
            <p:cNvSpPr txBox="1"/>
            <p:nvPr/>
          </p:nvSpPr>
          <p:spPr>
            <a:xfrm>
              <a:off x="5399808" y="4738299"/>
              <a:ext cx="2729346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What SQL query will get me the data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 need?</a:t>
              </a:r>
              <a:endParaRPr sz="18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VIEW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81000" y="1768617"/>
            <a:ext cx="3886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marR="0" lvl="1" indent="0" algn="l" rtl="0"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asks model for data and presents it in a user-friendly format</a:t>
            </a:r>
            <a:endParaRPr/>
          </a:p>
        </p:txBody>
      </p:sp>
      <p:grpSp>
        <p:nvGrpSpPr>
          <p:cNvPr id="98" name="Shape 98"/>
          <p:cNvGrpSpPr/>
          <p:nvPr/>
        </p:nvGrpSpPr>
        <p:grpSpPr>
          <a:xfrm>
            <a:off x="4419600" y="1698263"/>
            <a:ext cx="3352800" cy="1830651"/>
            <a:chOff x="5105400" y="1981200"/>
            <a:chExt cx="3352800" cy="1830651"/>
          </a:xfrm>
        </p:grpSpPr>
        <p:sp>
          <p:nvSpPr>
            <p:cNvPr id="99" name="Shape 99"/>
            <p:cNvSpPr/>
            <p:nvPr/>
          </p:nvSpPr>
          <p:spPr>
            <a:xfrm>
              <a:off x="5105400" y="1981200"/>
              <a:ext cx="3352800" cy="1830651"/>
            </a:xfrm>
            <a:prstGeom prst="cloudCallout">
              <a:avLst>
                <a:gd name="adj1" fmla="val -41081"/>
                <a:gd name="adj2" fmla="val 75366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0" name="Shape 100"/>
            <p:cNvSpPr txBox="1"/>
            <p:nvPr/>
          </p:nvSpPr>
          <p:spPr>
            <a:xfrm>
              <a:off x="5529695" y="2296360"/>
              <a:ext cx="25042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Would this text look better blue or red? In the bottom corner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or front and center?</a:t>
              </a:r>
              <a:endParaRPr sz="16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01" name="Shape 101"/>
          <p:cNvGrpSpPr/>
          <p:nvPr/>
        </p:nvGrpSpPr>
        <p:grpSpPr>
          <a:xfrm>
            <a:off x="4748646" y="3837905"/>
            <a:ext cx="3352800" cy="1830651"/>
            <a:chOff x="5198918" y="4284639"/>
            <a:chExt cx="3352800" cy="1830651"/>
          </a:xfrm>
        </p:grpSpPr>
        <p:sp>
          <p:nvSpPr>
            <p:cNvPr id="102" name="Shape 102"/>
            <p:cNvSpPr/>
            <p:nvPr/>
          </p:nvSpPr>
          <p:spPr>
            <a:xfrm>
              <a:off x="5198918" y="4284639"/>
              <a:ext cx="3352800" cy="1830651"/>
            </a:xfrm>
            <a:prstGeom prst="cloudCallout">
              <a:avLst>
                <a:gd name="adj1" fmla="val -41081"/>
                <a:gd name="adj2" fmla="val 75366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3" name="Shape 103"/>
            <p:cNvSpPr txBox="1"/>
            <p:nvPr/>
          </p:nvSpPr>
          <p:spPr>
            <a:xfrm>
              <a:off x="5399808" y="4738299"/>
              <a:ext cx="2729346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Should these items go in a dropdown list or radio buttons?</a:t>
              </a:r>
              <a:endParaRPr sz="16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pic>
        <p:nvPicPr>
          <p:cNvPr id="104" name="Shape 104" descr="C:\Users\Krysta\AppData\Local\Microsoft\Windows\Temporary Internet Files\Content.IE5\CNGTQUGR\MC900250429[1]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3657600"/>
            <a:ext cx="2605203" cy="2867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CONTROLLER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81000" y="1698263"/>
            <a:ext cx="3886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marR="0" lvl="1" indent="0" algn="l" rtl="0"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960"/>
              <a:buFont typeface="Noto Sans Symbols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listens for the user to change data or state in the UI, notifying the model or view accordingly</a:t>
            </a: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4419600" y="1698263"/>
            <a:ext cx="3352800" cy="1830651"/>
            <a:chOff x="5105400" y="1981200"/>
            <a:chExt cx="3352800" cy="1830651"/>
          </a:xfrm>
        </p:grpSpPr>
        <p:sp>
          <p:nvSpPr>
            <p:cNvPr id="112" name="Shape 112"/>
            <p:cNvSpPr/>
            <p:nvPr/>
          </p:nvSpPr>
          <p:spPr>
            <a:xfrm>
              <a:off x="5105400" y="1981200"/>
              <a:ext cx="3352800" cy="1830651"/>
            </a:xfrm>
            <a:prstGeom prst="cloudCallout">
              <a:avLst>
                <a:gd name="adj1" fmla="val -41081"/>
                <a:gd name="adj2" fmla="val 75366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3" name="Shape 113"/>
            <p:cNvSpPr txBox="1"/>
            <p:nvPr/>
          </p:nvSpPr>
          <p:spPr>
            <a:xfrm>
              <a:off x="5529695" y="2296360"/>
              <a:ext cx="250420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The user just clicked the “hide details” button. I better tell the view.</a:t>
              </a:r>
              <a:endParaRPr sz="16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14" name="Shape 114"/>
          <p:cNvGrpSpPr/>
          <p:nvPr/>
        </p:nvGrpSpPr>
        <p:grpSpPr>
          <a:xfrm>
            <a:off x="4748646" y="3837905"/>
            <a:ext cx="3352800" cy="1830651"/>
            <a:chOff x="5198918" y="4284639"/>
            <a:chExt cx="3352800" cy="1830651"/>
          </a:xfrm>
        </p:grpSpPr>
        <p:sp>
          <p:nvSpPr>
            <p:cNvPr id="115" name="Shape 115"/>
            <p:cNvSpPr/>
            <p:nvPr/>
          </p:nvSpPr>
          <p:spPr>
            <a:xfrm>
              <a:off x="5198918" y="4284639"/>
              <a:ext cx="3352800" cy="1830651"/>
            </a:xfrm>
            <a:prstGeom prst="cloudCallout">
              <a:avLst>
                <a:gd name="adj1" fmla="val -41081"/>
                <a:gd name="adj2" fmla="val 75366"/>
              </a:avLst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6" name="Shape 116"/>
            <p:cNvSpPr txBox="1"/>
            <p:nvPr/>
          </p:nvSpPr>
          <p:spPr>
            <a:xfrm>
              <a:off x="5493326" y="4661355"/>
              <a:ext cx="272934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The user just changed the event details. I better let the model know to update the data.</a:t>
              </a:r>
              <a:endParaRPr sz="16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pic>
        <p:nvPicPr>
          <p:cNvPr id="117" name="Shape 117" descr="C:\Users\Krysta\AppData\Local\Microsoft\Windows\Temporary Internet Files\Content.IE5\QEV7LSE9\MC900187159[1]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4542362"/>
            <a:ext cx="2209800" cy="1811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BENEFITS OF MVC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Organization of code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Maintainable, easy to find what you need</a:t>
            </a:r>
            <a:endParaRPr sz="18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Ease of development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Build and test components independently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✕"/>
            </a:pPr>
            <a:r>
              <a:rPr lang="en-US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Flexibility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Swap out views for different presentations of the same data (ex: calendar daily, weekly, or monthly view)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1600"/>
              </a:spcAft>
              <a:buClr>
                <a:schemeClr val="accent1"/>
              </a:buClr>
              <a:buSzPts val="1260"/>
              <a:buFont typeface="Noto Sans Symbols"/>
              <a:buChar char="+"/>
            </a:pPr>
            <a:r>
              <a:rPr lang="en-US"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Swap out models to change data storage without affecting user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MVC FLOW IN THEORY</a:t>
            </a: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29" name="Shape 129"/>
          <p:cNvGrpSpPr/>
          <p:nvPr/>
        </p:nvGrpSpPr>
        <p:grpSpPr>
          <a:xfrm>
            <a:off x="978483" y="3602182"/>
            <a:ext cx="2133600" cy="914400"/>
            <a:chOff x="1600200" y="2514600"/>
            <a:chExt cx="2133600" cy="914400"/>
          </a:xfrm>
        </p:grpSpPr>
        <p:sp>
          <p:nvSpPr>
            <p:cNvPr id="130" name="Shape 130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1" name="Shape 131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Model</a:t>
              </a:r>
              <a:endParaRPr sz="28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32" name="Shape 132"/>
          <p:cNvGrpSpPr/>
          <p:nvPr/>
        </p:nvGrpSpPr>
        <p:grpSpPr>
          <a:xfrm>
            <a:off x="5105400" y="2057400"/>
            <a:ext cx="2133600" cy="914400"/>
            <a:chOff x="1600200" y="2514600"/>
            <a:chExt cx="2133600" cy="914400"/>
          </a:xfrm>
        </p:grpSpPr>
        <p:sp>
          <p:nvSpPr>
            <p:cNvPr id="133" name="Shape 133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4" name="Shape 134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View</a:t>
              </a:r>
              <a:endParaRPr sz="28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135" name="Shape 135"/>
          <p:cNvGrpSpPr/>
          <p:nvPr/>
        </p:nvGrpSpPr>
        <p:grpSpPr>
          <a:xfrm>
            <a:off x="5105400" y="5105400"/>
            <a:ext cx="2133600" cy="914400"/>
            <a:chOff x="1600200" y="2514600"/>
            <a:chExt cx="2133600" cy="914400"/>
          </a:xfrm>
        </p:grpSpPr>
        <p:sp>
          <p:nvSpPr>
            <p:cNvPr id="136" name="Shape 136"/>
            <p:cNvSpPr/>
            <p:nvPr/>
          </p:nvSpPr>
          <p:spPr>
            <a:xfrm>
              <a:off x="1600200" y="2514600"/>
              <a:ext cx="2133600" cy="914400"/>
            </a:xfrm>
            <a:prstGeom prst="rect">
              <a:avLst/>
            </a:prstGeom>
            <a:solidFill>
              <a:schemeClr val="lt2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37" name="Shape 137"/>
            <p:cNvSpPr txBox="1"/>
            <p:nvPr/>
          </p:nvSpPr>
          <p:spPr>
            <a:xfrm>
              <a:off x="1600200" y="2732598"/>
              <a:ext cx="2133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855309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Controller</a:t>
              </a:r>
              <a:endParaRPr sz="2800" b="0" i="0" u="none" strike="noStrike" cap="none">
                <a:solidFill>
                  <a:srgbClr val="855309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cxnSp>
        <p:nvCxnSpPr>
          <p:cNvPr id="138" name="Shape 138"/>
          <p:cNvCxnSpPr>
            <a:endCxn id="134" idx="1"/>
          </p:cNvCxnSpPr>
          <p:nvPr/>
        </p:nvCxnSpPr>
        <p:spPr>
          <a:xfrm rot="10800000" flipH="1">
            <a:off x="3112200" y="2537008"/>
            <a:ext cx="1993200" cy="12831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9" name="Shape 139"/>
          <p:cNvCxnSpPr>
            <a:stCxn id="137" idx="1"/>
          </p:cNvCxnSpPr>
          <p:nvPr/>
        </p:nvCxnSpPr>
        <p:spPr>
          <a:xfrm rot="10800000">
            <a:off x="3112200" y="4343308"/>
            <a:ext cx="1993200" cy="12417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40" name="Shape 140"/>
          <p:cNvCxnSpPr>
            <a:stCxn id="136" idx="0"/>
            <a:endCxn id="133" idx="2"/>
          </p:cNvCxnSpPr>
          <p:nvPr/>
        </p:nvCxnSpPr>
        <p:spPr>
          <a:xfrm rot="10800000">
            <a:off x="6172200" y="2971800"/>
            <a:ext cx="0" cy="2133600"/>
          </a:xfrm>
          <a:prstGeom prst="straightConnector1">
            <a:avLst/>
          </a:prstGeom>
          <a:noFill/>
          <a:ln w="698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1034</Words>
  <Application>Microsoft Macintosh PowerPoint</Application>
  <PresentationFormat>On-screen Show (4:3)</PresentationFormat>
  <Paragraphs>223</Paragraphs>
  <Slides>30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Noto Sans Symbols</vt:lpstr>
      <vt:lpstr>Calibri</vt:lpstr>
      <vt:lpstr>Arial</vt:lpstr>
      <vt:lpstr>Courier New</vt:lpstr>
      <vt:lpstr>Source Sans Pro</vt:lpstr>
      <vt:lpstr>Simple Light</vt:lpstr>
      <vt:lpstr>PowerPoint Presentation</vt:lpstr>
      <vt:lpstr>PowerPoint Presentation</vt:lpstr>
      <vt:lpstr>Agenda</vt:lpstr>
      <vt:lpstr>MVC </vt:lpstr>
      <vt:lpstr>MODEL</vt:lpstr>
      <vt:lpstr>VIEW</vt:lpstr>
      <vt:lpstr>CONTROLLER</vt:lpstr>
      <vt:lpstr>BENEFITS OF MVC</vt:lpstr>
      <vt:lpstr>MVC FLOW IN THEORY</vt:lpstr>
      <vt:lpstr>MVC FLOW</vt:lpstr>
      <vt:lpstr>MVC FLOW IN PRACTICE</vt:lpstr>
      <vt:lpstr>PUSH VS. PULL</vt:lpstr>
      <vt:lpstr>PUSH VS. PULL ARCHITECTURE</vt:lpstr>
      <vt:lpstr>PUSH VS. PULL ARCHITECTURE</vt:lpstr>
      <vt:lpstr>MVC EXAMPLE – TRAFFIC SIGNAL</vt:lpstr>
      <vt:lpstr>TRAFFIC SIGNAL – MVC</vt:lpstr>
      <vt:lpstr>TRAFFIC SIGNAL</vt:lpstr>
      <vt:lpstr>TRAFFIC SIGNAL CODE</vt:lpstr>
      <vt:lpstr>MVC EXAMPLE – WEB STORE</vt:lpstr>
      <vt:lpstr>WEB STORE – MVC</vt:lpstr>
      <vt:lpstr>WEB STORE – MVC</vt:lpstr>
      <vt:lpstr>To summarize – Don’t do this</vt:lpstr>
      <vt:lpstr>HW8 OVERVIEW</vt:lpstr>
      <vt:lpstr>HW8 DATA FORMAT</vt:lpstr>
      <vt:lpstr>MVC IN HW8</vt:lpstr>
      <vt:lpstr>Homework 8 in Detail</vt:lpstr>
      <vt:lpstr>Homework 8 in Detail Cont.</vt:lpstr>
      <vt:lpstr>Homework 8 in Detail Cont.</vt:lpstr>
      <vt:lpstr>Homework 8 in Detail Cont.</vt:lpstr>
      <vt:lpstr>Homework 8 in Detail Cont.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kesting</cp:lastModifiedBy>
  <cp:revision>9</cp:revision>
  <dcterms:modified xsi:type="dcterms:W3CDTF">2018-05-16T16:57:15Z</dcterms:modified>
</cp:coreProperties>
</file>