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AF2C584-F10F-4E84-80C6-1C03ABF5DE10}">
  <a:tblStyle styleId="{6AF2C584-F10F-4E84-80C6-1C03ABF5DE1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6E7"/>
          </a:solidFill>
        </a:fill>
      </a:tcStyle>
    </a:wholeTbl>
    <a:band1H>
      <a:tcTxStyle/>
      <a:tcStyle>
        <a:tcBdr/>
        <a:fill>
          <a:solidFill>
            <a:srgbClr val="DDECC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DECCC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17"/>
  </p:normalViewPr>
  <p:slideViewPr>
    <p:cSldViewPr snapToGrid="0" snapToObjects="1">
      <p:cViewPr varScale="1">
        <p:scale>
          <a:sx n="88" d="100"/>
          <a:sy n="88" d="100"/>
        </p:scale>
        <p:origin x="1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Shape 3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Shape 4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Shape 4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Shape 4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(Interfaces are a skeleton)</a:t>
            </a: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Shape 5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Shape 5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716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6" name="Shape 26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2583180" y="85514"/>
            <a:ext cx="4023360" cy="7543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 rot="5400000">
            <a:off x="4649564" y="2306413"/>
            <a:ext cx="575989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 rot="5400000">
            <a:off x="649063" y="391888"/>
            <a:ext cx="575989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63440" y="1845735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822960" y="2582334"/>
            <a:ext cx="370332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66344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663440" y="2582334"/>
            <a:ext cx="370332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600450" y="731520"/>
            <a:ext cx="486918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idx="2"/>
          </p:nvPr>
        </p:nvSpPr>
        <p:spPr>
          <a:xfrm>
            <a:off x="12" y="0"/>
            <a:ext cx="9143989" cy="4915076"/>
          </a:xfrm>
          <a:prstGeom prst="rect">
            <a:avLst/>
          </a:prstGeom>
          <a:solidFill>
            <a:srgbClr val="D2CDB0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822960" y="5907024"/>
            <a:ext cx="758952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895149" y="1737845"/>
            <a:ext cx="74752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228600" y="487680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</a:pPr>
            <a:endParaRPr sz="17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</a:pPr>
            <a:r>
              <a:rPr lang="en-US" sz="17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SLIDES ADAPTED FROM ALEX MARIAKAKIS,</a:t>
            </a:r>
            <a:endParaRPr sz="17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</a:pPr>
            <a:r>
              <a:rPr lang="en-US" sz="17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WITH MATERIAL FROM KRYSTA YOUSOUFIAN, MIKE ERNST, KELLEN DONOHUE</a:t>
            </a:r>
            <a:endParaRPr sz="17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685800" y="838200"/>
            <a:ext cx="7772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Calibri"/>
              <a:buNone/>
            </a:pPr>
            <a:r>
              <a:rPr lang="en-US" sz="66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Section 5:</a:t>
            </a:r>
            <a:br>
              <a:rPr lang="en-US" sz="6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HW6 and Interfaces</a:t>
            </a:r>
            <a:endParaRPr sz="55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Breadth-First Search with Cycle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0010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				Starting at A</a:t>
            </a: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&lt;A&gt;				Goal: Fully Explore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Pop: A, Q: &lt;&gt;</a:t>
            </a: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&lt;B&gt;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Pop: B, 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&lt;C&gt;</a:t>
            </a: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Pop: C, Q: &lt;&gt;</a:t>
            </a: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&lt;A&gt;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NEVER DONE</a:t>
            </a: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6096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4335639" y="36783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3250200" y="51938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7049625" y="51938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9" name="Shape 189"/>
          <p:cNvCxnSpPr/>
          <p:nvPr/>
        </p:nvCxnSpPr>
        <p:spPr>
          <a:xfrm flipH="1">
            <a:off x="4030650" y="44588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0" name="Shape 190"/>
          <p:cNvCxnSpPr/>
          <p:nvPr/>
        </p:nvCxnSpPr>
        <p:spPr>
          <a:xfrm>
            <a:off x="5116128" y="44588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A61C00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191" name="Shape 191"/>
          <p:cNvCxnSpPr/>
          <p:nvPr/>
        </p:nvCxnSpPr>
        <p:spPr>
          <a:xfrm>
            <a:off x="4164600" y="56510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27703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BFS Pseudocode</a:t>
            </a:r>
            <a:endParaRPr sz="4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239017" y="1788590"/>
            <a:ext cx="8606972" cy="42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put start node in a queue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while (queue is not empty)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pop node N off queue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2000" b="1" i="1" u="none" strike="noStrike" cap="none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mark node N as visited</a:t>
            </a:r>
            <a:endParaRPr sz="2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if (N is goal):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return true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else: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for each node O that is child of N: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	</a:t>
            </a:r>
            <a:r>
              <a:rPr lang="en-US" sz="2000" b="1" i="1" u="none" strike="noStrike" cap="none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if O is not marked visited: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		push O onto queue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return false</a:t>
            </a:r>
            <a:endParaRPr sz="22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5729450" y="381000"/>
            <a:ext cx="27174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Mark the node as visited!</a:t>
            </a:r>
            <a:endParaRPr sz="32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Breadth-First Search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4038599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6096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5742100" y="19487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210" name="Shape 210"/>
          <p:cNvCxnSpPr>
            <a:stCxn id="205" idx="3"/>
            <a:endCxn id="207" idx="7"/>
          </p:cNvCxnSpPr>
          <p:nvPr/>
        </p:nvCxnSpPr>
        <p:spPr>
          <a:xfrm flipH="1">
            <a:off x="3686875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11" name="Shape 211"/>
          <p:cNvCxnSpPr>
            <a:stCxn id="205" idx="5"/>
            <a:endCxn id="208" idx="1"/>
          </p:cNvCxnSpPr>
          <p:nvPr/>
        </p:nvCxnSpPr>
        <p:spPr>
          <a:xfrm>
            <a:off x="4772353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12" name="Shape 212"/>
          <p:cNvCxnSpPr>
            <a:stCxn id="206" idx="5"/>
            <a:endCxn id="208" idx="0"/>
          </p:cNvCxnSpPr>
          <p:nvPr/>
        </p:nvCxnSpPr>
        <p:spPr>
          <a:xfrm>
            <a:off x="6522589" y="2729224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13" name="Shape 213"/>
          <p:cNvCxnSpPr>
            <a:stCxn id="208" idx="3"/>
            <a:endCxn id="209" idx="7"/>
          </p:cNvCxnSpPr>
          <p:nvPr/>
        </p:nvCxnSpPr>
        <p:spPr>
          <a:xfrm flipH="1">
            <a:off x="5101861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14" name="Shape 214"/>
          <p:cNvCxnSpPr>
            <a:stCxn id="209" idx="1"/>
            <a:endCxn id="207" idx="5"/>
          </p:cNvCxnSpPr>
          <p:nvPr/>
        </p:nvCxnSpPr>
        <p:spPr>
          <a:xfrm rot="10800000">
            <a:off x="3686946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215" name="Shape 215"/>
          <p:cNvCxnSpPr>
            <a:stCxn id="207" idx="6"/>
            <a:endCxn id="208" idx="2"/>
          </p:cNvCxnSpPr>
          <p:nvPr/>
        </p:nvCxnSpPr>
        <p:spPr>
          <a:xfrm>
            <a:off x="3820825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16" name="Shape 216"/>
          <p:cNvCxnSpPr>
            <a:stCxn id="206" idx="2"/>
            <a:endCxn id="205" idx="7"/>
          </p:cNvCxnSpPr>
          <p:nvPr/>
        </p:nvCxnSpPr>
        <p:spPr>
          <a:xfrm rot="10800000">
            <a:off x="4772500" y="2405935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17" name="Shape 217"/>
          <p:cNvSpPr txBox="1"/>
          <p:nvPr/>
        </p:nvSpPr>
        <p:spPr>
          <a:xfrm>
            <a:off x="536050" y="1168775"/>
            <a:ext cx="70701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Problem: Find everything reachable from A</a:t>
            </a:r>
            <a:endParaRPr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Breadth-First Search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&lt;A&gt;</a:t>
            </a: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FFC00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228" name="Shape 228"/>
          <p:cNvCxnSpPr>
            <a:stCxn id="224" idx="3"/>
            <a:endCxn id="225" idx="7"/>
          </p:cNvCxnSpPr>
          <p:nvPr/>
        </p:nvCxnSpPr>
        <p:spPr>
          <a:xfrm flipH="1">
            <a:off x="3686875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29" name="Shape 229"/>
          <p:cNvCxnSpPr>
            <a:stCxn id="224" idx="5"/>
            <a:endCxn id="226" idx="1"/>
          </p:cNvCxnSpPr>
          <p:nvPr/>
        </p:nvCxnSpPr>
        <p:spPr>
          <a:xfrm>
            <a:off x="4772353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30" name="Shape 230"/>
          <p:cNvCxnSpPr>
            <a:stCxn id="226" idx="3"/>
            <a:endCxn id="227" idx="7"/>
          </p:cNvCxnSpPr>
          <p:nvPr/>
        </p:nvCxnSpPr>
        <p:spPr>
          <a:xfrm flipH="1">
            <a:off x="5101861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31" name="Shape 231"/>
          <p:cNvCxnSpPr>
            <a:stCxn id="227" idx="1"/>
            <a:endCxn id="225" idx="5"/>
          </p:cNvCxnSpPr>
          <p:nvPr/>
        </p:nvCxnSpPr>
        <p:spPr>
          <a:xfrm rot="10800000">
            <a:off x="3686946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232" name="Shape 232"/>
          <p:cNvCxnSpPr>
            <a:stCxn id="225" idx="6"/>
            <a:endCxn id="226" idx="2"/>
          </p:cNvCxnSpPr>
          <p:nvPr/>
        </p:nvCxnSpPr>
        <p:spPr>
          <a:xfrm>
            <a:off x="3820825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33" name="Shape 233"/>
          <p:cNvSpPr/>
          <p:nvPr/>
        </p:nvSpPr>
        <p:spPr>
          <a:xfrm>
            <a:off x="5742100" y="19487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cxnSp>
        <p:nvCxnSpPr>
          <p:cNvPr id="234" name="Shape 234"/>
          <p:cNvCxnSpPr>
            <a:stCxn id="233" idx="5"/>
          </p:cNvCxnSpPr>
          <p:nvPr/>
        </p:nvCxnSpPr>
        <p:spPr>
          <a:xfrm>
            <a:off x="6522589" y="2729224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35" name="Shape 235"/>
          <p:cNvCxnSpPr>
            <a:stCxn id="233" idx="2"/>
          </p:cNvCxnSpPr>
          <p:nvPr/>
        </p:nvCxnSpPr>
        <p:spPr>
          <a:xfrm rot="10800000">
            <a:off x="4772500" y="2405935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Breadth-First Search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&lt;A&gt;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243" name="Shape 2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244" name="Shape 244"/>
          <p:cNvCxnSpPr>
            <a:stCxn id="242" idx="3"/>
            <a:endCxn id="245" idx="7"/>
          </p:cNvCxnSpPr>
          <p:nvPr/>
        </p:nvCxnSpPr>
        <p:spPr>
          <a:xfrm flipH="1">
            <a:off x="3686875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46" name="Shape 246"/>
          <p:cNvCxnSpPr>
            <a:stCxn id="242" idx="5"/>
            <a:endCxn id="247" idx="1"/>
          </p:cNvCxnSpPr>
          <p:nvPr/>
        </p:nvCxnSpPr>
        <p:spPr>
          <a:xfrm>
            <a:off x="4772353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48" name="Shape 248"/>
          <p:cNvCxnSpPr>
            <a:stCxn id="247" idx="3"/>
            <a:endCxn id="243" idx="7"/>
          </p:cNvCxnSpPr>
          <p:nvPr/>
        </p:nvCxnSpPr>
        <p:spPr>
          <a:xfrm flipH="1">
            <a:off x="5101861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49" name="Shape 249"/>
          <p:cNvCxnSpPr>
            <a:stCxn id="243" idx="1"/>
            <a:endCxn id="245" idx="5"/>
          </p:cNvCxnSpPr>
          <p:nvPr/>
        </p:nvCxnSpPr>
        <p:spPr>
          <a:xfrm rot="10800000">
            <a:off x="3686946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250" name="Shape 250"/>
          <p:cNvCxnSpPr>
            <a:stCxn id="245" idx="6"/>
            <a:endCxn id="247" idx="2"/>
          </p:cNvCxnSpPr>
          <p:nvPr/>
        </p:nvCxnSpPr>
        <p:spPr>
          <a:xfrm>
            <a:off x="3820825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47" name="Shape 247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245" name="Shape 24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5742100" y="19487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cxnSp>
        <p:nvCxnSpPr>
          <p:cNvPr id="252" name="Shape 252"/>
          <p:cNvCxnSpPr>
            <a:stCxn id="251" idx="5"/>
          </p:cNvCxnSpPr>
          <p:nvPr/>
        </p:nvCxnSpPr>
        <p:spPr>
          <a:xfrm>
            <a:off x="6522589" y="2729224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53" name="Shape 253"/>
          <p:cNvCxnSpPr>
            <a:stCxn id="251" idx="2"/>
          </p:cNvCxnSpPr>
          <p:nvPr/>
        </p:nvCxnSpPr>
        <p:spPr>
          <a:xfrm rot="10800000">
            <a:off x="4772500" y="2405935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Breadth-First Search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&lt;A&gt;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&lt;C&gt;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Shape 260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263" name="Shape 263"/>
          <p:cNvCxnSpPr>
            <a:stCxn id="260" idx="3"/>
            <a:endCxn id="261" idx="7"/>
          </p:cNvCxnSpPr>
          <p:nvPr/>
        </p:nvCxnSpPr>
        <p:spPr>
          <a:xfrm flipH="1">
            <a:off x="3686875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64" name="Shape 264"/>
          <p:cNvCxnSpPr>
            <a:stCxn id="260" idx="5"/>
            <a:endCxn id="265" idx="1"/>
          </p:cNvCxnSpPr>
          <p:nvPr/>
        </p:nvCxnSpPr>
        <p:spPr>
          <a:xfrm>
            <a:off x="4772353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66" name="Shape 266"/>
          <p:cNvCxnSpPr>
            <a:stCxn id="265" idx="3"/>
            <a:endCxn id="262" idx="7"/>
          </p:cNvCxnSpPr>
          <p:nvPr/>
        </p:nvCxnSpPr>
        <p:spPr>
          <a:xfrm flipH="1">
            <a:off x="5101861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67" name="Shape 267"/>
          <p:cNvCxnSpPr>
            <a:stCxn id="262" idx="1"/>
            <a:endCxn id="261" idx="5"/>
          </p:cNvCxnSpPr>
          <p:nvPr/>
        </p:nvCxnSpPr>
        <p:spPr>
          <a:xfrm rot="10800000">
            <a:off x="3686946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268" name="Shape 268"/>
          <p:cNvCxnSpPr>
            <a:stCxn id="261" idx="6"/>
            <a:endCxn id="265" idx="2"/>
          </p:cNvCxnSpPr>
          <p:nvPr/>
        </p:nvCxnSpPr>
        <p:spPr>
          <a:xfrm>
            <a:off x="3820825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65" name="Shape 265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5742100" y="19487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cxnSp>
        <p:nvCxnSpPr>
          <p:cNvPr id="270" name="Shape 270"/>
          <p:cNvCxnSpPr>
            <a:stCxn id="269" idx="5"/>
          </p:cNvCxnSpPr>
          <p:nvPr/>
        </p:nvCxnSpPr>
        <p:spPr>
          <a:xfrm>
            <a:off x="6522589" y="2729224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71" name="Shape 271"/>
          <p:cNvCxnSpPr>
            <a:stCxn id="269" idx="2"/>
          </p:cNvCxnSpPr>
          <p:nvPr/>
        </p:nvCxnSpPr>
        <p:spPr>
          <a:xfrm rot="10800000">
            <a:off x="4772500" y="2405935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Breadth-First Search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&lt;A&gt;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 ,D&gt;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Shape 278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279" name="Shape 279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280" name="Shape 280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282" name="Shape 282"/>
          <p:cNvCxnSpPr>
            <a:stCxn id="278" idx="3"/>
            <a:endCxn id="279" idx="7"/>
          </p:cNvCxnSpPr>
          <p:nvPr/>
        </p:nvCxnSpPr>
        <p:spPr>
          <a:xfrm flipH="1">
            <a:off x="3686875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83" name="Shape 283"/>
          <p:cNvCxnSpPr>
            <a:stCxn id="278" idx="5"/>
            <a:endCxn id="280" idx="1"/>
          </p:cNvCxnSpPr>
          <p:nvPr/>
        </p:nvCxnSpPr>
        <p:spPr>
          <a:xfrm>
            <a:off x="4772353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84" name="Shape 284"/>
          <p:cNvCxnSpPr>
            <a:stCxn id="280" idx="3"/>
            <a:endCxn id="281" idx="7"/>
          </p:cNvCxnSpPr>
          <p:nvPr/>
        </p:nvCxnSpPr>
        <p:spPr>
          <a:xfrm flipH="1">
            <a:off x="5101861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85" name="Shape 285"/>
          <p:cNvCxnSpPr>
            <a:stCxn id="281" idx="1"/>
            <a:endCxn id="279" idx="5"/>
          </p:cNvCxnSpPr>
          <p:nvPr/>
        </p:nvCxnSpPr>
        <p:spPr>
          <a:xfrm rot="10800000">
            <a:off x="3686946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286" name="Shape 286"/>
          <p:cNvCxnSpPr>
            <a:stCxn id="279" idx="6"/>
            <a:endCxn id="280" idx="2"/>
          </p:cNvCxnSpPr>
          <p:nvPr/>
        </p:nvCxnSpPr>
        <p:spPr>
          <a:xfrm>
            <a:off x="3820825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87" name="Shape 287"/>
          <p:cNvSpPr/>
          <p:nvPr/>
        </p:nvSpPr>
        <p:spPr>
          <a:xfrm>
            <a:off x="5742100" y="19487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cxnSp>
        <p:nvCxnSpPr>
          <p:cNvPr id="288" name="Shape 288"/>
          <p:cNvCxnSpPr>
            <a:stCxn id="287" idx="5"/>
          </p:cNvCxnSpPr>
          <p:nvPr/>
        </p:nvCxnSpPr>
        <p:spPr>
          <a:xfrm>
            <a:off x="6522589" y="2729224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89" name="Shape 289"/>
          <p:cNvCxnSpPr>
            <a:stCxn id="287" idx="2"/>
          </p:cNvCxnSpPr>
          <p:nvPr/>
        </p:nvCxnSpPr>
        <p:spPr>
          <a:xfrm rot="10800000">
            <a:off x="4772500" y="2405935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Breadth-First Search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&lt;A&gt;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 ,D&gt;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&lt;D&gt;</a:t>
            </a:r>
            <a:endParaRPr/>
          </a:p>
        </p:txBody>
      </p:sp>
      <p:sp>
        <p:nvSpPr>
          <p:cNvPr id="296" name="Shape 296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297" name="Shape 297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298" name="Shape 298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cxnSp>
        <p:nvCxnSpPr>
          <p:cNvPr id="299" name="Shape 299"/>
          <p:cNvCxnSpPr>
            <a:stCxn id="296" idx="5"/>
            <a:endCxn id="298" idx="1"/>
          </p:cNvCxnSpPr>
          <p:nvPr/>
        </p:nvCxnSpPr>
        <p:spPr>
          <a:xfrm>
            <a:off x="4772353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0" name="Shape 300"/>
          <p:cNvCxnSpPr>
            <a:stCxn id="298" idx="3"/>
            <a:endCxn id="301" idx="7"/>
          </p:cNvCxnSpPr>
          <p:nvPr/>
        </p:nvCxnSpPr>
        <p:spPr>
          <a:xfrm flipH="1">
            <a:off x="5101861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2" name="Shape 302"/>
          <p:cNvCxnSpPr>
            <a:stCxn id="301" idx="1"/>
            <a:endCxn id="297" idx="5"/>
          </p:cNvCxnSpPr>
          <p:nvPr/>
        </p:nvCxnSpPr>
        <p:spPr>
          <a:xfrm rot="10800000">
            <a:off x="3686946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303" name="Shape 303"/>
          <p:cNvCxnSpPr>
            <a:stCxn id="297" idx="6"/>
            <a:endCxn id="298" idx="2"/>
          </p:cNvCxnSpPr>
          <p:nvPr/>
        </p:nvCxnSpPr>
        <p:spPr>
          <a:xfrm>
            <a:off x="3820825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01" name="Shape 301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304" name="Shape 304"/>
          <p:cNvCxnSpPr>
            <a:stCxn id="296" idx="3"/>
            <a:endCxn id="297" idx="7"/>
          </p:cNvCxnSpPr>
          <p:nvPr/>
        </p:nvCxnSpPr>
        <p:spPr>
          <a:xfrm flipH="1">
            <a:off x="3686875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05" name="Shape 305"/>
          <p:cNvSpPr/>
          <p:nvPr/>
        </p:nvSpPr>
        <p:spPr>
          <a:xfrm>
            <a:off x="5742100" y="19487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cxnSp>
        <p:nvCxnSpPr>
          <p:cNvPr id="306" name="Shape 306"/>
          <p:cNvCxnSpPr>
            <a:stCxn id="305" idx="5"/>
          </p:cNvCxnSpPr>
          <p:nvPr/>
        </p:nvCxnSpPr>
        <p:spPr>
          <a:xfrm>
            <a:off x="6522589" y="2729224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7" name="Shape 307"/>
          <p:cNvCxnSpPr>
            <a:stCxn id="305" idx="2"/>
          </p:cNvCxnSpPr>
          <p:nvPr/>
        </p:nvCxnSpPr>
        <p:spPr>
          <a:xfrm rot="10800000">
            <a:off x="4772500" y="2405935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Breadth-First Search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&lt;A&gt;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 ,D&gt;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&lt;D&gt;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&lt;D, E&gt;</a:t>
            </a: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FFC00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318" name="Shape 318"/>
          <p:cNvCxnSpPr>
            <a:stCxn id="314" idx="5"/>
            <a:endCxn id="316" idx="1"/>
          </p:cNvCxnSpPr>
          <p:nvPr/>
        </p:nvCxnSpPr>
        <p:spPr>
          <a:xfrm>
            <a:off x="4772353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9" name="Shape 319"/>
          <p:cNvCxnSpPr>
            <a:stCxn id="316" idx="3"/>
            <a:endCxn id="317" idx="7"/>
          </p:cNvCxnSpPr>
          <p:nvPr/>
        </p:nvCxnSpPr>
        <p:spPr>
          <a:xfrm flipH="1">
            <a:off x="5101861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0" name="Shape 320"/>
          <p:cNvCxnSpPr>
            <a:stCxn id="317" idx="1"/>
            <a:endCxn id="315" idx="5"/>
          </p:cNvCxnSpPr>
          <p:nvPr/>
        </p:nvCxnSpPr>
        <p:spPr>
          <a:xfrm rot="10800000">
            <a:off x="3686946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321" name="Shape 321"/>
          <p:cNvCxnSpPr>
            <a:stCxn id="315" idx="6"/>
            <a:endCxn id="316" idx="2"/>
          </p:cNvCxnSpPr>
          <p:nvPr/>
        </p:nvCxnSpPr>
        <p:spPr>
          <a:xfrm>
            <a:off x="3820825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2" name="Shape 322"/>
          <p:cNvCxnSpPr>
            <a:stCxn id="314" idx="3"/>
            <a:endCxn id="315" idx="7"/>
          </p:cNvCxnSpPr>
          <p:nvPr/>
        </p:nvCxnSpPr>
        <p:spPr>
          <a:xfrm flipH="1">
            <a:off x="3686875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23" name="Shape 323"/>
          <p:cNvSpPr/>
          <p:nvPr/>
        </p:nvSpPr>
        <p:spPr>
          <a:xfrm>
            <a:off x="5742100" y="19487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cxnSp>
        <p:nvCxnSpPr>
          <p:cNvPr id="324" name="Shape 324"/>
          <p:cNvCxnSpPr>
            <a:stCxn id="323" idx="5"/>
          </p:cNvCxnSpPr>
          <p:nvPr/>
        </p:nvCxnSpPr>
        <p:spPr>
          <a:xfrm>
            <a:off x="6522589" y="2729224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5" name="Shape 325"/>
          <p:cNvCxnSpPr>
            <a:stCxn id="323" idx="2"/>
          </p:cNvCxnSpPr>
          <p:nvPr/>
        </p:nvCxnSpPr>
        <p:spPr>
          <a:xfrm rot="10800000">
            <a:off x="4772500" y="2405935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Breadth-First Search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&lt;A&gt;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 ,D&gt;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&lt;D&gt;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&lt;D, E&gt;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&lt;E&gt;</a:t>
            </a: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Shape 332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FFC00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336" name="Shape 336"/>
          <p:cNvCxnSpPr>
            <a:stCxn id="334" idx="3"/>
            <a:endCxn id="335" idx="7"/>
          </p:cNvCxnSpPr>
          <p:nvPr/>
        </p:nvCxnSpPr>
        <p:spPr>
          <a:xfrm flipH="1">
            <a:off x="5101861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37" name="Shape 337"/>
          <p:cNvCxnSpPr>
            <a:stCxn id="335" idx="1"/>
            <a:endCxn id="333" idx="5"/>
          </p:cNvCxnSpPr>
          <p:nvPr/>
        </p:nvCxnSpPr>
        <p:spPr>
          <a:xfrm rot="10800000">
            <a:off x="3686946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338" name="Shape 338"/>
          <p:cNvCxnSpPr>
            <a:stCxn id="333" idx="6"/>
            <a:endCxn id="334" idx="2"/>
          </p:cNvCxnSpPr>
          <p:nvPr/>
        </p:nvCxnSpPr>
        <p:spPr>
          <a:xfrm>
            <a:off x="3820825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39" name="Shape 339"/>
          <p:cNvCxnSpPr>
            <a:stCxn id="332" idx="3"/>
            <a:endCxn id="333" idx="7"/>
          </p:cNvCxnSpPr>
          <p:nvPr/>
        </p:nvCxnSpPr>
        <p:spPr>
          <a:xfrm flipH="1">
            <a:off x="3686875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0" name="Shape 340"/>
          <p:cNvCxnSpPr>
            <a:stCxn id="332" idx="5"/>
            <a:endCxn id="334" idx="1"/>
          </p:cNvCxnSpPr>
          <p:nvPr/>
        </p:nvCxnSpPr>
        <p:spPr>
          <a:xfrm>
            <a:off x="4772353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41" name="Shape 341"/>
          <p:cNvSpPr/>
          <p:nvPr/>
        </p:nvSpPr>
        <p:spPr>
          <a:xfrm>
            <a:off x="5742100" y="19487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cxnSp>
        <p:nvCxnSpPr>
          <p:cNvPr id="342" name="Shape 342"/>
          <p:cNvCxnSpPr>
            <a:stCxn id="341" idx="5"/>
          </p:cNvCxnSpPr>
          <p:nvPr/>
        </p:nvCxnSpPr>
        <p:spPr>
          <a:xfrm>
            <a:off x="6522589" y="2729224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3" name="Shape 343"/>
          <p:cNvCxnSpPr>
            <a:stCxn id="341" idx="2"/>
          </p:cNvCxnSpPr>
          <p:nvPr/>
        </p:nvCxnSpPr>
        <p:spPr>
          <a:xfrm rot="10800000">
            <a:off x="4772500" y="2405935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How is Homework 5 going?</a:t>
            </a: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355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Breadth-First Search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&lt;A&gt;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 ,D&gt;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&lt;D&gt;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&lt;D, E&gt;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&lt;E&gt;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DONE</a:t>
            </a: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Shape 350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351" name="Shape 351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354" name="Shape 354"/>
          <p:cNvCxnSpPr>
            <a:stCxn id="352" idx="3"/>
            <a:endCxn id="353" idx="7"/>
          </p:cNvCxnSpPr>
          <p:nvPr/>
        </p:nvCxnSpPr>
        <p:spPr>
          <a:xfrm flipH="1">
            <a:off x="5101861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5" name="Shape 355"/>
          <p:cNvCxnSpPr>
            <a:stCxn id="351" idx="6"/>
            <a:endCxn id="352" idx="2"/>
          </p:cNvCxnSpPr>
          <p:nvPr/>
        </p:nvCxnSpPr>
        <p:spPr>
          <a:xfrm>
            <a:off x="3820825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6" name="Shape 356"/>
          <p:cNvCxnSpPr>
            <a:stCxn id="350" idx="3"/>
            <a:endCxn id="351" idx="7"/>
          </p:cNvCxnSpPr>
          <p:nvPr/>
        </p:nvCxnSpPr>
        <p:spPr>
          <a:xfrm flipH="1">
            <a:off x="3686875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7" name="Shape 357"/>
          <p:cNvCxnSpPr>
            <a:stCxn id="350" idx="5"/>
            <a:endCxn id="352" idx="1"/>
          </p:cNvCxnSpPr>
          <p:nvPr/>
        </p:nvCxnSpPr>
        <p:spPr>
          <a:xfrm>
            <a:off x="4772353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8" name="Shape 358"/>
          <p:cNvCxnSpPr>
            <a:endCxn id="353" idx="1"/>
          </p:cNvCxnSpPr>
          <p:nvPr/>
        </p:nvCxnSpPr>
        <p:spPr>
          <a:xfrm>
            <a:off x="3686946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59" name="Shape 359"/>
          <p:cNvSpPr/>
          <p:nvPr/>
        </p:nvSpPr>
        <p:spPr>
          <a:xfrm>
            <a:off x="5742100" y="19487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cxnSp>
        <p:nvCxnSpPr>
          <p:cNvPr id="360" name="Shape 360"/>
          <p:cNvCxnSpPr>
            <a:stCxn id="359" idx="5"/>
          </p:cNvCxnSpPr>
          <p:nvPr/>
        </p:nvCxnSpPr>
        <p:spPr>
          <a:xfrm>
            <a:off x="6522589" y="2729224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1" name="Shape 361"/>
          <p:cNvCxnSpPr>
            <a:stCxn id="359" idx="2"/>
          </p:cNvCxnSpPr>
          <p:nvPr/>
        </p:nvCxnSpPr>
        <p:spPr>
          <a:xfrm rot="10800000">
            <a:off x="4772500" y="2405935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835983" y="93907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Shortest Paths with BFS</a:t>
            </a:r>
            <a:endParaRPr sz="4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68" name="Shape 368"/>
          <p:cNvGraphicFramePr/>
          <p:nvPr/>
        </p:nvGraphicFramePr>
        <p:xfrm>
          <a:off x="5257800" y="2438400"/>
          <a:ext cx="3744375" cy="2225100"/>
        </p:xfrm>
        <a:graphic>
          <a:graphicData uri="http://schemas.openxmlformats.org/drawingml/2006/table">
            <a:tbl>
              <a:tblPr firstRow="1" bandRow="1">
                <a:noFill/>
                <a:tableStyleId>{6AF2C584-F10F-4E84-80C6-1C03ABF5DE10}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Destination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Path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Cost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A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&lt;B,A&gt;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B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C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&lt;B,A,C&gt;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2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D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E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69" name="Shape 369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From Node B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Shape 370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371" name="Shape 371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372" name="Shape 372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373" name="Shape 373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374" name="Shape 374"/>
          <p:cNvCxnSpPr>
            <a:stCxn id="370" idx="3"/>
            <a:endCxn id="371" idx="7"/>
          </p:cNvCxnSpPr>
          <p:nvPr/>
        </p:nvCxnSpPr>
        <p:spPr>
          <a:xfrm flipH="1">
            <a:off x="1161450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75" name="Shape 375"/>
          <p:cNvCxnSpPr>
            <a:stCxn id="370" idx="5"/>
            <a:endCxn id="372" idx="1"/>
          </p:cNvCxnSpPr>
          <p:nvPr/>
        </p:nvCxnSpPr>
        <p:spPr>
          <a:xfrm>
            <a:off x="2246928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76" name="Shape 376"/>
          <p:cNvCxnSpPr>
            <a:stCxn id="372" idx="3"/>
            <a:endCxn id="373" idx="7"/>
          </p:cNvCxnSpPr>
          <p:nvPr/>
        </p:nvCxnSpPr>
        <p:spPr>
          <a:xfrm flipH="1">
            <a:off x="2576436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77" name="Shape 377"/>
          <p:cNvCxnSpPr>
            <a:stCxn id="373" idx="1"/>
            <a:endCxn id="371" idx="5"/>
          </p:cNvCxnSpPr>
          <p:nvPr/>
        </p:nvCxnSpPr>
        <p:spPr>
          <a:xfrm rot="10800000">
            <a:off x="1161521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378" name="Shape 378"/>
          <p:cNvCxnSpPr>
            <a:stCxn id="371" idx="6"/>
            <a:endCxn id="372" idx="2"/>
          </p:cNvCxnSpPr>
          <p:nvPr/>
        </p:nvCxnSpPr>
        <p:spPr>
          <a:xfrm>
            <a:off x="1295400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79" name="Shape 379"/>
          <p:cNvSpPr/>
          <p:nvPr/>
        </p:nvSpPr>
        <p:spPr>
          <a:xfrm>
            <a:off x="3124199" y="302889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380" name="Shape 380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3177866" y="455289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382" name="Shape 382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383" name="Shape 383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4343399" y="266700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385" name="Shape 385"/>
          <p:cNvSpPr txBox="1"/>
          <p:nvPr/>
        </p:nvSpPr>
        <p:spPr>
          <a:xfrm>
            <a:off x="5094825" y="4972110"/>
            <a:ext cx="343957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Shortest path to D? to 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costs?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Shape 386"/>
          <p:cNvSpPr/>
          <p:nvPr/>
        </p:nvSpPr>
        <p:spPr>
          <a:xfrm>
            <a:off x="3203375" y="197527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cxnSp>
        <p:nvCxnSpPr>
          <p:cNvPr id="387" name="Shape 387"/>
          <p:cNvCxnSpPr>
            <a:stCxn id="386" idx="5"/>
          </p:cNvCxnSpPr>
          <p:nvPr/>
        </p:nvCxnSpPr>
        <p:spPr>
          <a:xfrm>
            <a:off x="3983864" y="2755762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8" name="Shape 388"/>
          <p:cNvCxnSpPr>
            <a:stCxn id="386" idx="2"/>
          </p:cNvCxnSpPr>
          <p:nvPr/>
        </p:nvCxnSpPr>
        <p:spPr>
          <a:xfrm rot="10800000">
            <a:off x="2233775" y="2432472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89" name="Shape 389"/>
          <p:cNvSpPr/>
          <p:nvPr/>
        </p:nvSpPr>
        <p:spPr>
          <a:xfrm>
            <a:off x="2628447" y="1948730"/>
            <a:ext cx="327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title"/>
          </p:nvPr>
        </p:nvSpPr>
        <p:spPr>
          <a:xfrm>
            <a:off x="835983" y="93907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Shortest Paths with BFS</a:t>
            </a:r>
            <a:endParaRPr sz="4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96" name="Shape 396"/>
          <p:cNvGraphicFramePr/>
          <p:nvPr/>
        </p:nvGraphicFramePr>
        <p:xfrm>
          <a:off x="5257800" y="2438400"/>
          <a:ext cx="3744375" cy="2225100"/>
        </p:xfrm>
        <a:graphic>
          <a:graphicData uri="http://schemas.openxmlformats.org/drawingml/2006/table">
            <a:tbl>
              <a:tblPr firstRow="1" bandRow="1">
                <a:noFill/>
                <a:tableStyleId>{6AF2C584-F10F-4E84-80C6-1C03ABF5DE10}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Destination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Path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Cost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A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&lt;B,A&gt;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B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C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&lt;B,A,C&gt;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2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D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&lt;B,D&gt;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E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&lt;B,D,E&gt;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2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7" name="Shape 397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From Node B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Shape 398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399" name="Shape 399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400" name="Shape 400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401" name="Shape 401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402" name="Shape 402"/>
          <p:cNvCxnSpPr>
            <a:stCxn id="398" idx="3"/>
            <a:endCxn id="399" idx="7"/>
          </p:cNvCxnSpPr>
          <p:nvPr/>
        </p:nvCxnSpPr>
        <p:spPr>
          <a:xfrm flipH="1">
            <a:off x="1161450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3" name="Shape 403"/>
          <p:cNvCxnSpPr>
            <a:stCxn id="398" idx="5"/>
            <a:endCxn id="400" idx="1"/>
          </p:cNvCxnSpPr>
          <p:nvPr/>
        </p:nvCxnSpPr>
        <p:spPr>
          <a:xfrm>
            <a:off x="2246928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4" name="Shape 404"/>
          <p:cNvCxnSpPr>
            <a:stCxn id="400" idx="3"/>
            <a:endCxn id="401" idx="7"/>
          </p:cNvCxnSpPr>
          <p:nvPr/>
        </p:nvCxnSpPr>
        <p:spPr>
          <a:xfrm flipH="1">
            <a:off x="2576436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5" name="Shape 405"/>
          <p:cNvCxnSpPr>
            <a:stCxn id="401" idx="1"/>
            <a:endCxn id="399" idx="5"/>
          </p:cNvCxnSpPr>
          <p:nvPr/>
        </p:nvCxnSpPr>
        <p:spPr>
          <a:xfrm rot="10800000">
            <a:off x="1161521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406" name="Shape 406"/>
          <p:cNvCxnSpPr>
            <a:stCxn id="399" idx="6"/>
            <a:endCxn id="400" idx="2"/>
          </p:cNvCxnSpPr>
          <p:nvPr/>
        </p:nvCxnSpPr>
        <p:spPr>
          <a:xfrm>
            <a:off x="1295400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407" name="Shape 407"/>
          <p:cNvSpPr/>
          <p:nvPr/>
        </p:nvSpPr>
        <p:spPr>
          <a:xfrm>
            <a:off x="3124199" y="302889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409" name="Shape 409"/>
          <p:cNvSpPr/>
          <p:nvPr/>
        </p:nvSpPr>
        <p:spPr>
          <a:xfrm>
            <a:off x="3177866" y="455289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4343399" y="266700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413" name="Shape 413"/>
          <p:cNvSpPr txBox="1"/>
          <p:nvPr/>
        </p:nvSpPr>
        <p:spPr>
          <a:xfrm>
            <a:off x="5094825" y="4972110"/>
            <a:ext cx="3439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Shortest path to D? to 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costs?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Shape 414"/>
          <p:cNvSpPr/>
          <p:nvPr/>
        </p:nvSpPr>
        <p:spPr>
          <a:xfrm>
            <a:off x="3203375" y="197527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cxnSp>
        <p:nvCxnSpPr>
          <p:cNvPr id="415" name="Shape 415"/>
          <p:cNvCxnSpPr>
            <a:stCxn id="414" idx="5"/>
          </p:cNvCxnSpPr>
          <p:nvPr/>
        </p:nvCxnSpPr>
        <p:spPr>
          <a:xfrm>
            <a:off x="3983864" y="2755762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16" name="Shape 416"/>
          <p:cNvCxnSpPr>
            <a:stCxn id="414" idx="2"/>
          </p:cNvCxnSpPr>
          <p:nvPr/>
        </p:nvCxnSpPr>
        <p:spPr>
          <a:xfrm rot="10800000">
            <a:off x="2233775" y="2432472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417" name="Shape 417"/>
          <p:cNvSpPr/>
          <p:nvPr/>
        </p:nvSpPr>
        <p:spPr>
          <a:xfrm>
            <a:off x="2628447" y="1948730"/>
            <a:ext cx="327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>
            <a:spLocks noGrp="1"/>
          </p:cNvSpPr>
          <p:nvPr>
            <p:ph type="title"/>
          </p:nvPr>
        </p:nvSpPr>
        <p:spPr>
          <a:xfrm>
            <a:off x="822960" y="286605"/>
            <a:ext cx="7543800" cy="1167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Shortest Paths with Weights</a:t>
            </a: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Shape 424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425" name="Shape 42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426" name="Shape 42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427" name="Shape 42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428" name="Shape 428"/>
          <p:cNvCxnSpPr>
            <a:stCxn id="424" idx="3"/>
            <a:endCxn id="425" idx="7"/>
          </p:cNvCxnSpPr>
          <p:nvPr/>
        </p:nvCxnSpPr>
        <p:spPr>
          <a:xfrm flipH="1">
            <a:off x="1161450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29" name="Shape 429"/>
          <p:cNvCxnSpPr>
            <a:stCxn id="424" idx="5"/>
            <a:endCxn id="426" idx="1"/>
          </p:cNvCxnSpPr>
          <p:nvPr/>
        </p:nvCxnSpPr>
        <p:spPr>
          <a:xfrm>
            <a:off x="2246928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30" name="Shape 430"/>
          <p:cNvCxnSpPr>
            <a:stCxn id="426" idx="3"/>
            <a:endCxn id="427" idx="7"/>
          </p:cNvCxnSpPr>
          <p:nvPr/>
        </p:nvCxnSpPr>
        <p:spPr>
          <a:xfrm flipH="1">
            <a:off x="2576436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31" name="Shape 431"/>
          <p:cNvCxnSpPr>
            <a:stCxn id="427" idx="1"/>
            <a:endCxn id="425" idx="5"/>
          </p:cNvCxnSpPr>
          <p:nvPr/>
        </p:nvCxnSpPr>
        <p:spPr>
          <a:xfrm rot="10800000">
            <a:off x="1161521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432" name="Shape 432"/>
          <p:cNvCxnSpPr>
            <a:stCxn id="425" idx="6"/>
            <a:endCxn id="426" idx="2"/>
          </p:cNvCxnSpPr>
          <p:nvPr/>
        </p:nvCxnSpPr>
        <p:spPr>
          <a:xfrm>
            <a:off x="1295400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graphicFrame>
        <p:nvGraphicFramePr>
          <p:cNvPr id="433" name="Shape 433"/>
          <p:cNvGraphicFramePr/>
          <p:nvPr/>
        </p:nvGraphicFramePr>
        <p:xfrm>
          <a:off x="5257800" y="2438400"/>
          <a:ext cx="3744375" cy="2225100"/>
        </p:xfrm>
        <a:graphic>
          <a:graphicData uri="http://schemas.openxmlformats.org/drawingml/2006/table">
            <a:tbl>
              <a:tblPr firstRow="1" bandRow="1">
                <a:noFill/>
                <a:tableStyleId>{6AF2C584-F10F-4E84-80C6-1C03ABF5DE10}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Destination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Path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Cost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A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&lt;B,A&gt;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2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B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C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&lt;B,A,C&gt;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5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D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E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34" name="Shape 43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From Node B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Shape 435"/>
          <p:cNvSpPr/>
          <p:nvPr/>
        </p:nvSpPr>
        <p:spPr>
          <a:xfrm>
            <a:off x="2981532" y="3028890"/>
            <a:ext cx="61266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Shape 436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437" name="Shape 437"/>
          <p:cNvSpPr/>
          <p:nvPr/>
        </p:nvSpPr>
        <p:spPr>
          <a:xfrm>
            <a:off x="3177867" y="4552890"/>
            <a:ext cx="32733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Shape 438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439" name="Shape 439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440" name="Shape 440"/>
          <p:cNvSpPr/>
          <p:nvPr/>
        </p:nvSpPr>
        <p:spPr>
          <a:xfrm>
            <a:off x="4264132" y="2667000"/>
            <a:ext cx="61266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Shape 441"/>
          <p:cNvSpPr/>
          <p:nvPr/>
        </p:nvSpPr>
        <p:spPr>
          <a:xfrm>
            <a:off x="4131075" y="5130300"/>
            <a:ext cx="48021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Weights are not the same!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Are the paths?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Shape 442"/>
          <p:cNvSpPr/>
          <p:nvPr/>
        </p:nvSpPr>
        <p:spPr>
          <a:xfrm>
            <a:off x="3203375" y="197527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cxnSp>
        <p:nvCxnSpPr>
          <p:cNvPr id="443" name="Shape 443"/>
          <p:cNvCxnSpPr>
            <a:stCxn id="442" idx="5"/>
          </p:cNvCxnSpPr>
          <p:nvPr/>
        </p:nvCxnSpPr>
        <p:spPr>
          <a:xfrm>
            <a:off x="3983864" y="2755762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44" name="Shape 444"/>
          <p:cNvCxnSpPr>
            <a:stCxn id="442" idx="2"/>
          </p:cNvCxnSpPr>
          <p:nvPr/>
        </p:nvCxnSpPr>
        <p:spPr>
          <a:xfrm rot="10800000">
            <a:off x="2233775" y="2432472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445" name="Shape 445"/>
          <p:cNvSpPr/>
          <p:nvPr/>
        </p:nvSpPr>
        <p:spPr>
          <a:xfrm>
            <a:off x="2628447" y="1948730"/>
            <a:ext cx="327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452" name="Shape 452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453" name="Shape 453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454" name="Shape 454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455" name="Shape 455"/>
          <p:cNvCxnSpPr>
            <a:stCxn id="451" idx="3"/>
            <a:endCxn id="452" idx="7"/>
          </p:cNvCxnSpPr>
          <p:nvPr/>
        </p:nvCxnSpPr>
        <p:spPr>
          <a:xfrm flipH="1">
            <a:off x="1161450" y="30525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56" name="Shape 456"/>
          <p:cNvCxnSpPr>
            <a:stCxn id="451" idx="5"/>
            <a:endCxn id="453" idx="1"/>
          </p:cNvCxnSpPr>
          <p:nvPr/>
        </p:nvCxnSpPr>
        <p:spPr>
          <a:xfrm>
            <a:off x="2246928" y="30525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57" name="Shape 457"/>
          <p:cNvCxnSpPr>
            <a:stCxn id="453" idx="3"/>
            <a:endCxn id="454" idx="7"/>
          </p:cNvCxnSpPr>
          <p:nvPr/>
        </p:nvCxnSpPr>
        <p:spPr>
          <a:xfrm flipH="1">
            <a:off x="2576436" y="4568036"/>
            <a:ext cx="17379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58" name="Shape 458"/>
          <p:cNvCxnSpPr>
            <a:stCxn id="454" idx="1"/>
            <a:endCxn id="452" idx="5"/>
          </p:cNvCxnSpPr>
          <p:nvPr/>
        </p:nvCxnSpPr>
        <p:spPr>
          <a:xfrm rot="10800000">
            <a:off x="1161521" y="4568073"/>
            <a:ext cx="768300" cy="7776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459" name="Shape 459"/>
          <p:cNvCxnSpPr>
            <a:stCxn id="452" idx="6"/>
            <a:endCxn id="453" idx="2"/>
          </p:cNvCxnSpPr>
          <p:nvPr/>
        </p:nvCxnSpPr>
        <p:spPr>
          <a:xfrm>
            <a:off x="1295400" y="42447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graphicFrame>
        <p:nvGraphicFramePr>
          <p:cNvPr id="460" name="Shape 460"/>
          <p:cNvGraphicFramePr/>
          <p:nvPr/>
        </p:nvGraphicFramePr>
        <p:xfrm>
          <a:off x="5257800" y="2438400"/>
          <a:ext cx="3744375" cy="2225100"/>
        </p:xfrm>
        <a:graphic>
          <a:graphicData uri="http://schemas.openxmlformats.org/drawingml/2006/table">
            <a:tbl>
              <a:tblPr firstRow="1" bandRow="1">
                <a:noFill/>
                <a:tableStyleId>{6AF2C584-F10F-4E84-80C6-1C03ABF5DE10}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Destination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Path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Cost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A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&lt;B,A&gt;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2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B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0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C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&lt;B,A,C&gt;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5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D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&lt;B,A,C,D&gt;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7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E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&lt;B,A,C,E&gt;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7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1" name="Shape 461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From Node B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Shape 462"/>
          <p:cNvSpPr/>
          <p:nvPr/>
        </p:nvSpPr>
        <p:spPr>
          <a:xfrm>
            <a:off x="2628447" y="1948730"/>
            <a:ext cx="327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Shape 463"/>
          <p:cNvSpPr/>
          <p:nvPr/>
        </p:nvSpPr>
        <p:spPr>
          <a:xfrm>
            <a:off x="2981532" y="3028890"/>
            <a:ext cx="61266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4" name="Shape 464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465" name="Shape 465"/>
          <p:cNvSpPr/>
          <p:nvPr/>
        </p:nvSpPr>
        <p:spPr>
          <a:xfrm>
            <a:off x="3177867" y="4552890"/>
            <a:ext cx="32733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Shape 466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467" name="Shape 467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468" name="Shape 468"/>
          <p:cNvSpPr/>
          <p:nvPr/>
        </p:nvSpPr>
        <p:spPr>
          <a:xfrm>
            <a:off x="4264132" y="2667000"/>
            <a:ext cx="61266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 sz="2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Shape 469"/>
          <p:cNvSpPr/>
          <p:nvPr/>
        </p:nvSpPr>
        <p:spPr>
          <a:xfrm>
            <a:off x="3203375" y="197527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cxnSp>
        <p:nvCxnSpPr>
          <p:cNvPr id="470" name="Shape 470"/>
          <p:cNvCxnSpPr>
            <a:stCxn id="469" idx="5"/>
          </p:cNvCxnSpPr>
          <p:nvPr/>
        </p:nvCxnSpPr>
        <p:spPr>
          <a:xfrm>
            <a:off x="3983864" y="2755762"/>
            <a:ext cx="640500" cy="10584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71" name="Shape 471"/>
          <p:cNvCxnSpPr>
            <a:stCxn id="469" idx="2"/>
          </p:cNvCxnSpPr>
          <p:nvPr/>
        </p:nvCxnSpPr>
        <p:spPr>
          <a:xfrm rot="10800000">
            <a:off x="2233775" y="2432472"/>
            <a:ext cx="9696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822960" y="286605"/>
            <a:ext cx="7543800" cy="11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Shortest Paths with Weights</a:t>
            </a: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Interfaces</a:t>
            </a:r>
            <a:endParaRPr sz="8000" b="0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Classes, Interfaces, and Types</a:t>
            </a: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Shape 483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Char char="●"/>
            </a:pP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fundamental unit of programming in Java is a class</a:t>
            </a:r>
            <a:endParaRPr sz="3200"/>
          </a:p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Char char="●"/>
            </a:pP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Classes can extend other classes and implement interfaces</a:t>
            </a:r>
            <a:endParaRPr sz="3200"/>
          </a:p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Char char="●"/>
            </a:pP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Interfaces can extend other interfaces</a:t>
            </a:r>
            <a:endParaRPr sz="3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Classes, Objects, and Java</a:t>
            </a: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Shape 489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Everything is an instance of a class</a:t>
            </a:r>
            <a:endParaRPr sz="2400"/>
          </a:p>
          <a:p>
            <a:pPr marL="384048" marR="0" lvl="1" indent="-2209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◦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Defines data and methods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Every class extends exactly one other class</a:t>
            </a:r>
            <a:endParaRPr sz="2400"/>
          </a:p>
          <a:p>
            <a:pPr marL="384048" marR="0" lvl="1" indent="-2209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◦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Object if no explicit superclass</a:t>
            </a:r>
            <a:endParaRPr sz="2400"/>
          </a:p>
          <a:p>
            <a:pPr marL="384048" marR="0" lvl="1" indent="-2209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◦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Inherits superclass fields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Every class also defines a type</a:t>
            </a:r>
            <a:endParaRPr sz="2400"/>
          </a:p>
          <a:p>
            <a:pPr marL="384048" marR="0" lvl="1" indent="-2209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◦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Foo defines type Foo</a:t>
            </a:r>
            <a:endParaRPr sz="2400"/>
          </a:p>
          <a:p>
            <a:pPr marL="384048" marR="0" lvl="1" indent="-2209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◦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Foo inherits all inherited types</a:t>
            </a: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Interfaces</a:t>
            </a: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5" name="Shape 495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326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Calibri"/>
              <a:buChar char=" "/>
            </a:pP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Pure type declaration</a:t>
            </a:r>
            <a:endParaRPr sz="185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Calibri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35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interface Comparable { </a:t>
            </a:r>
            <a:endParaRPr/>
          </a:p>
          <a:p>
            <a:pPr marL="0" marR="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Calibri"/>
              <a:buNone/>
            </a:pPr>
            <a:r>
              <a:rPr lang="en-US" sz="2035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int compareTo(Object other);</a:t>
            </a:r>
            <a:endParaRPr/>
          </a:p>
          <a:p>
            <a:pPr marL="0" marR="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Calibri"/>
              <a:buNone/>
            </a:pPr>
            <a:r>
              <a:rPr lang="en-US" sz="2035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 	</a:t>
            </a: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Can contain:</a:t>
            </a:r>
            <a:endParaRPr/>
          </a:p>
          <a:p>
            <a:pPr marL="384048" marR="0" lvl="1" indent="-182879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Calibri"/>
              <a:buChar char="◦"/>
            </a:pPr>
            <a:r>
              <a:rPr lang="en-US" sz="16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Method specifications (implicitly </a:t>
            </a:r>
            <a:r>
              <a:rPr lang="en-US" sz="1665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abstract</a:t>
            </a:r>
            <a:r>
              <a:rPr lang="en-US" sz="16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384048" marR="0" lvl="1" indent="-182879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Calibri"/>
              <a:buChar char="◦"/>
            </a:pPr>
            <a:r>
              <a:rPr lang="en-US" sz="16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Named constants (implicitly </a:t>
            </a:r>
            <a:r>
              <a:rPr lang="en-US" sz="1665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final static</a:t>
            </a:r>
            <a:r>
              <a:rPr lang="en-US" sz="16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85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Does not contain implementation!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Cannot create instances of interfaces</a:t>
            </a:r>
            <a:endParaRPr/>
          </a:p>
          <a:p>
            <a:pPr marL="91440" marR="0" lvl="0" indent="-9207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295"/>
              <a:buFont typeface="Calibri"/>
              <a:buNone/>
            </a:pPr>
            <a:endParaRPr sz="1295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295"/>
              <a:buFont typeface="Calibri"/>
              <a:buChar char=" "/>
            </a:pPr>
            <a:endParaRPr/>
          </a:p>
        </p:txBody>
      </p:sp>
      <p:pic>
        <p:nvPicPr>
          <p:cNvPr id="496" name="Shape 4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5167" y="3200401"/>
            <a:ext cx="2511763" cy="3068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Implementing Interfaces</a:t>
            </a: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●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class can implement one or more interfaces</a:t>
            </a:r>
            <a:endParaRPr/>
          </a:p>
          <a:p>
            <a:pPr marL="45720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class Kitten implements Pettable, Huggable</a:t>
            </a: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●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implementing class and its instances have the interface type(s) as well as the class type(s)</a:t>
            </a:r>
            <a:endParaRPr/>
          </a:p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●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class must provide or inherit an implementation of all methods defined by the interface(s)</a:t>
            </a:r>
            <a:endParaRPr/>
          </a:p>
          <a:p>
            <a:pPr marL="384048" marR="0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</a:pPr>
            <a:r>
              <a:rPr lang="en-US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Not true for abstract classes</a:t>
            </a:r>
            <a:endParaRPr/>
          </a:p>
        </p:txBody>
      </p:sp>
      <p:pic>
        <p:nvPicPr>
          <p:cNvPr id="503" name="Shape 5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596" y="4267200"/>
            <a:ext cx="1411375" cy="2167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Shape 5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38400" y="5828820"/>
            <a:ext cx="1566929" cy="1003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Shape 50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14800" y="4379383"/>
            <a:ext cx="1375253" cy="1943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6" name="Shape 506"/>
          <p:cNvCxnSpPr/>
          <p:nvPr/>
        </p:nvCxnSpPr>
        <p:spPr>
          <a:xfrm>
            <a:off x="1541971" y="5828820"/>
            <a:ext cx="667829" cy="34338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07" name="Shape 507"/>
          <p:cNvCxnSpPr>
            <a:stCxn id="503" idx="3"/>
          </p:cNvCxnSpPr>
          <p:nvPr/>
        </p:nvCxnSpPr>
        <p:spPr>
          <a:xfrm>
            <a:off x="1541971" y="5350934"/>
            <a:ext cx="23442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en-US" sz="3200" dirty="0"/>
              <a:t>Reminders</a:t>
            </a:r>
          </a:p>
          <a:p>
            <a:pPr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en-US" sz="3000" dirty="0"/>
              <a:t>HW 5 due tomorrow night (4/27)</a:t>
            </a:r>
          </a:p>
          <a:p>
            <a:pPr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en-US" sz="3000" dirty="0"/>
              <a:t>Midterm on Monday (4/30)</a:t>
            </a:r>
            <a:endParaRPr lang="en-US" sz="3200" dirty="0"/>
          </a:p>
          <a:p>
            <a:pPr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en-US" sz="3200" dirty="0"/>
              <a:t>Breadth-first search (BFS)</a:t>
            </a:r>
            <a:endParaRPr sz="3200" dirty="0"/>
          </a:p>
          <a:p>
            <a:pPr indent="-457200">
              <a:spcBef>
                <a:spcPts val="1400"/>
              </a:spcBef>
              <a:buSzPts val="3200"/>
              <a:buFont typeface="Arial" panose="020B0604020202020204" pitchFamily="34" charset="0"/>
              <a:buChar char="•"/>
            </a:pP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Interfaces</a:t>
            </a:r>
            <a:endParaRPr sz="3200" dirty="0"/>
          </a:p>
          <a:p>
            <a:pPr indent="-457200">
              <a:spcBef>
                <a:spcPts val="1400"/>
              </a:spcBef>
              <a:buSzPts val="3200"/>
              <a:buFont typeface="Arial" panose="020B0604020202020204" pitchFamily="34" charset="0"/>
              <a:buChar char="•"/>
            </a:pP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Parsing Marvel Data</a:t>
            </a:r>
            <a:endParaRPr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Using Interface Types</a:t>
            </a: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 interface defines a type, so we can declare variables and parameters of that type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variable with an interface type can refer to an object of any class implementing that type</a:t>
            </a:r>
            <a:endParaRPr sz="2400"/>
          </a:p>
          <a:p>
            <a:pPr marL="45720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List&lt;String&gt; x = new ArrayList&lt;String&gt;();</a:t>
            </a:r>
            <a:endParaRPr/>
          </a:p>
          <a:p>
            <a:pPr marL="457200" marR="0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sort(List aList) {…}</a:t>
            </a: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Guidelines for Interfaces</a:t>
            </a: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 interfaces for significant types and abstractions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Write code using interface types like Map instead of HashMap and TreeMap wherever possible</a:t>
            </a:r>
            <a:endParaRPr sz="2400"/>
          </a:p>
          <a:p>
            <a:pPr marL="749808" marR="0" lvl="3" indent="-20828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</a:pPr>
            <a:r>
              <a:rPr lang="en-US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Allows code to work with different implementations later on</a:t>
            </a:r>
            <a:endParaRPr/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Both interfaces and classes are appropriate in various circumstances</a:t>
            </a:r>
            <a:endParaRPr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Parsing Marvel Data</a:t>
            </a:r>
            <a:endParaRPr sz="4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Data is in </a:t>
            </a:r>
            <a:r>
              <a:rPr lang="en-US" sz="24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marvel.tsv</a:t>
            </a:r>
            <a:endParaRPr lang="en-US"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381000">
              <a:lnSpc>
                <a:spcPct val="115000"/>
              </a:lnSpc>
              <a:spcBef>
                <a:spcPts val="0"/>
              </a:spcBef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200" dirty="0"/>
              <a:t>Will be pushed with hw6</a:t>
            </a:r>
          </a:p>
          <a:p>
            <a:pPr indent="-381000">
              <a:lnSpc>
                <a:spcPct val="115000"/>
              </a:lnSpc>
              <a:spcBef>
                <a:spcPts val="0"/>
              </a:spcBef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400" dirty="0"/>
              <a:t>Each line is in the form:</a:t>
            </a:r>
          </a:p>
          <a:p>
            <a:pPr lvl="1" indent="-381000">
              <a:lnSpc>
                <a:spcPct val="115000"/>
              </a:lnSpc>
              <a:spcBef>
                <a:spcPts val="0"/>
              </a:spcBef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"character" "book”</a:t>
            </a:r>
          </a:p>
          <a:p>
            <a:pPr lvl="1" indent="-381000">
              <a:lnSpc>
                <a:spcPct val="115000"/>
              </a:lnSpc>
              <a:spcBef>
                <a:spcPts val="0"/>
              </a:spcBef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"CAPTAIN AMERICA"	"N 57”</a:t>
            </a:r>
          </a:p>
          <a:p>
            <a:pPr indent="-381000">
              <a:lnSpc>
                <a:spcPct val="115000"/>
              </a:lnSpc>
              <a:spcBef>
                <a:spcPts val="0"/>
              </a:spcBef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Parsing is already implemented for you!</a:t>
            </a:r>
          </a:p>
          <a:p>
            <a:pPr lvl="1" indent="-381000">
              <a:lnSpc>
                <a:spcPct val="115000"/>
              </a:lnSpc>
              <a:spcBef>
                <a:spcPts val="0"/>
              </a:spcBef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MarvelParser.parseData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 indent="-381000">
              <a:lnSpc>
                <a:spcPct val="115000"/>
              </a:lnSpc>
              <a:spcBef>
                <a:spcPts val="0"/>
              </a:spcBef>
              <a:buClr>
                <a:srgbClr val="3F3F3F"/>
              </a:buClr>
              <a:buSzPts val="2400"/>
              <a:buFont typeface="Calibri"/>
              <a:buChar char="●"/>
            </a:pPr>
            <a:r>
              <a:rPr lang="en-US" sz="2200" dirty="0"/>
              <a:t>Returns Map of Character -&gt; List of Books they’re in</a:t>
            </a:r>
          </a:p>
        </p:txBody>
      </p:sp>
    </p:spTree>
    <p:extLst>
      <p:ext uri="{BB962C8B-B14F-4D97-AF65-F5344CB8AC3E}">
        <p14:creationId xmlns:p14="http://schemas.microsoft.com/office/powerpoint/2010/main" val="291926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Reminders:</a:t>
            </a: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lang="en-US" sz="4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Expensive CheckReps </a:t>
            </a:r>
            <a:r>
              <a:rPr lang="en-US" sz="4000"/>
              <a:t>are</a:t>
            </a:r>
            <a:r>
              <a:rPr lang="en-US" sz="4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1" i="0" u="none" strike="noStrike" cap="none">
                <a:solidFill>
                  <a:srgbClr val="3F3F3F"/>
                </a:solidFill>
              </a:rPr>
              <a:t>BAD</a:t>
            </a:r>
            <a:endParaRPr b="1"/>
          </a:p>
          <a:p>
            <a:pPr marL="292608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(at least when assignments are turned in, but can be useful for finding hard-to-discover problems – so need to be able to control expensive checks)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endParaRPr sz="4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lang="en-US" sz="4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Debug flags </a:t>
            </a:r>
            <a:r>
              <a:rPr lang="en-US" sz="4000"/>
              <a:t>are</a:t>
            </a:r>
            <a:r>
              <a:rPr lang="en-US" sz="4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1" i="0" u="none" strike="noStrike" cap="none">
                <a:solidFill>
                  <a:srgbClr val="3F3F3F"/>
                </a:solidFill>
              </a:rPr>
              <a:t>GOOD</a:t>
            </a:r>
            <a:endParaRPr b="1"/>
          </a:p>
          <a:p>
            <a:pPr marL="284163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(or enums to indicate depth of debug)</a:t>
            </a: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822960" y="1112108"/>
            <a:ext cx="75438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Don’t forget your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CheckReps!</a:t>
            </a:r>
            <a:endParaRPr sz="3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8999" y="1870101"/>
            <a:ext cx="4486001" cy="429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Graphs</a:t>
            </a: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149" name="Shape 149"/>
          <p:cNvCxnSpPr>
            <a:stCxn id="144" idx="4"/>
            <a:endCxn id="146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0" name="Shape 150"/>
          <p:cNvCxnSpPr>
            <a:stCxn id="144" idx="5"/>
            <a:endCxn id="147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1" name="Shape 151"/>
          <p:cNvCxnSpPr>
            <a:stCxn id="145" idx="4"/>
            <a:endCxn id="147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2" name="Shape 152"/>
          <p:cNvCxnSpPr>
            <a:stCxn id="147" idx="4"/>
            <a:endCxn id="148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3" name="Shape 153"/>
          <p:cNvCxnSpPr>
            <a:stCxn id="148" idx="1"/>
            <a:endCxn id="146" idx="4"/>
          </p:cNvCxnSpPr>
          <p:nvPr/>
        </p:nvCxnSpPr>
        <p:spPr>
          <a:xfrm rot="10800000">
            <a:off x="1905043" y="4572111"/>
            <a:ext cx="770100" cy="9720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4" name="Shape 154"/>
          <p:cNvCxnSpPr>
            <a:stCxn id="146" idx="6"/>
            <a:endCxn id="147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55" name="Shape 155"/>
          <p:cNvSpPr/>
          <p:nvPr/>
        </p:nvSpPr>
        <p:spPr>
          <a:xfrm>
            <a:off x="5486400" y="3518219"/>
            <a:ext cx="2667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Can I reach B from A?</a:t>
            </a:r>
            <a:endParaRPr sz="28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Breadth-First Search (BFS)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41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384048" marR="0" lvl="1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◦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Often used for discovering connectivity</a:t>
            </a:r>
            <a:endParaRPr/>
          </a:p>
          <a:p>
            <a:pPr marL="384048" marR="0" lvl="1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Calibri"/>
              <a:buChar char="◦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Calculates the shortest path </a:t>
            </a:r>
            <a:r>
              <a:rPr lang="en-US" sz="2400" b="0" i="1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if and only if </a:t>
            </a: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 edges have same positive or no weight</a:t>
            </a:r>
            <a:endParaRPr/>
          </a:p>
          <a:p>
            <a:pPr marL="384048" marR="0" lvl="1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Calibri"/>
              <a:buChar char="◦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Depth-first search (DFS) is commonly mentioned with BFS</a:t>
            </a: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66928" marR="0" lvl="2" indent="-2463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Calibri"/>
              <a:buChar char="◦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BFS looks “wide”, DFS looks “deep”</a:t>
            </a:r>
            <a:endParaRPr/>
          </a:p>
          <a:p>
            <a:pPr marL="566928" marR="0" lvl="2" indent="-24637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Calibri"/>
              <a:buChar char="◦"/>
            </a:pPr>
            <a:r>
              <a:rPr lang="en-US" sz="2400"/>
              <a:t>DFS c</a:t>
            </a: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 also be used for discovery, but not the shortest path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4048" marR="0" lvl="1" indent="-685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BFS Pseudocode</a:t>
            </a:r>
            <a:endParaRPr sz="4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457201" y="1774075"/>
            <a:ext cx="8352970" cy="42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put start node in a queue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while (queue is not empty)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pop node N off queue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2000" b="1" i="1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mark node N as visited</a:t>
            </a:r>
            <a:endParaRPr sz="2000" b="0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if (N is goal):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return true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else: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for each node O that is child of N:</a:t>
            </a:r>
            <a:r>
              <a:rPr lang="en-US" sz="2000" b="1" i="1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				if O is not marked visit</a:t>
            </a:r>
            <a:endParaRPr lang="en-US" dirty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	push O onto queue</a:t>
            </a:r>
            <a:endParaRPr lang="en-US" dirty="0"/>
          </a:p>
          <a:p>
            <a:pPr marL="0" marR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return false</a:t>
            </a:r>
            <a:endParaRPr sz="22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4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Breadth-First Search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734675"/>
            <a:ext cx="8000999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				Starting at A		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&lt;A&gt;				Goal: Fully explore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Pop: A, Q: &lt;&gt;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&lt;B, C&gt;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Pop: B, Q: &lt;C&gt;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&lt;C&gt;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Pop: C, Q: &lt;C&gt;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Q: &lt;&gt;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DONE</a:t>
            </a: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6096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4335639" y="36783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3250200" y="51938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7049625" y="51938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7" name="Shape 177"/>
          <p:cNvCxnSpPr>
            <a:stCxn id="174" idx="3"/>
            <a:endCxn id="175" idx="7"/>
          </p:cNvCxnSpPr>
          <p:nvPr/>
        </p:nvCxnSpPr>
        <p:spPr>
          <a:xfrm flipH="1">
            <a:off x="4030650" y="4458814"/>
            <a:ext cx="4389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8" name="Shape 178"/>
          <p:cNvCxnSpPr>
            <a:stCxn id="174" idx="5"/>
            <a:endCxn id="176" idx="1"/>
          </p:cNvCxnSpPr>
          <p:nvPr/>
        </p:nvCxnSpPr>
        <p:spPr>
          <a:xfrm>
            <a:off x="5116128" y="4458814"/>
            <a:ext cx="2067300" cy="86880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9" name="Shape 179"/>
          <p:cNvCxnSpPr>
            <a:stCxn id="175" idx="6"/>
            <a:endCxn id="176" idx="2"/>
          </p:cNvCxnSpPr>
          <p:nvPr/>
        </p:nvCxnSpPr>
        <p:spPr>
          <a:xfrm>
            <a:off x="4164600" y="5651047"/>
            <a:ext cx="2885100" cy="0"/>
          </a:xfrm>
          <a:prstGeom prst="straightConnector1">
            <a:avLst/>
          </a:prstGeom>
          <a:noFill/>
          <a:ln w="28575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1008</Words>
  <Application>Microsoft Macintosh PowerPoint</Application>
  <PresentationFormat>On-screen Show (4:3)</PresentationFormat>
  <Paragraphs>369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Calibri</vt:lpstr>
      <vt:lpstr>Arial</vt:lpstr>
      <vt:lpstr>Courier New</vt:lpstr>
      <vt:lpstr>Retrospect</vt:lpstr>
      <vt:lpstr>PowerPoint Presentation</vt:lpstr>
      <vt:lpstr>How is Homework 5 going?</vt:lpstr>
      <vt:lpstr>Agenda</vt:lpstr>
      <vt:lpstr>Reminders:</vt:lpstr>
      <vt:lpstr>Don’t forget your CheckReps! </vt:lpstr>
      <vt:lpstr>Graphs</vt:lpstr>
      <vt:lpstr>Breadth-First Search (BFS)</vt:lpstr>
      <vt:lpstr>BFS Pseudocode</vt:lpstr>
      <vt:lpstr>Breadth-First Search</vt:lpstr>
      <vt:lpstr>Breadth-First Search with Cycle</vt:lpstr>
      <vt:lpstr>BFS Pseudocode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Shortest Paths with BFS</vt:lpstr>
      <vt:lpstr>Shortest Paths with BFS</vt:lpstr>
      <vt:lpstr>Shortest Paths with Weights</vt:lpstr>
      <vt:lpstr>Shortest Paths with Weights</vt:lpstr>
      <vt:lpstr>Interfaces</vt:lpstr>
      <vt:lpstr>Classes, Interfaces, and Types</vt:lpstr>
      <vt:lpstr>Classes, Objects, and Java</vt:lpstr>
      <vt:lpstr>Interfaces</vt:lpstr>
      <vt:lpstr>Implementing Interfaces</vt:lpstr>
      <vt:lpstr>Using Interface Types</vt:lpstr>
      <vt:lpstr>Guidelines for Interfaces</vt:lpstr>
      <vt:lpstr>Parsing Marvel Data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kesting</cp:lastModifiedBy>
  <cp:revision>5</cp:revision>
  <dcterms:modified xsi:type="dcterms:W3CDTF">2018-04-25T15:41:40Z</dcterms:modified>
</cp:coreProperties>
</file>