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63"/>
  </p:notesMasterIdLst>
  <p:sldIdLst>
    <p:sldId id="328" r:id="rId2"/>
    <p:sldId id="365" r:id="rId3"/>
    <p:sldId id="335" r:id="rId4"/>
    <p:sldId id="336" r:id="rId5"/>
    <p:sldId id="337" r:id="rId6"/>
    <p:sldId id="338" r:id="rId7"/>
    <p:sldId id="340" r:id="rId8"/>
    <p:sldId id="339" r:id="rId9"/>
    <p:sldId id="389" r:id="rId10"/>
    <p:sldId id="266" r:id="rId11"/>
    <p:sldId id="341" r:id="rId12"/>
    <p:sldId id="342" r:id="rId13"/>
    <p:sldId id="345" r:id="rId14"/>
    <p:sldId id="343" r:id="rId15"/>
    <p:sldId id="344" r:id="rId16"/>
    <p:sldId id="346" r:id="rId17"/>
    <p:sldId id="347" r:id="rId18"/>
    <p:sldId id="348" r:id="rId19"/>
    <p:sldId id="349" r:id="rId20"/>
    <p:sldId id="350" r:id="rId21"/>
    <p:sldId id="351" r:id="rId22"/>
    <p:sldId id="352" r:id="rId23"/>
    <p:sldId id="353" r:id="rId24"/>
    <p:sldId id="354" r:id="rId25"/>
    <p:sldId id="355" r:id="rId26"/>
    <p:sldId id="356" r:id="rId27"/>
    <p:sldId id="358" r:id="rId28"/>
    <p:sldId id="357" r:id="rId29"/>
    <p:sldId id="359" r:id="rId30"/>
    <p:sldId id="287" r:id="rId31"/>
    <p:sldId id="360" r:id="rId32"/>
    <p:sldId id="361" r:id="rId33"/>
    <p:sldId id="362" r:id="rId34"/>
    <p:sldId id="363" r:id="rId35"/>
    <p:sldId id="291" r:id="rId36"/>
    <p:sldId id="292" r:id="rId37"/>
    <p:sldId id="366" r:id="rId38"/>
    <p:sldId id="367" r:id="rId39"/>
    <p:sldId id="368" r:id="rId40"/>
    <p:sldId id="369" r:id="rId41"/>
    <p:sldId id="370" r:id="rId42"/>
    <p:sldId id="371" r:id="rId43"/>
    <p:sldId id="299" r:id="rId44"/>
    <p:sldId id="372" r:id="rId45"/>
    <p:sldId id="373" r:id="rId46"/>
    <p:sldId id="374" r:id="rId47"/>
    <p:sldId id="375" r:id="rId48"/>
    <p:sldId id="376" r:id="rId49"/>
    <p:sldId id="378" r:id="rId50"/>
    <p:sldId id="377" r:id="rId51"/>
    <p:sldId id="379" r:id="rId52"/>
    <p:sldId id="381" r:id="rId53"/>
    <p:sldId id="380" r:id="rId54"/>
    <p:sldId id="382" r:id="rId55"/>
    <p:sldId id="383" r:id="rId56"/>
    <p:sldId id="384" r:id="rId57"/>
    <p:sldId id="313" r:id="rId58"/>
    <p:sldId id="385" r:id="rId59"/>
    <p:sldId id="386" r:id="rId60"/>
    <p:sldId id="387" r:id="rId61"/>
    <p:sldId id="388"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24"/>
    <p:restoredTop sz="93339" autoAdjust="0"/>
  </p:normalViewPr>
  <p:slideViewPr>
    <p:cSldViewPr>
      <p:cViewPr varScale="1">
        <p:scale>
          <a:sx n="79" d="100"/>
          <a:sy n="79" d="100"/>
        </p:scale>
        <p:origin x="208"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2C3-99F2-4B32-8C84-631BB6B21FA6}" type="datetimeFigureOut">
              <a:rPr lang="en-US" smtClean="0"/>
              <a:t>4/25/18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7C5F7-903B-415B-BE39-1320EAC677BD}" type="slidenum">
              <a:rPr lang="en-US" smtClean="0"/>
              <a:t>‹#›</a:t>
            </a:fld>
            <a:endParaRPr lang="en-US"/>
          </a:p>
        </p:txBody>
      </p:sp>
    </p:spTree>
    <p:extLst>
      <p:ext uri="{BB962C8B-B14F-4D97-AF65-F5344CB8AC3E}">
        <p14:creationId xmlns:p14="http://schemas.microsoft.com/office/powerpoint/2010/main" val="279562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4/25/18</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416107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246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19579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5DA6F-6A45-4699-A45F-4851E2F5F31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292169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5DA6F-6A45-4699-A45F-4851E2F5F31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46807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F5DA6F-6A45-4699-A45F-4851E2F5F319}"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11406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F5DA6F-6A45-4699-A45F-4851E2F5F319}"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82522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F5DA6F-6A45-4699-A45F-4851E2F5F319}"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2478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5DA6F-6A45-4699-A45F-4851E2F5F319}"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06D63-0FBB-454F-B68F-C6D69365343E}" type="slidenum">
              <a:rPr lang="en-US" smtClean="0"/>
              <a:t>‹#›</a:t>
            </a:fld>
            <a:endParaRPr lang="en-US"/>
          </a:p>
        </p:txBody>
      </p:sp>
    </p:spTree>
    <p:extLst>
      <p:ext uri="{BB962C8B-B14F-4D97-AF65-F5344CB8AC3E}">
        <p14:creationId xmlns:p14="http://schemas.microsoft.com/office/powerpoint/2010/main" val="3996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CAF5DA6F-6A45-4699-A45F-4851E2F5F319}"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301834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AF5DA6F-6A45-4699-A45F-4851E2F5F319}" type="datetimeFigureOut">
              <a:rPr lang="en-US" smtClean="0"/>
              <a:t>4/25/18</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450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AF5DA6F-6A45-4699-A45F-4851E2F5F319}" type="datetimeFigureOut">
              <a:rPr lang="en-US" smtClean="0"/>
              <a:t>4/25/18</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6C06D63-0FBB-454F-B68F-C6D69365343E}" type="slidenum">
              <a:rPr lang="en-US" smtClean="0"/>
              <a:t>‹#›</a:t>
            </a:fld>
            <a:endParaRPr lang="en-US"/>
          </a:p>
        </p:txBody>
      </p:sp>
    </p:spTree>
    <p:extLst>
      <p:ext uri="{BB962C8B-B14F-4D97-AF65-F5344CB8AC3E}">
        <p14:creationId xmlns:p14="http://schemas.microsoft.com/office/powerpoint/2010/main" val="12276678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Section 7:</a:t>
            </a:r>
            <a:br>
              <a:rPr lang="en-US" dirty="0"/>
            </a:br>
            <a:r>
              <a:rPr lang="en-US" dirty="0"/>
              <a:t>Midterm</a:t>
            </a:r>
          </a:p>
        </p:txBody>
      </p:sp>
      <p:sp>
        <p:nvSpPr>
          <p:cNvPr id="5" name="Subtitle 4"/>
          <p:cNvSpPr>
            <a:spLocks noGrp="1"/>
          </p:cNvSpPr>
          <p:nvPr>
            <p:ph type="subTitle" idx="1"/>
          </p:nvPr>
        </p:nvSpPr>
        <p:spPr/>
        <p:txBody>
          <a:bodyPr>
            <a:normAutofit fontScale="92500" lnSpcReduction="20000"/>
          </a:bodyPr>
          <a:lstStyle/>
          <a:p>
            <a:r>
              <a:rPr lang="en-US" dirty="0"/>
              <a:t>Slides by Vinod </a:t>
            </a:r>
            <a:r>
              <a:rPr lang="en-US" dirty="0" err="1"/>
              <a:t>Rathnam</a:t>
            </a:r>
            <a:r>
              <a:rPr lang="en-US" dirty="0"/>
              <a:t> and Geoffrey Liu</a:t>
            </a:r>
          </a:p>
          <a:p>
            <a:endParaRPr lang="en-US" dirty="0"/>
          </a:p>
          <a:p>
            <a:r>
              <a:rPr lang="en-US" dirty="0"/>
              <a:t>(with material from Alex </a:t>
            </a:r>
            <a:r>
              <a:rPr lang="en-US" dirty="0" err="1"/>
              <a:t>Mariakakis</a:t>
            </a:r>
            <a:r>
              <a:rPr lang="en-US" dirty="0"/>
              <a:t>,</a:t>
            </a:r>
            <a:br>
              <a:rPr lang="en-US" dirty="0"/>
            </a:br>
            <a:r>
              <a:rPr lang="en-US" dirty="0"/>
              <a:t>Kellen Donohue, David </a:t>
            </a:r>
            <a:r>
              <a:rPr lang="en-US" dirty="0" err="1"/>
              <a:t>Mailhot</a:t>
            </a:r>
            <a:r>
              <a:rPr lang="en-US" dirty="0"/>
              <a:t>, and Hal Perkins)</a:t>
            </a:r>
          </a:p>
        </p:txBody>
      </p:sp>
    </p:spTree>
    <p:extLst>
      <p:ext uri="{BB962C8B-B14F-4D97-AF65-F5344CB8AC3E}">
        <p14:creationId xmlns:p14="http://schemas.microsoft.com/office/powerpoint/2010/main" val="2162253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5" name="TextBox 4"/>
          <p:cNvSpPr txBox="1"/>
          <p:nvPr/>
        </p:nvSpPr>
        <p:spPr>
          <a:xfrm>
            <a:off x="7315199" y="4189274"/>
            <a:ext cx="3200401" cy="1754326"/>
          </a:xfrm>
          <a:prstGeom prst="rect">
            <a:avLst/>
          </a:prstGeom>
          <a:noFill/>
        </p:spPr>
        <p:txBody>
          <a:bodyPr wrap="square" rtlCol="0">
            <a:spAutoFit/>
          </a:bodyPr>
          <a:lstStyle/>
          <a:p>
            <a:r>
              <a:rPr lang="en-US" b="1" dirty="0">
                <a:solidFill>
                  <a:schemeClr val="tx2">
                    <a:lumMod val="75000"/>
                    <a:lumOff val="25000"/>
                  </a:schemeClr>
                </a:solidFill>
              </a:rPr>
              <a:t>Another way to ask the question: </a:t>
            </a:r>
          </a:p>
          <a:p>
            <a:endParaRPr lang="en-US" b="1" dirty="0">
              <a:solidFill>
                <a:schemeClr val="tx2">
                  <a:lumMod val="75000"/>
                  <a:lumOff val="25000"/>
                </a:schemeClr>
              </a:solidFill>
            </a:endParaRPr>
          </a:p>
          <a:p>
            <a:r>
              <a:rPr lang="en-US" b="1" dirty="0">
                <a:solidFill>
                  <a:schemeClr val="tx2">
                    <a:lumMod val="75000"/>
                    <a:lumOff val="25000"/>
                  </a:schemeClr>
                </a:solidFill>
              </a:rPr>
              <a:t>If the client does not know the implementation, will the method do what the client expects it to do based on the specification?</a:t>
            </a:r>
          </a:p>
        </p:txBody>
      </p:sp>
    </p:spTree>
    <p:extLst>
      <p:ext uri="{BB962C8B-B14F-4D97-AF65-F5344CB8AC3E}">
        <p14:creationId xmlns:p14="http://schemas.microsoft.com/office/powerpoint/2010/main" val="2924015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a:solidFill>
                  <a:srgbClr val="00B050"/>
                </a:solidFill>
              </a:rPr>
              <a:t>✔ </a:t>
            </a:r>
            <a:r>
              <a:rPr lang="en-US" sz="2000" dirty="0">
                <a:solidFill>
                  <a:srgbClr val="00B050"/>
                </a:solidFill>
              </a:rPr>
              <a:t>does exactly what the spec says</a:t>
            </a:r>
          </a:p>
        </p:txBody>
      </p:sp>
    </p:spTree>
    <p:extLst>
      <p:ext uri="{BB962C8B-B14F-4D97-AF65-F5344CB8AC3E}">
        <p14:creationId xmlns:p14="http://schemas.microsoft.com/office/powerpoint/2010/main" val="349347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a:solidFill>
                  <a:srgbClr val="00B050"/>
                </a:solidFill>
              </a:rPr>
              <a:t>✔ </a:t>
            </a:r>
            <a:r>
              <a:rPr lang="en-US" sz="2000" dirty="0">
                <a:solidFill>
                  <a:srgbClr val="00B050"/>
                </a:solidFill>
              </a:rPr>
              <a:t>does exactly what the spec says</a:t>
            </a: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16546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AutoNum type="romanUcPeriod"/>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4" name="TextBox 3"/>
          <p:cNvSpPr txBox="1"/>
          <p:nvPr/>
        </p:nvSpPr>
        <p:spPr>
          <a:xfrm>
            <a:off x="6043611" y="2286000"/>
            <a:ext cx="3962400" cy="400110"/>
          </a:xfrm>
          <a:prstGeom prst="rect">
            <a:avLst/>
          </a:prstGeom>
          <a:noFill/>
        </p:spPr>
        <p:txBody>
          <a:bodyPr wrap="square" rtlCol="0">
            <a:spAutoFit/>
          </a:bodyPr>
          <a:lstStyle/>
          <a:p>
            <a:r>
              <a:rPr lang="en-US" sz="2000" b="1" dirty="0">
                <a:solidFill>
                  <a:srgbClr val="00B050"/>
                </a:solidFill>
              </a:rPr>
              <a:t>✔ </a:t>
            </a:r>
            <a:r>
              <a:rPr lang="en-US" sz="2000" dirty="0">
                <a:solidFill>
                  <a:srgbClr val="00B050"/>
                </a:solidFill>
              </a:rPr>
              <a:t>does exactly what the spec says</a:t>
            </a:r>
          </a:p>
        </p:txBody>
      </p:sp>
      <p:sp>
        <p:nvSpPr>
          <p:cNvPr id="6" name="TextBox 5"/>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7" name="TextBox 6"/>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a:solidFill>
                  <a:srgbClr val="C00000"/>
                </a:solidFill>
              </a:rPr>
              <a:t> Method never throws an exception</a:t>
            </a:r>
          </a:p>
        </p:txBody>
      </p:sp>
    </p:spTree>
    <p:extLst>
      <p:ext uri="{BB962C8B-B14F-4D97-AF65-F5344CB8AC3E}">
        <p14:creationId xmlns:p14="http://schemas.microsoft.com/office/powerpoint/2010/main" val="1343600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10256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Tree>
    <p:extLst>
      <p:ext uri="{BB962C8B-B14F-4D97-AF65-F5344CB8AC3E}">
        <p14:creationId xmlns:p14="http://schemas.microsoft.com/office/powerpoint/2010/main" val="268350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2673541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2"/>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&gt;= amount)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105400" cy="400110"/>
          </a:xfrm>
          <a:prstGeom prst="rect">
            <a:avLst/>
          </a:prstGeom>
          <a:noFill/>
        </p:spPr>
        <p:txBody>
          <a:bodyPr wrap="square" rtlCol="0">
            <a:spAutoFit/>
          </a:bodyPr>
          <a:lstStyle/>
          <a:p>
            <a:r>
              <a:rPr lang="en-US" sz="2000" b="1" dirty="0">
                <a:solidFill>
                  <a:srgbClr val="C00000"/>
                </a:solidFill>
              </a:rPr>
              <a:t>✘</a:t>
            </a:r>
            <a:r>
              <a:rPr lang="en-US" sz="2000" dirty="0">
                <a:solidFill>
                  <a:srgbClr val="C00000"/>
                </a:solidFill>
              </a:rPr>
              <a:t> Method never throws an exception</a:t>
            </a:r>
          </a:p>
        </p:txBody>
      </p:sp>
    </p:spTree>
    <p:extLst>
      <p:ext uri="{BB962C8B-B14F-4D97-AF65-F5344CB8AC3E}">
        <p14:creationId xmlns:p14="http://schemas.microsoft.com/office/powerpoint/2010/main" val="1632523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3696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Tree>
    <p:extLst>
      <p:ext uri="{BB962C8B-B14F-4D97-AF65-F5344CB8AC3E}">
        <p14:creationId xmlns:p14="http://schemas.microsoft.com/office/powerpoint/2010/main" val="1214782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Midterm 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10922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3839661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3"/>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(amount &lt; 0) throw new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C00000"/>
                </a:solidFill>
              </a:rPr>
              <a:t>✘</a:t>
            </a:r>
            <a:r>
              <a:rPr lang="en-US" sz="2000" dirty="0">
                <a:solidFill>
                  <a:srgbClr val="C00000"/>
                </a:solidFill>
              </a:rPr>
              <a:t> Method throws wrong exception for wrong reason</a:t>
            </a:r>
          </a:p>
        </p:txBody>
      </p:sp>
    </p:spTree>
    <p:extLst>
      <p:ext uri="{BB962C8B-B14F-4D97-AF65-F5344CB8AC3E}">
        <p14:creationId xmlns:p14="http://schemas.microsoft.com/office/powerpoint/2010/main" val="2784529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504345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Tree>
    <p:extLst>
      <p:ext uri="{BB962C8B-B14F-4D97-AF65-F5344CB8AC3E}">
        <p14:creationId xmlns:p14="http://schemas.microsoft.com/office/powerpoint/2010/main" val="2552736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Tree>
    <p:extLst>
      <p:ext uri="{BB962C8B-B14F-4D97-AF65-F5344CB8AC3E}">
        <p14:creationId xmlns:p14="http://schemas.microsoft.com/office/powerpoint/2010/main" val="674952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 vs. Implementation</a:t>
            </a:r>
          </a:p>
        </p:txBody>
      </p:sp>
      <p:sp>
        <p:nvSpPr>
          <p:cNvPr id="3" name="Content Placeholder 2"/>
          <p:cNvSpPr>
            <a:spLocks noGrp="1"/>
          </p:cNvSpPr>
          <p:nvPr>
            <p:ph idx="1"/>
          </p:nvPr>
        </p:nvSpPr>
        <p:spPr>
          <a:xfrm>
            <a:off x="657224" y="1981201"/>
            <a:ext cx="10772775" cy="3962399"/>
          </a:xfrm>
        </p:spPr>
        <p:txBody>
          <a:bodyPr>
            <a:noAutofit/>
          </a:bodyPr>
          <a:lstStyle/>
          <a:p>
            <a:pPr marL="0" indent="0">
              <a:buNone/>
            </a:pPr>
            <a:r>
              <a:rPr lang="en-US" sz="1800" i="1" dirty="0">
                <a:solidFill>
                  <a:schemeClr val="tx1"/>
                </a:solidFill>
              </a:rPr>
              <a:t>Suppose we have a </a:t>
            </a:r>
            <a:r>
              <a:rPr lang="en-US" sz="1800" dirty="0" err="1">
                <a:solidFill>
                  <a:schemeClr val="tx1"/>
                </a:solidFill>
                <a:latin typeface="Consolas" panose="020B0609020204030204" pitchFamily="49" charset="0"/>
                <a:cs typeface="Consolas" panose="020B0609020204030204" pitchFamily="49" charset="0"/>
              </a:rPr>
              <a:t>BankAccount</a:t>
            </a:r>
            <a:r>
              <a:rPr lang="en-US" sz="1800" i="1" dirty="0">
                <a:solidFill>
                  <a:schemeClr val="tx1"/>
                </a:solidFill>
              </a:rPr>
              <a:t> class with instance variable </a:t>
            </a:r>
            <a:r>
              <a:rPr lang="en-US" sz="1800" dirty="0">
                <a:solidFill>
                  <a:schemeClr val="tx1"/>
                </a:solidFill>
                <a:latin typeface="Consolas" panose="020B0609020204030204" pitchFamily="49" charset="0"/>
                <a:cs typeface="Consolas" panose="020B0609020204030204" pitchFamily="49" charset="0"/>
              </a:rPr>
              <a:t>balance</a:t>
            </a:r>
            <a:r>
              <a:rPr lang="en-US" sz="1800" i="1" dirty="0">
                <a:solidFill>
                  <a:schemeClr val="tx1"/>
                </a:solidFill>
                <a:cs typeface="Courier New" pitchFamily="49" charset="0"/>
              </a:rPr>
              <a:t>. Consider the following specifications:</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@requires amount &gt;= 0 and amount &lt;= balance</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457200" indent="-457200">
              <a:buAutoNum type="alphaUcPeriod"/>
            </a:pP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InsufficientFundsException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@effects decreases balance by amount</a:t>
            </a:r>
          </a:p>
          <a:p>
            <a:pPr marL="0" indent="0">
              <a:buNone/>
            </a:pPr>
            <a:endParaRPr lang="en-US" sz="1800" dirty="0">
              <a:solidFill>
                <a:schemeClr val="tx1"/>
              </a:solidFill>
              <a:latin typeface="Courier New" pitchFamily="49" charset="0"/>
              <a:cs typeface="Courier New" pitchFamily="49" charset="0"/>
            </a:endParaRPr>
          </a:p>
          <a:p>
            <a:pPr marL="0" indent="0">
              <a:buNone/>
            </a:pPr>
            <a:r>
              <a:rPr lang="en-US" sz="1800" i="1" dirty="0">
                <a:solidFill>
                  <a:schemeClr val="tx1"/>
                </a:solidFill>
                <a:cs typeface="Courier New" pitchFamily="49" charset="0"/>
              </a:rPr>
              <a:t>Which specifications does this implementation meet?</a:t>
            </a:r>
          </a:p>
          <a:p>
            <a:pPr marL="514350" indent="-514350">
              <a:buFont typeface="+mj-lt"/>
              <a:buAutoNum type="romanUcPeriod" startAt="4"/>
            </a:pPr>
            <a:r>
              <a:rPr lang="en-US" sz="1800" dirty="0">
                <a:solidFill>
                  <a:schemeClr val="tx1"/>
                </a:solidFill>
                <a:latin typeface="Consolas" panose="020B0609020204030204" pitchFamily="49" charset="0"/>
                <a:cs typeface="Consolas" panose="020B0609020204030204" pitchFamily="49" charset="0"/>
              </a:rPr>
              <a:t>void withdraw(</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amount) throws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if (balance &lt; amount) throw new </a:t>
            </a:r>
            <a:r>
              <a:rPr lang="en-US" sz="1800" dirty="0" err="1">
                <a:solidFill>
                  <a:schemeClr val="tx1"/>
                </a:solidFill>
                <a:latin typeface="Consolas" panose="020B0609020204030204" pitchFamily="49" charset="0"/>
                <a:cs typeface="Consolas" panose="020B0609020204030204" pitchFamily="49" charset="0"/>
              </a:rPr>
              <a:t>InsufficientFundsException</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balance -= amount;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8" name="TextBox 7"/>
          <p:cNvSpPr txBox="1"/>
          <p:nvPr/>
        </p:nvSpPr>
        <p:spPr>
          <a:xfrm>
            <a:off x="6043611" y="2286000"/>
            <a:ext cx="3962400" cy="400110"/>
          </a:xfrm>
          <a:prstGeom prst="rect">
            <a:avLst/>
          </a:prstGeom>
          <a:noFill/>
        </p:spPr>
        <p:txBody>
          <a:bodyPr wrap="square" rtlCol="0">
            <a:spAutoFit/>
          </a:bodyPr>
          <a:lstStyle/>
          <a:p>
            <a:r>
              <a:rPr lang="en-US" sz="2000" b="1" dirty="0">
                <a:solidFill>
                  <a:srgbClr val="C00000"/>
                </a:solidFill>
              </a:rPr>
              <a:t>✘ </a:t>
            </a:r>
            <a:r>
              <a:rPr lang="en-US" sz="2000" dirty="0">
                <a:solidFill>
                  <a:srgbClr val="C00000"/>
                </a:solidFill>
              </a:rPr>
              <a:t>balance does not always decrease</a:t>
            </a:r>
          </a:p>
        </p:txBody>
      </p:sp>
      <p:sp>
        <p:nvSpPr>
          <p:cNvPr id="5" name="TextBox 4"/>
          <p:cNvSpPr txBox="1"/>
          <p:nvPr/>
        </p:nvSpPr>
        <p:spPr>
          <a:xfrm>
            <a:off x="6858000" y="2721114"/>
            <a:ext cx="5105400" cy="707886"/>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If the client follows the </a:t>
            </a:r>
            <a:r>
              <a:rPr lang="en-US" sz="2000" dirty="0">
                <a:solidFill>
                  <a:srgbClr val="00B050"/>
                </a:solidFill>
                <a:latin typeface="Consolas" panose="020B0609020204030204" pitchFamily="49" charset="0"/>
                <a:cs typeface="Consolas" panose="020B0609020204030204" pitchFamily="49" charset="0"/>
              </a:rPr>
              <a:t>@requires</a:t>
            </a:r>
            <a:r>
              <a:rPr lang="en-US" sz="2000" dirty="0">
                <a:solidFill>
                  <a:srgbClr val="00B050"/>
                </a:solidFill>
                <a:cs typeface="Courier New" pitchFamily="49" charset="0"/>
              </a:rPr>
              <a:t> </a:t>
            </a:r>
            <a:r>
              <a:rPr lang="en-US" sz="2000" dirty="0">
                <a:solidFill>
                  <a:srgbClr val="00B050"/>
                </a:solidFill>
              </a:rPr>
              <a:t>precondition, the code will execute as expected</a:t>
            </a:r>
          </a:p>
        </p:txBody>
      </p:sp>
      <p:sp>
        <p:nvSpPr>
          <p:cNvPr id="6" name="TextBox 5"/>
          <p:cNvSpPr txBox="1"/>
          <p:nvPr/>
        </p:nvSpPr>
        <p:spPr>
          <a:xfrm>
            <a:off x="6096000" y="3810000"/>
            <a:ext cx="5638800" cy="400110"/>
          </a:xfrm>
          <a:prstGeom prst="rect">
            <a:avLst/>
          </a:prstGeom>
          <a:noFill/>
        </p:spPr>
        <p:txBody>
          <a:bodyPr wrap="square" rtlCol="0">
            <a:spAutoFit/>
          </a:bodyPr>
          <a:lstStyle/>
          <a:p>
            <a:r>
              <a:rPr lang="en-US" sz="2000" b="1" dirty="0">
                <a:solidFill>
                  <a:srgbClr val="00B050"/>
                </a:solidFill>
              </a:rPr>
              <a:t>✔</a:t>
            </a:r>
            <a:r>
              <a:rPr lang="en-US" sz="2000" dirty="0">
                <a:solidFill>
                  <a:srgbClr val="00B050"/>
                </a:solidFill>
              </a:rPr>
              <a:t> Method does what the spec says</a:t>
            </a:r>
          </a:p>
        </p:txBody>
      </p:sp>
    </p:spTree>
    <p:extLst>
      <p:ext uri="{BB962C8B-B14F-4D97-AF65-F5344CB8AC3E}">
        <p14:creationId xmlns:p14="http://schemas.microsoft.com/office/powerpoint/2010/main" val="3265517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Specifications 2</a:t>
            </a:r>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is an immutable, integer-valued polynomial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with integer coefficients. A typical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value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is a_0 + a_1*x + a_2*x^2 + ... +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a:t>
            </a:r>
            <a:r>
              <a:rPr lang="en-US" sz="2000" dirty="0" err="1">
                <a:solidFill>
                  <a:schemeClr val="tx1"/>
                </a:solidFill>
                <a:latin typeface="Consolas" panose="020B0609020204030204" pitchFamily="49" charset="0"/>
                <a:cs typeface="Consolas" panose="020B0609020204030204" pitchFamily="49" charset="0"/>
              </a:rPr>
              <a:t>x_n</a:t>
            </a:r>
            <a:r>
              <a:rPr lang="en-US" sz="2000" dirty="0">
                <a:solidFill>
                  <a:schemeClr val="tx1"/>
                </a:solidFill>
                <a:latin typeface="Consolas" panose="020B0609020204030204" pitchFamily="49" charset="0"/>
                <a:cs typeface="Consolas" panose="020B0609020204030204" pitchFamily="49" charset="0"/>
              </a:rPr>
              <a:t>. An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with degree n has </a:t>
            </a:r>
            <a:r>
              <a:rPr lang="en-US" sz="2000" dirty="0" err="1">
                <a:solidFill>
                  <a:schemeClr val="tx1"/>
                </a:solidFill>
                <a:latin typeface="Consolas" panose="020B0609020204030204" pitchFamily="49" charset="0"/>
                <a:cs typeface="Consolas" panose="020B0609020204030204" pitchFamily="49" charset="0"/>
              </a:rPr>
              <a:t>coefficent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a_n</a:t>
            </a:r>
            <a:r>
              <a:rPr lang="en-US" sz="2000" dirty="0">
                <a:solidFill>
                  <a:schemeClr val="tx1"/>
                </a:solidFill>
                <a:latin typeface="Consolas" panose="020B0609020204030204" pitchFamily="49" charset="0"/>
                <a:cs typeface="Consolas" panose="020B0609020204030204" pitchFamily="49" charset="0"/>
              </a:rPr>
              <a:t> != 0, except that the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zero polynomial is represented as a polynomial of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degree 0 and a_0 = 0 in that case.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public class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AF(this) = a has n+1 entries, and for each entry,</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a:t>
            </a:r>
            <a:r>
              <a:rPr lang="en-US" sz="2000" dirty="0" err="1">
                <a:solidFill>
                  <a:schemeClr val="tx1"/>
                </a:solidFill>
                <a:latin typeface="Consolas" panose="020B0609020204030204" pitchFamily="49" charset="0"/>
                <a:cs typeface="Consolas" panose="020B0609020204030204" pitchFamily="49" charset="0"/>
              </a:rPr>
              <a:t>i</a:t>
            </a:r>
            <a:r>
              <a:rPr lang="en-US" sz="2000" dirty="0">
                <a:solidFill>
                  <a:schemeClr val="tx1"/>
                </a:solidFill>
                <a:latin typeface="Consolas" panose="020B0609020204030204" pitchFamily="49" charset="0"/>
                <a:cs typeface="Consolas" panose="020B0609020204030204" pitchFamily="49" charset="0"/>
              </a:rPr>
              <a:t>] = coefficient </a:t>
            </a:r>
            <a:r>
              <a:rPr lang="en-US" sz="2000" dirty="0" err="1">
                <a:solidFill>
                  <a:schemeClr val="tx1"/>
                </a:solidFill>
                <a:latin typeface="Consolas" panose="020B0609020204030204" pitchFamily="49" charset="0"/>
                <a:cs typeface="Consolas" panose="020B0609020204030204" pitchFamily="49" charset="0"/>
              </a:rPr>
              <a:t>a_i</a:t>
            </a:r>
            <a:r>
              <a:rPr lang="en-US" sz="2000" dirty="0">
                <a:solidFill>
                  <a:schemeClr val="tx1"/>
                </a:solidFill>
                <a:latin typeface="Consolas" panose="020B0609020204030204" pitchFamily="49" charset="0"/>
                <a:cs typeface="Consolas" panose="020B0609020204030204" pitchFamily="49" charset="0"/>
              </a:rPr>
              <a:t> of the polynomial.</a:t>
            </a:r>
            <a:br>
              <a:rPr lang="en-US" sz="2000" dirty="0">
                <a:solidFill>
                  <a:schemeClr val="tx1">
                    <a:lumMod val="50000"/>
                    <a:lumOff val="50000"/>
                  </a:schemeClr>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797808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Specifications 2</a:t>
            </a:r>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@requires</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@modifies</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@effects</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@return</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@throws</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Tree>
    <p:extLst>
      <p:ext uri="{BB962C8B-B14F-4D97-AF65-F5344CB8AC3E}">
        <p14:creationId xmlns:p14="http://schemas.microsoft.com/office/powerpoint/2010/main" val="1078706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Specifications 2</a:t>
            </a:r>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@requires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other != null</a:t>
            </a:r>
            <a:br>
              <a:rPr lang="en-US" sz="2000" dirty="0">
                <a:solidFill>
                  <a:srgbClr val="0070C0"/>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@modifies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none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@effects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none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@return</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a new </a:t>
            </a:r>
            <a:r>
              <a:rPr lang="en-US" sz="2000" dirty="0" err="1">
                <a:solidFill>
                  <a:srgbClr val="0070C0"/>
                </a:solidFill>
                <a:latin typeface="Consolas" panose="020B0609020204030204" pitchFamily="49" charset="0"/>
                <a:cs typeface="Consolas" panose="020B0609020204030204" pitchFamily="49" charset="0"/>
              </a:rPr>
              <a:t>IntPoly</a:t>
            </a:r>
            <a:r>
              <a:rPr lang="en-US" sz="2000" dirty="0">
                <a:solidFill>
                  <a:srgbClr val="0070C0"/>
                </a:solidFill>
                <a:latin typeface="Consolas" panose="020B0609020204030204" pitchFamily="49" charset="0"/>
                <a:cs typeface="Consolas" panose="020B0609020204030204" pitchFamily="49" charset="0"/>
              </a:rPr>
              <a:t> representing the sum of this and other</a:t>
            </a:r>
            <a:br>
              <a:rPr lang="en-US" sz="2000" dirty="0">
                <a:solidFill>
                  <a:srgbClr val="0070C0"/>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@throws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none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Tree>
    <p:extLst>
      <p:ext uri="{BB962C8B-B14F-4D97-AF65-F5344CB8AC3E}">
        <p14:creationId xmlns:p14="http://schemas.microsoft.com/office/powerpoint/2010/main" val="112935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Specifications 2</a:t>
            </a:r>
          </a:p>
        </p:txBody>
      </p:sp>
      <p:sp>
        <p:nvSpPr>
          <p:cNvPr id="3" name="Content Placeholder 2"/>
          <p:cNvSpPr>
            <a:spLocks noGrp="1"/>
          </p:cNvSpPr>
          <p:nvPr>
            <p:ph idx="1"/>
          </p:nvPr>
        </p:nvSpPr>
        <p:spPr>
          <a:xfrm>
            <a:off x="657223" y="1981200"/>
            <a:ext cx="10772775" cy="4572000"/>
          </a:xfrm>
        </p:spPr>
        <p:txBody>
          <a:bodyPr>
            <a:normAutofit/>
          </a:bodyPr>
          <a:lstStyle/>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Return a new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that is the sum of this and other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@requires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other != null</a:t>
            </a:r>
            <a:br>
              <a:rPr lang="en-US" sz="2000" dirty="0">
                <a:solidFill>
                  <a:srgbClr val="0070C0"/>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@modifies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none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@effects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none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@return</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a new </a:t>
            </a:r>
            <a:r>
              <a:rPr lang="en-US" sz="2000" dirty="0" err="1">
                <a:solidFill>
                  <a:srgbClr val="0070C0"/>
                </a:solidFill>
                <a:latin typeface="Consolas" panose="020B0609020204030204" pitchFamily="49" charset="0"/>
                <a:cs typeface="Consolas" panose="020B0609020204030204" pitchFamily="49" charset="0"/>
              </a:rPr>
              <a:t>IntPoly</a:t>
            </a:r>
            <a:r>
              <a:rPr lang="en-US" sz="2000" dirty="0">
                <a:solidFill>
                  <a:srgbClr val="0070C0"/>
                </a:solidFill>
                <a:latin typeface="Consolas" panose="020B0609020204030204" pitchFamily="49" charset="0"/>
                <a:cs typeface="Consolas" panose="020B0609020204030204" pitchFamily="49" charset="0"/>
              </a:rPr>
              <a:t> representing the sum of this and other</a:t>
            </a:r>
            <a:br>
              <a:rPr lang="en-US" sz="2000" dirty="0">
                <a:solidFill>
                  <a:srgbClr val="0070C0"/>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a:t>
            </a:r>
            <a:r>
              <a:rPr lang="en-US" sz="2000" b="1" dirty="0">
                <a:solidFill>
                  <a:schemeClr val="tx1"/>
                </a:solidFill>
                <a:latin typeface="Consolas" panose="020B0609020204030204" pitchFamily="49" charset="0"/>
                <a:cs typeface="Consolas" panose="020B0609020204030204" pitchFamily="49" charset="0"/>
              </a:rPr>
              <a:t>@throws</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70C0"/>
                </a:solidFill>
                <a:latin typeface="Consolas" panose="020B0609020204030204" pitchFamily="49" charset="0"/>
                <a:cs typeface="Consolas" panose="020B0609020204030204" pitchFamily="49" charset="0"/>
              </a:rPr>
              <a:t>none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add(</a:t>
            </a:r>
            <a:r>
              <a:rPr lang="en-US" sz="2000" dirty="0" err="1">
                <a:solidFill>
                  <a:schemeClr val="tx1"/>
                </a:solidFill>
                <a:latin typeface="Consolas" panose="020B0609020204030204" pitchFamily="49" charset="0"/>
                <a:cs typeface="Consolas" panose="020B0609020204030204" pitchFamily="49" charset="0"/>
              </a:rPr>
              <a:t>IntPoly</a:t>
            </a:r>
            <a:r>
              <a:rPr lang="en-US" sz="2000" dirty="0">
                <a:solidFill>
                  <a:schemeClr val="tx1"/>
                </a:solidFill>
                <a:latin typeface="Consolas" panose="020B0609020204030204" pitchFamily="49" charset="0"/>
                <a:cs typeface="Consolas" panose="020B0609020204030204" pitchFamily="49" charset="0"/>
              </a:rPr>
              <a:t> other)</a:t>
            </a:r>
          </a:p>
        </p:txBody>
      </p:sp>
      <p:sp>
        <p:nvSpPr>
          <p:cNvPr id="4" name="TextBox 3"/>
          <p:cNvSpPr txBox="1"/>
          <p:nvPr/>
        </p:nvSpPr>
        <p:spPr>
          <a:xfrm>
            <a:off x="5410200" y="2590800"/>
            <a:ext cx="4724400" cy="923330"/>
          </a:xfrm>
          <a:prstGeom prst="rect">
            <a:avLst/>
          </a:prstGeom>
          <a:noFill/>
        </p:spPr>
        <p:txBody>
          <a:bodyPr wrap="square" rtlCol="0">
            <a:spAutoFit/>
          </a:bodyPr>
          <a:lstStyle/>
          <a:p>
            <a:r>
              <a:rPr lang="en-US" b="1" dirty="0">
                <a:solidFill>
                  <a:srgbClr val="C00000"/>
                </a:solidFill>
                <a:latin typeface="+mj-lt"/>
              </a:rPr>
              <a:t>Note: if you have an instance variable in </a:t>
            </a:r>
            <a:r>
              <a:rPr lang="en-US" b="1" dirty="0">
                <a:solidFill>
                  <a:srgbClr val="C00000"/>
                </a:solidFill>
                <a:latin typeface="Courier New" pitchFamily="49" charset="0"/>
                <a:cs typeface="Courier New" pitchFamily="49" charset="0"/>
              </a:rPr>
              <a:t>@modifies</a:t>
            </a:r>
            <a:r>
              <a:rPr lang="en-US" b="1" dirty="0">
                <a:solidFill>
                  <a:srgbClr val="C00000"/>
                </a:solidFill>
                <a:latin typeface="+mj-lt"/>
              </a:rPr>
              <a:t>, it better appear in </a:t>
            </a:r>
            <a:r>
              <a:rPr lang="en-US" b="1" dirty="0">
                <a:solidFill>
                  <a:srgbClr val="C00000"/>
                </a:solidFill>
                <a:latin typeface="Courier New" pitchFamily="49" charset="0"/>
                <a:cs typeface="Courier New" pitchFamily="49" charset="0"/>
              </a:rPr>
              <a:t>@effects</a:t>
            </a:r>
            <a:r>
              <a:rPr lang="en-US" b="1" dirty="0">
                <a:solidFill>
                  <a:srgbClr val="C00000"/>
                </a:solidFill>
                <a:latin typeface="+mj-lt"/>
              </a:rPr>
              <a:t> as well</a:t>
            </a:r>
          </a:p>
        </p:txBody>
      </p:sp>
      <p:sp>
        <p:nvSpPr>
          <p:cNvPr id="5" name="TextBox 4"/>
          <p:cNvSpPr txBox="1"/>
          <p:nvPr/>
        </p:nvSpPr>
        <p:spPr>
          <a:xfrm>
            <a:off x="5410200" y="3909040"/>
            <a:ext cx="5105400" cy="923330"/>
          </a:xfrm>
          <a:prstGeom prst="rect">
            <a:avLst/>
          </a:prstGeom>
          <a:noFill/>
        </p:spPr>
        <p:txBody>
          <a:bodyPr wrap="square" rtlCol="0">
            <a:spAutoFit/>
          </a:bodyPr>
          <a:lstStyle/>
          <a:p>
            <a:r>
              <a:rPr lang="en-US" b="1" dirty="0">
                <a:solidFill>
                  <a:srgbClr val="C00000"/>
                </a:solidFill>
                <a:latin typeface="+mj-lt"/>
              </a:rPr>
              <a:t>Note2: this is not the only answer, you could specify an exception in </a:t>
            </a:r>
            <a:r>
              <a:rPr lang="en-US" b="1" dirty="0">
                <a:solidFill>
                  <a:srgbClr val="C00000"/>
                </a:solidFill>
                <a:latin typeface="Courier New" pitchFamily="49" charset="0"/>
                <a:cs typeface="Courier New" pitchFamily="49" charset="0"/>
              </a:rPr>
              <a:t>@throws</a:t>
            </a:r>
            <a:r>
              <a:rPr lang="en-US" b="1" dirty="0">
                <a:solidFill>
                  <a:srgbClr val="C00000"/>
                </a:solidFill>
                <a:latin typeface="+mj-lt"/>
              </a:rPr>
              <a:t> or specify the output in </a:t>
            </a:r>
            <a:r>
              <a:rPr lang="en-US" b="1" dirty="0">
                <a:solidFill>
                  <a:srgbClr val="C00000"/>
                </a:solidFill>
                <a:latin typeface="Courier New" pitchFamily="49" charset="0"/>
                <a:cs typeface="Courier New" pitchFamily="49" charset="0"/>
              </a:rPr>
              <a:t>@return</a:t>
            </a:r>
            <a:endParaRPr lang="en-US" b="1" dirty="0">
              <a:solidFill>
                <a:srgbClr val="C00000"/>
              </a:solidFill>
              <a:latin typeface="+mj-lt"/>
            </a:endParaRPr>
          </a:p>
        </p:txBody>
      </p:sp>
    </p:spTree>
    <p:extLst>
      <p:ext uri="{BB962C8B-B14F-4D97-AF65-F5344CB8AC3E}">
        <p14:creationId xmlns:p14="http://schemas.microsoft.com/office/powerpoint/2010/main" val="85460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topics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1681619"/>
              </p:ext>
            </p:extLst>
          </p:nvPr>
        </p:nvGraphicFramePr>
        <p:xfrm>
          <a:off x="676275" y="2011363"/>
          <a:ext cx="10753726" cy="3200400"/>
        </p:xfrm>
        <a:graphic>
          <a:graphicData uri="http://schemas.openxmlformats.org/drawingml/2006/table">
            <a:tbl>
              <a:tblPr firstRow="1" bandRow="1">
                <a:tableStyleId>{2D5ABB26-0587-4C30-8999-92F81FD0307C}</a:tableStyleId>
              </a:tblPr>
              <a:tblGrid>
                <a:gridCol w="5376863">
                  <a:extLst>
                    <a:ext uri="{9D8B030D-6E8A-4147-A177-3AD203B41FA5}">
                      <a16:colId xmlns:a16="http://schemas.microsoft.com/office/drawing/2014/main" val="20000"/>
                    </a:ext>
                  </a:extLst>
                </a:gridCol>
                <a:gridCol w="5376863">
                  <a:extLst>
                    <a:ext uri="{9D8B030D-6E8A-4147-A177-3AD203B41FA5}">
                      <a16:colId xmlns:a16="http://schemas.microsoft.com/office/drawing/2014/main" val="20001"/>
                    </a:ext>
                  </a:extLst>
                </a:gridCol>
              </a:tblGrid>
              <a:tr h="800100">
                <a:tc>
                  <a:txBody>
                    <a:bodyPr/>
                    <a:lstStyle/>
                    <a:p>
                      <a:r>
                        <a:rPr lang="en-US" sz="2800" dirty="0"/>
                        <a:t>Reasoning about code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a:t>Subtypes &amp; subclasses</a:t>
                      </a:r>
                    </a:p>
                  </a:txBody>
                  <a:tcPr/>
                </a:tc>
                <a:extLst>
                  <a:ext uri="{0D108BD9-81ED-4DB2-BD59-A6C34878D82A}">
                    <a16:rowId xmlns:a16="http://schemas.microsoft.com/office/drawing/2014/main" val="10000"/>
                  </a:ext>
                </a:extLst>
              </a:tr>
              <a:tr h="800100">
                <a:tc>
                  <a:txBody>
                    <a:bodyPr/>
                    <a:lstStyle/>
                    <a:p>
                      <a:r>
                        <a:rPr lang="en-US" sz="2800" dirty="0"/>
                        <a:t>Specification vs. Implementation</a:t>
                      </a:r>
                    </a:p>
                  </a:txBody>
                  <a:tcPr/>
                </a:tc>
                <a:tc>
                  <a:txBody>
                    <a:bodyPr/>
                    <a:lstStyle/>
                    <a:p>
                      <a:r>
                        <a:rPr lang="en-US" sz="2800" dirty="0"/>
                        <a:t>Exceptions &amp; assertions</a:t>
                      </a:r>
                    </a:p>
                  </a:txBody>
                  <a:tcPr/>
                </a:tc>
                <a:extLst>
                  <a:ext uri="{0D108BD9-81ED-4DB2-BD59-A6C34878D82A}">
                    <a16:rowId xmlns:a16="http://schemas.microsoft.com/office/drawing/2014/main" val="10001"/>
                  </a:ext>
                </a:extLst>
              </a:tr>
              <a:tr h="800100">
                <a:tc>
                  <a:txBody>
                    <a:bodyPr/>
                    <a:lstStyle/>
                    <a:p>
                      <a:r>
                        <a:rPr lang="en-US" sz="2800" dirty="0"/>
                        <a:t>Abstract</a:t>
                      </a:r>
                      <a:r>
                        <a:rPr lang="en-US" sz="2800" baseline="0" dirty="0"/>
                        <a:t> Data Types (ADTs)</a:t>
                      </a:r>
                      <a:endParaRPr lang="en-US" sz="2800" dirty="0"/>
                    </a:p>
                  </a:txBody>
                  <a:tcPr/>
                </a:tc>
                <a:tc>
                  <a:txBody>
                    <a:bodyPr/>
                    <a:lstStyle/>
                    <a:p>
                      <a:r>
                        <a:rPr lang="en-US" sz="2800" dirty="0"/>
                        <a:t>Identity &amp; equality</a:t>
                      </a:r>
                    </a:p>
                  </a:txBody>
                  <a:tcPr/>
                </a:tc>
                <a:extLst>
                  <a:ext uri="{0D108BD9-81ED-4DB2-BD59-A6C34878D82A}">
                    <a16:rowId xmlns:a16="http://schemas.microsoft.com/office/drawing/2014/main" val="10002"/>
                  </a:ext>
                </a:extLst>
              </a:tr>
              <a:tr h="800100">
                <a:tc>
                  <a:txBody>
                    <a:bodyPr/>
                    <a:lstStyle/>
                    <a:p>
                      <a:r>
                        <a:rPr lang="en-US" sz="2800" dirty="0"/>
                        <a:t>Testing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18855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 invariants</a:t>
            </a:r>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public 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AF(this) = a has n+1 entries, and for each entry,</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br>
              <a:rPr lang="en-US" sz="1800" dirty="0">
                <a:solidFill>
                  <a:schemeClr val="tx1"/>
                </a:solidFill>
                <a:latin typeface="Consolas" panose="020B0609020204030204" pitchFamily="49" charset="0"/>
                <a:cs typeface="Consolas" panose="020B0609020204030204" pitchFamily="49" charset="0"/>
              </a:rPr>
            </a:b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Return the coefficients of this </a:t>
            </a:r>
            <a:r>
              <a:rPr lang="en-US" sz="1800" dirty="0" err="1">
                <a:solidFill>
                  <a:schemeClr val="tx1"/>
                </a:solidFill>
                <a:latin typeface="Consolas" panose="020B0609020204030204" pitchFamily="49" charset="0"/>
                <a:cs typeface="Consolas" panose="020B0609020204030204" pitchFamily="49" charset="0"/>
              </a:rPr>
              <a:t>IntPoly</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return a;</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86203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 invariants</a:t>
            </a:r>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One of your colleagues is worried that this creates a potential representation exposure problem. Another colleague says there’s no problem since an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is immutable. Is there a problem? Give a brief justification for your answer. </a:t>
            </a:r>
            <a:endParaRPr lang="en-US" sz="1800" dirty="0">
              <a:solidFill>
                <a:schemeClr val="tx1"/>
              </a:solidFill>
            </a:endParaRPr>
          </a:p>
          <a:p>
            <a:pPr marL="0" indent="0">
              <a:lnSpc>
                <a:spcPct val="100000"/>
              </a:lnSpc>
              <a:buNone/>
            </a:pP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public 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AF(this) = a has n+1 entries, and for each entry,</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br>
              <a:rPr lang="en-US" sz="1800" dirty="0">
                <a:solidFill>
                  <a:schemeClr val="tx1"/>
                </a:solidFill>
                <a:latin typeface="Consolas" panose="020B0609020204030204" pitchFamily="49" charset="0"/>
                <a:cs typeface="Consolas" panose="020B0609020204030204" pitchFamily="49" charset="0"/>
              </a:rPr>
            </a:b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Return the coefficients of this </a:t>
            </a:r>
            <a:r>
              <a:rPr lang="en-US" sz="1800" dirty="0" err="1">
                <a:solidFill>
                  <a:schemeClr val="tx1"/>
                </a:solidFill>
                <a:latin typeface="Consolas" panose="020B0609020204030204" pitchFamily="49" charset="0"/>
                <a:cs typeface="Consolas" panose="020B0609020204030204" pitchFamily="49" charset="0"/>
              </a:rPr>
              <a:t>IntPoly</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return a;</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4" name="Rectangle 3"/>
          <p:cNvSpPr/>
          <p:nvPr/>
        </p:nvSpPr>
        <p:spPr>
          <a:xfrm>
            <a:off x="3124200" y="5334000"/>
            <a:ext cx="6096000" cy="1015663"/>
          </a:xfrm>
          <a:prstGeom prst="rect">
            <a:avLst/>
          </a:prstGeom>
        </p:spPr>
        <p:txBody>
          <a:bodyPr>
            <a:spAutoFit/>
          </a:bodyPr>
          <a:lstStyle/>
          <a:p>
            <a:r>
              <a:rPr lang="en-US" sz="2000" b="1" dirty="0">
                <a:solidFill>
                  <a:srgbClr val="C00000"/>
                </a:solidFill>
              </a:rPr>
              <a:t>The return value is a reference to the same coefficient array stored in the </a:t>
            </a:r>
            <a:r>
              <a:rPr lang="en-US" sz="2000" b="1" dirty="0" err="1">
                <a:solidFill>
                  <a:srgbClr val="C00000"/>
                </a:solidFill>
                <a:latin typeface="Consolas" panose="020B0609020204030204" pitchFamily="49" charset="0"/>
                <a:cs typeface="Consolas" panose="020B0609020204030204" pitchFamily="49" charset="0"/>
              </a:rPr>
              <a:t>IntPoly</a:t>
            </a:r>
            <a:r>
              <a:rPr lang="en-US" sz="2000" b="1" dirty="0">
                <a:solidFill>
                  <a:srgbClr val="C00000"/>
                </a:solidFill>
              </a:rPr>
              <a:t> and the client code could alter those coefficients.</a:t>
            </a:r>
            <a:endParaRPr lang="en-US" sz="2000" dirty="0">
              <a:solidFill>
                <a:srgbClr val="C00000"/>
              </a:solidFill>
            </a:endParaRPr>
          </a:p>
        </p:txBody>
      </p:sp>
    </p:spTree>
    <p:extLst>
      <p:ext uri="{BB962C8B-B14F-4D97-AF65-F5344CB8AC3E}">
        <p14:creationId xmlns:p14="http://schemas.microsoft.com/office/powerpoint/2010/main" val="2213895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 invariants</a:t>
            </a:r>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a:solidFill>
                  <a:schemeClr val="tx1"/>
                </a:solidFill>
                <a:latin typeface="Consolas" panose="020B0609020204030204" pitchFamily="49" charset="0"/>
                <a:cs typeface="Consolas" panose="020B0609020204030204" pitchFamily="49" charset="0"/>
              </a:rPr>
              <a:t>getCoeffs</a:t>
            </a:r>
            <a:r>
              <a:rPr lang="en-US" sz="1800" i="1" dirty="0">
                <a:solidFill>
                  <a:schemeClr val="tx1"/>
                </a:solidFill>
              </a:rPr>
              <a:t> 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public class </a:t>
            </a:r>
            <a:r>
              <a:rPr lang="en-US" sz="1800" dirty="0" err="1">
                <a:solidFill>
                  <a:schemeClr val="tx1"/>
                </a:solidFill>
                <a:latin typeface="Consolas" panose="020B0609020204030204" pitchFamily="49" charset="0"/>
                <a:cs typeface="Consolas" panose="020B0609020204030204" pitchFamily="49" charset="0"/>
              </a:rPr>
              <a:t>IntPoly</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AF(this) = a has n+1 entries, and for each entry,</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a[</a:t>
            </a:r>
            <a:r>
              <a:rPr lang="en-US" sz="1800" dirty="0" err="1">
                <a:solidFill>
                  <a:schemeClr val="tx1"/>
                </a:solidFill>
                <a:latin typeface="Consolas" panose="020B0609020204030204" pitchFamily="49" charset="0"/>
                <a:cs typeface="Consolas" panose="020B0609020204030204" pitchFamily="49" charset="0"/>
              </a:rPr>
              <a:t>i</a:t>
            </a:r>
            <a:r>
              <a:rPr lang="en-US" sz="1800" dirty="0">
                <a:solidFill>
                  <a:schemeClr val="tx1"/>
                </a:solidFill>
                <a:latin typeface="Consolas" panose="020B0609020204030204" pitchFamily="49" charset="0"/>
                <a:cs typeface="Consolas" panose="020B0609020204030204" pitchFamily="49" charset="0"/>
              </a:rPr>
              <a:t>] = coefficient </a:t>
            </a:r>
            <a:r>
              <a:rPr lang="en-US" sz="1800" dirty="0" err="1">
                <a:solidFill>
                  <a:schemeClr val="tx1"/>
                </a:solidFill>
                <a:latin typeface="Consolas" panose="020B0609020204030204" pitchFamily="49" charset="0"/>
                <a:cs typeface="Consolas" panose="020B0609020204030204" pitchFamily="49" charset="0"/>
              </a:rPr>
              <a:t>a_i</a:t>
            </a:r>
            <a:r>
              <a:rPr lang="en-US" sz="1800" dirty="0">
                <a:solidFill>
                  <a:schemeClr val="tx1"/>
                </a:solidFill>
                <a:latin typeface="Consolas" panose="020B0609020204030204" pitchFamily="49" charset="0"/>
                <a:cs typeface="Consolas" panose="020B0609020204030204" pitchFamily="49" charset="0"/>
              </a:rPr>
              <a:t> of the polynomial.</a:t>
            </a:r>
            <a:br>
              <a:rPr lang="en-US" sz="1800" dirty="0">
                <a:solidFill>
                  <a:schemeClr val="tx1"/>
                </a:solidFill>
                <a:latin typeface="Consolas" panose="020B0609020204030204" pitchFamily="49" charset="0"/>
                <a:cs typeface="Consolas" panose="020B0609020204030204" pitchFamily="49" charset="0"/>
              </a:rPr>
            </a:b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 Return the coefficients of this </a:t>
            </a:r>
            <a:r>
              <a:rPr lang="en-US" sz="1800" dirty="0" err="1">
                <a:solidFill>
                  <a:schemeClr val="tx1"/>
                </a:solidFill>
                <a:latin typeface="Consolas" panose="020B0609020204030204" pitchFamily="49" charset="0"/>
                <a:cs typeface="Consolas" panose="020B0609020204030204" pitchFamily="49" charset="0"/>
              </a:rPr>
              <a:t>IntPoly</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return a;</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697553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 invariants</a:t>
            </a:r>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a:solidFill>
                  <a:schemeClr val="tx1"/>
                </a:solidFill>
                <a:latin typeface="Consolas" panose="020B0609020204030204" pitchFamily="49" charset="0"/>
                <a:cs typeface="Consolas" panose="020B0609020204030204" pitchFamily="49" charset="0"/>
              </a:rPr>
              <a:t>getCoeffs</a:t>
            </a:r>
            <a:r>
              <a:rPr lang="en-US" sz="1800" i="1" dirty="0">
                <a:solidFill>
                  <a:schemeClr val="tx1"/>
                </a:solidFill>
              </a:rPr>
              <a:t> 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int</a:t>
            </a: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copyA</a:t>
            </a:r>
            <a:r>
              <a:rPr lang="en-US" sz="1800" dirty="0">
                <a:solidFill>
                  <a:srgbClr val="C00000"/>
                </a:solidFill>
                <a:latin typeface="Consolas" panose="020B0609020204030204" pitchFamily="49" charset="0"/>
                <a:cs typeface="Consolas" panose="020B0609020204030204" pitchFamily="49" charset="0"/>
              </a:rPr>
              <a:t> = new </a:t>
            </a:r>
            <a:r>
              <a:rPr lang="en-US" sz="1800" dirty="0" err="1">
                <a:solidFill>
                  <a:srgbClr val="C00000"/>
                </a:solidFill>
                <a:latin typeface="Consolas" panose="020B0609020204030204" pitchFamily="49" charset="0"/>
                <a:cs typeface="Consolas" panose="020B0609020204030204" pitchFamily="49" charset="0"/>
              </a:rPr>
              <a:t>int</a:t>
            </a:r>
            <a:r>
              <a:rPr lang="en-US" sz="1800" dirty="0">
                <a:solidFill>
                  <a:srgbClr val="C00000"/>
                </a:solidFill>
                <a:latin typeface="Consolas" panose="020B0609020204030204" pitchFamily="49" charset="0"/>
                <a:cs typeface="Consolas" panose="020B0609020204030204" pitchFamily="49" charset="0"/>
              </a:rPr>
              <a:t>[</a:t>
            </a:r>
            <a:r>
              <a:rPr lang="en-US" sz="1800" dirty="0" err="1">
                <a:solidFill>
                  <a:srgbClr val="C00000"/>
                </a:solidFill>
                <a:latin typeface="Consolas" panose="020B0609020204030204" pitchFamily="49" charset="0"/>
                <a:cs typeface="Consolas" panose="020B0609020204030204" pitchFamily="49" charset="0"/>
              </a:rPr>
              <a:t>a.length</a:t>
            </a:r>
            <a:r>
              <a:rPr lang="en-US" sz="1800" dirty="0">
                <a:solidFill>
                  <a:srgbClr val="C00000"/>
                </a:solidFill>
                <a:latin typeface="Consolas" panose="020B0609020204030204" pitchFamily="49" charset="0"/>
                <a:cs typeface="Consolas" panose="020B0609020204030204" pitchFamily="49" charset="0"/>
              </a:rPr>
              <a:t>];</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for (</a:t>
            </a:r>
            <a:r>
              <a:rPr lang="en-US" sz="1800" dirty="0" err="1">
                <a:solidFill>
                  <a:srgbClr val="C00000"/>
                </a:solidFill>
                <a:latin typeface="Consolas" panose="020B0609020204030204" pitchFamily="49" charset="0"/>
                <a:cs typeface="Consolas" panose="020B0609020204030204" pitchFamily="49" charset="0"/>
              </a:rPr>
              <a:t>int</a:t>
            </a: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 0; </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&lt; </a:t>
            </a:r>
            <a:r>
              <a:rPr lang="en-US" sz="1800" dirty="0" err="1">
                <a:solidFill>
                  <a:srgbClr val="C00000"/>
                </a:solidFill>
                <a:latin typeface="Consolas" panose="020B0609020204030204" pitchFamily="49" charset="0"/>
                <a:cs typeface="Consolas" panose="020B0609020204030204" pitchFamily="49" charset="0"/>
              </a:rPr>
              <a:t>copyA.length</a:t>
            </a: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copyA</a:t>
            </a:r>
            <a:r>
              <a:rPr lang="en-US" sz="1800" dirty="0">
                <a:solidFill>
                  <a:srgbClr val="C00000"/>
                </a:solidFill>
                <a:latin typeface="Consolas" panose="020B0609020204030204" pitchFamily="49" charset="0"/>
                <a:cs typeface="Consolas" panose="020B0609020204030204" pitchFamily="49" charset="0"/>
              </a:rPr>
              <a:t>[</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 a[</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return </a:t>
            </a:r>
            <a:r>
              <a:rPr lang="en-US" sz="1800" dirty="0" err="1">
                <a:solidFill>
                  <a:srgbClr val="C00000"/>
                </a:solidFill>
                <a:latin typeface="Consolas" panose="020B0609020204030204" pitchFamily="49" charset="0"/>
                <a:cs typeface="Consolas" panose="020B0609020204030204" pitchFamily="49" charset="0"/>
              </a:rPr>
              <a:t>copyA</a:t>
            </a:r>
            <a:br>
              <a:rPr lang="en-US" sz="1800" dirty="0">
                <a:solidFill>
                  <a:srgbClr val="C00000"/>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085896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 invariants</a:t>
            </a:r>
          </a:p>
        </p:txBody>
      </p:sp>
      <p:sp>
        <p:nvSpPr>
          <p:cNvPr id="3" name="Content Placeholder 2"/>
          <p:cNvSpPr>
            <a:spLocks noGrp="1"/>
          </p:cNvSpPr>
          <p:nvPr>
            <p:ph idx="1"/>
          </p:nvPr>
        </p:nvSpPr>
        <p:spPr>
          <a:xfrm>
            <a:off x="657223" y="1981200"/>
            <a:ext cx="10772775" cy="4267201"/>
          </a:xfrm>
        </p:spPr>
        <p:txBody>
          <a:bodyPr>
            <a:noAutofit/>
          </a:bodyPr>
          <a:lstStyle/>
          <a:p>
            <a:pPr marL="0" indent="0">
              <a:lnSpc>
                <a:spcPct val="100000"/>
              </a:lnSpc>
              <a:buNone/>
            </a:pPr>
            <a:r>
              <a:rPr lang="en-US" sz="1800" i="1" dirty="0">
                <a:solidFill>
                  <a:schemeClr val="tx1"/>
                </a:solidFill>
              </a:rPr>
              <a:t>If there is a representation exposure problem, give a new or repaired implementation of </a:t>
            </a:r>
            <a:r>
              <a:rPr lang="en-US" sz="1800" dirty="0" err="1">
                <a:solidFill>
                  <a:schemeClr val="tx1"/>
                </a:solidFill>
                <a:latin typeface="Consolas" panose="020B0609020204030204" pitchFamily="49" charset="0"/>
                <a:cs typeface="Consolas" panose="020B0609020204030204" pitchFamily="49" charset="0"/>
              </a:rPr>
              <a:t>getCoeffs</a:t>
            </a:r>
            <a:r>
              <a:rPr lang="en-US" sz="1800" i="1" dirty="0">
                <a:solidFill>
                  <a:schemeClr val="tx1"/>
                </a:solidFill>
              </a:rPr>
              <a:t> that fixes the problem but still returns the coefficients of the </a:t>
            </a:r>
            <a:r>
              <a:rPr lang="en-US" sz="1800" dirty="0" err="1">
                <a:solidFill>
                  <a:schemeClr val="tx1"/>
                </a:solidFill>
                <a:latin typeface="Consolas" panose="020B0609020204030204" pitchFamily="49" charset="0"/>
                <a:cs typeface="Consolas" panose="020B0609020204030204" pitchFamily="49" charset="0"/>
              </a:rPr>
              <a:t>IntPoly</a:t>
            </a:r>
            <a:r>
              <a:rPr lang="en-US" sz="1800" i="1" dirty="0">
                <a:solidFill>
                  <a:schemeClr val="tx1"/>
                </a:solidFill>
              </a:rPr>
              <a:t> to the client. If it saves time you can give a precise description of the changes needed instead of writing the detailed Java code. </a:t>
            </a:r>
            <a:endParaRPr lang="en-US" sz="1800" i="1" dirty="0">
              <a:solidFill>
                <a:schemeClr val="tx1"/>
              </a:solidFill>
              <a:cs typeface="Courier New" pitchFamily="49" charset="0"/>
            </a:endParaRPr>
          </a:p>
          <a:p>
            <a:pPr marL="0" indent="0">
              <a:lnSpc>
                <a:spcPct val="100000"/>
              </a:lnSpc>
              <a:buNone/>
            </a:pPr>
            <a:endParaRPr lang="en-US" sz="1800" dirty="0">
              <a:solidFill>
                <a:schemeClr val="tx1"/>
              </a:solidFill>
              <a:latin typeface="Consolas" panose="020B0609020204030204" pitchFamily="49" charset="0"/>
              <a:cs typeface="Consolas" panose="020B0609020204030204" pitchFamily="49" charset="0"/>
            </a:endParaRPr>
          </a:p>
          <a:p>
            <a:pPr marL="0" indent="0">
              <a:lnSpc>
                <a:spcPct val="100000"/>
              </a:lnSpc>
              <a:buNone/>
            </a:pP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int</a:t>
            </a: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chemeClr val="tx1"/>
                </a:solidFill>
                <a:latin typeface="Consolas" panose="020B0609020204030204" pitchFamily="49" charset="0"/>
                <a:cs typeface="Consolas" panose="020B0609020204030204" pitchFamily="49" charset="0"/>
              </a:rPr>
              <a:t>getCoeffs</a:t>
            </a:r>
            <a:r>
              <a:rPr lang="en-US" sz="1800" dirty="0">
                <a:solidFill>
                  <a:schemeClr val="tx1"/>
                </a:solidFill>
                <a:latin typeface="Consolas" panose="020B0609020204030204" pitchFamily="49" charset="0"/>
                <a:cs typeface="Consolas" panose="020B0609020204030204" pitchFamily="49" charset="0"/>
              </a:rPr>
              <a:t>()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int</a:t>
            </a: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copyA</a:t>
            </a:r>
            <a:r>
              <a:rPr lang="en-US" sz="1800" dirty="0">
                <a:solidFill>
                  <a:srgbClr val="C00000"/>
                </a:solidFill>
                <a:latin typeface="Consolas" panose="020B0609020204030204" pitchFamily="49" charset="0"/>
                <a:cs typeface="Consolas" panose="020B0609020204030204" pitchFamily="49" charset="0"/>
              </a:rPr>
              <a:t> = new </a:t>
            </a:r>
            <a:r>
              <a:rPr lang="en-US" sz="1800" dirty="0" err="1">
                <a:solidFill>
                  <a:srgbClr val="C00000"/>
                </a:solidFill>
                <a:latin typeface="Consolas" panose="020B0609020204030204" pitchFamily="49" charset="0"/>
                <a:cs typeface="Consolas" panose="020B0609020204030204" pitchFamily="49" charset="0"/>
              </a:rPr>
              <a:t>int</a:t>
            </a:r>
            <a:r>
              <a:rPr lang="en-US" sz="1800" dirty="0">
                <a:solidFill>
                  <a:srgbClr val="C00000"/>
                </a:solidFill>
                <a:latin typeface="Consolas" panose="020B0609020204030204" pitchFamily="49" charset="0"/>
                <a:cs typeface="Consolas" panose="020B0609020204030204" pitchFamily="49" charset="0"/>
              </a:rPr>
              <a:t>[</a:t>
            </a:r>
            <a:r>
              <a:rPr lang="en-US" sz="1800" dirty="0" err="1">
                <a:solidFill>
                  <a:srgbClr val="C00000"/>
                </a:solidFill>
                <a:latin typeface="Consolas" panose="020B0609020204030204" pitchFamily="49" charset="0"/>
                <a:cs typeface="Consolas" panose="020B0609020204030204" pitchFamily="49" charset="0"/>
              </a:rPr>
              <a:t>a.length</a:t>
            </a:r>
            <a:r>
              <a:rPr lang="en-US" sz="1800" dirty="0">
                <a:solidFill>
                  <a:srgbClr val="C00000"/>
                </a:solidFill>
                <a:latin typeface="Consolas" panose="020B0609020204030204" pitchFamily="49" charset="0"/>
                <a:cs typeface="Consolas" panose="020B0609020204030204" pitchFamily="49" charset="0"/>
              </a:rPr>
              <a:t>];</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for (</a:t>
            </a:r>
            <a:r>
              <a:rPr lang="en-US" sz="1800" dirty="0" err="1">
                <a:solidFill>
                  <a:srgbClr val="C00000"/>
                </a:solidFill>
                <a:latin typeface="Consolas" panose="020B0609020204030204" pitchFamily="49" charset="0"/>
                <a:cs typeface="Consolas" panose="020B0609020204030204" pitchFamily="49" charset="0"/>
              </a:rPr>
              <a:t>int</a:t>
            </a: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 0; </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&lt; </a:t>
            </a:r>
            <a:r>
              <a:rPr lang="en-US" sz="1800" dirty="0" err="1">
                <a:solidFill>
                  <a:srgbClr val="C00000"/>
                </a:solidFill>
                <a:latin typeface="Consolas" panose="020B0609020204030204" pitchFamily="49" charset="0"/>
                <a:cs typeface="Consolas" panose="020B0609020204030204" pitchFamily="49" charset="0"/>
              </a:rPr>
              <a:t>copyA.length</a:t>
            </a: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a:t>
            </a:r>
            <a:r>
              <a:rPr lang="en-US" sz="1800" dirty="0" err="1">
                <a:solidFill>
                  <a:srgbClr val="C00000"/>
                </a:solidFill>
                <a:latin typeface="Consolas" panose="020B0609020204030204" pitchFamily="49" charset="0"/>
                <a:cs typeface="Consolas" panose="020B0609020204030204" pitchFamily="49" charset="0"/>
              </a:rPr>
              <a:t>copyA</a:t>
            </a:r>
            <a:r>
              <a:rPr lang="en-US" sz="1800" dirty="0">
                <a:solidFill>
                  <a:srgbClr val="C00000"/>
                </a:solidFill>
                <a:latin typeface="Consolas" panose="020B0609020204030204" pitchFamily="49" charset="0"/>
                <a:cs typeface="Consolas" panose="020B0609020204030204" pitchFamily="49" charset="0"/>
              </a:rPr>
              <a:t>[</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 = a[</a:t>
            </a:r>
            <a:r>
              <a:rPr lang="en-US" sz="1800" dirty="0" err="1">
                <a:solidFill>
                  <a:srgbClr val="C00000"/>
                </a:solidFill>
                <a:latin typeface="Consolas" panose="020B0609020204030204" pitchFamily="49" charset="0"/>
                <a:cs typeface="Consolas" panose="020B0609020204030204" pitchFamily="49" charset="0"/>
              </a:rPr>
              <a:t>i</a:t>
            </a:r>
            <a:r>
              <a:rPr lang="en-US" sz="1800" dirty="0">
                <a:solidFill>
                  <a:srgbClr val="C00000"/>
                </a:solidFill>
                <a:latin typeface="Consolas" panose="020B0609020204030204" pitchFamily="49" charset="0"/>
                <a:cs typeface="Consolas" panose="020B0609020204030204" pitchFamily="49" charset="0"/>
              </a:rPr>
              <a:t>]</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a:t>
            </a:r>
            <a:br>
              <a:rPr lang="en-US" sz="1800" dirty="0">
                <a:solidFill>
                  <a:srgbClr val="C00000"/>
                </a:solidFill>
                <a:latin typeface="Consolas" panose="020B0609020204030204" pitchFamily="49" charset="0"/>
                <a:cs typeface="Consolas" panose="020B0609020204030204" pitchFamily="49" charset="0"/>
              </a:rPr>
            </a:br>
            <a:r>
              <a:rPr lang="en-US" sz="1800" dirty="0">
                <a:solidFill>
                  <a:srgbClr val="C00000"/>
                </a:solidFill>
                <a:latin typeface="Consolas" panose="020B0609020204030204" pitchFamily="49" charset="0"/>
                <a:cs typeface="Consolas" panose="020B0609020204030204" pitchFamily="49" charset="0"/>
              </a:rPr>
              <a:t>    return </a:t>
            </a:r>
            <a:r>
              <a:rPr lang="en-US" sz="1800" dirty="0" err="1">
                <a:solidFill>
                  <a:srgbClr val="C00000"/>
                </a:solidFill>
                <a:latin typeface="Consolas" panose="020B0609020204030204" pitchFamily="49" charset="0"/>
                <a:cs typeface="Consolas" panose="020B0609020204030204" pitchFamily="49" charset="0"/>
              </a:rPr>
              <a:t>copyA</a:t>
            </a:r>
            <a:br>
              <a:rPr lang="en-US" sz="1800" dirty="0">
                <a:solidFill>
                  <a:srgbClr val="C00000"/>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p:txBody>
      </p:sp>
      <p:sp>
        <p:nvSpPr>
          <p:cNvPr id="4" name="Rectangle 3"/>
          <p:cNvSpPr/>
          <p:nvPr/>
        </p:nvSpPr>
        <p:spPr>
          <a:xfrm>
            <a:off x="3276600" y="5029200"/>
            <a:ext cx="6096000" cy="707886"/>
          </a:xfrm>
          <a:prstGeom prst="rect">
            <a:avLst/>
          </a:prstGeom>
        </p:spPr>
        <p:txBody>
          <a:bodyPr>
            <a:spAutoFit/>
          </a:bodyPr>
          <a:lstStyle/>
          <a:p>
            <a:pPr marL="457200" indent="-457200">
              <a:buFont typeface="+mj-lt"/>
              <a:buAutoNum type="arabicPeriod"/>
            </a:pPr>
            <a:r>
              <a:rPr lang="en-US" sz="2000" b="1" dirty="0">
                <a:solidFill>
                  <a:srgbClr val="0070C0"/>
                </a:solidFill>
              </a:rPr>
              <a:t>Make a copy</a:t>
            </a:r>
          </a:p>
          <a:p>
            <a:pPr marL="457200" indent="-457200">
              <a:buFont typeface="+mj-lt"/>
              <a:buAutoNum type="arabicPeriod"/>
            </a:pPr>
            <a:r>
              <a:rPr lang="en-US" sz="2000" b="1" dirty="0">
                <a:solidFill>
                  <a:srgbClr val="0070C0"/>
                </a:solidFill>
              </a:rPr>
              <a:t>Return the copy</a:t>
            </a:r>
            <a:endParaRPr lang="en-US" sz="2000" dirty="0">
              <a:solidFill>
                <a:srgbClr val="0070C0"/>
              </a:solidFill>
            </a:endParaRPr>
          </a:p>
        </p:txBody>
      </p:sp>
    </p:spTree>
    <p:extLst>
      <p:ext uri="{BB962C8B-B14F-4D97-AF65-F5344CB8AC3E}">
        <p14:creationId xmlns:p14="http://schemas.microsoft.com/office/powerpoint/2010/main" val="2055960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81201"/>
            <a:ext cx="10772775" cy="3809999"/>
          </a:xfrm>
        </p:spPr>
        <p:txBody>
          <a:bodyPr>
            <a:normAutofit/>
          </a:bodyPr>
          <a:lstStyle/>
          <a:p>
            <a:pPr marL="0" indent="0">
              <a:lnSpc>
                <a:spcPct val="100000"/>
              </a:lnSpc>
              <a:buNone/>
            </a:pPr>
            <a:r>
              <a:rPr lang="en-US" sz="2000" i="1" dirty="0">
                <a:solidFill>
                  <a:schemeClr val="tx1"/>
                </a:solidFill>
              </a:rPr>
              <a:t>We would like to add a method to this class that evaluates the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 particular value x. In other words, given a value x, the method </a:t>
            </a:r>
            <a:r>
              <a:rPr lang="en-US" sz="2000" dirty="0" err="1">
                <a:solidFill>
                  <a:schemeClr val="tx1"/>
                </a:solidFill>
                <a:latin typeface="Consolas" panose="020B0609020204030204" pitchFamily="49" charset="0"/>
                <a:cs typeface="Consolas" panose="020B0609020204030204" pitchFamily="49" charset="0"/>
              </a:rPr>
              <a:t>valueAt</a:t>
            </a:r>
            <a:r>
              <a:rPr lang="en-US" sz="2000" dirty="0">
                <a:solidFill>
                  <a:schemeClr val="tx1"/>
                </a:solidFill>
                <a:latin typeface="Consolas" panose="020B0609020204030204" pitchFamily="49" charset="0"/>
                <a:cs typeface="Consolas" panose="020B0609020204030204" pitchFamily="49" charset="0"/>
              </a:rPr>
              <a:t>(x)</a:t>
            </a:r>
            <a:r>
              <a:rPr lang="en-US" sz="2000" i="1" dirty="0">
                <a:solidFill>
                  <a:schemeClr val="tx1"/>
                </a:solidFill>
              </a:rPr>
              <a:t> should return a</a:t>
            </a:r>
            <a:r>
              <a:rPr lang="en-US" sz="2000" i="1" baseline="-25000" dirty="0">
                <a:solidFill>
                  <a:schemeClr val="tx1"/>
                </a:solidFill>
              </a:rPr>
              <a:t>0</a:t>
            </a:r>
            <a:r>
              <a:rPr lang="en-US" sz="2000" i="1" dirty="0">
                <a:solidFill>
                  <a:schemeClr val="tx1"/>
                </a:solidFill>
              </a:rPr>
              <a:t> + a</a:t>
            </a:r>
            <a:r>
              <a:rPr lang="en-US" sz="2000" i="1" baseline="-25000" dirty="0">
                <a:solidFill>
                  <a:schemeClr val="tx1"/>
                </a:solidFill>
              </a:rPr>
              <a:t>1</a:t>
            </a:r>
            <a:r>
              <a:rPr lang="en-US" sz="2000" i="1" dirty="0">
                <a:solidFill>
                  <a:schemeClr val="tx1"/>
                </a:solidFill>
              </a:rPr>
              <a:t>x + a</a:t>
            </a:r>
            <a:r>
              <a:rPr lang="en-US" sz="2000" i="1" baseline="-25000" dirty="0">
                <a:solidFill>
                  <a:schemeClr val="tx1"/>
                </a:solidFill>
              </a:rPr>
              <a:t>2</a:t>
            </a:r>
            <a:r>
              <a:rPr lang="en-US" sz="2000" i="1" dirty="0">
                <a:solidFill>
                  <a:schemeClr val="tx1"/>
                </a:solidFill>
              </a:rPr>
              <a:t>x</a:t>
            </a:r>
            <a:r>
              <a:rPr lang="en-US" sz="2000" i="1" baseline="30000" dirty="0">
                <a:solidFill>
                  <a:schemeClr val="tx1"/>
                </a:solidFill>
              </a:rPr>
              <a:t>2</a:t>
            </a:r>
            <a:r>
              <a:rPr lang="en-US" sz="2000" i="1" dirty="0">
                <a:solidFill>
                  <a:schemeClr val="tx1"/>
                </a:solidFill>
              </a:rPr>
              <a:t> + ... + </a:t>
            </a:r>
            <a:r>
              <a:rPr lang="en-US" sz="2000" i="1" dirty="0" err="1">
                <a:solidFill>
                  <a:schemeClr val="tx1"/>
                </a:solidFill>
              </a:rPr>
              <a:t>a</a:t>
            </a:r>
            <a:r>
              <a:rPr lang="en-US" sz="2000" i="1" baseline="-25000" dirty="0" err="1">
                <a:solidFill>
                  <a:schemeClr val="tx1"/>
                </a:solidFill>
              </a:rPr>
              <a:t>n</a:t>
            </a:r>
            <a:r>
              <a:rPr lang="en-US" sz="2000" i="1" dirty="0" err="1">
                <a:solidFill>
                  <a:schemeClr val="tx1"/>
                </a:solidFill>
              </a:rPr>
              <a:t>x</a:t>
            </a:r>
            <a:r>
              <a:rPr lang="en-US" sz="2000" i="1" baseline="30000" dirty="0" err="1">
                <a:solidFill>
                  <a:schemeClr val="tx1"/>
                </a:solidFill>
              </a:rPr>
              <a:t>n</a:t>
            </a:r>
            <a:r>
              <a:rPr lang="en-US" sz="2000" i="1" dirty="0">
                <a:solidFill>
                  <a:schemeClr val="tx1"/>
                </a:solidFill>
              </a:rPr>
              <a:t>, where a</a:t>
            </a:r>
            <a:r>
              <a:rPr lang="en-US" sz="2000" i="1" baseline="-25000" dirty="0">
                <a:solidFill>
                  <a:schemeClr val="tx1"/>
                </a:solidFill>
              </a:rPr>
              <a:t>0</a:t>
            </a:r>
            <a:r>
              <a:rPr lang="en-US" sz="2000" i="1" dirty="0">
                <a:solidFill>
                  <a:schemeClr val="tx1"/>
                </a:solidFill>
              </a:rPr>
              <a:t> through a</a:t>
            </a:r>
            <a:r>
              <a:rPr lang="en-US" sz="2000" i="1" baseline="-25000" dirty="0">
                <a:solidFill>
                  <a:schemeClr val="tx1"/>
                </a:solidFill>
              </a:rPr>
              <a:t>n</a:t>
            </a:r>
            <a:r>
              <a:rPr lang="en-US" sz="2000" i="1" dirty="0">
                <a:solidFill>
                  <a:schemeClr val="tx1"/>
                </a:solidFill>
              </a:rPr>
              <a:t> are the coefficients of this </a:t>
            </a:r>
            <a:r>
              <a:rPr lang="en-US" sz="2000" dirty="0" err="1">
                <a:solidFill>
                  <a:schemeClr val="tx1"/>
                </a:solidFill>
                <a:latin typeface="Consolas" panose="020B0609020204030204" pitchFamily="49" charset="0"/>
                <a:cs typeface="Consolas" panose="020B0609020204030204" pitchFamily="49" charset="0"/>
              </a:rPr>
              <a:t>IntPoly</a:t>
            </a:r>
            <a:r>
              <a:rPr lang="en-US" sz="2000" i="1" dirty="0">
                <a:solidFill>
                  <a:schemeClr val="tx1"/>
                </a:solidFill>
              </a:rPr>
              <a:t>. </a:t>
            </a:r>
          </a:p>
          <a:p>
            <a:pPr marL="0" indent="0">
              <a:lnSpc>
                <a:spcPct val="100000"/>
              </a:lnSpc>
              <a:buNone/>
            </a:pPr>
            <a:r>
              <a:rPr lang="en-US" sz="2000" i="1" dirty="0">
                <a:solidFill>
                  <a:schemeClr val="tx1"/>
                </a:solidFill>
              </a:rPr>
              <a:t>For this problem, develop an implementation of this method and prove that your implementation is correct.</a:t>
            </a:r>
          </a:p>
          <a:p>
            <a:pPr marL="0" indent="0">
              <a:lnSpc>
                <a:spcPct val="100000"/>
              </a:lnSpc>
              <a:buNone/>
            </a:pPr>
            <a:endParaRPr lang="en-US" sz="2000" i="1" dirty="0">
              <a:solidFill>
                <a:schemeClr val="tx1"/>
              </a:solidFill>
            </a:endParaRPr>
          </a:p>
          <a:p>
            <a:pPr marL="0" indent="0">
              <a:lnSpc>
                <a:spcPct val="100000"/>
              </a:lnSpc>
              <a:buNone/>
            </a:pPr>
            <a:r>
              <a:rPr lang="en-US" sz="2000" i="1" dirty="0">
                <a:solidFill>
                  <a:schemeClr val="tx1"/>
                </a:solidFill>
              </a:rPr>
              <a:t>(see starter code on next slide)</a:t>
            </a:r>
            <a:endParaRPr lang="en-US" i="1" dirty="0">
              <a:solidFill>
                <a:schemeClr val="tx1"/>
              </a:solidFill>
            </a:endParaRPr>
          </a:p>
        </p:txBody>
      </p:sp>
    </p:spTree>
    <p:extLst>
      <p:ext uri="{BB962C8B-B14F-4D97-AF65-F5344CB8AC3E}">
        <p14:creationId xmlns:p14="http://schemas.microsoft.com/office/powerpoint/2010/main" val="2467772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59733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 +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609880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69854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 + a[k]*</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52095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1</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 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p>
        </p:txBody>
      </p:sp>
    </p:spTree>
    <p:extLst>
      <p:ext uri="{BB962C8B-B14F-4D97-AF65-F5344CB8AC3E}">
        <p14:creationId xmlns:p14="http://schemas.microsoft.com/office/powerpoint/2010/main" val="24525145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xk</a:t>
            </a:r>
            <a:r>
              <a:rPr lang="en-US" sz="1600" b="1" dirty="0">
                <a:solidFill>
                  <a:srgbClr val="FF0000"/>
                </a:solidFill>
                <a:latin typeface="Consolas" panose="020B0609020204030204" pitchFamily="49" charset="0"/>
                <a:cs typeface="Consolas" panose="020B0609020204030204" pitchFamily="49" charset="0"/>
              </a:rPr>
              <a:t> = x^(k+1) &amp;&amp;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 + a[k+1]*x^(k+1)}</a:t>
            </a:r>
            <a:br>
              <a:rPr lang="en-US" sz="1600" b="1" dirty="0">
                <a:solidFill>
                  <a:srgbClr val="FF0000"/>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908327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a[k+1]*x^(k+1)}</a:t>
            </a:r>
            <a:br>
              <a:rPr lang="en-US" sz="1600" dirty="0">
                <a:solidFill>
                  <a:srgbClr val="FF0000"/>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{_____}</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0244540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2</a:t>
            </a:r>
          </a:p>
        </p:txBody>
      </p:sp>
      <p:sp>
        <p:nvSpPr>
          <p:cNvPr id="3" name="Content Placeholder 2"/>
          <p:cNvSpPr>
            <a:spLocks noGrp="1"/>
          </p:cNvSpPr>
          <p:nvPr>
            <p:ph idx="1"/>
          </p:nvPr>
        </p:nvSpPr>
        <p:spPr>
          <a:xfrm>
            <a:off x="657223" y="1905000"/>
            <a:ext cx="10772775" cy="4419601"/>
          </a:xfrm>
        </p:spPr>
        <p:txBody>
          <a:bodyPr>
            <a:noAutofit/>
          </a:bodyPr>
          <a:lstStyle/>
          <a:p>
            <a:pPr marL="0" indent="0">
              <a:lnSpc>
                <a:spcPct val="100000"/>
              </a:lnSpc>
              <a:buNone/>
            </a:pPr>
            <a:r>
              <a:rPr lang="en-US" sz="1600" dirty="0">
                <a:solidFill>
                  <a:schemeClr val="tx1"/>
                </a:solidFill>
                <a:latin typeface="Consolas" panose="020B0609020204030204" pitchFamily="49" charset="0"/>
                <a:cs typeface="Consolas" panose="020B0609020204030204" pitchFamily="49" charset="0"/>
              </a:rPr>
              <a:t>/** Return the value of this </a:t>
            </a:r>
            <a:r>
              <a:rPr lang="en-US" sz="1600" dirty="0" err="1">
                <a:solidFill>
                  <a:schemeClr val="tx1"/>
                </a:solidFill>
                <a:latin typeface="Consolas" panose="020B0609020204030204" pitchFamily="49" charset="0"/>
                <a:cs typeface="Consolas" panose="020B0609020204030204" pitchFamily="49" charset="0"/>
              </a:rPr>
              <a:t>IntPoly</a:t>
            </a:r>
            <a:r>
              <a:rPr lang="en-US" sz="1600" dirty="0">
                <a:solidFill>
                  <a:schemeClr val="tx1"/>
                </a:solidFill>
                <a:latin typeface="Consolas" panose="020B0609020204030204" pitchFamily="49" charset="0"/>
                <a:cs typeface="Consolas" panose="020B0609020204030204" pitchFamily="49" charset="0"/>
              </a:rPr>
              <a:t> at point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public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valueAt</a:t>
            </a:r>
            <a:r>
              <a:rPr lang="en-US" sz="1600" dirty="0">
                <a:solidFill>
                  <a:schemeClr val="tx1"/>
                </a:solidFill>
                <a:latin typeface="Consolas" panose="020B0609020204030204" pitchFamily="49" charset="0"/>
                <a:cs typeface="Consolas" panose="020B0609020204030204" pitchFamily="49" charset="0"/>
              </a:rPr>
              <a:t>(</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x)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k = 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int</a:t>
            </a:r>
            <a:r>
              <a:rPr lang="en-US" sz="1600" dirty="0">
                <a:solidFill>
                  <a:schemeClr val="tx1"/>
                </a:solidFill>
                <a:latin typeface="Consolas" panose="020B0609020204030204" pitchFamily="49" charset="0"/>
                <a:cs typeface="Consolas" panose="020B0609020204030204" pitchFamily="49" charset="0"/>
              </a:rPr>
              <a:t> n = a.length-1; // degree of this, n &gt;=0</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while (k != n)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 &amp;&amp; k != n}</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 * x;</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 + a[k+1]*</a:t>
            </a:r>
            <a:r>
              <a:rPr lang="en-US" sz="1600" dirty="0" err="1">
                <a:solidFill>
                  <a:schemeClr val="tx1"/>
                </a:solidFill>
                <a:latin typeface="Consolas" panose="020B0609020204030204" pitchFamily="49" charset="0"/>
                <a:cs typeface="Consolas" panose="020B0609020204030204" pitchFamily="49" charset="0"/>
              </a:rPr>
              <a:t>xk</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xk</a:t>
            </a:r>
            <a:r>
              <a:rPr lang="en-US" sz="1600" dirty="0">
                <a:solidFill>
                  <a:srgbClr val="FF0000"/>
                </a:solidFill>
                <a:latin typeface="Consolas" panose="020B0609020204030204" pitchFamily="49" charset="0"/>
                <a:cs typeface="Consolas" panose="020B0609020204030204" pitchFamily="49" charset="0"/>
              </a:rPr>
              <a:t> = x^(k+1) &amp;&amp; </a:t>
            </a:r>
            <a:r>
              <a:rPr lang="en-US" sz="1600" dirty="0" err="1">
                <a:solidFill>
                  <a:srgbClr val="FF0000"/>
                </a:solidFill>
                <a:latin typeface="Consolas" panose="020B0609020204030204" pitchFamily="49" charset="0"/>
                <a:cs typeface="Consolas" panose="020B0609020204030204" pitchFamily="49" charset="0"/>
              </a:rPr>
              <a:t>val</a:t>
            </a:r>
            <a:r>
              <a:rPr lang="en-US" sz="1600" dirty="0">
                <a:solidFill>
                  <a:srgbClr val="FF0000"/>
                </a:solidFill>
                <a:latin typeface="Consolas" panose="020B0609020204030204" pitchFamily="49" charset="0"/>
                <a:cs typeface="Consolas" panose="020B0609020204030204" pitchFamily="49" charset="0"/>
              </a:rPr>
              <a:t> = a[0] + a[1]*x + ... + a[k+1]*x^(k+1)}</a:t>
            </a:r>
            <a:br>
              <a:rPr lang="en-US" sz="1600" dirty="0">
                <a:solidFill>
                  <a:srgbClr val="FF0000"/>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k = k + 1;</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dirty="0">
                <a:solidFill>
                  <a:srgbClr val="FF0000"/>
                </a:solidFill>
                <a:latin typeface="Consolas" panose="020B0609020204030204" pitchFamily="49" charset="0"/>
                <a:cs typeface="Consolas" panose="020B0609020204030204" pitchFamily="49" charset="0"/>
              </a:rPr>
              <a:t>{</a:t>
            </a:r>
            <a:r>
              <a:rPr lang="en-US" sz="1600" dirty="0" err="1">
                <a:solidFill>
                  <a:srgbClr val="FF0000"/>
                </a:solidFill>
                <a:latin typeface="Consolas" panose="020B0609020204030204" pitchFamily="49" charset="0"/>
                <a:cs typeface="Consolas" panose="020B0609020204030204" pitchFamily="49" charset="0"/>
              </a:rPr>
              <a:t>inv</a:t>
            </a:r>
            <a:r>
              <a:rPr lang="en-US" sz="1600"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a:t>
            </a:r>
            <a:r>
              <a:rPr lang="en-US" sz="1600" b="1" dirty="0">
                <a:solidFill>
                  <a:srgbClr val="FF0000"/>
                </a:solidFill>
                <a:latin typeface="Consolas" panose="020B0609020204030204" pitchFamily="49" charset="0"/>
                <a:cs typeface="Consolas" panose="020B0609020204030204" pitchFamily="49" charset="0"/>
              </a:rPr>
              <a:t>{</a:t>
            </a:r>
            <a:r>
              <a:rPr lang="en-US" sz="1600" b="1" dirty="0" err="1">
                <a:solidFill>
                  <a:srgbClr val="FF0000"/>
                </a:solidFill>
                <a:latin typeface="Consolas" panose="020B0609020204030204" pitchFamily="49" charset="0"/>
                <a:cs typeface="Consolas" panose="020B0609020204030204" pitchFamily="49" charset="0"/>
              </a:rPr>
              <a:t>inv</a:t>
            </a:r>
            <a:r>
              <a:rPr lang="en-US" sz="1600" b="1" dirty="0">
                <a:solidFill>
                  <a:srgbClr val="FF0000"/>
                </a:solidFill>
                <a:latin typeface="Consolas" panose="020B0609020204030204" pitchFamily="49" charset="0"/>
                <a:cs typeface="Consolas" panose="020B0609020204030204" pitchFamily="49" charset="0"/>
              </a:rPr>
              <a:t> &amp;&amp; k = n ⇒ </a:t>
            </a:r>
            <a:r>
              <a:rPr lang="en-US" sz="1600" b="1" dirty="0" err="1">
                <a:solidFill>
                  <a:srgbClr val="FF0000"/>
                </a:solidFill>
                <a:latin typeface="Consolas" panose="020B0609020204030204" pitchFamily="49" charset="0"/>
                <a:cs typeface="Consolas" panose="020B0609020204030204" pitchFamily="49" charset="0"/>
              </a:rPr>
              <a:t>val</a:t>
            </a:r>
            <a:r>
              <a:rPr lang="en-US" sz="1600" b="1" dirty="0">
                <a:solidFill>
                  <a:srgbClr val="FF0000"/>
                </a:solidFill>
                <a:latin typeface="Consolas" panose="020B0609020204030204" pitchFamily="49" charset="0"/>
                <a:cs typeface="Consolas" panose="020B0609020204030204" pitchFamily="49" charset="0"/>
              </a:rPr>
              <a:t> = a[0] + a[1]*x + ... + a[n]*</a:t>
            </a:r>
            <a:r>
              <a:rPr lang="en-US" sz="1600" b="1" dirty="0" err="1">
                <a:solidFill>
                  <a:srgbClr val="FF0000"/>
                </a:solidFill>
                <a:latin typeface="Consolas" panose="020B0609020204030204" pitchFamily="49" charset="0"/>
                <a:cs typeface="Consolas" panose="020B0609020204030204" pitchFamily="49" charset="0"/>
              </a:rPr>
              <a:t>x^n</a:t>
            </a:r>
            <a:r>
              <a:rPr lang="en-US" sz="1600" b="1" dirty="0">
                <a:solidFill>
                  <a:srgbClr val="FF0000"/>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    return </a:t>
            </a:r>
            <a:r>
              <a:rPr lang="en-US" sz="1600" dirty="0" err="1">
                <a:solidFill>
                  <a:schemeClr val="tx1"/>
                </a:solidFill>
                <a:latin typeface="Consolas" panose="020B0609020204030204" pitchFamily="49" charset="0"/>
                <a:cs typeface="Consolas" panose="020B0609020204030204" pitchFamily="49" charset="0"/>
              </a:rPr>
              <a:t>val</a:t>
            </a:r>
            <a:r>
              <a:rPr lang="en-US" sz="1600" dirty="0">
                <a:solidFill>
                  <a:schemeClr val="tx1"/>
                </a:solidFill>
                <a:latin typeface="Consolas" panose="020B0609020204030204" pitchFamily="49" charset="0"/>
                <a:cs typeface="Consolas" panose="020B0609020204030204" pitchFamily="49" charset="0"/>
              </a:rPr>
              <a:t>;</a:t>
            </a:r>
            <a:br>
              <a:rPr lang="en-US" sz="1600" dirty="0">
                <a:solidFill>
                  <a:schemeClr val="tx1"/>
                </a:solidFill>
                <a:latin typeface="Consolas" panose="020B0609020204030204" pitchFamily="49" charset="0"/>
                <a:cs typeface="Consolas" panose="020B0609020204030204" pitchFamily="49" charset="0"/>
              </a:rPr>
            </a:br>
            <a:r>
              <a:rPr lang="en-US" sz="16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318135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a:t>
            </a:r>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Suppose we are defining a class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to represent items stocked by an online grocery store. Here is the start of the class definition, including the class name and instance variables:</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class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String name;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String size;</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String description;</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quantity;</a:t>
            </a:r>
            <a:br>
              <a:rPr lang="en-US" sz="2000" dirty="0">
                <a:solidFill>
                  <a:schemeClr val="tx1"/>
                </a:solidFill>
                <a:latin typeface="Consolas" panose="020B0609020204030204" pitchFamily="49" charset="0"/>
                <a:cs typeface="Consolas" panose="020B0609020204030204" pitchFamily="49" charset="0"/>
              </a:rPr>
            </a:b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 Construct a new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public </a:t>
            </a:r>
            <a:r>
              <a:rPr lang="en-US" sz="2000" dirty="0" err="1">
                <a:solidFill>
                  <a:schemeClr val="tx1"/>
                </a:solidFill>
                <a:latin typeface="Consolas" panose="020B0609020204030204" pitchFamily="49" charset="0"/>
                <a:cs typeface="Consolas" panose="020B0609020204030204" pitchFamily="49" charset="0"/>
              </a:rPr>
              <a:t>StockItem</a:t>
            </a: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998118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a:t>
            </a:r>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a:solidFill>
                  <a:schemeClr val="tx1"/>
                </a:solidFill>
                <a:latin typeface="Consolas" panose="020B0609020204030204" pitchFamily="49" charset="0"/>
                <a:cs typeface="Consolas" panose="020B0609020204030204" pitchFamily="49" charset="0"/>
              </a:rPr>
              <a: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method seems to work sometimes but not always. Give an example showing a situation when it fails.</a:t>
            </a:r>
          </a:p>
        </p:txBody>
      </p:sp>
    </p:spTree>
    <p:extLst>
      <p:ext uri="{BB962C8B-B14F-4D97-AF65-F5344CB8AC3E}">
        <p14:creationId xmlns:p14="http://schemas.microsoft.com/office/powerpoint/2010/main" val="2744387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a:t>
            </a:r>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a:solidFill>
                  <a:schemeClr val="tx1"/>
                </a:solidFill>
                <a:latin typeface="Consolas" panose="020B0609020204030204" pitchFamily="49" charset="0"/>
                <a:cs typeface="Consolas" panose="020B0609020204030204" pitchFamily="49" charset="0"/>
              </a:rPr>
              <a: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method seems to work sometimes but not always. Give an example showing a situation when it fails.</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br>
              <a:rPr lang="en-US" sz="1800" b="1" dirty="0">
                <a:solidFill>
                  <a:srgbClr val="C00000"/>
                </a:solidFill>
                <a:latin typeface="Consolas" panose="020B0609020204030204" pitchFamily="49" charset="0"/>
                <a:cs typeface="Consolas" panose="020B0609020204030204" pitchFamily="49" charset="0"/>
              </a:rPr>
            </a:br>
            <a:r>
              <a:rPr lang="en-US" sz="1800" b="1" dirty="0">
                <a:solidFill>
                  <a:srgbClr val="C00000"/>
                </a:solidFill>
                <a:latin typeface="Consolas" panose="020B0609020204030204" pitchFamily="49" charset="0"/>
                <a:cs typeface="Consolas" panose="020B0609020204030204" pitchFamily="49" charset="0"/>
              </a:rPr>
              <a:t>Object 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br>
              <a:rPr lang="en-US" sz="1800" b="1" dirty="0">
                <a:solidFill>
                  <a:srgbClr val="C00000"/>
                </a:solidFill>
                <a:latin typeface="Consolas" panose="020B0609020204030204" pitchFamily="49" charset="0"/>
                <a:cs typeface="Consolas" panose="020B0609020204030204" pitchFamily="49" charset="0"/>
              </a:rPr>
            </a:br>
            <a:r>
              <a:rPr lang="en-US" sz="1800" b="1" dirty="0" err="1">
                <a:solidFill>
                  <a:srgbClr val="C00000"/>
                </a:solidFill>
                <a:latin typeface="Consolas" panose="020B0609020204030204" pitchFamily="49" charset="0"/>
                <a:cs typeface="Consolas" panose="020B0609020204030204" pitchFamily="49" charset="0"/>
              </a:rPr>
              <a:t>System.out.println</a:t>
            </a:r>
            <a:r>
              <a:rPr lang="en-US" sz="1800" b="1" dirty="0">
                <a:solidFill>
                  <a:srgbClr val="C00000"/>
                </a:solidFill>
                <a:latin typeface="Consolas" panose="020B0609020204030204" pitchFamily="49" charset="0"/>
                <a:cs typeface="Consolas" panose="020B0609020204030204" pitchFamily="49" charset="0"/>
              </a:rPr>
              <a:t>(s1.equals(s2));</a:t>
            </a:r>
            <a:endParaRPr lang="en-US" sz="1800" dirty="0">
              <a:solidFill>
                <a:srgbClr val="C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11708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a:t>
            </a:r>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1800" i="1" dirty="0">
                <a:solidFill>
                  <a:schemeClr val="tx1"/>
                </a:solidFill>
              </a:rPr>
              <a:t>A summer intern was asked to implement an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function for this class that treats two </a:t>
            </a:r>
            <a:r>
              <a:rPr lang="en-US" sz="1800" dirty="0" err="1">
                <a:solidFill>
                  <a:schemeClr val="tx1"/>
                </a:solidFill>
                <a:latin typeface="Consolas" panose="020B0609020204030204" pitchFamily="49" charset="0"/>
                <a:cs typeface="Consolas" panose="020B0609020204030204" pitchFamily="49" charset="0"/>
              </a:rPr>
              <a:t>StockItem</a:t>
            </a:r>
            <a:r>
              <a:rPr lang="en-US" sz="1800" i="1" dirty="0">
                <a:solidFill>
                  <a:schemeClr val="tx1"/>
                </a:solidFill>
              </a:rPr>
              <a:t> objects as equal if their </a:t>
            </a:r>
            <a:r>
              <a:rPr lang="en-US" sz="1800" dirty="0">
                <a:solidFill>
                  <a:schemeClr val="tx1"/>
                </a:solidFill>
                <a:latin typeface="Consolas" panose="020B0609020204030204" pitchFamily="49" charset="0"/>
                <a:cs typeface="Consolas" panose="020B0609020204030204" pitchFamily="49" charset="0"/>
              </a:rPr>
              <a:t>name</a:t>
            </a:r>
            <a:r>
              <a:rPr lang="en-US" sz="1800" i="1" dirty="0">
                <a:solidFill>
                  <a:schemeClr val="tx1"/>
                </a:solidFill>
              </a:rPr>
              <a:t> and </a:t>
            </a:r>
            <a:r>
              <a:rPr lang="en-US" sz="1800" dirty="0">
                <a:solidFill>
                  <a:schemeClr val="tx1"/>
                </a:solidFill>
                <a:latin typeface="Consolas" panose="020B0609020204030204" pitchFamily="49" charset="0"/>
                <a:cs typeface="Consolas" panose="020B0609020204030204" pitchFamily="49" charset="0"/>
              </a:rPr>
              <a:t>size</a:t>
            </a:r>
            <a:r>
              <a:rPr lang="en-US" sz="1800" i="1" dirty="0">
                <a:solidFill>
                  <a:schemeClr val="tx1"/>
                </a:solidFill>
              </a:rPr>
              <a:t> fields match. Here’s the result:</a:t>
            </a:r>
          </a:p>
          <a:p>
            <a:pPr marL="0" indent="0">
              <a:lnSpc>
                <a:spcPct val="100000"/>
              </a:lnSpc>
              <a:buNone/>
            </a:pPr>
            <a:endParaRPr lang="en-US" sz="1800" i="1" dirty="0">
              <a:solidFill>
                <a:schemeClr val="tx1"/>
              </a:solidFill>
            </a:endParaRPr>
          </a:p>
          <a:p>
            <a:pPr marL="0" indent="0">
              <a:lnSpc>
                <a:spcPct val="100000"/>
              </a:lnSpc>
              <a:buNone/>
            </a:pPr>
            <a:r>
              <a:rPr lang="en-US" sz="1800" dirty="0">
                <a:solidFill>
                  <a:schemeClr val="tx1"/>
                </a:solidFill>
                <a:latin typeface="Consolas" panose="020B0609020204030204" pitchFamily="49" charset="0"/>
                <a:cs typeface="Consolas" panose="020B0609020204030204" pitchFamily="49" charset="0"/>
              </a:rPr>
              <a:t>/** return true if the name and size fields match */</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public </a:t>
            </a:r>
            <a:r>
              <a:rPr lang="en-US" sz="1800" dirty="0" err="1">
                <a:solidFill>
                  <a:schemeClr val="tx1"/>
                </a:solidFill>
                <a:latin typeface="Consolas" panose="020B0609020204030204" pitchFamily="49" charset="0"/>
                <a:cs typeface="Consolas" panose="020B0609020204030204" pitchFamily="49" charset="0"/>
              </a:rPr>
              <a:t>boolean</a:t>
            </a:r>
            <a:r>
              <a:rPr lang="en-US" sz="1800" dirty="0">
                <a:solidFill>
                  <a:schemeClr val="tx1"/>
                </a:solidFill>
                <a:latin typeface="Consolas" panose="020B0609020204030204" pitchFamily="49" charset="0"/>
                <a:cs typeface="Consolas" panose="020B0609020204030204" pitchFamily="49" charset="0"/>
              </a:rPr>
              <a:t> equals(</a:t>
            </a:r>
            <a:r>
              <a:rPr lang="en-US" sz="1800" dirty="0" err="1">
                <a:solidFill>
                  <a:schemeClr val="tx1"/>
                </a:solidFill>
                <a:latin typeface="Consolas" panose="020B0609020204030204" pitchFamily="49" charset="0"/>
                <a:cs typeface="Consolas" panose="020B0609020204030204" pitchFamily="49" charset="0"/>
              </a:rPr>
              <a:t>StockItem</a:t>
            </a:r>
            <a:r>
              <a:rPr lang="en-US" sz="1800" dirty="0">
                <a:solidFill>
                  <a:schemeClr val="tx1"/>
                </a:solidFill>
                <a:latin typeface="Consolas" panose="020B0609020204030204" pitchFamily="49" charset="0"/>
                <a:cs typeface="Consolas" panose="020B0609020204030204" pitchFamily="49" charset="0"/>
              </a:rPr>
              <a:t> other) {  </a:t>
            </a:r>
            <a:r>
              <a:rPr lang="en-US" sz="1800" b="1" dirty="0">
                <a:solidFill>
                  <a:srgbClr val="C00000"/>
                </a:solidFill>
                <a:latin typeface="Consolas" panose="020B0609020204030204" pitchFamily="49" charset="0"/>
                <a:cs typeface="Consolas" panose="020B0609020204030204" pitchFamily="49" charset="0"/>
              </a:rPr>
              <a:t>// equals is overloaded, not overridden</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    return </a:t>
            </a:r>
            <a:r>
              <a:rPr lang="en-US" sz="1800" dirty="0" err="1">
                <a:solidFill>
                  <a:schemeClr val="tx1"/>
                </a:solidFill>
                <a:latin typeface="Consolas" panose="020B0609020204030204" pitchFamily="49" charset="0"/>
                <a:cs typeface="Consolas" panose="020B0609020204030204" pitchFamily="49" charset="0"/>
              </a:rPr>
              <a:t>name.equals</a:t>
            </a:r>
            <a:r>
              <a:rPr lang="en-US" sz="1800" dirty="0">
                <a:solidFill>
                  <a:schemeClr val="tx1"/>
                </a:solidFill>
                <a:latin typeface="Consolas" panose="020B0609020204030204" pitchFamily="49" charset="0"/>
                <a:cs typeface="Consolas" panose="020B0609020204030204" pitchFamily="49" charset="0"/>
              </a:rPr>
              <a:t>(other.name) &amp;&amp; </a:t>
            </a:r>
            <a:r>
              <a:rPr lang="en-US" sz="1800" dirty="0" err="1">
                <a:solidFill>
                  <a:schemeClr val="tx1"/>
                </a:solidFill>
                <a:latin typeface="Consolas" panose="020B0609020204030204" pitchFamily="49" charset="0"/>
                <a:cs typeface="Consolas" panose="020B0609020204030204" pitchFamily="49" charset="0"/>
              </a:rPr>
              <a:t>size.equals</a:t>
            </a:r>
            <a:r>
              <a:rPr lang="en-US" sz="1800" dirty="0">
                <a:solidFill>
                  <a:schemeClr val="tx1"/>
                </a:solidFill>
                <a:latin typeface="Consolas" panose="020B0609020204030204" pitchFamily="49" charset="0"/>
                <a:cs typeface="Consolas" panose="020B0609020204030204" pitchFamily="49" charset="0"/>
              </a:rPr>
              <a:t>(</a:t>
            </a:r>
            <a:r>
              <a:rPr lang="en-US" sz="1800" dirty="0" err="1">
                <a:solidFill>
                  <a:schemeClr val="tx1"/>
                </a:solidFill>
                <a:latin typeface="Consolas" panose="020B0609020204030204" pitchFamily="49" charset="0"/>
                <a:cs typeface="Consolas" panose="020B0609020204030204" pitchFamily="49" charset="0"/>
              </a:rPr>
              <a:t>other.size</a:t>
            </a:r>
            <a:r>
              <a:rPr lang="en-US" sz="1800" dirty="0">
                <a:solidFill>
                  <a:schemeClr val="tx1"/>
                </a:solidFill>
                <a:latin typeface="Consolas" panose="020B0609020204030204" pitchFamily="49" charset="0"/>
                <a:cs typeface="Consolas" panose="020B0609020204030204" pitchFamily="49" charset="0"/>
              </a:rPr>
              <a:t>);</a:t>
            </a:r>
            <a:br>
              <a:rPr lang="en-US" sz="1800" dirty="0">
                <a:solidFill>
                  <a:schemeClr val="tx1"/>
                </a:solidFill>
                <a:latin typeface="Consolas" panose="020B0609020204030204" pitchFamily="49" charset="0"/>
                <a:cs typeface="Consolas" panose="020B0609020204030204" pitchFamily="49" charset="0"/>
              </a:rPr>
            </a:br>
            <a:r>
              <a:rPr lang="en-US" sz="1800" dirty="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1800" dirty="0">
              <a:solidFill>
                <a:schemeClr val="tx1"/>
              </a:solidFill>
              <a:latin typeface="Courier New" pitchFamily="49" charset="0"/>
              <a:cs typeface="Courier New" pitchFamily="49" charset="0"/>
            </a:endParaRPr>
          </a:p>
          <a:p>
            <a:pPr marL="0" indent="0">
              <a:lnSpc>
                <a:spcPct val="100000"/>
              </a:lnSpc>
              <a:buNone/>
            </a:pPr>
            <a:r>
              <a:rPr lang="en-US" sz="1800" i="1" dirty="0">
                <a:solidFill>
                  <a:schemeClr val="tx1"/>
                </a:solidFill>
              </a:rPr>
              <a:t>This </a:t>
            </a:r>
            <a:r>
              <a:rPr lang="en-US" sz="1800" dirty="0">
                <a:solidFill>
                  <a:schemeClr val="tx1"/>
                </a:solidFill>
                <a:latin typeface="Consolas" panose="020B0609020204030204" pitchFamily="49" charset="0"/>
                <a:cs typeface="Consolas" panose="020B0609020204030204" pitchFamily="49" charset="0"/>
              </a:rPr>
              <a:t>equals</a:t>
            </a:r>
            <a:r>
              <a:rPr lang="en-US" sz="1800" i="1" dirty="0">
                <a:solidFill>
                  <a:schemeClr val="tx1"/>
                </a:solidFill>
              </a:rPr>
              <a:t> method seems to work sometimes but not always. Give an example showing a situation when it fails.</a:t>
            </a:r>
          </a:p>
          <a:p>
            <a:pPr marL="0" indent="0">
              <a:lnSpc>
                <a:spcPct val="100000"/>
              </a:lnSpc>
              <a:buNone/>
            </a:pPr>
            <a:r>
              <a:rPr lang="en-US" sz="1800" b="1" dirty="0">
                <a:solidFill>
                  <a:srgbClr val="C00000"/>
                </a:solidFill>
                <a:latin typeface="Consolas" panose="020B0609020204030204" pitchFamily="49" charset="0"/>
                <a:cs typeface="Consolas" panose="020B0609020204030204" pitchFamily="49" charset="0"/>
              </a:rPr>
              <a:t>Object s1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br>
              <a:rPr lang="en-US" sz="1800" b="1" dirty="0">
                <a:solidFill>
                  <a:srgbClr val="C00000"/>
                </a:solidFill>
                <a:latin typeface="Consolas" panose="020B0609020204030204" pitchFamily="49" charset="0"/>
                <a:cs typeface="Consolas" panose="020B0609020204030204" pitchFamily="49" charset="0"/>
              </a:rPr>
            </a:br>
            <a:r>
              <a:rPr lang="en-US" sz="1800" b="1" dirty="0">
                <a:solidFill>
                  <a:srgbClr val="C00000"/>
                </a:solidFill>
                <a:latin typeface="Consolas" panose="020B0609020204030204" pitchFamily="49" charset="0"/>
                <a:cs typeface="Consolas" panose="020B0609020204030204" pitchFamily="49" charset="0"/>
              </a:rPr>
              <a:t>Object s2 = new </a:t>
            </a:r>
            <a:r>
              <a:rPr lang="en-US" sz="1800" b="1" dirty="0" err="1">
                <a:solidFill>
                  <a:srgbClr val="C00000"/>
                </a:solidFill>
                <a:latin typeface="Consolas" panose="020B0609020204030204" pitchFamily="49" charset="0"/>
                <a:cs typeface="Consolas" panose="020B0609020204030204" pitchFamily="49" charset="0"/>
              </a:rPr>
              <a:t>StockItem</a:t>
            </a:r>
            <a:r>
              <a:rPr lang="en-US" sz="1800" b="1" dirty="0">
                <a:solidFill>
                  <a:srgbClr val="C00000"/>
                </a:solidFill>
                <a:latin typeface="Consolas" panose="020B0609020204030204" pitchFamily="49" charset="0"/>
                <a:cs typeface="Consolas" panose="020B0609020204030204" pitchFamily="49" charset="0"/>
              </a:rPr>
              <a:t>("thing", 1, "stuff", 1);</a:t>
            </a:r>
            <a:br>
              <a:rPr lang="en-US" sz="1800" b="1" dirty="0">
                <a:solidFill>
                  <a:srgbClr val="C00000"/>
                </a:solidFill>
                <a:latin typeface="Consolas" panose="020B0609020204030204" pitchFamily="49" charset="0"/>
                <a:cs typeface="Consolas" panose="020B0609020204030204" pitchFamily="49" charset="0"/>
              </a:rPr>
            </a:br>
            <a:r>
              <a:rPr lang="en-US" sz="1800" b="1" dirty="0" err="1">
                <a:solidFill>
                  <a:srgbClr val="C00000"/>
                </a:solidFill>
                <a:latin typeface="Consolas" panose="020B0609020204030204" pitchFamily="49" charset="0"/>
                <a:cs typeface="Consolas" panose="020B0609020204030204" pitchFamily="49" charset="0"/>
              </a:rPr>
              <a:t>System.out.println</a:t>
            </a:r>
            <a:r>
              <a:rPr lang="en-US" sz="1800" b="1" dirty="0">
                <a:solidFill>
                  <a:srgbClr val="C00000"/>
                </a:solidFill>
                <a:latin typeface="Consolas" panose="020B0609020204030204" pitchFamily="49" charset="0"/>
                <a:cs typeface="Consolas" panose="020B0609020204030204" pitchFamily="49" charset="0"/>
              </a:rPr>
              <a:t>(s1.equals(s2));</a:t>
            </a:r>
          </a:p>
        </p:txBody>
      </p:sp>
    </p:spTree>
    <p:extLst>
      <p:ext uri="{BB962C8B-B14F-4D97-AF65-F5344CB8AC3E}">
        <p14:creationId xmlns:p14="http://schemas.microsoft.com/office/powerpoint/2010/main" val="2284630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a:t>
            </a:r>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p>
        </p:txBody>
      </p:sp>
    </p:spTree>
    <p:extLst>
      <p:ext uri="{BB962C8B-B14F-4D97-AF65-F5344CB8AC3E}">
        <p14:creationId xmlns:p14="http://schemas.microsoft.com/office/powerpoint/2010/main" val="1059170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a:t>
            </a:r>
          </a:p>
        </p:txBody>
      </p:sp>
      <p:sp>
        <p:nvSpPr>
          <p:cNvPr id="3" name="Content Placeholder 2"/>
          <p:cNvSpPr>
            <a:spLocks noGrp="1"/>
          </p:cNvSpPr>
          <p:nvPr>
            <p:ph idx="1"/>
          </p:nvPr>
        </p:nvSpPr>
        <p:spPr>
          <a:xfrm>
            <a:off x="657223" y="1981200"/>
            <a:ext cx="10772775" cy="4343401"/>
          </a:xfrm>
        </p:spPr>
        <p:txBody>
          <a:bodyPr>
            <a:noAutofit/>
          </a:bodyPr>
          <a:lstStyle/>
          <a:p>
            <a:pPr marL="0" indent="0">
              <a:lnSpc>
                <a:spcPct val="100000"/>
              </a:lnSpc>
              <a:buNone/>
            </a:pPr>
            <a:r>
              <a:rPr lang="en-US" sz="2000" i="1" dirty="0">
                <a:solidFill>
                  <a:schemeClr val="tx1"/>
                </a:solidFill>
              </a:rPr>
              <a:t>Show how you would fix the </a:t>
            </a:r>
            <a:r>
              <a:rPr lang="en-US" sz="2000" dirty="0">
                <a:solidFill>
                  <a:schemeClr val="tx1"/>
                </a:solidFill>
                <a:latin typeface="Consolas" panose="020B0609020204030204" pitchFamily="49" charset="0"/>
                <a:cs typeface="Consolas" panose="020B0609020204030204" pitchFamily="49" charset="0"/>
              </a:rPr>
              <a:t>equals</a:t>
            </a:r>
            <a:r>
              <a:rPr lang="en-US" sz="2000" i="1" dirty="0">
                <a:solidFill>
                  <a:schemeClr val="tx1"/>
                </a:solidFill>
              </a:rPr>
              <a:t> method so it works properly (</a:t>
            </a:r>
            <a:r>
              <a:rPr lang="en-US" sz="2000" dirty="0" err="1">
                <a:solidFill>
                  <a:schemeClr val="tx1"/>
                </a:solidFill>
                <a:latin typeface="Consolas" panose="020B0609020204030204" pitchFamily="49" charset="0"/>
                <a:cs typeface="Consolas" panose="020B0609020204030204" pitchFamily="49" charset="0"/>
              </a:rPr>
              <a:t>StockItems</a:t>
            </a:r>
            <a:r>
              <a:rPr lang="en-US" sz="2000" i="1" dirty="0">
                <a:solidFill>
                  <a:schemeClr val="tx1"/>
                </a:solidFill>
              </a:rPr>
              <a:t> are equal if their </a:t>
            </a:r>
            <a:r>
              <a:rPr lang="en-US" sz="2000" dirty="0">
                <a:solidFill>
                  <a:schemeClr val="tx1"/>
                </a:solidFill>
                <a:latin typeface="Courier New" pitchFamily="49" charset="0"/>
                <a:cs typeface="Courier New" pitchFamily="49" charset="0"/>
              </a:rPr>
              <a:t>names</a:t>
            </a:r>
            <a:r>
              <a:rPr lang="en-US" sz="2000" i="1" dirty="0">
                <a:solidFill>
                  <a:schemeClr val="tx1"/>
                </a:solidFill>
              </a:rPr>
              <a:t> and </a:t>
            </a:r>
            <a:r>
              <a:rPr lang="en-US" sz="2000" dirty="0">
                <a:solidFill>
                  <a:schemeClr val="tx1"/>
                </a:solidFill>
                <a:latin typeface="Consolas" panose="020B0609020204030204" pitchFamily="49" charset="0"/>
                <a:cs typeface="Consolas" panose="020B0609020204030204" pitchFamily="49" charset="0"/>
              </a:rPr>
              <a:t>sizes</a:t>
            </a:r>
            <a:r>
              <a:rPr lang="en-US" sz="2000" i="1" dirty="0">
                <a:solidFill>
                  <a:schemeClr val="tx1"/>
                </a:solidFill>
              </a:rPr>
              <a:t> are equal)</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 return true if the name and size fields match */</a:t>
            </a:r>
            <a:br>
              <a:rPr lang="en-US" sz="2000">
                <a:solidFill>
                  <a:schemeClr val="tx1"/>
                </a:solidFill>
                <a:latin typeface="Consolas" panose="020B0609020204030204" pitchFamily="49" charset="0"/>
                <a:cs typeface="Consolas" panose="020B0609020204030204" pitchFamily="49" charset="0"/>
              </a:rPr>
            </a:br>
            <a:r>
              <a:rPr lang="en-US" sz="2000">
                <a:solidFill>
                  <a:srgbClr val="C00000"/>
                </a:solidFill>
                <a:latin typeface="Consolas" panose="020B0609020204030204" pitchFamily="49" charset="0"/>
                <a:cs typeface="Consolas" panose="020B0609020204030204" pitchFamily="49" charset="0"/>
              </a:rPr>
              <a:t>@Override</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public </a:t>
            </a:r>
            <a:r>
              <a:rPr lang="en-US" sz="2000" dirty="0" err="1">
                <a:solidFill>
                  <a:srgbClr val="C00000"/>
                </a:solidFill>
                <a:latin typeface="Consolas" panose="020B0609020204030204" pitchFamily="49" charset="0"/>
                <a:cs typeface="Consolas" panose="020B0609020204030204" pitchFamily="49" charset="0"/>
              </a:rPr>
              <a:t>boolean</a:t>
            </a:r>
            <a:r>
              <a:rPr lang="en-US" sz="2000" dirty="0">
                <a:solidFill>
                  <a:srgbClr val="C00000"/>
                </a:solidFill>
                <a:latin typeface="Consolas" panose="020B0609020204030204" pitchFamily="49" charset="0"/>
                <a:cs typeface="Consolas" panose="020B0609020204030204" pitchFamily="49" charset="0"/>
              </a:rPr>
              <a:t> equals(Object o) {</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    if (!(o </a:t>
            </a:r>
            <a:r>
              <a:rPr lang="en-US" sz="2000" dirty="0" err="1">
                <a:solidFill>
                  <a:srgbClr val="C00000"/>
                </a:solidFill>
                <a:latin typeface="Consolas" panose="020B0609020204030204" pitchFamily="49" charset="0"/>
                <a:cs typeface="Consolas" panose="020B0609020204030204" pitchFamily="49" charset="0"/>
              </a:rPr>
              <a:t>instanceof</a:t>
            </a:r>
            <a:r>
              <a:rPr lang="en-US" sz="2000" dirty="0">
                <a:solidFill>
                  <a:srgbClr val="C00000"/>
                </a:solidFill>
                <a:latin typeface="Consolas" panose="020B0609020204030204" pitchFamily="49" charset="0"/>
                <a:cs typeface="Consolas" panose="020B0609020204030204" pitchFamily="49" charset="0"/>
              </a:rPr>
              <a:t>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a:solidFill>
                  <a:srgbClr val="C00000"/>
                </a:solidFill>
                <a:latin typeface="Consolas" panose="020B0609020204030204" pitchFamily="49" charset="0"/>
                <a:cs typeface="Consolas" panose="020B0609020204030204" pitchFamily="49" charset="0"/>
              </a:rPr>
              <a:t>)) {</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        return false;</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    }</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a:solidFill>
                  <a:srgbClr val="C00000"/>
                </a:solidFill>
                <a:latin typeface="Consolas" panose="020B0609020204030204" pitchFamily="49" charset="0"/>
                <a:cs typeface="Consolas" panose="020B0609020204030204" pitchFamily="49" charset="0"/>
              </a:rPr>
              <a:t> other = (</a:t>
            </a:r>
            <a:r>
              <a:rPr lang="en-US" sz="2000" dirty="0" err="1">
                <a:solidFill>
                  <a:srgbClr val="C00000"/>
                </a:solidFill>
                <a:latin typeface="Consolas" panose="020B0609020204030204" pitchFamily="49" charset="0"/>
                <a:cs typeface="Consolas" panose="020B0609020204030204" pitchFamily="49" charset="0"/>
              </a:rPr>
              <a:t>StockItem</a:t>
            </a:r>
            <a:r>
              <a:rPr lang="en-US" sz="2000" dirty="0">
                <a:solidFill>
                  <a:srgbClr val="C00000"/>
                </a:solidFill>
                <a:latin typeface="Consolas" panose="020B0609020204030204" pitchFamily="49" charset="0"/>
                <a:cs typeface="Consolas" panose="020B0609020204030204" pitchFamily="49" charset="0"/>
              </a:rPr>
              <a:t>) o;</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    return </a:t>
            </a:r>
            <a:r>
              <a:rPr lang="en-US" sz="2000" dirty="0" err="1">
                <a:solidFill>
                  <a:srgbClr val="C00000"/>
                </a:solidFill>
                <a:latin typeface="Consolas" panose="020B0609020204030204" pitchFamily="49" charset="0"/>
                <a:cs typeface="Consolas" panose="020B0609020204030204" pitchFamily="49" charset="0"/>
              </a:rPr>
              <a:t>name.equals</a:t>
            </a:r>
            <a:r>
              <a:rPr lang="en-US" sz="2000" dirty="0">
                <a:solidFill>
                  <a:srgbClr val="C00000"/>
                </a:solidFill>
                <a:latin typeface="Consolas" panose="020B0609020204030204" pitchFamily="49" charset="0"/>
                <a:cs typeface="Consolas" panose="020B0609020204030204" pitchFamily="49" charset="0"/>
              </a:rPr>
              <a:t>(other.name) &amp;&amp; </a:t>
            </a:r>
            <a:r>
              <a:rPr lang="en-US" sz="2000" dirty="0" err="1">
                <a:solidFill>
                  <a:srgbClr val="C00000"/>
                </a:solidFill>
                <a:latin typeface="Consolas" panose="020B0609020204030204" pitchFamily="49" charset="0"/>
                <a:cs typeface="Consolas" panose="020B0609020204030204" pitchFamily="49" charset="0"/>
              </a:rPr>
              <a:t>size.equals</a:t>
            </a:r>
            <a:r>
              <a:rPr lang="en-US" sz="2000" dirty="0">
                <a:solidFill>
                  <a:srgbClr val="C00000"/>
                </a:solidFill>
                <a:latin typeface="Consolas" panose="020B0609020204030204" pitchFamily="49" charset="0"/>
                <a:cs typeface="Consolas" panose="020B0609020204030204" pitchFamily="49" charset="0"/>
              </a:rPr>
              <a:t>(</a:t>
            </a:r>
            <a:r>
              <a:rPr lang="en-US" sz="2000" dirty="0" err="1">
                <a:solidFill>
                  <a:srgbClr val="C00000"/>
                </a:solidFill>
                <a:latin typeface="Consolas" panose="020B0609020204030204" pitchFamily="49" charset="0"/>
                <a:cs typeface="Consolas" panose="020B0609020204030204" pitchFamily="49" charset="0"/>
              </a:rPr>
              <a:t>other.size</a:t>
            </a:r>
            <a:r>
              <a:rPr lang="en-US" sz="2000" dirty="0">
                <a:solidFill>
                  <a:srgbClr val="C00000"/>
                </a:solidFill>
                <a:latin typeface="Consolas" panose="020B0609020204030204" pitchFamily="49" charset="0"/>
                <a:cs typeface="Consolas" panose="020B0609020204030204" pitchFamily="49" charset="0"/>
              </a:rPr>
              <a:t>);</a:t>
            </a:r>
            <a:br>
              <a:rPr lang="en-US" sz="2000" dirty="0">
                <a:solidFill>
                  <a:srgbClr val="C00000"/>
                </a:solidFill>
                <a:latin typeface="Consolas" panose="020B0609020204030204" pitchFamily="49" charset="0"/>
                <a:cs typeface="Consolas" panose="020B0609020204030204" pitchFamily="49" charset="0"/>
              </a:rPr>
            </a:br>
            <a:r>
              <a:rPr lang="en-US" sz="2000" dirty="0">
                <a:solidFill>
                  <a:srgbClr val="C00000"/>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067253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for the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class are legal:</a:t>
            </a:r>
          </a:p>
          <a:p>
            <a:pPr marL="0" indent="0">
              <a:buNone/>
            </a:pPr>
            <a:endParaRPr lang="en-US" sz="2000" dirty="0">
              <a:solidFill>
                <a:schemeClr val="tx1"/>
              </a:solidFill>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a:t>
            </a:r>
            <a:endParaRPr lang="en-US" sz="2000"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a:t>
            </a: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quantity;</a:t>
            </a: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quantity;</a:t>
            </a:r>
          </a:p>
        </p:txBody>
      </p:sp>
    </p:spTree>
    <p:extLst>
      <p:ext uri="{BB962C8B-B14F-4D97-AF65-F5344CB8AC3E}">
        <p14:creationId xmlns:p14="http://schemas.microsoft.com/office/powerpoint/2010/main" val="301384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1</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 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n-US" dirty="0">
                <a:latin typeface="Consolas" panose="020B0609020204030204" pitchFamily="49" charset="0"/>
                <a:cs typeface="Consolas" panose="020B0609020204030204" pitchFamily="49" charset="0"/>
              </a:rPr>
              <a:t>{_______________}</a:t>
            </a:r>
          </a:p>
          <a:p>
            <a:r>
              <a:rPr lang="en-US" dirty="0">
                <a:latin typeface="Consolas" panose="020B0609020204030204" pitchFamily="49" charset="0"/>
                <a:cs typeface="Consolas" panose="020B0609020204030204" pitchFamily="49" charset="0"/>
              </a:rPr>
              <a:t>z = x + y;</a:t>
            </a:r>
          </a:p>
          <a:p>
            <a:r>
              <a:rPr lang="en-US" dirty="0">
                <a:solidFill>
                  <a:srgbClr val="FF0000"/>
                </a:solidFill>
                <a:latin typeface="Consolas" panose="020B0609020204030204" pitchFamily="49" charset="0"/>
                <a:cs typeface="Consolas" panose="020B0609020204030204" pitchFamily="49" charset="0"/>
              </a:rPr>
              <a:t>{x &gt; z – 3}</a:t>
            </a: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p>
        </p:txBody>
      </p:sp>
    </p:spTree>
    <p:extLst>
      <p:ext uri="{BB962C8B-B14F-4D97-AF65-F5344CB8AC3E}">
        <p14:creationId xmlns:p14="http://schemas.microsoft.com/office/powerpoint/2010/main" val="2334831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for the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class are legal:</a:t>
            </a:r>
          </a:p>
          <a:p>
            <a:pPr marL="0" indent="0">
              <a:buNone/>
            </a:pPr>
            <a:endParaRPr lang="en-US" sz="2000" dirty="0">
              <a:solidFill>
                <a:schemeClr val="tx1"/>
              </a:solidFill>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a:t>
            </a: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quantity;</a:t>
            </a: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quantity;</a:t>
            </a:r>
          </a:p>
        </p:txBody>
      </p:sp>
    </p:spTree>
    <p:extLst>
      <p:ext uri="{BB962C8B-B14F-4D97-AF65-F5344CB8AC3E}">
        <p14:creationId xmlns:p14="http://schemas.microsoft.com/office/powerpoint/2010/main" val="5122156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for the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class are legal:</a:t>
            </a:r>
          </a:p>
          <a:p>
            <a:pPr marL="0" indent="0">
              <a:buNone/>
            </a:pPr>
            <a:endParaRPr lang="en-US" sz="2000" dirty="0">
              <a:solidFill>
                <a:schemeClr val="tx1"/>
              </a:solidFill>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quantity;</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quantity;</a:t>
            </a:r>
          </a:p>
        </p:txBody>
      </p:sp>
    </p:spTree>
    <p:extLst>
      <p:ext uri="{BB962C8B-B14F-4D97-AF65-F5344CB8AC3E}">
        <p14:creationId xmlns:p14="http://schemas.microsoft.com/office/powerpoint/2010/main" val="9904634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for the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class are legal:</a:t>
            </a:r>
          </a:p>
          <a:p>
            <a:pPr marL="0" indent="0">
              <a:buNone/>
            </a:pPr>
            <a:endParaRPr lang="en-US" sz="2000" dirty="0">
              <a:solidFill>
                <a:schemeClr val="tx1"/>
              </a:solidFill>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quantity;  </a:t>
            </a:r>
            <a:r>
              <a:rPr lang="en-US" sz="2000" b="1" dirty="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quantity;</a:t>
            </a:r>
          </a:p>
        </p:txBody>
      </p:sp>
    </p:spTree>
    <p:extLst>
      <p:ext uri="{BB962C8B-B14F-4D97-AF65-F5344CB8AC3E}">
        <p14:creationId xmlns:p14="http://schemas.microsoft.com/office/powerpoint/2010/main" val="531472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for the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class are legal:</a:t>
            </a:r>
          </a:p>
          <a:p>
            <a:pPr marL="0" indent="0">
              <a:buNone/>
            </a:pPr>
            <a:endParaRPr lang="en-US" sz="2000" dirty="0">
              <a:solidFill>
                <a:schemeClr val="tx1"/>
              </a:solidFill>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quantity;  </a:t>
            </a:r>
            <a:r>
              <a:rPr lang="en-US" sz="2000" b="1" dirty="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quantity;  </a:t>
            </a:r>
            <a:r>
              <a:rPr lang="en-US" sz="2000" b="1" dirty="0">
                <a:solidFill>
                  <a:srgbClr val="C00000"/>
                </a:solidFill>
              </a:rPr>
              <a:t>✘ illegal!</a:t>
            </a:r>
            <a:endParaRPr lang="en-US" sz="2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4406260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81200"/>
            <a:ext cx="10772775" cy="4343401"/>
          </a:xfrm>
        </p:spPr>
        <p:txBody>
          <a:bodyPr>
            <a:noAutofit/>
          </a:bodyPr>
          <a:lstStyle/>
          <a:p>
            <a:pPr marL="0" indent="0">
              <a:buNone/>
            </a:pPr>
            <a:r>
              <a:rPr lang="en-US" sz="2000" i="1" dirty="0">
                <a:solidFill>
                  <a:schemeClr val="tx1"/>
                </a:solidFill>
              </a:rPr>
              <a:t>Which of the following implementations of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a:t>
            </a:r>
            <a:r>
              <a:rPr lang="en-US" sz="2000" i="1" dirty="0">
                <a:solidFill>
                  <a:schemeClr val="tx1"/>
                </a:solidFill>
              </a:rPr>
              <a:t> for the </a:t>
            </a:r>
            <a:r>
              <a:rPr lang="en-US" sz="2000" i="1" dirty="0" err="1">
                <a:solidFill>
                  <a:schemeClr val="tx1"/>
                </a:solidFill>
                <a:latin typeface="Consolas" panose="020B0609020204030204" pitchFamily="49" charset="0"/>
                <a:cs typeface="Consolas" panose="020B0609020204030204" pitchFamily="49" charset="0"/>
              </a:rPr>
              <a:t>StockItem</a:t>
            </a:r>
            <a:r>
              <a:rPr lang="en-US" sz="2000" i="1" dirty="0">
                <a:solidFill>
                  <a:schemeClr val="tx1"/>
                </a:solidFill>
              </a:rPr>
              <a:t> class are legal:</a:t>
            </a:r>
          </a:p>
          <a:p>
            <a:pPr marL="0" indent="0">
              <a:buNone/>
            </a:pPr>
            <a:endParaRPr lang="en-US" sz="2000" dirty="0">
              <a:solidFill>
                <a:schemeClr val="tx1"/>
              </a:solidFill>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b="1" dirty="0">
              <a:solidFill>
                <a:srgbClr val="00B05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  </a:t>
            </a:r>
            <a:r>
              <a:rPr lang="en-US" sz="2000" b="1" dirty="0">
                <a:solidFill>
                  <a:srgbClr val="00B050"/>
                </a:solidFill>
              </a:rPr>
              <a:t>✔ legal</a:t>
            </a:r>
            <a:endParaRPr lang="en-US" sz="2000" dirty="0">
              <a:solidFill>
                <a:schemeClr val="tx1"/>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 * 17 + quantity;  </a:t>
            </a:r>
            <a:r>
              <a:rPr lang="en-US" sz="2000" b="1" dirty="0">
                <a:solidFill>
                  <a:srgbClr val="C00000"/>
                </a:solidFill>
              </a:rPr>
              <a:t>✘ illegal!</a:t>
            </a:r>
            <a:endParaRPr lang="en-US" sz="2000" b="1" dirty="0">
              <a:solidFill>
                <a:srgbClr val="C00000"/>
              </a:solidFill>
              <a:latin typeface="Consolas" panose="020B0609020204030204" pitchFamily="49" charset="0"/>
              <a:cs typeface="Consolas" panose="020B0609020204030204" pitchFamily="49" charset="0"/>
            </a:endParaRPr>
          </a:p>
          <a:p>
            <a:pPr marL="457200" indent="-457200">
              <a:buFont typeface="+mj-lt"/>
              <a:buAutoNum type="arabicPeriod"/>
            </a:pPr>
            <a:r>
              <a:rPr lang="en-US" sz="2000" dirty="0">
                <a:solidFill>
                  <a:schemeClr val="tx1"/>
                </a:solidFill>
                <a:latin typeface="Consolas" panose="020B0609020204030204" pitchFamily="49" charset="0"/>
                <a:cs typeface="Consolas" panose="020B0609020204030204" pitchFamily="49" charset="0"/>
              </a:rPr>
              <a:t>return quantity;  </a:t>
            </a:r>
            <a:r>
              <a:rPr lang="en-US" sz="2000" b="1" dirty="0">
                <a:solidFill>
                  <a:srgbClr val="C00000"/>
                </a:solidFill>
              </a:rPr>
              <a:t>✘ illegal!</a:t>
            </a:r>
            <a:endParaRPr lang="en-US" sz="2000" dirty="0">
              <a:solidFill>
                <a:schemeClr val="tx1"/>
              </a:solidFill>
              <a:latin typeface="Consolas" panose="020B0609020204030204" pitchFamily="49" charset="0"/>
              <a:cs typeface="Consolas" panose="020B0609020204030204" pitchFamily="49" charset="0"/>
            </a:endParaRPr>
          </a:p>
        </p:txBody>
      </p:sp>
      <p:sp>
        <p:nvSpPr>
          <p:cNvPr id="4" name="TextBox 3"/>
          <p:cNvSpPr txBox="1"/>
          <p:nvPr/>
        </p:nvSpPr>
        <p:spPr>
          <a:xfrm>
            <a:off x="1143000" y="4572000"/>
            <a:ext cx="2971800" cy="646331"/>
          </a:xfrm>
          <a:prstGeom prst="rect">
            <a:avLst/>
          </a:prstGeom>
          <a:noFill/>
        </p:spPr>
        <p:txBody>
          <a:bodyPr wrap="square" rtlCol="0">
            <a:spAutoFit/>
          </a:bodyPr>
          <a:lstStyle/>
          <a:p>
            <a:r>
              <a:rPr lang="en-US" b="1" dirty="0">
                <a:solidFill>
                  <a:srgbClr val="0070C0"/>
                </a:solidFill>
                <a:latin typeface="+mj-lt"/>
              </a:rPr>
              <a:t>The </a:t>
            </a:r>
            <a:r>
              <a:rPr lang="en-US" b="1" dirty="0">
                <a:solidFill>
                  <a:srgbClr val="0070C0"/>
                </a:solidFill>
                <a:latin typeface="Courier New" pitchFamily="49" charset="0"/>
                <a:cs typeface="Courier New" pitchFamily="49" charset="0"/>
              </a:rPr>
              <a:t>equals</a:t>
            </a:r>
            <a:r>
              <a:rPr lang="en-US" b="1" dirty="0">
                <a:solidFill>
                  <a:srgbClr val="0070C0"/>
                </a:solidFill>
                <a:latin typeface="+mj-lt"/>
              </a:rPr>
              <a:t> method does not care about </a:t>
            </a:r>
            <a:r>
              <a:rPr lang="en-US" b="1" dirty="0">
                <a:solidFill>
                  <a:srgbClr val="0070C0"/>
                </a:solidFill>
                <a:latin typeface="Courier New" pitchFamily="49" charset="0"/>
                <a:cs typeface="Courier New" pitchFamily="49" charset="0"/>
              </a:rPr>
              <a:t>quantity</a:t>
            </a:r>
            <a:endParaRPr lang="en-US" b="1" dirty="0">
              <a:solidFill>
                <a:srgbClr val="0070C0"/>
              </a:solidFill>
              <a:latin typeface="+mj-lt"/>
            </a:endParaRPr>
          </a:p>
        </p:txBody>
      </p:sp>
      <p:sp>
        <p:nvSpPr>
          <p:cNvPr id="5" name="TextBox 4">
            <a:extLst>
              <a:ext uri="{FF2B5EF4-FFF2-40B4-BE49-F238E27FC236}">
                <a16:creationId xmlns:a16="http://schemas.microsoft.com/office/drawing/2014/main" id="{4B29CE60-DA3D-A041-BD2B-E047AE81D809}"/>
              </a:ext>
            </a:extLst>
          </p:cNvPr>
          <p:cNvSpPr txBox="1"/>
          <p:nvPr/>
        </p:nvSpPr>
        <p:spPr>
          <a:xfrm>
            <a:off x="1143000" y="5410200"/>
            <a:ext cx="9906000" cy="646331"/>
          </a:xfrm>
          <a:prstGeom prst="rect">
            <a:avLst/>
          </a:prstGeom>
          <a:noFill/>
        </p:spPr>
        <p:txBody>
          <a:bodyPr wrap="square" rtlCol="0">
            <a:spAutoFit/>
          </a:bodyPr>
          <a:lstStyle/>
          <a:p>
            <a:r>
              <a:rPr lang="en-US" b="1" dirty="0">
                <a:solidFill>
                  <a:srgbClr val="0070C0"/>
                </a:solidFill>
                <a:latin typeface="Courier New" pitchFamily="49" charset="0"/>
                <a:cs typeface="Courier New" pitchFamily="49" charset="0"/>
              </a:rPr>
              <a:t>In #3 and #4 two </a:t>
            </a:r>
            <a:r>
              <a:rPr lang="en-US" b="1" dirty="0" err="1">
                <a:solidFill>
                  <a:srgbClr val="0070C0"/>
                </a:solidFill>
                <a:latin typeface="Courier New" pitchFamily="49" charset="0"/>
                <a:cs typeface="Courier New" pitchFamily="49" charset="0"/>
              </a:rPr>
              <a:t>StockItem</a:t>
            </a:r>
            <a:r>
              <a:rPr lang="en-US" b="1" dirty="0">
                <a:solidFill>
                  <a:srgbClr val="0070C0"/>
                </a:solidFill>
                <a:latin typeface="Courier New" pitchFamily="49" charset="0"/>
                <a:cs typeface="Courier New" pitchFamily="49" charset="0"/>
              </a:rPr>
              <a:t> objects that were equal could have different </a:t>
            </a:r>
            <a:r>
              <a:rPr lang="en-US" b="1" dirty="0" err="1">
                <a:solidFill>
                  <a:srgbClr val="0070C0"/>
                </a:solidFill>
                <a:latin typeface="Courier New" pitchFamily="49" charset="0"/>
                <a:cs typeface="Courier New" pitchFamily="49" charset="0"/>
              </a:rPr>
              <a:t>hashcodes</a:t>
            </a:r>
            <a:r>
              <a:rPr lang="en-US" b="1" dirty="0">
                <a:solidFill>
                  <a:srgbClr val="0070C0"/>
                </a:solidFill>
                <a:latin typeface="Courier New" pitchFamily="49" charset="0"/>
                <a:cs typeface="Courier New" pitchFamily="49" charset="0"/>
              </a:rPr>
              <a:t>, which is invalid</a:t>
            </a:r>
            <a:endParaRPr lang="en-US" b="1" dirty="0">
              <a:solidFill>
                <a:srgbClr val="0070C0"/>
              </a:solidFill>
              <a:latin typeface="+mj-lt"/>
            </a:endParaRPr>
          </a:p>
        </p:txBody>
      </p:sp>
    </p:spTree>
    <p:extLst>
      <p:ext uri="{BB962C8B-B14F-4D97-AF65-F5344CB8AC3E}">
        <p14:creationId xmlns:p14="http://schemas.microsoft.com/office/powerpoint/2010/main" val="4119041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2725814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nsolas" panose="020B0609020204030204" pitchFamily="49" charset="0"/>
                <a:cs typeface="Consolas" panose="020B0609020204030204" pitchFamily="49" charset="0"/>
              </a:rPr>
              <a:t>hashCode</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657223" y="1905000"/>
            <a:ext cx="10772775" cy="4343401"/>
          </a:xfrm>
        </p:spPr>
        <p:txBody>
          <a:bodyPr>
            <a:noAutofit/>
          </a:bodyPr>
          <a:lstStyle/>
          <a:p>
            <a:pPr marL="0" indent="0">
              <a:lnSpc>
                <a:spcPct val="100000"/>
              </a:lnSpc>
              <a:buNone/>
            </a:pPr>
            <a:r>
              <a:rPr lang="en-US" sz="2000" i="1" dirty="0">
                <a:solidFill>
                  <a:schemeClr val="tx1"/>
                </a:solidFill>
              </a:rPr>
              <a:t>Which implementation do you prefer?</a:t>
            </a:r>
          </a:p>
          <a:p>
            <a:pPr marL="0" indent="0">
              <a:lnSpc>
                <a:spcPct val="100000"/>
              </a:lnSpc>
              <a:buNone/>
            </a:pPr>
            <a:endParaRPr lang="en-US" sz="2000" i="1" dirty="0">
              <a:solidFill>
                <a:schemeClr val="tx1"/>
              </a:solidFill>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a:t>
            </a:r>
          </a:p>
          <a:p>
            <a:pPr marL="0" indent="0">
              <a:lnSpc>
                <a:spcPct val="100000"/>
              </a:lnSpc>
              <a:buNone/>
            </a:pPr>
            <a:endParaRPr lang="en-US" sz="2000" dirty="0">
              <a:solidFill>
                <a:schemeClr val="tx1"/>
              </a:solidFill>
              <a:latin typeface="Consolas" panose="020B0609020204030204" pitchFamily="49" charset="0"/>
              <a:cs typeface="Consolas" panose="020B0609020204030204" pitchFamily="49" charset="0"/>
            </a:endParaRPr>
          </a:p>
          <a:p>
            <a:pPr marL="0" indent="0">
              <a:lnSpc>
                <a:spcPct val="100000"/>
              </a:lnSpc>
              <a:buNone/>
            </a:pPr>
            <a:r>
              <a:rPr lang="en-US" sz="2000" dirty="0">
                <a:solidFill>
                  <a:schemeClr val="tx1"/>
                </a:solidFill>
                <a:latin typeface="Consolas" panose="020B0609020204030204" pitchFamily="49" charset="0"/>
                <a:cs typeface="Consolas" panose="020B0609020204030204" pitchFamily="49" charset="0"/>
              </a:rPr>
              <a:t>public </a:t>
            </a: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t>
            </a:r>
            <a:r>
              <a:rPr lang="en-US" sz="2000" dirty="0" err="1">
                <a:solidFill>
                  <a:schemeClr val="tx1"/>
                </a:solidFill>
                <a:latin typeface="Consolas" panose="020B0609020204030204" pitchFamily="49" charset="0"/>
                <a:cs typeface="Consolas" panose="020B0609020204030204" pitchFamily="49" charset="0"/>
              </a:rPr>
              <a:t>hashCode</a:t>
            </a:r>
            <a:r>
              <a:rPr lang="en-US" sz="2000" dirty="0">
                <a:solidFill>
                  <a:schemeClr val="tx1"/>
                </a:solidFill>
                <a:latin typeface="Consolas" panose="020B0609020204030204" pitchFamily="49" charset="0"/>
                <a:cs typeface="Consolas" panose="020B0609020204030204" pitchFamily="49" charset="0"/>
              </a:rPr>
              <a:t>() {</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    return </a:t>
            </a:r>
            <a:r>
              <a:rPr lang="en-US" sz="2000" dirty="0" err="1">
                <a:solidFill>
                  <a:schemeClr val="tx1"/>
                </a:solidFill>
                <a:latin typeface="Consolas" panose="020B0609020204030204" pitchFamily="49" charset="0"/>
                <a:cs typeface="Consolas" panose="020B0609020204030204" pitchFamily="49" charset="0"/>
              </a:rPr>
              <a:t>name.hashCode</a:t>
            </a:r>
            <a:r>
              <a:rPr lang="en-US" sz="2000" dirty="0">
                <a:solidFill>
                  <a:schemeClr val="tx1"/>
                </a:solidFill>
                <a:latin typeface="Consolas" panose="020B0609020204030204" pitchFamily="49" charset="0"/>
                <a:cs typeface="Consolas" panose="020B0609020204030204" pitchFamily="49" charset="0"/>
              </a:rPr>
              <a:t>()*17 + </a:t>
            </a:r>
            <a:r>
              <a:rPr lang="en-US" sz="2000" dirty="0" err="1">
                <a:solidFill>
                  <a:schemeClr val="tx1"/>
                </a:solidFill>
                <a:latin typeface="Consolas" panose="020B0609020204030204" pitchFamily="49" charset="0"/>
                <a:cs typeface="Consolas" panose="020B0609020204030204" pitchFamily="49" charset="0"/>
              </a:rPr>
              <a:t>size.hashCode</a:t>
            </a:r>
            <a:r>
              <a:rPr lang="en-US" sz="2000" dirty="0">
                <a:solidFill>
                  <a:schemeClr val="tx1"/>
                </a:solidFill>
                <a:latin typeface="Consolas" panose="020B0609020204030204" pitchFamily="49" charset="0"/>
                <a:cs typeface="Consolas" panose="020B0609020204030204" pitchFamily="49" charset="0"/>
              </a:rPr>
              <a:t>();</a:t>
            </a:r>
            <a:br>
              <a:rPr lang="en-US" sz="2000" dirty="0">
                <a:solidFill>
                  <a:schemeClr val="tx1"/>
                </a:solidFill>
                <a:latin typeface="Consolas" panose="020B0609020204030204" pitchFamily="49" charset="0"/>
                <a:cs typeface="Consolas" panose="020B0609020204030204" pitchFamily="49" charset="0"/>
              </a:rPr>
            </a:br>
            <a:r>
              <a:rPr lang="en-US" sz="2000" dirty="0">
                <a:solidFill>
                  <a:schemeClr val="tx1"/>
                </a:solidFill>
                <a:latin typeface="Consolas" panose="020B0609020204030204" pitchFamily="49" charset="0"/>
                <a:cs typeface="Consolas" panose="020B0609020204030204" pitchFamily="49" charset="0"/>
              </a:rPr>
              <a:t>}</a:t>
            </a:r>
          </a:p>
        </p:txBody>
      </p:sp>
      <p:sp>
        <p:nvSpPr>
          <p:cNvPr id="4" name="TextBox 3"/>
          <p:cNvSpPr txBox="1"/>
          <p:nvPr/>
        </p:nvSpPr>
        <p:spPr>
          <a:xfrm>
            <a:off x="5334000" y="2895600"/>
            <a:ext cx="5638800" cy="1477328"/>
          </a:xfrm>
          <a:prstGeom prst="rect">
            <a:avLst/>
          </a:prstGeom>
          <a:noFill/>
        </p:spPr>
        <p:txBody>
          <a:bodyPr wrap="square" rtlCol="0">
            <a:spAutoFit/>
          </a:bodyPr>
          <a:lstStyle/>
          <a:p>
            <a:r>
              <a:rPr lang="en-US" b="1" dirty="0">
                <a:solidFill>
                  <a:srgbClr val="0070C0"/>
                </a:solidFill>
              </a:rPr>
              <a:t>(ii) will likely do the best job since it takes into account both the size and name fields. (</a:t>
            </a:r>
            <a:r>
              <a:rPr lang="en-US" b="1" dirty="0" err="1">
                <a:solidFill>
                  <a:srgbClr val="0070C0"/>
                </a:solidFill>
              </a:rPr>
              <a:t>i</a:t>
            </a:r>
            <a:r>
              <a:rPr lang="en-US" b="1" dirty="0">
                <a:solidFill>
                  <a:srgbClr val="0070C0"/>
                </a:solidFill>
              </a:rPr>
              <a:t>) is also legal but it gives the same </a:t>
            </a:r>
            <a:r>
              <a:rPr lang="en-US" b="1" dirty="0" err="1">
                <a:solidFill>
                  <a:srgbClr val="0070C0"/>
                </a:solidFill>
                <a:latin typeface="Consolas" panose="020B0609020204030204" pitchFamily="49" charset="0"/>
                <a:cs typeface="Consolas" panose="020B0609020204030204" pitchFamily="49" charset="0"/>
              </a:rPr>
              <a:t>hashCode</a:t>
            </a:r>
            <a:r>
              <a:rPr lang="en-US" b="1" dirty="0">
                <a:solidFill>
                  <a:srgbClr val="0070C0"/>
                </a:solidFill>
              </a:rPr>
              <a:t> for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that have different sizes as long as they have the same name, so it doesn’t differentiate between different </a:t>
            </a:r>
            <a:r>
              <a:rPr lang="en-US" b="1" dirty="0" err="1">
                <a:solidFill>
                  <a:srgbClr val="0070C0"/>
                </a:solidFill>
                <a:latin typeface="Consolas" panose="020B0609020204030204" pitchFamily="49" charset="0"/>
                <a:cs typeface="Consolas" panose="020B0609020204030204" pitchFamily="49" charset="0"/>
              </a:rPr>
              <a:t>StockItems</a:t>
            </a:r>
            <a:r>
              <a:rPr lang="en-US" b="1" dirty="0">
                <a:solidFill>
                  <a:srgbClr val="0070C0"/>
                </a:solidFill>
              </a:rPr>
              <a:t> as well as (ii).</a:t>
            </a:r>
            <a:endParaRPr lang="en-US" b="1" dirty="0">
              <a:solidFill>
                <a:srgbClr val="0070C0"/>
              </a:solidFill>
              <a:cs typeface="Courier New" pitchFamily="49" charset="0"/>
            </a:endParaRPr>
          </a:p>
        </p:txBody>
      </p:sp>
    </p:spTree>
    <p:extLst>
      <p:ext uri="{BB962C8B-B14F-4D97-AF65-F5344CB8AC3E}">
        <p14:creationId xmlns:p14="http://schemas.microsoft.com/office/powerpoint/2010/main" val="17998860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Winter 2013 Q7</a:t>
            </a:r>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p:txBody>
      </p:sp>
    </p:spTree>
    <p:extLst>
      <p:ext uri="{BB962C8B-B14F-4D97-AF65-F5344CB8AC3E}">
        <p14:creationId xmlns:p14="http://schemas.microsoft.com/office/powerpoint/2010/main" val="17536847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Winter 2013 Q7</a:t>
            </a:r>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 </a:t>
            </a:r>
          </a:p>
        </p:txBody>
      </p:sp>
    </p:spTree>
    <p:extLst>
      <p:ext uri="{BB962C8B-B14F-4D97-AF65-F5344CB8AC3E}">
        <p14:creationId xmlns:p14="http://schemas.microsoft.com/office/powerpoint/2010/main" val="41790992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Winter 2013 Q7</a:t>
            </a:r>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specifying a method and we have a choice between either requiring a precondition (e.g., </a:t>
            </a:r>
            <a:r>
              <a:rPr lang="en-US" sz="1800" dirty="0">
                <a:solidFill>
                  <a:schemeClr val="tx1"/>
                </a:solidFill>
                <a:latin typeface="Consolas" panose="020B0609020204030204" pitchFamily="49" charset="0"/>
                <a:cs typeface="Consolas" panose="020B0609020204030204" pitchFamily="49" charset="0"/>
              </a:rPr>
              <a:t>@requires: n &gt; 0</a:t>
            </a:r>
            <a:r>
              <a:rPr lang="en-US" sz="1800" i="1" dirty="0">
                <a:solidFill>
                  <a:schemeClr val="tx1"/>
                </a:solidFill>
              </a:rPr>
              <a:t>) or specifying that the method throws an exception under some circumstances (e.g., </a:t>
            </a:r>
            <a:r>
              <a:rPr lang="en-US" sz="1800" dirty="0">
                <a:solidFill>
                  <a:schemeClr val="tx1"/>
                </a:solidFill>
                <a:latin typeface="Consolas" panose="020B0609020204030204" pitchFamily="49" charset="0"/>
                <a:cs typeface="Consolas" panose="020B0609020204030204" pitchFamily="49" charset="0"/>
              </a:rPr>
              <a:t>@throws </a:t>
            </a:r>
            <a:r>
              <a:rPr lang="en-US" sz="1800" dirty="0" err="1">
                <a:solidFill>
                  <a:schemeClr val="tx1"/>
                </a:solidFill>
                <a:latin typeface="Consolas" panose="020B0609020204030204" pitchFamily="49" charset="0"/>
                <a:cs typeface="Consolas" panose="020B0609020204030204" pitchFamily="49" charset="0"/>
              </a:rPr>
              <a:t>IllegalArgumentException</a:t>
            </a:r>
            <a:r>
              <a:rPr lang="en-US" sz="1800" dirty="0">
                <a:solidFill>
                  <a:schemeClr val="tx1"/>
                </a:solidFill>
                <a:latin typeface="Consolas" panose="020B0609020204030204" pitchFamily="49" charset="0"/>
                <a:cs typeface="Consolas" panose="020B0609020204030204" pitchFamily="49" charset="0"/>
              </a:rPr>
              <a:t> if n &lt;= 0</a:t>
            </a:r>
            <a:r>
              <a:rPr lang="en-US" sz="1800" i="1" dirty="0">
                <a:solidFill>
                  <a:schemeClr val="tx1"/>
                </a:solidFill>
              </a:rPr>
              <a:t>).</a:t>
            </a:r>
          </a:p>
          <a:p>
            <a:pPr marL="0" indent="0">
              <a:lnSpc>
                <a:spcPct val="100000"/>
              </a:lnSpc>
              <a:buNone/>
            </a:pPr>
            <a:r>
              <a:rPr lang="en-US" sz="1800" i="1" dirty="0">
                <a:solidFill>
                  <a:schemeClr val="tx1"/>
                </a:solidFill>
              </a:rPr>
              <a:t>Assuming that neither version will be significantly more expensive to implement than the other and that we do not expect the precondition to be violated or the exception to be thrown in normal use, is there any reason to prefer one of these to the other, and, if so, which one?</a:t>
            </a:r>
          </a:p>
          <a:p>
            <a:pPr marL="0" indent="0">
              <a:lnSpc>
                <a:spcPct val="100000"/>
              </a:lnSpc>
              <a:buNone/>
            </a:pPr>
            <a:r>
              <a:rPr lang="en-US" sz="1800" b="1" dirty="0">
                <a:solidFill>
                  <a:srgbClr val="0070C0"/>
                </a:solidFill>
              </a:rPr>
              <a:t>It would be better to specify the exception. That reduces the domain of inputs for which the behavior of the method is unspecified. It also will cause the method to fail fast for incorrect input, which should make the software more robust – or at least less likely to continue execution with erroneous data.</a:t>
            </a:r>
          </a:p>
          <a:p>
            <a:pPr marL="0" indent="0">
              <a:lnSpc>
                <a:spcPct val="100000"/>
              </a:lnSpc>
              <a:buNone/>
            </a:pPr>
            <a:r>
              <a:rPr lang="en-US" sz="1800" b="1" dirty="0">
                <a:solidFill>
                  <a:srgbClr val="0070C0"/>
                </a:solidFill>
              </a:rPr>
              <a:t>Note: You could just as easily argue the other way. It may be better to specify the precondition because once the exception is in the specification, it has to stay there because the client may expect it.</a:t>
            </a:r>
            <a:endParaRPr lang="en-US" sz="1700" dirty="0">
              <a:solidFill>
                <a:srgbClr val="0070C0"/>
              </a:solidFill>
            </a:endParaRPr>
          </a:p>
        </p:txBody>
      </p:sp>
    </p:spTree>
    <p:extLst>
      <p:ext uri="{BB962C8B-B14F-4D97-AF65-F5344CB8AC3E}">
        <p14:creationId xmlns:p14="http://schemas.microsoft.com/office/powerpoint/2010/main" val="342099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1</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 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rgbClr val="FF0000"/>
                </a:solidFill>
                <a:latin typeface="Consolas" panose="020B0609020204030204" pitchFamily="49" charset="0"/>
                <a:cs typeface="Consolas" panose="020B0609020204030204" pitchFamily="49" charset="0"/>
              </a:rPr>
              <a:t>{x &gt; x + y – 3 =&gt; y &lt; 3}</a:t>
            </a:r>
          </a:p>
          <a:p>
            <a:r>
              <a:rPr lang="en-US" dirty="0">
                <a:latin typeface="Consolas" panose="020B0609020204030204" pitchFamily="49" charset="0"/>
                <a:cs typeface="Consolas" panose="020B0609020204030204" pitchFamily="49" charset="0"/>
              </a:rPr>
              <a:t>z = x + y;</a:t>
            </a:r>
          </a:p>
          <a:p>
            <a:r>
              <a:rPr lang="en-US" dirty="0">
                <a:solidFill>
                  <a:srgbClr val="FF0000"/>
                </a:solidFill>
                <a:latin typeface="Consolas" panose="020B0609020204030204" pitchFamily="49" charset="0"/>
                <a:cs typeface="Consolas" panose="020B0609020204030204" pitchFamily="49" charset="0"/>
              </a:rPr>
              <a:t>{x &gt; z – 3}</a:t>
            </a:r>
          </a:p>
          <a:p>
            <a:r>
              <a:rPr lang="en-US" dirty="0">
                <a:latin typeface="Consolas" panose="020B0609020204030204" pitchFamily="49" charset="0"/>
                <a:cs typeface="Consolas" panose="020B0609020204030204" pitchFamily="49" charset="0"/>
              </a:rPr>
              <a:t>y = z – 3;</a:t>
            </a:r>
          </a:p>
          <a:p>
            <a:r>
              <a:rPr lang="en-US" dirty="0">
                <a:latin typeface="Consolas" panose="020B0609020204030204" pitchFamily="49" charset="0"/>
                <a:cs typeface="Consolas" panose="020B0609020204030204" pitchFamily="49" charset="0"/>
              </a:rPr>
              <a:t>{x &gt; y}</a:t>
            </a:r>
          </a:p>
        </p:txBody>
      </p:sp>
    </p:spTree>
    <p:extLst>
      <p:ext uri="{BB962C8B-B14F-4D97-AF65-F5344CB8AC3E}">
        <p14:creationId xmlns:p14="http://schemas.microsoft.com/office/powerpoint/2010/main" val="11757333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Winter 2013 Q8</a:t>
            </a:r>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p:txBody>
      </p:sp>
    </p:spTree>
    <p:extLst>
      <p:ext uri="{BB962C8B-B14F-4D97-AF65-F5344CB8AC3E}">
        <p14:creationId xmlns:p14="http://schemas.microsoft.com/office/powerpoint/2010/main" val="30750942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Winter 2013 Q8</a:t>
            </a:r>
          </a:p>
        </p:txBody>
      </p:sp>
      <p:sp>
        <p:nvSpPr>
          <p:cNvPr id="3" name="Content Placeholder 2"/>
          <p:cNvSpPr>
            <a:spLocks noGrp="1"/>
          </p:cNvSpPr>
          <p:nvPr>
            <p:ph idx="1"/>
          </p:nvPr>
        </p:nvSpPr>
        <p:spPr>
          <a:xfrm>
            <a:off x="657224" y="1981200"/>
            <a:ext cx="10772775" cy="4038600"/>
          </a:xfrm>
        </p:spPr>
        <p:txBody>
          <a:bodyPr>
            <a:normAutofit/>
          </a:bodyPr>
          <a:lstStyle/>
          <a:p>
            <a:pPr marL="0" indent="0">
              <a:lnSpc>
                <a:spcPct val="100000"/>
              </a:lnSpc>
              <a:buNone/>
            </a:pPr>
            <a:r>
              <a:rPr lang="en-US" sz="1800" i="1" dirty="0">
                <a:solidFill>
                  <a:schemeClr val="tx1"/>
                </a:solidFill>
              </a:rPr>
              <a:t>Suppose we are trying to choose between two possible specifications for a method. One of the specifications S is stronger than the other specification W, but both include the behavior needed by clients. In practice, should we always pick the stronger specification S, always pick the weaker one W, or is it possible that either one might be the suitable choice? Give a brief justification of your answer, including a brief list of the main criteria to be used in making the decision.</a:t>
            </a:r>
          </a:p>
          <a:p>
            <a:pPr marL="0" indent="0">
              <a:lnSpc>
                <a:spcPct val="100000"/>
              </a:lnSpc>
              <a:buNone/>
            </a:pPr>
            <a:endParaRPr lang="en-US" sz="1800" i="1" dirty="0">
              <a:solidFill>
                <a:schemeClr val="tx1"/>
              </a:solidFill>
            </a:endParaRPr>
          </a:p>
          <a:p>
            <a:pPr marL="0" indent="0">
              <a:buNone/>
            </a:pPr>
            <a:r>
              <a:rPr lang="en-US" sz="1800" b="1" dirty="0">
                <a:solidFill>
                  <a:srgbClr val="0070C0"/>
                </a:solidFill>
              </a:rPr>
              <a:t>Neither is necessarily better. What is important is picking a specification that is simple, promotes modularity and reuse, and can be implemented efficiently.</a:t>
            </a:r>
          </a:p>
          <a:p>
            <a:pPr marL="0" indent="0">
              <a:buNone/>
            </a:pPr>
            <a:r>
              <a:rPr lang="en-US" sz="1800" b="1" dirty="0">
                <a:solidFill>
                  <a:srgbClr val="0070C0"/>
                </a:solidFill>
              </a:rPr>
              <a:t>(Many answers focused narrowly on which would be easier to implement. While that is important – we don’t want a specification that is impossible to build – it isn’t the main thing that determines whether a system design is good or bad.)</a:t>
            </a:r>
          </a:p>
        </p:txBody>
      </p:sp>
    </p:spTree>
    <p:extLst>
      <p:ext uri="{BB962C8B-B14F-4D97-AF65-F5344CB8AC3E}">
        <p14:creationId xmlns:p14="http://schemas.microsoft.com/office/powerpoint/2010/main" val="65032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1</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 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a:solidFill>
                  <a:schemeClr val="tx1"/>
                </a:solidFill>
                <a:latin typeface="Consolas" panose="020B0609020204030204" pitchFamily="49" charset="0"/>
                <a:cs typeface="Consolas" panose="020B0609020204030204" pitchFamily="49" charset="0"/>
              </a:rPr>
              <a:t>p = a + b;</a:t>
            </a:r>
          </a:p>
          <a:p>
            <a:r>
              <a:rPr lang="es-ES" dirty="0">
                <a:solidFill>
                  <a:schemeClr val="tx1"/>
                </a:solidFill>
                <a:latin typeface="Consolas" panose="020B0609020204030204" pitchFamily="49" charset="0"/>
                <a:cs typeface="Consolas" panose="020B0609020204030204" pitchFamily="49" charset="0"/>
              </a:rPr>
              <a:t>{_______________}</a:t>
            </a: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1093973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1</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 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es-ES" dirty="0">
                <a:solidFill>
                  <a:schemeClr val="tx1"/>
                </a:solidFill>
                <a:latin typeface="Consolas" panose="020B0609020204030204" pitchFamily="49" charset="0"/>
                <a:cs typeface="Consolas" panose="020B0609020204030204" pitchFamily="49" charset="0"/>
              </a:rPr>
              <a:t>{_______________}</a:t>
            </a:r>
          </a:p>
          <a:p>
            <a:r>
              <a:rPr lang="es-ES" dirty="0">
                <a:solidFill>
                  <a:schemeClr val="tx1"/>
                </a:solidFill>
                <a:latin typeface="Consolas" panose="020B0609020204030204" pitchFamily="49" charset="0"/>
                <a:cs typeface="Consolas" panose="020B0609020204030204" pitchFamily="49" charset="0"/>
              </a:rPr>
              <a:t>p = a + b;</a:t>
            </a:r>
          </a:p>
          <a:p>
            <a:r>
              <a:rPr lang="es-ES" dirty="0">
                <a:solidFill>
                  <a:srgbClr val="FF0000"/>
                </a:solidFill>
                <a:latin typeface="Consolas" panose="020B0609020204030204" pitchFamily="49" charset="0"/>
                <a:cs typeface="Consolas" panose="020B0609020204030204" pitchFamily="49" charset="0"/>
              </a:rPr>
              <a:t>{p + a - b = 42}</a:t>
            </a: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85505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code 1</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i="1" dirty="0">
                <a:solidFill>
                  <a:schemeClr val="tx1"/>
                </a:solidFill>
              </a:rPr>
              <a:t>Using backwards reasoning, find the weakest precondition for each sequence of statements and </a:t>
            </a:r>
            <a:r>
              <a:rPr lang="en-US" i="1" dirty="0" err="1">
                <a:solidFill>
                  <a:schemeClr val="tx1"/>
                </a:solidFill>
              </a:rPr>
              <a:t>postcondition</a:t>
            </a:r>
            <a:r>
              <a:rPr lang="en-US" i="1" dirty="0">
                <a:solidFill>
                  <a:schemeClr val="tx1"/>
                </a:solidFill>
              </a:rPr>
              <a:t> below. Insert appropriate assertions in each blank line. You should simplify your answers if possible.</a:t>
            </a:r>
          </a:p>
          <a:p>
            <a:pPr marL="0" indent="0">
              <a:buNone/>
            </a:pPr>
            <a:endParaRPr lang="en-US" dirty="0">
              <a:solidFill>
                <a:schemeClr val="tx1"/>
              </a:solidFill>
            </a:endParaRPr>
          </a:p>
          <a:p>
            <a:r>
              <a:rPr lang="pt-BR" dirty="0">
                <a:solidFill>
                  <a:srgbClr val="FF0000"/>
                </a:solidFill>
                <a:latin typeface="Consolas" panose="020B0609020204030204" pitchFamily="49" charset="0"/>
                <a:cs typeface="Consolas" panose="020B0609020204030204" pitchFamily="49" charset="0"/>
              </a:rPr>
              <a:t>{a + b + a – b = 42 ⇒ a = 21}</a:t>
            </a:r>
          </a:p>
          <a:p>
            <a:r>
              <a:rPr lang="es-ES" dirty="0">
                <a:solidFill>
                  <a:schemeClr val="tx1"/>
                </a:solidFill>
                <a:latin typeface="Consolas" panose="020B0609020204030204" pitchFamily="49" charset="0"/>
                <a:cs typeface="Consolas" panose="020B0609020204030204" pitchFamily="49" charset="0"/>
              </a:rPr>
              <a:t>p = a + b;</a:t>
            </a:r>
          </a:p>
          <a:p>
            <a:r>
              <a:rPr lang="es-ES" dirty="0">
                <a:solidFill>
                  <a:srgbClr val="FF0000"/>
                </a:solidFill>
                <a:latin typeface="Consolas" panose="020B0609020204030204" pitchFamily="49" charset="0"/>
                <a:cs typeface="Consolas" panose="020B0609020204030204" pitchFamily="49" charset="0"/>
              </a:rPr>
              <a:t>{p + a - b = 42}</a:t>
            </a:r>
          </a:p>
          <a:p>
            <a:r>
              <a:rPr lang="es-ES" dirty="0">
                <a:solidFill>
                  <a:schemeClr val="tx1"/>
                </a:solidFill>
                <a:latin typeface="Consolas" panose="020B0609020204030204" pitchFamily="49" charset="0"/>
                <a:cs typeface="Consolas" panose="020B0609020204030204" pitchFamily="49" charset="0"/>
              </a:rPr>
              <a:t>q = a - b;</a:t>
            </a:r>
          </a:p>
          <a:p>
            <a:r>
              <a:rPr lang="es-ES" dirty="0">
                <a:solidFill>
                  <a:schemeClr val="tx1"/>
                </a:solidFill>
                <a:latin typeface="Consolas" panose="020B0609020204030204" pitchFamily="49" charset="0"/>
                <a:cs typeface="Consolas" panose="020B0609020204030204" pitchFamily="49" charset="0"/>
              </a:rPr>
              <a:t>{p + q = 42}</a:t>
            </a:r>
          </a:p>
        </p:txBody>
      </p:sp>
    </p:spTree>
    <p:extLst>
      <p:ext uri="{BB962C8B-B14F-4D97-AF65-F5344CB8AC3E}">
        <p14:creationId xmlns:p14="http://schemas.microsoft.com/office/powerpoint/2010/main" val="212589854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696</TotalTime>
  <Words>3222</Words>
  <Application>Microsoft Macintosh PowerPoint</Application>
  <PresentationFormat>Widescreen</PresentationFormat>
  <Paragraphs>376</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Calibri Light</vt:lpstr>
      <vt:lpstr>Consolas</vt:lpstr>
      <vt:lpstr>Courier New</vt:lpstr>
      <vt:lpstr>Metropolitan</vt:lpstr>
      <vt:lpstr>Section 7: Midterm</vt:lpstr>
      <vt:lpstr>Midterm review</vt:lpstr>
      <vt:lpstr>Midterm topics</vt:lpstr>
      <vt:lpstr>Reasoning about code 1</vt:lpstr>
      <vt:lpstr>Reasoning about code 1</vt:lpstr>
      <vt:lpstr>Reasoning about code 1</vt:lpstr>
      <vt:lpstr>Reasoning about code 1</vt:lpstr>
      <vt:lpstr>Reasoning about code 1</vt:lpstr>
      <vt:lpstr>Reasoning about code 1</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 vs. Implementation</vt:lpstr>
      <vt:lpstr>Specifications 2</vt:lpstr>
      <vt:lpstr>Specifications 2</vt:lpstr>
      <vt:lpstr>Specifications 2</vt:lpstr>
      <vt:lpstr>Specifications 2</vt:lpstr>
      <vt:lpstr>Representation invariants</vt:lpstr>
      <vt:lpstr>Representation invariants</vt:lpstr>
      <vt:lpstr>Representation invariants</vt:lpstr>
      <vt:lpstr>Representation invariants</vt:lpstr>
      <vt:lpstr>Representation invariants</vt:lpstr>
      <vt:lpstr>Reasoning about code 2</vt:lpstr>
      <vt:lpstr>Reasoning about code 2</vt:lpstr>
      <vt:lpstr>Reasoning about code 2</vt:lpstr>
      <vt:lpstr>Reasoning about code 2</vt:lpstr>
      <vt:lpstr>Reasoning about code 2</vt:lpstr>
      <vt:lpstr>Reasoning about code 2</vt:lpstr>
      <vt:lpstr>Reasoning about code 2</vt:lpstr>
      <vt:lpstr>Reasoning about code 2</vt:lpstr>
      <vt:lpstr>Equality</vt:lpstr>
      <vt:lpstr>Equality</vt:lpstr>
      <vt:lpstr>Equality</vt:lpstr>
      <vt:lpstr>Equality</vt:lpstr>
      <vt:lpstr>Equality</vt:lpstr>
      <vt:lpstr>Equality</vt:lpstr>
      <vt:lpstr>hashCode</vt:lpstr>
      <vt:lpstr>hashCode</vt:lpstr>
      <vt:lpstr>hashCode</vt:lpstr>
      <vt:lpstr>hashCode</vt:lpstr>
      <vt:lpstr>hashCode</vt:lpstr>
      <vt:lpstr>hashCode</vt:lpstr>
      <vt:lpstr>hashCode</vt:lpstr>
      <vt:lpstr>hashCode</vt:lpstr>
      <vt:lpstr>Winter 2013 Q7</vt:lpstr>
      <vt:lpstr>Winter 2013 Q7</vt:lpstr>
      <vt:lpstr>Winter 2013 Q7</vt:lpstr>
      <vt:lpstr>Winter 2013 Q8</vt:lpstr>
      <vt:lpstr>Winter 2013 Q8</vt:lpstr>
    </vt:vector>
  </TitlesOfParts>
  <Company>University of Washington</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dc:creator>
  <cp:lastModifiedBy>kesting</cp:lastModifiedBy>
  <cp:revision>261</cp:revision>
  <dcterms:created xsi:type="dcterms:W3CDTF">2015-02-11T20:27:06Z</dcterms:created>
  <dcterms:modified xsi:type="dcterms:W3CDTF">2018-04-25T16:03:21Z</dcterms:modified>
</cp:coreProperties>
</file>