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00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81" r:id="rId17"/>
    <p:sldId id="382" r:id="rId18"/>
    <p:sldId id="383" r:id="rId19"/>
    <p:sldId id="397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8" r:id="rId31"/>
    <p:sldId id="394" r:id="rId32"/>
    <p:sldId id="399" r:id="rId33"/>
  </p:sldIdLst>
  <p:sldSz cx="9144000" cy="6858000" type="screen4x3"/>
  <p:notesSz cx="6934200" cy="9220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C80"/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1" autoAdjust="0"/>
    <p:restoredTop sz="84499" autoAdjust="0"/>
  </p:normalViewPr>
  <p:slideViewPr>
    <p:cSldViewPr>
      <p:cViewPr varScale="1">
        <p:scale>
          <a:sx n="108" d="100"/>
          <a:sy n="108" d="100"/>
        </p:scale>
        <p:origin x="13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  <p:extLst>
      <p:ext uri="{BB962C8B-B14F-4D97-AF65-F5344CB8AC3E}">
        <p14:creationId xmlns:p14="http://schemas.microsoft.com/office/powerpoint/2010/main" val="52720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MDD is something else entirely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  <p:extLst>
      <p:ext uri="{BB962C8B-B14F-4D97-AF65-F5344CB8AC3E}">
        <p14:creationId xmlns:p14="http://schemas.microsoft.com/office/powerpoint/2010/main" val="49498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C8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C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C8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443A7F"/>
                </a:solidFill>
              </a:rPr>
              <a:t>Zach Tatlock</a:t>
            </a:r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21</a:t>
            </a:r>
          </a:p>
          <a:p>
            <a:pPr algn="ctr"/>
            <a:r>
              <a:rPr lang="en-US" sz="4800" i="1" dirty="0">
                <a:latin typeface="Helvetica" charset="0"/>
                <a:ea typeface="Helvetica" charset="0"/>
                <a:cs typeface="Helvetica" charset="0"/>
              </a:rPr>
              <a:t>Design Patterns 2</a:t>
            </a:r>
          </a:p>
        </p:txBody>
      </p:sp>
    </p:spTree>
    <p:extLst>
      <p:ext uri="{BB962C8B-B14F-4D97-AF65-F5344CB8AC3E}">
        <p14:creationId xmlns:p14="http://schemas.microsoft.com/office/powerpoint/2010/main" val="50935349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Decorator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/>
              <a:t>Add functionality without changing the interface</a:t>
            </a:r>
          </a:p>
          <a:p>
            <a:pPr lvl="2"/>
            <a:endParaRPr lang="en-US" sz="2000" dirty="0"/>
          </a:p>
          <a:p>
            <a:r>
              <a:rPr lang="en-US" sz="2000" dirty="0"/>
              <a:t>Add to existing methods to do something additional </a:t>
            </a:r>
          </a:p>
          <a:p>
            <a:pPr lvl="1"/>
            <a:r>
              <a:rPr lang="en-US" sz="2000" dirty="0"/>
              <a:t>(while still preserving the previous specification)</a:t>
            </a:r>
          </a:p>
          <a:p>
            <a:pPr lvl="2"/>
            <a:endParaRPr lang="en-US" sz="2000" dirty="0"/>
          </a:p>
          <a:p>
            <a:r>
              <a:rPr lang="en-US" sz="2000" dirty="0"/>
              <a:t>Not all </a:t>
            </a:r>
            <a:r>
              <a:rPr lang="en-US" sz="2000" dirty="0" err="1"/>
              <a:t>subclassing</a:t>
            </a:r>
            <a:r>
              <a:rPr lang="en-US" sz="2000" dirty="0"/>
              <a:t> is decoration</a:t>
            </a:r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window implementations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3622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shaded</a:t>
            </a:r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/>
              <a:t>What does it do about methods like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Decoration via delegation can create a class with no Java subtyping relationship, which is often desirable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Same interface </a:t>
            </a:r>
            <a:r>
              <a:rPr lang="en-US" sz="2000" i="1" dirty="0"/>
              <a:t>and</a:t>
            </a:r>
            <a:r>
              <a:rPr lang="en-US" sz="2000" dirty="0"/>
              <a:t> functionality as the wrapped class</a:t>
            </a:r>
          </a:p>
          <a:p>
            <a:pPr lvl="1"/>
            <a:r>
              <a:rPr lang="en-US" sz="2000" dirty="0"/>
              <a:t>So, uh, why wrap it?...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/>
              <a:t>Avoid work if object is never used</a:t>
            </a:r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pattern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Composite permits a client to manipulate either an </a:t>
            </a:r>
            <a:r>
              <a:rPr lang="en-US" sz="2000" i="1" dirty="0">
                <a:solidFill>
                  <a:schemeClr val="accent2"/>
                </a:solidFill>
              </a:rPr>
              <a:t>atomic</a:t>
            </a:r>
            <a:r>
              <a:rPr lang="en-US" sz="2000" dirty="0"/>
              <a:t> unit or a </a:t>
            </a:r>
            <a:r>
              <a:rPr lang="en-US" sz="2000" i="1" dirty="0">
                <a:solidFill>
                  <a:schemeClr val="accent2"/>
                </a:solidFill>
              </a:rPr>
              <a:t>collection</a:t>
            </a:r>
            <a:r>
              <a:rPr lang="en-US" sz="2000" dirty="0"/>
              <a:t> of units in the same way</a:t>
            </a:r>
          </a:p>
          <a:p>
            <a:pPr lvl="1"/>
            <a:r>
              <a:rPr lang="en-US" sz="2000" dirty="0"/>
              <a:t>So no need to “always know” if an object is a collection of smaller objects or not</a:t>
            </a:r>
          </a:p>
          <a:p>
            <a:pPr lvl="2"/>
            <a:endParaRPr lang="en-US" sz="2000" dirty="0"/>
          </a:p>
          <a:p>
            <a:r>
              <a:rPr lang="en-US" sz="2000" dirty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/>
              <a:t>An extended example…</a:t>
            </a:r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Rod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Tape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>
                <a:latin typeface="Courier New" pitchFamily="49" charset="0"/>
              </a:rPr>
              <a:t>() 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Shelf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Page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Column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Word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  Letter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concatenation of column 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Behavioral patterns (affecting object semantics)</a:t>
            </a:r>
          </a:p>
          <a:p>
            <a:pPr lvl="1">
              <a:spcBef>
                <a:spcPts val="2000"/>
              </a:spcBef>
            </a:pPr>
            <a:r>
              <a:rPr lang="en-US" sz="2000" dirty="0"/>
              <a:t>Already seen: Observer</a:t>
            </a:r>
          </a:p>
          <a:p>
            <a:pPr lvl="1">
              <a:spcBef>
                <a:spcPts val="2000"/>
              </a:spcBef>
            </a:pPr>
            <a:r>
              <a:rPr lang="en-US" sz="2000" dirty="0"/>
              <a:t>Will just do 2-3 related ones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</a:p>
          <a:p>
            <a:endParaRPr lang="en-US" sz="2000" dirty="0"/>
          </a:p>
          <a:p>
            <a:r>
              <a:rPr lang="en-US" sz="2000" dirty="0"/>
              <a:t>Idea: generalize the notion of an iterator – process the components of a composite in an order appropriate for the application</a:t>
            </a:r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/d;</a:t>
            </a:r>
            <a:endParaRPr lang="en-US" sz="2000" dirty="0"/>
          </a:p>
          <a:p>
            <a:pPr lvl="1"/>
            <a:r>
              <a:rPr lang="en-US" sz="2000" dirty="0"/>
              <a:t>How do we traverse/process these expressions?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Representing Java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foo * b + c / d;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use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test 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side: a in a==b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side: b in a==b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model vs. type hierarchy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AST for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Class 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/>
              <a:t>perations 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for each entry in this table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Question:  Should we group together the code for a particular operation or the code for a particular expression?</a:t>
            </a:r>
          </a:p>
          <a:p>
            <a:pPr lvl="1"/>
            <a:r>
              <a:rPr lang="en-US" sz="2000" dirty="0"/>
              <a:t>That is, do we group the code into rows or columns?</a:t>
            </a:r>
          </a:p>
          <a:p>
            <a:endParaRPr lang="en-US" sz="800" dirty="0"/>
          </a:p>
          <a:p>
            <a:r>
              <a:rPr lang="en-US" sz="2000" dirty="0"/>
              <a:t>Given an operation and an expression, how do we “find” the proper piece of code?</a:t>
            </a:r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types of objects, hard to add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instance of the </a:t>
            </a:r>
            <a:r>
              <a:rPr lang="en-US" sz="2000" dirty="0">
                <a:solidFill>
                  <a:schemeClr val="accent2"/>
                </a:solidFill>
              </a:rPr>
              <a:t>Composite</a:t>
            </a:r>
            <a:r>
              <a:rPr lang="en-US" sz="2000" dirty="0"/>
              <a:t> pattern</a:t>
            </a:r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types of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000090"/>
                </a:solidFill>
              </a:rPr>
              <a:t>Visitor</a:t>
            </a:r>
            <a:r>
              <a:rPr lang="en-US" sz="2000" dirty="0"/>
              <a:t> pattern is a variety of the procedural pattern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(See also many offerings of CSE341 for an extended take</a:t>
            </a:r>
          </a:p>
          <a:p>
            <a:r>
              <a:rPr lang="en-US" sz="2000" dirty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    interpreter)</a:t>
            </a: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Dynamic dispatch chooses the right implementation, for a call like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Overall type-checker spread across 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Create 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</a:rPr>
              <a:t>condType.equals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BoolType</a:t>
            </a:r>
            <a:r>
              <a:rPr lang="en-US" sz="2000" b="1" dirty="0">
                <a:latin typeface="Courier New" pitchFamily="49" charset="0"/>
              </a:rPr>
              <a:t>) &amp;&amp; 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 </a:t>
            </a:r>
            <a:r>
              <a:rPr lang="en-US" sz="2000" b="1" dirty="0" err="1">
                <a:latin typeface="Courier New" pitchFamily="49" charset="0"/>
              </a:rPr>
              <a:t>thenType.equals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)))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How to invoke the right method for an expression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br>
              <a:rPr lang="en-US" dirty="0"/>
            </a:br>
            <a:r>
              <a:rPr lang="en-US" dirty="0"/>
              <a:t>(using procedural pattern)</a:t>
            </a:r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Cascaded if tests are likely to run slowly (in Java)</a:t>
            </a: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pattern:</a:t>
            </a:r>
            <a:br>
              <a:rPr lang="en-US" dirty="0"/>
            </a:br>
            <a:r>
              <a:rPr lang="en-US" dirty="0"/>
              <a:t>A 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Nodes (objects in the hierarchy) accept visitors for traversal</a:t>
            </a:r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>
                <a:latin typeface="Courier New" pitchFamily="49" charset="0"/>
              </a:rPr>
              <a:t>extends Expression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Visitor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>
                <a:latin typeface="Courier New" pitchFamily="49" charset="0"/>
              </a:rPr>
              <a:t>(SomeExpression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733800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>
                <a:latin typeface="+mj-lt"/>
              </a:rPr>
              <a:t>traverses 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patterns:  Wrappers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dirty="0">
                <a:solidFill>
                  <a:schemeClr val="accent6"/>
                </a:solidFill>
              </a:rPr>
              <a:t>wrapper</a:t>
            </a:r>
            <a:r>
              <a:rPr lang="en-US" sz="2000" dirty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/>
              <a:t>Wrappers are a thin veneer over an encapsulated class </a:t>
            </a:r>
          </a:p>
          <a:p>
            <a:pPr lvl="1"/>
            <a:r>
              <a:rPr lang="en-US" sz="2000" dirty="0"/>
              <a:t>Modify the interface</a:t>
            </a:r>
          </a:p>
          <a:p>
            <a:pPr lvl="1"/>
            <a:r>
              <a:rPr lang="en-US" sz="2000" dirty="0"/>
              <a:t>Extend behavior</a:t>
            </a:r>
          </a:p>
          <a:p>
            <a:pPr lvl="1"/>
            <a:r>
              <a:rPr lang="en-US" sz="2000" dirty="0"/>
              <a:t>Restrict access </a:t>
            </a:r>
          </a:p>
          <a:p>
            <a:pPr marL="0" indent="0">
              <a:buNone/>
            </a:pPr>
            <a:r>
              <a:rPr lang="en-US" sz="2000" dirty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Some 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accepting visitors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leftExp.accept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rightExp.accept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{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testExp.accept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thenExp.accept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elseExp.accept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 visitor has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>
                <a:latin typeface="+mj-lt"/>
              </a:rPr>
              <a:t>Lets clients provide unexpected visitors</a:t>
            </a: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Implementing visitors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Because language/type-checker is not instance-of-test friendly</a:t>
            </a: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Adapter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Change an interface without changing functionality</a:t>
            </a:r>
          </a:p>
          <a:p>
            <a:pPr lvl="1"/>
            <a:r>
              <a:rPr lang="en-US" sz="2000" dirty="0"/>
              <a:t>Rename a method</a:t>
            </a:r>
          </a:p>
          <a:p>
            <a:pPr lvl="1"/>
            <a:r>
              <a:rPr lang="en-US" sz="2000" dirty="0"/>
              <a:t>Convert units</a:t>
            </a:r>
          </a:p>
          <a:p>
            <a:pPr lvl="1"/>
            <a:r>
              <a:rPr lang="en-US" sz="2000" dirty="0"/>
              <a:t>Implement a method in terms of another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use “old” method names for legacy code</a:t>
            </a:r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Adapter example:  scaling rectangles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We have this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Goal: client code wants to use this library to “implement”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Adapter: Use </a:t>
            </a:r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         extends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         implements 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Adapter: use delegation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ScaleableRectangle2(float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>
                <a:latin typeface="Courier New" pitchFamily="49" charset="0"/>
              </a:rPr>
              <a:t>,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r.setWidth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r.setHeight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circumference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return </a:t>
            </a:r>
            <a:r>
              <a:rPr lang="en-US" sz="2000" b="1" dirty="0" err="1">
                <a:latin typeface="Courier New" pitchFamily="49" charset="0"/>
              </a:rPr>
              <a:t>r.circumference</a:t>
            </a:r>
            <a:r>
              <a:rPr lang="en-US" sz="2000" b="1" dirty="0">
                <a:latin typeface="Courier New" pitchFamily="49" charset="0"/>
              </a:rPr>
              <a:t>();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Subclassing vs. delegation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Subclassing</a:t>
            </a:r>
            <a:endParaRPr lang="en-US" sz="2000" dirty="0"/>
          </a:p>
          <a:p>
            <a:pPr lvl="1"/>
            <a:r>
              <a:rPr lang="en-US" sz="2000" dirty="0"/>
              <a:t>automatically gives access to </a:t>
            </a:r>
            <a:r>
              <a:rPr lang="en-US" sz="2000" dirty="0">
                <a:solidFill>
                  <a:srgbClr val="0000FF"/>
                </a:solidFill>
              </a:rPr>
              <a:t>all methods </a:t>
            </a:r>
            <a:r>
              <a:rPr lang="en-US" sz="2000" dirty="0"/>
              <a:t>of superclass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built in </a:t>
            </a:r>
            <a:r>
              <a:rPr lang="en-US" sz="2000" dirty="0"/>
              <a:t>to the language (syntax, efficiency)</a:t>
            </a:r>
          </a:p>
          <a:p>
            <a:pPr marL="0" indent="0">
              <a:buNone/>
            </a:pPr>
            <a:r>
              <a:rPr lang="en-US" sz="2000" dirty="0"/>
              <a:t>Delegation</a:t>
            </a:r>
          </a:p>
          <a:p>
            <a:pPr lvl="1"/>
            <a:r>
              <a:rPr lang="en-US" sz="2000" dirty="0"/>
              <a:t>permits </a:t>
            </a:r>
            <a:r>
              <a:rPr lang="en-US" sz="2000" dirty="0">
                <a:solidFill>
                  <a:srgbClr val="0000FF"/>
                </a:solidFill>
              </a:rPr>
              <a:t>removal</a:t>
            </a:r>
            <a:r>
              <a:rPr lang="en-US" sz="2000" dirty="0"/>
              <a:t> of methods (compile-time checking)</a:t>
            </a:r>
          </a:p>
          <a:p>
            <a:pPr lvl="1"/>
            <a:r>
              <a:rPr lang="en-US" sz="2000" dirty="0"/>
              <a:t>objects of </a:t>
            </a:r>
            <a:r>
              <a:rPr lang="en-US" sz="2000" dirty="0">
                <a:solidFill>
                  <a:srgbClr val="0000FF"/>
                </a:solidFill>
              </a:rPr>
              <a:t>arbitrary concrete classes </a:t>
            </a:r>
            <a:r>
              <a:rPr lang="en-US" sz="2000" dirty="0"/>
              <a:t>can be wrapped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multiple</a:t>
            </a:r>
            <a:r>
              <a:rPr lang="en-US" sz="2000" dirty="0"/>
              <a:t> wrappers can be composed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Delegation vs. </a:t>
            </a:r>
            <a:r>
              <a:rPr lang="en-US" sz="2000" i="1" dirty="0"/>
              <a:t>composition</a:t>
            </a:r>
          </a:p>
          <a:p>
            <a:pPr lvl="1"/>
            <a:r>
              <a:rPr lang="en-US" sz="2000" dirty="0"/>
              <a:t>Differences are subtle</a:t>
            </a:r>
          </a:p>
          <a:p>
            <a:pPr lvl="1"/>
            <a:r>
              <a:rPr lang="en-US" sz="2000" dirty="0"/>
              <a:t>For CSE 331, consider them equivalent (?)</a:t>
            </a:r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0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2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30451</TotalTime>
  <Words>2279</Words>
  <Application>Microsoft Macintosh PowerPoint</Application>
  <PresentationFormat>On-screen Show (4:3)</PresentationFormat>
  <Paragraphs>474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Courier New</vt:lpstr>
      <vt:lpstr>Helvetica</vt:lpstr>
      <vt:lpstr>Symbol</vt:lpstr>
      <vt:lpstr>Times New Roman</vt:lpstr>
      <vt:lpstr>Wingdings</vt:lpstr>
      <vt:lpstr>simple</vt:lpstr>
      <vt:lpstr>VISIO</vt:lpstr>
      <vt:lpstr>Visio</vt:lpstr>
      <vt:lpstr>CSE 331 Software Design and Implementation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Subclassing vs.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 Libraries</vt:lpstr>
      <vt:lpstr>Outline</vt:lpstr>
      <vt:lpstr>Traversing composites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358</cp:revision>
  <cp:lastPrinted>2017-03-10T14:51:24Z</cp:lastPrinted>
  <dcterms:created xsi:type="dcterms:W3CDTF">2012-02-17T18:07:42Z</dcterms:created>
  <dcterms:modified xsi:type="dcterms:W3CDTF">2018-05-18T13:19:09Z</dcterms:modified>
</cp:coreProperties>
</file>