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13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8" r:id="rId47"/>
    <p:sldId id="405" r:id="rId48"/>
    <p:sldId id="409" r:id="rId49"/>
  </p:sldIdLst>
  <p:sldSz cx="9144000" cy="6858000" type="screen4x3"/>
  <p:notesSz cx="9220200" cy="69342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A7F"/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200" y="2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creating a new Tricycle() directly, call the </a:t>
            </a:r>
            <a:r>
              <a:rPr lang="en-US" dirty="0" err="1"/>
              <a:t>createBicycle</a:t>
            </a:r>
            <a:r>
              <a:rPr lang="en-US" dirty="0"/>
              <a:t>()</a:t>
            </a:r>
            <a:r>
              <a:rPr lang="en-US" baseline="0" dirty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Now each subclass just needs to provide</a:t>
            </a:r>
            <a:r>
              <a:rPr lang="en-US" baseline="0" dirty="0"/>
              <a:t> (override) </a:t>
            </a:r>
            <a:r>
              <a:rPr lang="en-US" baseline="0" dirty="0" err="1"/>
              <a:t>createBicycle</a:t>
            </a:r>
            <a:r>
              <a:rPr lang="en-US" baseline="0" dirty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Move the factory methods out of the client classes into their own class</a:t>
            </a:r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Factory object contains all the factory methods for the</a:t>
            </a:r>
            <a:r>
              <a:rPr lang="en-US" baseline="0" dirty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having</a:t>
            </a:r>
            <a:r>
              <a:rPr lang="en-US" baseline="0" dirty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9113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2" y="3292828"/>
            <a:ext cx="7377361" cy="31219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 fontScale="92500"/>
          </a:bodyPr>
          <a:lstStyle/>
          <a:p>
            <a:r>
              <a:rPr lang="en-US" dirty="0">
                <a:solidFill>
                  <a:srgbClr val="443A7F"/>
                </a:solidFill>
              </a:rPr>
              <a:t>Leah Perlmutter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20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Design Patterns 1</a:t>
            </a:r>
          </a:p>
        </p:txBody>
      </p:sp>
    </p:spTree>
    <p:extLst>
      <p:ext uri="{BB962C8B-B14F-4D97-AF65-F5344CB8AC3E}">
        <p14:creationId xmlns:p14="http://schemas.microsoft.com/office/powerpoint/2010/main" val="199409735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should you care?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You could come up with these solutions on your own</a:t>
            </a:r>
          </a:p>
          <a:p>
            <a:pPr lvl="1"/>
            <a:r>
              <a:rPr lang="en-US" sz="2000" dirty="0"/>
              <a:t>You shouldn't have to!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design pattern is a known solution to a known problem</a:t>
            </a:r>
          </a:p>
          <a:p>
            <a:pPr lvl="1"/>
            <a:r>
              <a:rPr lang="en-US" sz="2000" dirty="0"/>
              <a:t>A concise description of a successful “pro-tip”</a:t>
            </a:r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term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“Gang of Four” (</a:t>
            </a:r>
            <a:r>
              <a:rPr lang="en-US" sz="2000" dirty="0" err="1"/>
              <a:t>GoF</a:t>
            </a:r>
            <a:r>
              <a:rPr lang="en-US" sz="2000" dirty="0"/>
              <a:t>)</a:t>
            </a:r>
            <a:r>
              <a:rPr lang="en-US" sz="2000" dirty="0">
                <a:sym typeface="Webdings"/>
              </a:rPr>
              <a:t> </a:t>
            </a:r>
          </a:p>
          <a:p>
            <a:pPr lvl="1"/>
            <a:r>
              <a:rPr lang="en-US" sz="2000" dirty="0">
                <a:sym typeface="Webdings"/>
              </a:rPr>
              <a:t>Gamma, Helm, Johnson, </a:t>
            </a:r>
            <a:r>
              <a:rPr lang="en-US" sz="2000" dirty="0" err="1">
                <a:sym typeface="Webdings"/>
              </a:rPr>
              <a:t>Vlissides</a:t>
            </a:r>
            <a:endParaRPr lang="en-US" sz="2000" dirty="0">
              <a:sym typeface="Webdings"/>
            </a:endParaRPr>
          </a:p>
          <a:p>
            <a:pPr marL="0" indent="0">
              <a:buNone/>
            </a:pPr>
            <a:endParaRPr lang="en-US" sz="2000" dirty="0">
              <a:sym typeface="Webdings"/>
            </a:endParaRPr>
          </a:p>
          <a:p>
            <a:pPr marL="0" indent="0">
              <a:buNone/>
            </a:pPr>
            <a:endParaRPr lang="en-US" sz="2000" dirty="0">
              <a:sym typeface="Webdings"/>
            </a:endParaRP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decided to codify them</a:t>
            </a:r>
          </a:p>
          <a:p>
            <a:pPr lvl="1"/>
            <a:r>
              <a:rPr lang="en-US" sz="2000" dirty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>
                <a:sym typeface="Webdings"/>
              </a:rPr>
              <a:t>But any “paradigm” should have design patterns</a:t>
            </a:r>
            <a:endParaRPr lang="en-US" sz="2000" dirty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dirty="0"/>
              <a:t>atterns</a:t>
            </a:r>
            <a:r>
              <a:rPr lang="en-US" dirty="0"/>
              <a:t> vs.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phrase </a:t>
            </a:r>
            <a:r>
              <a:rPr lang="en-US" sz="2000" i="1" dirty="0">
                <a:solidFill>
                  <a:schemeClr val="accent2"/>
                </a:solidFill>
              </a:rPr>
              <a:t>pattern</a:t>
            </a:r>
            <a:r>
              <a:rPr lang="en-US" sz="2000" dirty="0"/>
              <a:t> has been wildly overused since the </a:t>
            </a:r>
            <a:r>
              <a:rPr lang="en-US" sz="2000" dirty="0" err="1"/>
              <a:t>GoF</a:t>
            </a:r>
            <a:r>
              <a:rPr lang="en-US" sz="2000" dirty="0"/>
              <a:t> patterns have been introduced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Misused as a synonym for “[somebody says]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/>
              <a:t> is a good way to write programs.”</a:t>
            </a:r>
          </a:p>
          <a:p>
            <a:pPr lvl="1"/>
            <a:r>
              <a:rPr lang="en-US" sz="2000" dirty="0"/>
              <a:t>And “anti-pattern” has become a synonym for “[somebody says]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/>
              <a:t> is a bad way to write programs.”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GoF</a:t>
            </a:r>
            <a:r>
              <a:rPr lang="en-US" sz="2000" dirty="0"/>
              <a:t>-style patterns have richness, history, language-independence, documentation and thus (most likely) far more staying power</a:t>
            </a:r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</a:t>
            </a:r>
            <a:r>
              <a:rPr lang="en-US" dirty="0" err="1"/>
              <a:t>GoF</a:t>
            </a:r>
            <a:r>
              <a:rPr lang="en-US" dirty="0"/>
              <a:t>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/>
              <a:t> generator</a:t>
            </a:r>
          </a:p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/>
                <a:cs typeface="Courier New"/>
              </a:rPr>
              <a:t>PrinterController</a:t>
            </a:r>
            <a:r>
              <a:rPr lang="en-US" sz="2000" dirty="0"/>
              <a:t>, etc…</a:t>
            </a:r>
          </a:p>
          <a:p>
            <a:r>
              <a:rPr lang="en-US" sz="2000" dirty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/>
              <a:t>Maybe strings in a particular language for messages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it easier to ensure some key invariants</a:t>
            </a:r>
          </a:p>
          <a:p>
            <a:pPr lvl="1"/>
            <a:r>
              <a:rPr lang="en-US" sz="2000" dirty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it easier to control when that single instance is created </a:t>
            </a:r>
          </a:p>
          <a:p>
            <a:pPr lvl="1"/>
            <a:r>
              <a:rPr lang="en-US" sz="2000" dirty="0"/>
              <a:t>If expensive, delay until needed and then don’t do it again</a:t>
            </a:r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final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Foo(); 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How: multiple approaches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b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synchronized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instance = new Foo();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Eager allocation of instance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Lazy allocation of instance</a:t>
            </a:r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/>
              <a:t>Factory Method, Abstract Factory, </a:t>
            </a:r>
            <a:r>
              <a:rPr lang="en-US" sz="2000" i="1" dirty="0">
                <a:solidFill>
                  <a:srgbClr val="009900"/>
                </a:solidFill>
              </a:rPr>
              <a:t>Singleton</a:t>
            </a:r>
            <a:r>
              <a:rPr lang="en-US" sz="2000" dirty="0"/>
              <a:t>, Builder, Prototype,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/>
              <a:t>Adapter, Bridge, </a:t>
            </a:r>
            <a:r>
              <a:rPr lang="en-US" sz="2000" i="1" dirty="0">
                <a:solidFill>
                  <a:srgbClr val="009900"/>
                </a:solidFill>
              </a:rPr>
              <a:t>Composite</a:t>
            </a:r>
            <a:r>
              <a:rPr lang="en-US" sz="2000" dirty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i="1" dirty="0">
                <a:solidFill>
                  <a:srgbClr val="009900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i="1" dirty="0">
                <a:solidFill>
                  <a:srgbClr val="009900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Green = ones we’ve seen already </a:t>
            </a:r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Sharing: Patterns for reusing objects (to save space </a:t>
            </a:r>
            <a:r>
              <a:rPr lang="en-US" sz="2000" i="1" dirty="0"/>
              <a:t>and</a:t>
            </a:r>
            <a:r>
              <a:rPr lang="en-US" sz="2000" dirty="0"/>
              <a:t> other reasons)</a:t>
            </a:r>
          </a:p>
          <a:p>
            <a:pPr lvl="1" indent="-342900"/>
            <a:r>
              <a:rPr lang="en-US" sz="2000" dirty="0"/>
              <a:t>Singleton, Interning, Flyweight</a:t>
            </a:r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/>
              <a:t>Motivation for factories:</a:t>
            </a:r>
            <a:br>
              <a:rPr lang="en-US" sz="3200" dirty="0"/>
            </a:br>
            <a:r>
              <a:rPr lang="en-US" sz="3200" dirty="0"/>
              <a:t>Changing implementations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Supertypes</a:t>
            </a:r>
            <a:r>
              <a:rPr lang="en-US" sz="2000" dirty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Clients use the </a:t>
            </a:r>
            <a:r>
              <a:rPr lang="en-GB" sz="2000" dirty="0" err="1"/>
              <a:t>supertype</a:t>
            </a:r>
            <a:r>
              <a:rPr lang="en-GB" sz="2000" dirty="0"/>
              <a:t> 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/>
              <a:t>)</a:t>
            </a:r>
          </a:p>
          <a:p>
            <a:pPr marL="457200" lvl="1" indent="0">
              <a:buNone/>
            </a:pPr>
            <a:r>
              <a:rPr lang="en-GB" sz="2000" dirty="0"/>
              <a:t>Still need to use a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/>
              <a:t>Must decide concrete implementation </a:t>
            </a:r>
            <a:r>
              <a:rPr lang="en-GB" sz="2000" i="1" dirty="0"/>
              <a:t>somewhere</a:t>
            </a:r>
          </a:p>
          <a:p>
            <a:pPr lvl="2"/>
            <a:r>
              <a:rPr lang="en-GB" sz="2000" dirty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abstraction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factories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Factory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Clients call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instead of a particular constructor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To switch the implementation, change only </a:t>
            </a:r>
            <a:r>
              <a:rPr lang="en-US" sz="2000" i="1" dirty="0">
                <a:solidFill>
                  <a:srgbClr val="C00000"/>
                </a:solidFill>
              </a:rPr>
              <a:t>one</a:t>
            </a:r>
            <a:r>
              <a:rPr lang="en-US" sz="2000" dirty="0"/>
              <a:t> place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/>
              <a:t> can do arbitrary computations to decide what kind of matrix to make (unlike what’s shown above)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Introduction to design patterns</a:t>
            </a:r>
          </a:p>
          <a:p>
            <a:endParaRPr lang="en-US" sz="2000" dirty="0"/>
          </a:p>
          <a:p>
            <a:r>
              <a:rPr lang="en-US" sz="2000" dirty="0"/>
              <a:t>Creational patterns (constructing objects)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lecture: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Structural patterns (controlling heap layout)</a:t>
            </a:r>
          </a:p>
          <a:p>
            <a:endParaRPr lang="en-US" sz="2000" dirty="0"/>
          </a:p>
          <a:p>
            <a:r>
              <a:rPr lang="en-US" sz="2000" dirty="0"/>
              <a:t>Behavioral patterns (affecting object semantics)</a:t>
            </a:r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Options: just date? just time? </a:t>
            </a:r>
            <a:r>
              <a:rPr lang="en-GB" sz="2000" dirty="0" err="1"/>
              <a:t>date+time</a:t>
            </a:r>
            <a:r>
              <a:rPr lang="en-GB" sz="2000" dirty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                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</a:t>
            </a:r>
            <a:r>
              <a:rPr lang="en-GB" sz="2000" b="1" i="1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Bicycle 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New example:</a:t>
            </a:r>
          </a:p>
          <a:p>
            <a:pPr lvl="2"/>
            <a:r>
              <a:rPr lang="en-US" sz="2000" dirty="0"/>
              <a:t>No factories yet</a:t>
            </a:r>
          </a:p>
          <a:p>
            <a:pPr lvl="2"/>
            <a:r>
              <a:rPr lang="en-US" sz="2000" dirty="0"/>
              <a:t>Coming: factories for the </a:t>
            </a:r>
            <a:r>
              <a:rPr lang="en-US" sz="2000" i="1" dirty="0"/>
              <a:t>bicycles</a:t>
            </a:r>
            <a:r>
              <a:rPr lang="en-US" sz="2000" dirty="0"/>
              <a:t> to get flexibility and code reuse</a:t>
            </a:r>
          </a:p>
          <a:p>
            <a:pPr lvl="2"/>
            <a:r>
              <a:rPr lang="en-US" sz="2000" dirty="0"/>
              <a:t>Could also use factories for the </a:t>
            </a:r>
            <a:r>
              <a:rPr lang="en-US" sz="2000" i="1" dirty="0"/>
              <a:t>races</a:t>
            </a:r>
            <a:r>
              <a:rPr lang="en-US" sz="2000" dirty="0"/>
              <a:t>, but that complicates the example, so will stick with constructors</a:t>
            </a:r>
          </a:p>
          <a:p>
            <a:pPr lvl="2"/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	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return new Bicycle();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public Race()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Use a factory method to avoid dependence on specific new 	kind of bicycle in the constructor</a:t>
            </a:r>
          </a:p>
          <a:p>
            <a:pPr lvl="3"/>
            <a:r>
              <a:rPr lang="en-US" dirty="0"/>
              <a:t>Call the factory method instead</a:t>
            </a:r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Subclasses override factory method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Example: Can inherit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>
                <a:latin typeface="+mj-lt"/>
              </a:rPr>
              <a:t> that calls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/>
              <a:t> was just a factory method</a:t>
            </a:r>
          </a:p>
          <a:p>
            <a:endParaRPr lang="en-US" sz="2000" dirty="0"/>
          </a:p>
          <a:p>
            <a:r>
              <a:rPr lang="en-US" sz="2000" dirty="0"/>
              <a:t>Now let’s move the method into a separate class</a:t>
            </a:r>
          </a:p>
          <a:p>
            <a:pPr lvl="1"/>
            <a:r>
              <a:rPr lang="en-US" sz="2000" dirty="0"/>
              <a:t>So it’s part of a </a:t>
            </a:r>
            <a:r>
              <a:rPr lang="en-US" sz="2000" i="1" dirty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group related factory methods together</a:t>
            </a:r>
          </a:p>
          <a:p>
            <a:pPr lvl="2"/>
            <a:r>
              <a:rPr lang="en-US" sz="2000" dirty="0"/>
              <a:t>Not shown: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>
                <a:cs typeface="Courier New" panose="02070309020205020404" pitchFamily="49" charset="0"/>
              </a:rPr>
              <a:t>, …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pass factories around as objects for flexibility</a:t>
            </a:r>
          </a:p>
          <a:p>
            <a:pPr lvl="2"/>
            <a:r>
              <a:rPr lang="en-US" sz="2000" dirty="0"/>
              <a:t>Choose a factory at runtime</a:t>
            </a:r>
          </a:p>
          <a:p>
            <a:pPr lvl="2"/>
            <a:r>
              <a:rPr lang="en-US" sz="2000" dirty="0"/>
              <a:t>Use different factories in different objects (e.g., races)</a:t>
            </a:r>
          </a:p>
          <a:p>
            <a:pPr lvl="2"/>
            <a:r>
              <a:rPr lang="en-US" sz="2000" dirty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encapsulate factory method(s)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Race() { this(new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>
                <a:latin typeface="+mj-lt"/>
              </a:rPr>
              <a:t>Java detail: call another constructor in same class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design pattern?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standard </a:t>
            </a:r>
            <a:r>
              <a:rPr lang="en-US" sz="2000" dirty="0">
                <a:solidFill>
                  <a:schemeClr val="accent2"/>
                </a:solidFill>
              </a:rPr>
              <a:t>solution</a:t>
            </a:r>
            <a:r>
              <a:rPr lang="en-US" sz="2000" dirty="0"/>
              <a:t> to a common programming problem</a:t>
            </a:r>
          </a:p>
          <a:p>
            <a:pPr lvl="1"/>
            <a:r>
              <a:rPr lang="en-US" sz="2000" dirty="0"/>
              <a:t>A design or implementation structure that achieves a particular purpose</a:t>
            </a:r>
          </a:p>
          <a:p>
            <a:pPr lvl="1"/>
            <a:r>
              <a:rPr lang="en-US" sz="2000" dirty="0"/>
              <a:t>A high-level programming idiom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technique</a:t>
            </a:r>
            <a:r>
              <a:rPr lang="en-US" sz="2000" dirty="0"/>
              <a:t> for making code more flexible</a:t>
            </a:r>
          </a:p>
          <a:p>
            <a:pPr lvl="1"/>
            <a:r>
              <a:rPr lang="en-US" sz="2000" dirty="0"/>
              <a:t>Reduce coupling among program components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Shorthand </a:t>
            </a:r>
            <a:r>
              <a:rPr lang="en-US" sz="2000" dirty="0">
                <a:solidFill>
                  <a:schemeClr val="accent2"/>
                </a:solidFill>
              </a:rPr>
              <a:t>description</a:t>
            </a:r>
            <a:r>
              <a:rPr lang="en-US" sz="2000" dirty="0"/>
              <a:t> of a software design</a:t>
            </a:r>
          </a:p>
          <a:p>
            <a:pPr lvl="1"/>
            <a:r>
              <a:rPr lang="en-US" sz="2000" dirty="0"/>
              <a:t>Well-known terminology improves communication/documentation</a:t>
            </a:r>
          </a:p>
          <a:p>
            <a:pPr lvl="1"/>
            <a:r>
              <a:rPr lang="en-US" sz="2000" dirty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few simple examples….</a:t>
            </a:r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// or this(…)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/>
              <a:t>By having factory-as-argument option, we can allow arbitrary mixing by client: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Reminder: Not shown here is also using factories for creating </a:t>
            </a:r>
            <a:r>
              <a:rPr lang="en-US" sz="2000" i="1" dirty="0">
                <a:latin typeface="+mj-lt"/>
              </a:rPr>
              <a:t>races</a:t>
            </a:r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Prototype</a:t>
            </a:r>
            <a:r>
              <a:rPr lang="en-US" dirty="0"/>
              <a:t>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  </a:t>
            </a:r>
            <a:r>
              <a:rPr lang="en-US" sz="2000" b="1" dirty="0" err="1">
                <a:latin typeface="Courier New" pitchFamily="49" charset="0"/>
              </a:rPr>
              <a:t>this.bproto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/>
              <a:t>     Again, we can specify the race and the bicycle separately: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new Race(new Tricycle())</a:t>
            </a:r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/>
              <a:t>Change the factory without changing the code</a:t>
            </a:r>
          </a:p>
          <a:p>
            <a:r>
              <a:rPr lang="en-US" sz="2000" dirty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Race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(f)</a:t>
            </a:r>
          </a:p>
          <a:p>
            <a:r>
              <a:rPr lang="en-US" sz="2000" dirty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/>
              <a:t>Plus</a:t>
            </a:r>
            <a:r>
              <a:rPr lang="en-US" sz="2000" dirty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&lt;service-point id="</a:t>
            </a:r>
            <a:r>
              <a:rPr lang="en-US" sz="2000" dirty="0" err="1"/>
              <a:t>BicycleFactory</a:t>
            </a:r>
            <a:r>
              <a:rPr lang="en-US" sz="2000" dirty="0"/>
              <a:t>"&gt;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&lt;invoke-factory&gt;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&lt;construct class="Bicycle"&gt;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&lt;service&gt;Tricycle&lt;/service&gt; 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&lt;/service-point&gt;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+ Change the factory without recompiling</a:t>
            </a:r>
          </a:p>
          <a:p>
            <a:r>
              <a:rPr lang="en-US" sz="2000" dirty="0"/>
              <a:t>-  External file is essential part of program</a:t>
            </a:r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Factories: summary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time</a:t>
            </a:r>
          </a:p>
          <a:p>
            <a:pPr lvl="1"/>
            <a:r>
              <a:rPr lang="en-US" sz="2000" dirty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/>
              <a:t>Sensible 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string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string interning</a:t>
            </a:r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HashMap</a:t>
            </a:r>
            <a:r>
              <a:rPr lang="en-US" sz="2000" b="1" dirty="0">
                <a:latin typeface="Courier New" pitchFamily="49" charset="0"/>
              </a:rPr>
              <a:t>&lt;String,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/>
              <a:t>Create the object, but perhaps discard it and return another</a:t>
            </a:r>
          </a:p>
          <a:p>
            <a:pPr lvl="1"/>
            <a:r>
              <a:rPr lang="en-US" sz="2000" dirty="0"/>
              <a:t>Check 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Interning can waste space if your collection:</a:t>
            </a:r>
          </a:p>
          <a:p>
            <a:pPr lvl="1"/>
            <a:r>
              <a:rPr lang="en-US" sz="2000" dirty="0"/>
              <a:t>Grows too big</a:t>
            </a:r>
          </a:p>
          <a:p>
            <a:pPr lvl="1"/>
            <a:r>
              <a:rPr lang="en-US" sz="2000" dirty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/>
              <a:t>Not discussed here: The solution is to use </a:t>
            </a:r>
            <a:r>
              <a:rPr lang="en-US" sz="2000" i="1" dirty="0"/>
              <a:t>weak references</a:t>
            </a:r>
          </a:p>
          <a:p>
            <a:pPr lvl="1"/>
            <a:r>
              <a:rPr lang="en-US" sz="2000" dirty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/>
              <a:t>Too error-prone</a:t>
            </a:r>
          </a:p>
          <a:p>
            <a:pPr lvl="1"/>
            <a:r>
              <a:rPr lang="en-US" sz="2000" dirty="0"/>
              <a:t>Gives up key benefits of garbage-collection</a:t>
            </a:r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/>
              <a:t>does not use the Interning pattern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1:  Encapsulation (data hiding)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Problem:  Exposed fields can be directly manipulated</a:t>
            </a:r>
          </a:p>
          <a:p>
            <a:pPr lvl="1"/>
            <a:r>
              <a:rPr lang="en-US" sz="2000" dirty="0"/>
              <a:t>Violations of the representation invariant</a:t>
            </a:r>
          </a:p>
          <a:p>
            <a:pPr lvl="1"/>
            <a:r>
              <a:rPr lang="en-US" sz="2000" dirty="0"/>
              <a:t>Dependences prevent changing the implementation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 Hide some components</a:t>
            </a:r>
          </a:p>
          <a:p>
            <a:pPr lvl="1"/>
            <a:r>
              <a:rPr lang="en-US" sz="2000" dirty="0"/>
              <a:t>Constrain ways to access the object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Interface may not (efficiently) provide all desired operations to all clients</a:t>
            </a:r>
          </a:p>
          <a:p>
            <a:pPr lvl="1"/>
            <a:r>
              <a:rPr lang="en-US" sz="2000" dirty="0"/>
              <a:t>Indirection may reduce performance</a:t>
            </a:r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 of the problem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/>
              <a:t>Javadoc</a:t>
            </a:r>
            <a:r>
              <a:rPr lang="en-GB" dirty="0"/>
              <a:t> for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constructor:</a:t>
            </a:r>
          </a:p>
          <a:p>
            <a:pPr marL="457200" lvl="1" indent="0">
              <a:buNone/>
            </a:pPr>
            <a:r>
              <a:rPr lang="en-GB" dirty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representing the value argument.</a:t>
            </a:r>
          </a:p>
          <a:p>
            <a:pPr marL="457200" lvl="1" indent="0">
              <a:buNone/>
            </a:pPr>
            <a:r>
              <a:rPr lang="en-GB" b="1" dirty="0"/>
              <a:t>Note: It is </a:t>
            </a:r>
            <a:r>
              <a:rPr lang="en-GB" b="1" dirty="0">
                <a:solidFill>
                  <a:srgbClr val="C00000"/>
                </a:solidFill>
              </a:rPr>
              <a:t>rarely appropriate </a:t>
            </a:r>
            <a:r>
              <a:rPr lang="en-GB" b="1" dirty="0"/>
              <a:t>to use this constructor. Unless a new instance is required, the </a:t>
            </a:r>
            <a:r>
              <a:rPr lang="en-GB" b="1" dirty="0">
                <a:solidFill>
                  <a:srgbClr val="C00000"/>
                </a:solidFill>
              </a:rPr>
              <a:t>static factory </a:t>
            </a:r>
            <a:r>
              <a:rPr lang="en-GB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Josh Bloch (</a:t>
            </a:r>
            <a:r>
              <a:rPr lang="en-GB" dirty="0" err="1"/>
              <a:t>JavaWorld</a:t>
            </a:r>
            <a:r>
              <a:rPr lang="en-GB" dirty="0"/>
              <a:t>, January 4, 2004):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should not have had public constructors.  </a:t>
            </a:r>
            <a:r>
              <a:rPr lang="en-GB" dirty="0"/>
              <a:t>There's really no great advantage to allow multiple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or multiple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creating needless work for the garbage collector.</a:t>
            </a:r>
          </a:p>
          <a:p>
            <a:pPr marL="457200" lvl="1" indent="0">
              <a:buNone/>
            </a:pPr>
            <a:r>
              <a:rPr lang="en-GB" dirty="0"/>
              <a:t>So, </a:t>
            </a:r>
            <a:r>
              <a:rPr lang="en-GB" dirty="0">
                <a:solidFill>
                  <a:srgbClr val="C00000"/>
                </a:solidFill>
              </a:rPr>
              <a:t>in the case of </a:t>
            </a:r>
            <a:r>
              <a:rPr lang="en-GB" dirty="0" err="1">
                <a:solidFill>
                  <a:srgbClr val="C00000"/>
                </a:solidFill>
              </a:rPr>
              <a:t>immutables</a:t>
            </a:r>
            <a:r>
              <a:rPr lang="en-GB" dirty="0">
                <a:solidFill>
                  <a:srgbClr val="C00000"/>
                </a:solidFill>
              </a:rPr>
              <a:t>, I think factory methods are great.</a:t>
            </a:r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pattern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 the 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/>
              <a:t>entirely</a:t>
            </a:r>
            <a:r>
              <a:rPr lang="en-US" sz="2000" dirty="0"/>
              <a:t> the same            (and 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Often same across many objects and immutable</a:t>
            </a:r>
          </a:p>
          <a:p>
            <a:pPr lvl="1"/>
            <a:r>
              <a:rPr lang="en-US" sz="2000" dirty="0"/>
              <a:t>Technique: intern 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objects; depends on “context”</a:t>
            </a:r>
          </a:p>
          <a:p>
            <a:pPr lvl="1"/>
            <a:r>
              <a:rPr lang="en-US" sz="2000" dirty="0"/>
              <a:t>Have clients store it separately, or better:</a:t>
            </a:r>
          </a:p>
          <a:p>
            <a:pPr lvl="1"/>
            <a:r>
              <a:rPr lang="en-US" sz="2000" dirty="0"/>
              <a:t>Advanced technique:  </a:t>
            </a:r>
          </a:p>
          <a:p>
            <a:pPr lvl="2"/>
            <a:r>
              <a:rPr lang="en-US" sz="2000" dirty="0"/>
              <a:t>Make it implicit (clients </a:t>
            </a:r>
            <a:r>
              <a:rPr lang="en-US" sz="2000" i="1" dirty="0"/>
              <a:t>compute</a:t>
            </a:r>
            <a:r>
              <a:rPr lang="en-US" sz="2000" dirty="0"/>
              <a:t> it instead of represent it)</a:t>
            </a:r>
          </a:p>
          <a:p>
            <a:pPr lvl="2"/>
            <a:r>
              <a:rPr lang="en-US" sz="2000" dirty="0"/>
              <a:t>Saves space</a:t>
            </a:r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/>
              <a:t>Typically 32 or 36 spokes per wheel but only 3 varieties per 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/>
              <a:t>In 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does </a:t>
            </a:r>
            <a:r>
              <a:rPr lang="en-US" sz="2000" i="1" dirty="0"/>
              <a:t>not</a:t>
            </a:r>
            <a:r>
              <a:rPr lang="en-US" sz="2000" dirty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/>
              <a:t>does</a:t>
            </a:r>
            <a:r>
              <a:rPr lang="en-US" sz="2000" dirty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spoke by turning the nipple the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specified 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>
                <a:solidFill>
                  <a:schemeClr val="tx1"/>
                </a:solidFill>
              </a:rPr>
              <a:t>field in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/>
              <a:t>Logically</a:t>
            </a:r>
            <a:r>
              <a:rPr lang="en-US" sz="2000" dirty="0"/>
              <a:t>, each spoke is a different object </a:t>
            </a:r>
          </a:p>
          <a:p>
            <a:pPr lvl="1"/>
            <a:r>
              <a:rPr lang="en-US" sz="2000" dirty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/>
              <a:t>Create </a:t>
            </a:r>
            <a:r>
              <a:rPr lang="en-US" sz="2000" i="1" dirty="0"/>
              <a:t>one</a:t>
            </a:r>
            <a:r>
              <a:rPr lang="en-US" sz="2000" dirty="0"/>
              <a:t> </a:t>
            </a:r>
            <a:r>
              <a:rPr lang="en-US" sz="2000" i="1" dirty="0"/>
              <a:t>actual</a:t>
            </a:r>
            <a:r>
              <a:rPr lang="en-US" sz="2000" dirty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/>
              <a:t>Use interning to get the sharing</a:t>
            </a:r>
          </a:p>
          <a:p>
            <a:pPr lvl="1"/>
            <a:r>
              <a:rPr lang="en-US" sz="2000" dirty="0"/>
              <a:t>Clients store or compute the extrinsic state and pass it to methods to get the right behavior</a:t>
            </a:r>
          </a:p>
          <a:p>
            <a:pPr lvl="1"/>
            <a:r>
              <a:rPr lang="en-US" sz="2000" dirty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/>
              <a:t>Here spoke location was particularly easy and cheap because it was implicit in array location of reference</a:t>
            </a:r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field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Flyweight: resist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Flyweight is manageable only if there are very few mutable (extrinsic) fields</a:t>
            </a:r>
          </a:p>
          <a:p>
            <a:endParaRPr lang="en-US" sz="2000" dirty="0"/>
          </a:p>
          <a:p>
            <a:r>
              <a:rPr lang="en-US" sz="2000" dirty="0"/>
              <a:t>Flyweight complicates the code</a:t>
            </a:r>
          </a:p>
          <a:p>
            <a:endParaRPr lang="en-US" sz="2000" dirty="0"/>
          </a:p>
          <a:p>
            <a:r>
              <a:rPr lang="en-US" sz="2000" dirty="0"/>
              <a:t>Use 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/>
              <a:t>problem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2:  </a:t>
            </a:r>
            <a:r>
              <a:rPr lang="en-US" sz="3200" dirty="0" err="1"/>
              <a:t>Subclassing</a:t>
            </a:r>
            <a:r>
              <a:rPr lang="en-US" sz="3200" dirty="0"/>
              <a:t> (inheritance)</a:t>
            </a:r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Problem:  Repetition in implementations</a:t>
            </a:r>
          </a:p>
          <a:p>
            <a:pPr lvl="1"/>
            <a:r>
              <a:rPr lang="en-US" sz="2000" dirty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 Inherit default members from a superclass</a:t>
            </a:r>
          </a:p>
          <a:p>
            <a:pPr lvl="1"/>
            <a:r>
              <a:rPr lang="en-US" sz="2000" dirty="0"/>
              <a:t>Select an implementation via run-time dispatching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Code for a class is spread out, and thus less understandable</a:t>
            </a:r>
          </a:p>
          <a:p>
            <a:pPr lvl="1"/>
            <a:r>
              <a:rPr lang="en-US" sz="2000" dirty="0"/>
              <a:t>Run-time dispatching introduces overhead</a:t>
            </a:r>
          </a:p>
          <a:p>
            <a:pPr lvl="1"/>
            <a:r>
              <a:rPr lang="en-US" sz="2000" dirty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 Iteration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/>
              <a:t>Introduces undesirable dependences</a:t>
            </a:r>
          </a:p>
          <a:p>
            <a:pPr lvl="1"/>
            <a:r>
              <a:rPr lang="en-US" sz="2000" dirty="0"/>
              <a:t>Does not generalize to other collections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implementation </a:t>
            </a:r>
            <a:r>
              <a:rPr lang="en-US" sz="2000" dirty="0"/>
              <a:t>performs traversals, does bookkeeping</a:t>
            </a:r>
          </a:p>
          <a:p>
            <a:pPr lvl="1"/>
            <a:r>
              <a:rPr lang="en-US" sz="2000" dirty="0"/>
              <a:t>Results are communicated to clients via a standard interface (e.g.,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</a:t>
            </a:r>
          </a:p>
          <a:p>
            <a:pPr lvl="1"/>
            <a:r>
              <a:rPr lang="en-US" sz="2000" dirty="0"/>
              <a:t>Errors in one part of the code should be handled elsewhere</a:t>
            </a:r>
          </a:p>
          <a:p>
            <a:pPr lvl="1"/>
            <a:r>
              <a:rPr lang="en-US" sz="2000" dirty="0"/>
              <a:t>Code should not be cluttered with error-handling code</a:t>
            </a:r>
          </a:p>
          <a:p>
            <a:pPr lvl="1"/>
            <a:r>
              <a:rPr lang="en-US" sz="2000" dirty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Code may still be cluttered</a:t>
            </a:r>
          </a:p>
          <a:p>
            <a:pPr lvl="1"/>
            <a:r>
              <a:rPr lang="en-US" sz="2000" dirty="0"/>
              <a:t>Hard to remember and deal with code not running if an exception occurs in a </a:t>
            </a:r>
            <a:r>
              <a:rPr lang="en-US" sz="2000" dirty="0" err="1"/>
              <a:t>callee</a:t>
            </a:r>
            <a:endParaRPr lang="en-US" sz="2000" dirty="0"/>
          </a:p>
          <a:p>
            <a:pPr lvl="1"/>
            <a:r>
              <a:rPr lang="en-US" sz="2000" dirty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5:  Generics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Problem:</a:t>
            </a:r>
          </a:p>
          <a:p>
            <a:pPr lvl="1"/>
            <a:r>
              <a:rPr lang="en-US" sz="2000" dirty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Programming language checks for errors in contents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/>
              <a:t> instead of just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More verbose types</a:t>
            </a:r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(more) design patterns?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/>
              <a:t>But it’s not enough to “know everything in the language”</a:t>
            </a:r>
          </a:p>
          <a:p>
            <a:pPr lvl="1"/>
            <a:r>
              <a:rPr lang="en-US" sz="2000" dirty="0"/>
              <a:t>Still many common problems not easy to solve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They increase your vocabulary and your intellectual toolset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Do not overuse them</a:t>
            </a:r>
          </a:p>
          <a:p>
            <a:pPr lvl="1"/>
            <a:r>
              <a:rPr lang="en-US" sz="2000" dirty="0"/>
              <a:t>Not every program needs the complexity of advanced design patterns</a:t>
            </a:r>
          </a:p>
          <a:p>
            <a:pPr lvl="1"/>
            <a:r>
              <a:rPr lang="en-US" sz="2000" dirty="0"/>
              <a:t>Instead, consider them to solve reuse/modularity problems that arise as your program evolves</a:t>
            </a:r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20346</TotalTime>
  <Words>3578</Words>
  <Application>Microsoft Macintosh PowerPoint</Application>
  <PresentationFormat>On-screen Show (4:3)</PresentationFormat>
  <Paragraphs>656</Paragraphs>
  <Slides>48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Comic Sans MS</vt:lpstr>
      <vt:lpstr>Consolas</vt:lpstr>
      <vt:lpstr>Courier New</vt:lpstr>
      <vt:lpstr>French Script MT</vt:lpstr>
      <vt:lpstr>Helvetica</vt:lpstr>
      <vt:lpstr>Times New Roman</vt:lpstr>
      <vt:lpstr>Webdings</vt:lpstr>
      <vt:lpstr>Wingdings</vt:lpstr>
      <vt:lpstr>simple</vt:lpstr>
      <vt:lpstr>Visio</vt:lpstr>
      <vt:lpstr>CSE 331 Software Design and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Microsoft Office User</cp:lastModifiedBy>
  <cp:revision>329</cp:revision>
  <cp:lastPrinted>2016-02-29T14:14:40Z</cp:lastPrinted>
  <dcterms:created xsi:type="dcterms:W3CDTF">2012-02-17T18:07:42Z</dcterms:created>
  <dcterms:modified xsi:type="dcterms:W3CDTF">2018-05-14T07:04:14Z</dcterms:modified>
</cp:coreProperties>
</file>