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8"/>
  </p:notesMasterIdLst>
  <p:sldIdLst>
    <p:sldId id="258" r:id="rId2"/>
    <p:sldId id="259" r:id="rId3"/>
    <p:sldId id="403" r:id="rId4"/>
    <p:sldId id="275" r:id="rId5"/>
    <p:sldId id="271" r:id="rId6"/>
    <p:sldId id="272" r:id="rId7"/>
    <p:sldId id="388" r:id="rId8"/>
    <p:sldId id="273" r:id="rId9"/>
    <p:sldId id="274" r:id="rId10"/>
    <p:sldId id="261" r:id="rId11"/>
    <p:sldId id="278" r:id="rId12"/>
    <p:sldId id="284" r:id="rId13"/>
    <p:sldId id="276" r:id="rId14"/>
    <p:sldId id="277" r:id="rId15"/>
    <p:sldId id="281" r:id="rId16"/>
    <p:sldId id="285" r:id="rId17"/>
    <p:sldId id="282" r:id="rId18"/>
    <p:sldId id="396" r:id="rId19"/>
    <p:sldId id="288" r:id="rId20"/>
    <p:sldId id="289" r:id="rId21"/>
    <p:sldId id="286" r:id="rId22"/>
    <p:sldId id="364" r:id="rId23"/>
    <p:sldId id="366" r:id="rId24"/>
    <p:sldId id="298" r:id="rId25"/>
    <p:sldId id="316" r:id="rId26"/>
    <p:sldId id="389" r:id="rId27"/>
    <p:sldId id="390" r:id="rId28"/>
    <p:sldId id="317" r:id="rId29"/>
    <p:sldId id="318" r:id="rId30"/>
    <p:sldId id="319" r:id="rId31"/>
    <p:sldId id="326" r:id="rId32"/>
    <p:sldId id="327" r:id="rId33"/>
    <p:sldId id="397" r:id="rId34"/>
    <p:sldId id="321" r:id="rId35"/>
    <p:sldId id="267" r:id="rId36"/>
    <p:sldId id="341" r:id="rId37"/>
    <p:sldId id="343" r:id="rId38"/>
    <p:sldId id="344" r:id="rId39"/>
    <p:sldId id="345" r:id="rId40"/>
    <p:sldId id="346" r:id="rId41"/>
    <p:sldId id="347" r:id="rId42"/>
    <p:sldId id="348" r:id="rId43"/>
    <p:sldId id="349" r:id="rId44"/>
    <p:sldId id="266" r:id="rId45"/>
    <p:sldId id="329" r:id="rId46"/>
    <p:sldId id="308" r:id="rId47"/>
    <p:sldId id="309" r:id="rId48"/>
    <p:sldId id="310" r:id="rId49"/>
    <p:sldId id="311" r:id="rId50"/>
    <p:sldId id="335" r:id="rId51"/>
    <p:sldId id="351" r:id="rId52"/>
    <p:sldId id="352" r:id="rId53"/>
    <p:sldId id="391" r:id="rId54"/>
    <p:sldId id="395" r:id="rId55"/>
    <p:sldId id="353" r:id="rId56"/>
    <p:sldId id="354" r:id="rId57"/>
    <p:sldId id="383" r:id="rId58"/>
    <p:sldId id="350" r:id="rId59"/>
    <p:sldId id="373" r:id="rId60"/>
    <p:sldId id="381" r:id="rId61"/>
    <p:sldId id="386" r:id="rId62"/>
    <p:sldId id="384" r:id="rId63"/>
    <p:sldId id="387" r:id="rId64"/>
    <p:sldId id="393" r:id="rId65"/>
    <p:sldId id="401" r:id="rId66"/>
    <p:sldId id="394" r:id="rId6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A90E"/>
    <a:srgbClr val="DBEF19"/>
    <a:srgbClr val="FF0000"/>
    <a:srgbClr val="F6BDB4"/>
    <a:srgbClr val="0070C0"/>
    <a:srgbClr val="00B050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88777" autoAdjust="0"/>
  </p:normalViewPr>
  <p:slideViewPr>
    <p:cSldViewPr>
      <p:cViewPr varScale="1">
        <p:scale>
          <a:sx n="108" d="100"/>
          <a:sy n="108" d="100"/>
        </p:scale>
        <p:origin x="122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72D330-3B8F-465C-AD54-ED1EE7754B12}" type="datetimeFigureOut">
              <a:rPr lang="en-US" smtClean="0"/>
              <a:pPr/>
              <a:t>5/11/18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EA81F6-0FE6-4CB0-AE36-97074D9C29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921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A467B-342E-40C2-9BAD-6B664DEFA39A}" type="datetime1">
              <a:rPr lang="en-US" smtClean="0"/>
              <a:pPr/>
              <a:t>5/11/18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93F81-404A-4100-8E80-EA8FD1458540}" type="datetime1">
              <a:rPr lang="en-US" smtClean="0"/>
              <a:pPr/>
              <a:t>5/11/18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9C9E1-9631-46AA-8E7E-BE24E399D951}" type="datetime1">
              <a:rPr lang="en-US" smtClean="0"/>
              <a:pPr/>
              <a:t>5/11/18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09600"/>
          </a:xfrm>
        </p:spPr>
        <p:txBody>
          <a:bodyPr/>
          <a:lstStyle>
            <a:lvl1pPr>
              <a:defRPr b="1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54563"/>
          </a:xfrm>
        </p:spPr>
        <p:txBody>
          <a:bodyPr anchor="t" anchorCtr="0"/>
          <a:lstStyle>
            <a:lvl1pPr>
              <a:spcBef>
                <a:spcPts val="780"/>
              </a:spcBef>
              <a:buClr>
                <a:schemeClr val="tx1">
                  <a:lumMod val="65000"/>
                  <a:lumOff val="35000"/>
                </a:schemeClr>
              </a:buClr>
              <a:buSzPct val="70000"/>
              <a:buFont typeface="Wingdings 3" pitchFamily="18" charset="2"/>
              <a:buChar char="u"/>
              <a:defRPr/>
            </a:lvl1pPr>
            <a:lvl2pPr>
              <a:spcBef>
                <a:spcPts val="780"/>
              </a:spcBef>
              <a:buClr>
                <a:schemeClr val="tx1">
                  <a:lumMod val="65000"/>
                  <a:lumOff val="35000"/>
                </a:schemeClr>
              </a:buClr>
              <a:buSzPct val="70000"/>
              <a:buFont typeface="Wingdings 3" pitchFamily="18" charset="2"/>
              <a:buChar char="u"/>
              <a:defRPr/>
            </a:lvl2pPr>
            <a:lvl3pPr>
              <a:spcBef>
                <a:spcPts val="780"/>
              </a:spcBef>
              <a:buClr>
                <a:schemeClr val="tx1">
                  <a:lumMod val="65000"/>
                  <a:lumOff val="35000"/>
                </a:schemeClr>
              </a:buClr>
              <a:buSzPct val="70000"/>
              <a:buFont typeface="Wingdings 3" pitchFamily="18" charset="2"/>
              <a:buChar char="u"/>
              <a:defRPr/>
            </a:lvl3pPr>
            <a:lvl4pPr>
              <a:spcBef>
                <a:spcPts val="780"/>
              </a:spcBef>
              <a:buClr>
                <a:schemeClr val="tx1">
                  <a:lumMod val="65000"/>
                  <a:lumOff val="35000"/>
                </a:schemeClr>
              </a:buClr>
              <a:buSzPct val="70000"/>
              <a:buFont typeface="Wingdings 3" pitchFamily="18" charset="2"/>
              <a:buChar char="u"/>
              <a:defRPr/>
            </a:lvl4pPr>
            <a:lvl5pPr>
              <a:spcBef>
                <a:spcPts val="780"/>
              </a:spcBef>
              <a:buClr>
                <a:schemeClr val="tx1">
                  <a:lumMod val="65000"/>
                  <a:lumOff val="35000"/>
                </a:schemeClr>
              </a:buClr>
              <a:buSzPct val="70000"/>
              <a:buFont typeface="Wingdings 3" pitchFamily="18" charset="2"/>
              <a:buChar char="u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fld id="{8D39D832-BD1D-44B9-BA4A-51CC03A7FE80}" type="datetime1">
              <a:rPr lang="en-US" smtClean="0"/>
              <a:pPr/>
              <a:t>5/11/18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44A43909-3E54-4B22-8257-DD71BC0154E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1065212"/>
            <a:ext cx="82296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457200" y="6475412"/>
            <a:ext cx="82296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15AC6-71FF-4B38-BBBE-929426CDDEBC}" type="datetime1">
              <a:rPr lang="en-US" smtClean="0"/>
              <a:pPr/>
              <a:t>5/11/18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59ACB-BC06-4F44-89E5-3B7E8A59D07F}" type="datetime1">
              <a:rPr lang="en-US" smtClean="0"/>
              <a:pPr/>
              <a:t>5/11/18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30117-7879-4DAA-BD70-B7D54636764A}" type="datetime1">
              <a:rPr lang="en-US" smtClean="0"/>
              <a:pPr/>
              <a:t>5/11/18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63D2-68AE-43BD-80CD-ED9E05897CE7}" type="datetime1">
              <a:rPr lang="en-US" smtClean="0"/>
              <a:pPr/>
              <a:t>5/11/18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C3F3A-EABE-4CFC-ACA0-11E5889F03CD}" type="datetime1">
              <a:rPr lang="en-US" smtClean="0"/>
              <a:pPr/>
              <a:t>5/11/18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659BD-2559-4904-AE67-61F84E6C44D6}" type="datetime1">
              <a:rPr lang="en-US" smtClean="0"/>
              <a:pPr/>
              <a:t>5/11/18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929E-73B0-470A-9ACE-70179553AF46}" type="datetime1">
              <a:rPr lang="en-US" smtClean="0"/>
              <a:pPr/>
              <a:t>5/11/18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66556-2EFB-4973-AAC8-5993AEB63381}" type="datetime1">
              <a:rPr lang="en-US" smtClean="0"/>
              <a:pPr/>
              <a:t>5/11/18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43909-3E54-4B22-8257-DD71BC0154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Communicating with Databases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6934200" cy="1143000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  <a:buNone/>
            </a:pPr>
            <a:r>
              <a:rPr lang="en-US" b="1" dirty="0"/>
              <a:t>String based queries are prevalent:</a:t>
            </a:r>
          </a:p>
          <a:p>
            <a:pPr lvl="1">
              <a:spcAft>
                <a:spcPts val="600"/>
              </a:spcAft>
            </a:pPr>
            <a:r>
              <a:rPr lang="en-US" sz="3200" b="1" dirty="0"/>
              <a:t>JPA, Hibernate, </a:t>
            </a:r>
            <a:r>
              <a:rPr lang="en-US" sz="3200" b="1" dirty="0" err="1"/>
              <a:t>TopLink</a:t>
            </a:r>
            <a:endParaRPr lang="en-US" sz="3200" b="1" dirty="0"/>
          </a:p>
        </p:txBody>
      </p:sp>
      <p:sp>
        <p:nvSpPr>
          <p:cNvPr id="4" name="Rounded Rectangle 3"/>
          <p:cNvSpPr/>
          <p:nvPr/>
        </p:nvSpPr>
        <p:spPr>
          <a:xfrm>
            <a:off x="2133600" y="3048000"/>
            <a:ext cx="13716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JAVA</a:t>
            </a:r>
            <a:endParaRPr lang="en-US" b="1" dirty="0"/>
          </a:p>
        </p:txBody>
      </p:sp>
      <p:sp>
        <p:nvSpPr>
          <p:cNvPr id="6" name="Rounded Rectangle 5"/>
          <p:cNvSpPr/>
          <p:nvPr/>
        </p:nvSpPr>
        <p:spPr>
          <a:xfrm>
            <a:off x="5410200" y="3048000"/>
            <a:ext cx="13716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DB</a:t>
            </a:r>
            <a:endParaRPr lang="en-US" b="1" dirty="0"/>
          </a:p>
        </p:txBody>
      </p:sp>
      <p:cxnSp>
        <p:nvCxnSpPr>
          <p:cNvPr id="8" name="Straight Arrow Connector 7"/>
          <p:cNvCxnSpPr>
            <a:stCxn id="4" idx="3"/>
            <a:endCxn id="6" idx="1"/>
          </p:cNvCxnSpPr>
          <p:nvPr/>
        </p:nvCxnSpPr>
        <p:spPr>
          <a:xfrm>
            <a:off x="3505200" y="3390900"/>
            <a:ext cx="19050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805992" y="2819400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780"/>
              </a:spcBef>
              <a:spcAft>
                <a:spcPts val="600"/>
              </a:spcAft>
              <a:buClr>
                <a:schemeClr val="tx1">
                  <a:lumMod val="65000"/>
                  <a:lumOff val="35000"/>
                </a:schemeClr>
              </a:buClr>
              <a:buSzPct val="70000"/>
              <a:buFont typeface="Wingdings 3" pitchFamily="18" charset="2"/>
            </a:pPr>
            <a:r>
              <a:rPr lang="en-US" sz="3200" b="1" dirty="0"/>
              <a:t>Strings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1</a:t>
            </a:fld>
            <a:endParaRPr lang="en-US" dirty="0"/>
          </a:p>
        </p:txBody>
      </p:sp>
    </p:spTree>
    <p:custDataLst>
      <p:tags r:id="rId1"/>
    </p:custDataLst>
  </p:cSld>
  <p:clrMapOvr>
    <a:masterClrMapping/>
  </p:clrMapOvr>
  <p:transition advTm="2990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Uncaught Errors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String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ransition advTm="1703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Uncaught Errors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String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// </a:t>
            </a:r>
            <a:r>
              <a:rPr lang="en-US" sz="1600" b="1" dirty="0" err="1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</a:p>
        </p:txBody>
      </p:sp>
      <p:sp>
        <p:nvSpPr>
          <p:cNvPr id="5" name="Isosceles Triangle 4"/>
          <p:cNvSpPr/>
          <p:nvPr/>
        </p:nvSpPr>
        <p:spPr>
          <a:xfrm rot="5400000">
            <a:off x="596537" y="4457642"/>
            <a:ext cx="152400" cy="152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ransition advTm="11344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Uncaught Errors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String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// </a:t>
            </a:r>
            <a:r>
              <a:rPr lang="en-US" sz="1600" b="1" dirty="0" err="1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62600" y="1931126"/>
            <a:ext cx="31242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/>
              <a:t>Unset parameter</a:t>
            </a:r>
          </a:p>
        </p:txBody>
      </p:sp>
      <p:sp>
        <p:nvSpPr>
          <p:cNvPr id="5" name="Isosceles Triangle 4"/>
          <p:cNvSpPr/>
          <p:nvPr/>
        </p:nvSpPr>
        <p:spPr>
          <a:xfrm rot="5400000">
            <a:off x="596537" y="5016137"/>
            <a:ext cx="152400" cy="152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3252536" y="4991158"/>
            <a:ext cx="1676400" cy="2286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ransition advTm="7078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Uncaught Errors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String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</a:p>
        </p:txBody>
      </p:sp>
      <p:sp>
        <p:nvSpPr>
          <p:cNvPr id="5" name="Isosceles Triangle 4"/>
          <p:cNvSpPr/>
          <p:nvPr/>
        </p:nvSpPr>
        <p:spPr>
          <a:xfrm rot="5400000">
            <a:off x="596537" y="4191000"/>
            <a:ext cx="152400" cy="152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514600" y="4140926"/>
            <a:ext cx="344904" cy="228600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562600" y="1931126"/>
            <a:ext cx="31242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>
                <a:solidFill>
                  <a:schemeClr val="bg1">
                    <a:lumMod val="65000"/>
                  </a:schemeClr>
                </a:solidFill>
              </a:rPr>
              <a:t>Unset parameter</a:t>
            </a:r>
          </a:p>
        </p:txBody>
      </p:sp>
    </p:spTree>
  </p:cSld>
  <p:clrMapOvr>
    <a:masterClrMapping/>
  </p:clrMapOvr>
  <p:transition advTm="5657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Uncaught Errors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String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new Weblog());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62600" y="1931126"/>
            <a:ext cx="3124200" cy="98488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>
                <a:solidFill>
                  <a:schemeClr val="bg1">
                    <a:lumMod val="65000"/>
                  </a:schemeClr>
                </a:solidFill>
              </a:rPr>
              <a:t>Unset parameter</a:t>
            </a:r>
            <a:endParaRPr lang="en-US" sz="2400" b="1" dirty="0"/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/>
              <a:t>Unsafe </a:t>
            </a:r>
            <a:r>
              <a:rPr lang="en-US" sz="2400" b="1" dirty="0" err="1"/>
              <a:t>param</a:t>
            </a:r>
            <a:r>
              <a:rPr lang="en-US" sz="2400" b="1" dirty="0"/>
              <a:t> type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514600" y="4140926"/>
            <a:ext cx="1600200" cy="2286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Isosceles Triangle 5"/>
          <p:cNvSpPr/>
          <p:nvPr/>
        </p:nvSpPr>
        <p:spPr>
          <a:xfrm rot="5400000">
            <a:off x="596537" y="4191000"/>
            <a:ext cx="152400" cy="152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ransition advTm="7813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Uncaught Errors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String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accent1">
                  <a:lumMod val="60000"/>
                  <a:lumOff val="40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62600" y="1931126"/>
            <a:ext cx="3124200" cy="98488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>
                <a:solidFill>
                  <a:schemeClr val="bg1">
                    <a:lumMod val="65000"/>
                  </a:schemeClr>
                </a:solidFill>
              </a:rPr>
              <a:t>Unset parameter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>
                <a:solidFill>
                  <a:schemeClr val="bg1">
                    <a:lumMod val="65000"/>
                  </a:schemeClr>
                </a:solidFill>
              </a:rPr>
              <a:t>Unsafe </a:t>
            </a:r>
            <a:r>
              <a:rPr lang="en-US" sz="2400" b="1" dirty="0" err="1">
                <a:solidFill>
                  <a:schemeClr val="bg1">
                    <a:lumMod val="65000"/>
                  </a:schemeClr>
                </a:solidFill>
              </a:rPr>
              <a:t>param</a:t>
            </a:r>
            <a:r>
              <a:rPr lang="en-US" sz="2400" b="1" dirty="0">
                <a:solidFill>
                  <a:schemeClr val="bg1">
                    <a:lumMod val="65000"/>
                  </a:schemeClr>
                </a:solidFill>
              </a:rPr>
              <a:t> type</a:t>
            </a:r>
          </a:p>
        </p:txBody>
      </p:sp>
      <p:sp>
        <p:nvSpPr>
          <p:cNvPr id="5" name="Isosceles Triangle 4"/>
          <p:cNvSpPr/>
          <p:nvPr/>
        </p:nvSpPr>
        <p:spPr>
          <a:xfrm rot="5400000">
            <a:off x="596537" y="5016137"/>
            <a:ext cx="152400" cy="152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801188" y="4979126"/>
            <a:ext cx="2377440" cy="228600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ransition advTm="8218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Uncaught Errors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String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48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Warranty w = (Warranty)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62600" y="1931126"/>
            <a:ext cx="3124200" cy="150810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>
                <a:solidFill>
                  <a:schemeClr val="bg1">
                    <a:lumMod val="65000"/>
                  </a:schemeClr>
                </a:solidFill>
              </a:rPr>
              <a:t>Unset parameter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>
                <a:solidFill>
                  <a:schemeClr val="bg1">
                    <a:lumMod val="65000"/>
                  </a:schemeClr>
                </a:solidFill>
              </a:rPr>
              <a:t>Unsafe </a:t>
            </a:r>
            <a:r>
              <a:rPr lang="en-US" sz="2400" b="1" dirty="0" err="1">
                <a:solidFill>
                  <a:schemeClr val="bg1">
                    <a:lumMod val="65000"/>
                  </a:schemeClr>
                </a:solidFill>
              </a:rPr>
              <a:t>param</a:t>
            </a:r>
            <a:r>
              <a:rPr lang="en-US" sz="2400" b="1" dirty="0">
                <a:solidFill>
                  <a:schemeClr val="bg1">
                    <a:lumMod val="65000"/>
                  </a:schemeClr>
                </a:solidFill>
              </a:rPr>
              <a:t> type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/>
              <a:t>Unsafe downcast</a:t>
            </a:r>
          </a:p>
        </p:txBody>
      </p:sp>
      <p:sp>
        <p:nvSpPr>
          <p:cNvPr id="5" name="Isosceles Triangle 4"/>
          <p:cNvSpPr/>
          <p:nvPr/>
        </p:nvSpPr>
        <p:spPr>
          <a:xfrm rot="5400000">
            <a:off x="596537" y="5016137"/>
            <a:ext cx="152400" cy="152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814251" y="4979126"/>
            <a:ext cx="2640875" cy="2286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ransition advTm="6703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Uncaught Errors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String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62600" y="1931126"/>
            <a:ext cx="3124200" cy="150810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/>
              <a:t>Unset parameter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/>
              <a:t>Unsafe </a:t>
            </a:r>
            <a:r>
              <a:rPr lang="en-US" sz="2400" b="1" dirty="0" err="1"/>
              <a:t>param</a:t>
            </a:r>
            <a:r>
              <a:rPr lang="en-US" sz="2400" b="1" dirty="0"/>
              <a:t> type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/>
              <a:t>Unsafe downcast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5562600" y="4191000"/>
            <a:ext cx="3276600" cy="190500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Java compiler does not reason about the query strings; cannot </a:t>
            </a:r>
            <a:r>
              <a:rPr lang="en-US" sz="2800" b="1" dirty="0" err="1">
                <a:solidFill>
                  <a:schemeClr val="tx1"/>
                </a:solidFill>
              </a:rPr>
              <a:t>typecheck</a:t>
            </a:r>
            <a:r>
              <a:rPr lang="en-US" sz="2800" b="1" dirty="0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Refactor: Weblog.id </a:t>
            </a:r>
            <a:r>
              <a:rPr lang="en-US" dirty="0">
                <a:sym typeface="Wingdings"/>
              </a:rPr>
              <a:t> Weblog.name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String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62600" y="1931126"/>
            <a:ext cx="3124200" cy="150810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>
                <a:solidFill>
                  <a:schemeClr val="bg1">
                    <a:lumMod val="65000"/>
                  </a:schemeClr>
                </a:solidFill>
              </a:rPr>
              <a:t>Unset parameter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>
                <a:solidFill>
                  <a:schemeClr val="bg1">
                    <a:lumMod val="65000"/>
                  </a:schemeClr>
                </a:solidFill>
              </a:rPr>
              <a:t>Unsafe </a:t>
            </a:r>
            <a:r>
              <a:rPr lang="en-US" sz="2400" b="1" dirty="0" err="1">
                <a:solidFill>
                  <a:schemeClr val="bg1">
                    <a:lumMod val="65000"/>
                  </a:schemeClr>
                </a:solidFill>
              </a:rPr>
              <a:t>param</a:t>
            </a:r>
            <a:r>
              <a:rPr lang="en-US" sz="2400" b="1" dirty="0">
                <a:solidFill>
                  <a:schemeClr val="bg1">
                    <a:lumMod val="65000"/>
                  </a:schemeClr>
                </a:solidFill>
              </a:rPr>
              <a:t> type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>
                <a:solidFill>
                  <a:schemeClr val="bg1">
                    <a:lumMod val="65000"/>
                  </a:schemeClr>
                </a:solidFill>
              </a:rPr>
              <a:t>Unsafe downcast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ransition advTm="969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Refactor: Weblog.id </a:t>
            </a:r>
            <a:r>
              <a:rPr lang="en-US" dirty="0">
                <a:sym typeface="Wingdings"/>
              </a:rPr>
              <a:t> Weblog.name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String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62600" y="1931126"/>
            <a:ext cx="3124200" cy="150810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>
                <a:solidFill>
                  <a:schemeClr val="bg1">
                    <a:lumMod val="65000"/>
                  </a:schemeClr>
                </a:solidFill>
              </a:rPr>
              <a:t>Unset parameter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>
                <a:solidFill>
                  <a:schemeClr val="bg1">
                    <a:lumMod val="65000"/>
                  </a:schemeClr>
                </a:solidFill>
              </a:rPr>
              <a:t>Unsafe </a:t>
            </a:r>
            <a:r>
              <a:rPr lang="en-US" sz="2400" b="1" dirty="0" err="1">
                <a:solidFill>
                  <a:schemeClr val="bg1">
                    <a:lumMod val="65000"/>
                  </a:schemeClr>
                </a:solidFill>
              </a:rPr>
              <a:t>param</a:t>
            </a:r>
            <a:r>
              <a:rPr lang="en-US" sz="2400" b="1" dirty="0">
                <a:solidFill>
                  <a:schemeClr val="bg1">
                    <a:lumMod val="65000"/>
                  </a:schemeClr>
                </a:solidFill>
              </a:rPr>
              <a:t> type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>
                <a:solidFill>
                  <a:schemeClr val="bg1">
                    <a:lumMod val="65000"/>
                  </a:schemeClr>
                </a:solidFill>
              </a:rPr>
              <a:t>Unsafe downcast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653937" y="2730137"/>
            <a:ext cx="609600" cy="228600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399211" y="2997926"/>
            <a:ext cx="1245326" cy="228600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 rot="5400000">
            <a:off x="596537" y="2501537"/>
            <a:ext cx="152400" cy="152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3733800" y="1752600"/>
            <a:ext cx="1600200" cy="5334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Refactor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3657600" y="3429000"/>
            <a:ext cx="2590800" cy="5334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Don’t Refactor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5638800" y="4495800"/>
            <a:ext cx="3200400" cy="167640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Need to know type of w and </a:t>
            </a:r>
            <a:r>
              <a:rPr lang="en-US" sz="2800" b="1" dirty="0" err="1">
                <a:solidFill>
                  <a:schemeClr val="tx1"/>
                </a:solidFill>
              </a:rPr>
              <a:t>w.link</a:t>
            </a:r>
            <a:r>
              <a:rPr lang="en-US" sz="2800" b="1" dirty="0">
                <a:solidFill>
                  <a:schemeClr val="tx1"/>
                </a:solidFill>
              </a:rPr>
              <a:t> to </a:t>
            </a:r>
            <a:r>
              <a:rPr lang="en-US" sz="2800" b="1" dirty="0" err="1">
                <a:solidFill>
                  <a:schemeClr val="tx1"/>
                </a:solidFill>
              </a:rPr>
              <a:t>refactor</a:t>
            </a:r>
            <a:r>
              <a:rPr lang="en-US" sz="2800" b="1" dirty="0">
                <a:solidFill>
                  <a:schemeClr val="tx1"/>
                </a:solidFill>
              </a:rPr>
              <a:t> safely.</a:t>
            </a:r>
          </a:p>
        </p:txBody>
      </p:sp>
      <p:sp>
        <p:nvSpPr>
          <p:cNvPr id="17" name="Curved Up Arrow 16"/>
          <p:cNvSpPr/>
          <p:nvPr/>
        </p:nvSpPr>
        <p:spPr>
          <a:xfrm rot="7956372">
            <a:off x="2113030" y="1535023"/>
            <a:ext cx="1580288" cy="8382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Curved Up Arrow 17"/>
          <p:cNvSpPr/>
          <p:nvPr/>
        </p:nvSpPr>
        <p:spPr>
          <a:xfrm rot="13136953" flipV="1">
            <a:off x="2145214" y="3558855"/>
            <a:ext cx="1580288" cy="8382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3881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4" grpId="0" animBg="1"/>
      <p:bldP spid="17" grpId="0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Example:  Using JPA to query DB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2133600"/>
            <a:ext cx="792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ourier New" pitchFamily="49" charset="0"/>
                <a:cs typeface="Courier New" pitchFamily="49" charset="0"/>
              </a:rPr>
              <a:t>“SELECT w FROM Weblog w </a:t>
            </a:r>
          </a:p>
          <a:p>
            <a:r>
              <a:rPr lang="en-US" sz="2800" b="1" dirty="0">
                <a:latin typeface="Courier New" pitchFamily="49" charset="0"/>
                <a:cs typeface="Courier New" pitchFamily="49" charset="0"/>
              </a:rPr>
              <a:t> WHERE w.id = ?1 AND w.link.id = ?2”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7848600" y="2618475"/>
            <a:ext cx="609600" cy="381000"/>
          </a:xfrm>
          <a:prstGeom prst="roundRect">
            <a:avLst/>
          </a:prstGeom>
          <a:noFill/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3810000" y="2618475"/>
            <a:ext cx="609600" cy="381000"/>
          </a:xfrm>
          <a:prstGeom prst="roundRect">
            <a:avLst/>
          </a:prstGeom>
          <a:noFill/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2362200" y="2630507"/>
            <a:ext cx="990600" cy="381000"/>
          </a:xfrm>
          <a:prstGeom prst="roundRect">
            <a:avLst/>
          </a:prstGeom>
          <a:noFill/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334000" y="2630507"/>
            <a:ext cx="2057400" cy="381000"/>
          </a:xfrm>
          <a:prstGeom prst="roundRect">
            <a:avLst/>
          </a:prstGeom>
          <a:noFill/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57200" y="1472625"/>
            <a:ext cx="647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Query in JPA Query Language: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200" y="4266962"/>
            <a:ext cx="845820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3200" b="1" dirty="0"/>
              <a:t>Mapping Java Classes to DB Tables:</a:t>
            </a:r>
          </a:p>
          <a:p>
            <a:pPr lvl="1">
              <a:spcAft>
                <a:spcPts val="600"/>
              </a:spcAft>
              <a:buClr>
                <a:schemeClr val="bg1">
                  <a:lumMod val="50000"/>
                </a:schemeClr>
              </a:buClr>
              <a:buSzPct val="70000"/>
              <a:buFont typeface="Wingdings 3" pitchFamily="18" charset="2"/>
              <a:buChar char="u"/>
            </a:pPr>
            <a:r>
              <a:rPr lang="en-US" sz="2800" b="1" dirty="0"/>
              <a:t>  Expressed in Object Relational Mapping (ORM)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1600200" y="4038600"/>
            <a:ext cx="5791200" cy="99060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ysClr val="windowText" lastClr="000000"/>
                </a:solidFill>
              </a:rPr>
              <a:t>Java syntax in query String</a:t>
            </a:r>
          </a:p>
        </p:txBody>
      </p:sp>
    </p:spTree>
    <p:custDataLst>
      <p:tags r:id="rId1"/>
    </p:custDataLst>
  </p:cSld>
  <p:clrMapOvr>
    <a:masterClrMapping/>
  </p:clrMapOvr>
  <p:transition advTm="8193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9" grpId="0" animBg="1"/>
      <p:bldP spid="10" grpId="0" animBg="1"/>
      <p:bldP spid="12" grpId="0"/>
      <p:bldP spid="12" grpId="1"/>
      <p:bldP spid="1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Refactor: Weblog.id </a:t>
            </a:r>
            <a:r>
              <a:rPr lang="en-US" dirty="0">
                <a:sym typeface="Wingdings"/>
              </a:rPr>
              <a:t> Weblog.name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String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62600" y="1931126"/>
            <a:ext cx="3124200" cy="203132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>
                <a:solidFill>
                  <a:schemeClr val="bg1">
                    <a:lumMod val="65000"/>
                  </a:schemeClr>
                </a:solidFill>
              </a:rPr>
              <a:t>Unset parameter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>
                <a:solidFill>
                  <a:schemeClr val="bg1">
                    <a:lumMod val="65000"/>
                  </a:schemeClr>
                </a:solidFill>
              </a:rPr>
              <a:t>Unsafe </a:t>
            </a:r>
            <a:r>
              <a:rPr lang="en-US" sz="2400" b="1" dirty="0" err="1">
                <a:solidFill>
                  <a:schemeClr val="bg1">
                    <a:lumMod val="65000"/>
                  </a:schemeClr>
                </a:solidFill>
              </a:rPr>
              <a:t>param</a:t>
            </a:r>
            <a:r>
              <a:rPr lang="en-US" sz="2400" b="1" dirty="0">
                <a:solidFill>
                  <a:schemeClr val="bg1">
                    <a:lumMod val="65000"/>
                  </a:schemeClr>
                </a:solidFill>
              </a:rPr>
              <a:t> type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>
                <a:solidFill>
                  <a:schemeClr val="bg1">
                    <a:lumMod val="65000"/>
                  </a:schemeClr>
                </a:solidFill>
              </a:rPr>
              <a:t>Unsafe downcast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/>
              <a:t>Refactoring difficult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  <p:transition advTm="2016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String Based Query Challenges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String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62600" y="1931126"/>
            <a:ext cx="3124200" cy="210826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/>
              <a:t>Unset parameter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/>
              <a:t>Unsafe </a:t>
            </a:r>
            <a:r>
              <a:rPr lang="en-US" sz="2400" b="1" dirty="0" err="1"/>
              <a:t>param</a:t>
            </a:r>
            <a:r>
              <a:rPr lang="en-US" sz="2400" b="1" dirty="0"/>
              <a:t> type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/>
              <a:t>Unsafe downcast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/>
              <a:t>Refactoring difficult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  <p:transition advTm="10484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Deep </a:t>
            </a:r>
            <a:r>
              <a:rPr lang="en-US" dirty="0" err="1"/>
              <a:t>Typechecking</a:t>
            </a:r>
            <a:r>
              <a:rPr lang="en-US" dirty="0"/>
              <a:t> Example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String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86400" y="1295400"/>
            <a:ext cx="3657600" cy="203132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</a:pPr>
            <a:r>
              <a:rPr lang="en-US" sz="2400" b="1" dirty="0"/>
              <a:t>Query safety:</a:t>
            </a:r>
          </a:p>
          <a:p>
            <a:pPr marL="457200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b="1" dirty="0"/>
              <a:t>All </a:t>
            </a:r>
            <a:r>
              <a:rPr lang="en-US" sz="2400" b="1" dirty="0" err="1"/>
              <a:t>params</a:t>
            </a:r>
            <a:r>
              <a:rPr lang="en-US" sz="2400" b="1" dirty="0"/>
              <a:t> set</a:t>
            </a:r>
          </a:p>
          <a:p>
            <a:pPr marL="457200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b="1" dirty="0" err="1"/>
              <a:t>Params</a:t>
            </a:r>
            <a:r>
              <a:rPr lang="en-US" sz="2400" b="1" dirty="0"/>
              <a:t> safely set</a:t>
            </a:r>
          </a:p>
          <a:p>
            <a:pPr marL="457200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b="1" dirty="0"/>
              <a:t>Result safely downcast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562600" y="3576935"/>
            <a:ext cx="31242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</a:pPr>
            <a:r>
              <a:rPr lang="en-US" sz="2400" b="1" dirty="0"/>
              <a:t>Is this query exec safe?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62600" y="4435495"/>
            <a:ext cx="3124200" cy="150810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</a:pPr>
            <a:r>
              <a:rPr lang="en-US" sz="2400" b="1" dirty="0"/>
              <a:t>Need</a:t>
            </a:r>
            <a:r>
              <a:rPr lang="en-US" sz="2400" b="1" i="1" dirty="0"/>
              <a:t> </a:t>
            </a:r>
            <a:r>
              <a:rPr lang="en-US" sz="2400" b="1" dirty="0"/>
              <a:t>to know:</a:t>
            </a:r>
          </a:p>
          <a:p>
            <a:pPr marL="66294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/>
              <a:t>query string</a:t>
            </a:r>
          </a:p>
          <a:p>
            <a:pPr marL="66294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err="1"/>
              <a:t>param</a:t>
            </a:r>
            <a:r>
              <a:rPr lang="en-US" sz="2400" b="1" dirty="0"/>
              <a:t> types</a:t>
            </a:r>
          </a:p>
        </p:txBody>
      </p:sp>
      <p:sp>
        <p:nvSpPr>
          <p:cNvPr id="9" name="Isosceles Triangle 8"/>
          <p:cNvSpPr/>
          <p:nvPr/>
        </p:nvSpPr>
        <p:spPr>
          <a:xfrm rot="5400000">
            <a:off x="596537" y="5003074"/>
            <a:ext cx="152400" cy="152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ransition advTm="2642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C9D99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C9D99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C9D99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C9D99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C9D99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C9D99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C9D99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C9D99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C9D99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C9D99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C9D99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Deep </a:t>
            </a:r>
            <a:r>
              <a:rPr lang="en-US" dirty="0" err="1"/>
              <a:t>Typechecking</a:t>
            </a:r>
            <a:r>
              <a:rPr lang="en-US" dirty="0"/>
              <a:t> Example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String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</a:p>
        </p:txBody>
      </p:sp>
      <p:sp>
        <p:nvSpPr>
          <p:cNvPr id="5" name="Isosceles Triangle 4"/>
          <p:cNvSpPr/>
          <p:nvPr/>
        </p:nvSpPr>
        <p:spPr>
          <a:xfrm rot="5400000">
            <a:off x="596537" y="5003074"/>
            <a:ext cx="152400" cy="152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5586664" y="1267328"/>
            <a:ext cx="3276600" cy="1828800"/>
          </a:xfrm>
          <a:prstGeom prst="roundRect">
            <a:avLst>
              <a:gd name="adj" fmla="val 9056"/>
            </a:avLst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r>
              <a:rPr lang="en-US" sz="3800" b="1" i="1" dirty="0">
                <a:solidFill>
                  <a:sysClr val="windowText" lastClr="000000"/>
                </a:solidFill>
              </a:rPr>
              <a:t>Bound Query</a:t>
            </a:r>
            <a:r>
              <a:rPr lang="en-US" sz="3800" b="1" dirty="0">
                <a:solidFill>
                  <a:sysClr val="windowText" lastClr="000000"/>
                </a:solidFill>
              </a:rPr>
              <a:t>:</a:t>
            </a:r>
          </a:p>
          <a:p>
            <a:pPr marL="182880">
              <a:buFont typeface="Arial" pitchFamily="34" charset="0"/>
              <a:buChar char="•"/>
            </a:pPr>
            <a:r>
              <a:rPr lang="en-US" sz="3800" b="1" dirty="0">
                <a:solidFill>
                  <a:sysClr val="windowText" lastClr="000000"/>
                </a:solidFill>
              </a:rPr>
              <a:t> query string</a:t>
            </a:r>
          </a:p>
          <a:p>
            <a:pPr marL="182880">
              <a:buFont typeface="Arial" pitchFamily="34" charset="0"/>
              <a:buChar char="•"/>
            </a:pPr>
            <a:r>
              <a:rPr lang="en-US" sz="3800" b="1" dirty="0">
                <a:solidFill>
                  <a:sysClr val="windowText" lastClr="000000"/>
                </a:solidFill>
              </a:rPr>
              <a:t> </a:t>
            </a:r>
            <a:r>
              <a:rPr lang="en-US" sz="3800" b="1" dirty="0" err="1">
                <a:solidFill>
                  <a:sysClr val="windowText" lastClr="000000"/>
                </a:solidFill>
              </a:rPr>
              <a:t>param</a:t>
            </a:r>
            <a:r>
              <a:rPr lang="en-US" sz="3800" b="1" dirty="0">
                <a:solidFill>
                  <a:sysClr val="windowText" lastClr="000000"/>
                </a:solidFill>
              </a:rPr>
              <a:t> types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4419600" y="3581400"/>
            <a:ext cx="4648200" cy="1524000"/>
          </a:xfrm>
          <a:prstGeom prst="roundRect">
            <a:avLst>
              <a:gd name="adj" fmla="val 5509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tx1"/>
                </a:solidFill>
              </a:rPr>
              <a:t>query : “SELECT … ?1 … ?2 … ?3 …”</a:t>
            </a:r>
          </a:p>
          <a:p>
            <a:r>
              <a:rPr lang="en-US" sz="2400" b="1" dirty="0">
                <a:solidFill>
                  <a:schemeClr val="tx1"/>
                </a:solidFill>
              </a:rPr>
              <a:t>?1 : String</a:t>
            </a:r>
          </a:p>
          <a:p>
            <a:r>
              <a:rPr lang="en-US" sz="2400" b="1" dirty="0">
                <a:solidFill>
                  <a:schemeClr val="tx1"/>
                </a:solidFill>
              </a:rPr>
              <a:t>?2 : Weblog</a:t>
            </a:r>
          </a:p>
          <a:p>
            <a:r>
              <a:rPr lang="en-US" sz="2400" b="1" dirty="0">
                <a:solidFill>
                  <a:schemeClr val="tx1"/>
                </a:solidFill>
              </a:rPr>
              <a:t>?3 : unknown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343400" y="3124200"/>
            <a:ext cx="16313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Example 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86200" y="5361384"/>
            <a:ext cx="5181600" cy="1191816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/>
              <a:t>At each program point map each </a:t>
            </a:r>
            <a:r>
              <a:rPr lang="en-US" sz="3200" b="1" dirty="0" err="1"/>
              <a:t>var</a:t>
            </a:r>
            <a:r>
              <a:rPr lang="en-US" sz="3200" b="1" dirty="0"/>
              <a:t> to a set of BQs.</a:t>
            </a:r>
          </a:p>
        </p:txBody>
      </p:sp>
    </p:spTree>
    <p:custDataLst>
      <p:tags r:id="rId1"/>
    </p:custDataLst>
  </p:cSld>
  <p:clrMapOvr>
    <a:masterClrMapping/>
  </p:clrMapOvr>
  <p:transition advTm="5181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8" grpId="0"/>
      <p:bldP spid="1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Bound Query Analysis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String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  <p:transition advTm="8625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Bound Query Analysis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String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3124200" y="1295400"/>
            <a:ext cx="5472487" cy="2063187"/>
            <a:chOff x="3124200" y="1295400"/>
            <a:chExt cx="5472487" cy="2063187"/>
          </a:xfrm>
        </p:grpSpPr>
        <p:sp>
          <p:nvSpPr>
            <p:cNvPr id="53" name="TextBox 52"/>
            <p:cNvSpPr txBox="1"/>
            <p:nvPr/>
          </p:nvSpPr>
          <p:spPr>
            <a:xfrm>
              <a:off x="5778095" y="1295400"/>
              <a:ext cx="28185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err="1"/>
                <a:t>qStr</a:t>
              </a:r>
              <a:r>
                <a:rPr lang="en-US" sz="2400" b="1" dirty="0"/>
                <a:t> = “SELECT … ?2”</a:t>
              </a:r>
            </a:p>
          </p:txBody>
        </p:sp>
        <p:cxnSp>
          <p:nvCxnSpPr>
            <p:cNvPr id="70" name="Straight Connector 69"/>
            <p:cNvCxnSpPr/>
            <p:nvPr/>
          </p:nvCxnSpPr>
          <p:spPr>
            <a:xfrm>
              <a:off x="3124200" y="3352800"/>
              <a:ext cx="16764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 flipV="1">
              <a:off x="5410200" y="1524000"/>
              <a:ext cx="3048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>
              <a:off x="4178190" y="2115003"/>
              <a:ext cx="1847088" cy="64008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  <p:transition advTm="2766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Bound Query Analysis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String </a:t>
            </a:r>
            <a:r>
              <a:rPr lang="en-US" sz="1600" b="1" dirty="0" err="1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“SELECT w FROM Weblog w ”</a:t>
            </a:r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“WHERE w.id = ?1 ”</a:t>
            </a:r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“AND w.link.id = ?2”</a:t>
            </a:r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 = </a:t>
            </a:r>
            <a:r>
              <a:rPr lang="en-US" sz="1600" b="1" dirty="0" err="1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7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7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7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26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3124200" y="1295400"/>
            <a:ext cx="5472487" cy="2063187"/>
            <a:chOff x="3124200" y="1295400"/>
            <a:chExt cx="5472487" cy="2063187"/>
          </a:xfrm>
        </p:grpSpPr>
        <p:sp>
          <p:nvSpPr>
            <p:cNvPr id="11" name="TextBox 10"/>
            <p:cNvSpPr txBox="1"/>
            <p:nvPr/>
          </p:nvSpPr>
          <p:spPr>
            <a:xfrm>
              <a:off x="5778095" y="1295400"/>
              <a:ext cx="28185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err="1"/>
                <a:t>qStr</a:t>
              </a:r>
              <a:r>
                <a:rPr lang="en-US" sz="2400" b="1" dirty="0"/>
                <a:t> = “SELECT … ?2”</a:t>
              </a: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3124200" y="3352800"/>
              <a:ext cx="16764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5410200" y="1524000"/>
              <a:ext cx="3048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4178190" y="2115003"/>
              <a:ext cx="1847088" cy="64008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advTm="2703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Bound Query Analysis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String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</a:p>
        </p:txBody>
      </p:sp>
      <p:grpSp>
        <p:nvGrpSpPr>
          <p:cNvPr id="3" name="Group 25"/>
          <p:cNvGrpSpPr/>
          <p:nvPr/>
        </p:nvGrpSpPr>
        <p:grpSpPr>
          <a:xfrm>
            <a:off x="3124200" y="1295400"/>
            <a:ext cx="5472487" cy="2063187"/>
            <a:chOff x="3124200" y="1295400"/>
            <a:chExt cx="5472487" cy="2063187"/>
          </a:xfrm>
        </p:grpSpPr>
        <p:sp>
          <p:nvSpPr>
            <p:cNvPr id="53" name="TextBox 52"/>
            <p:cNvSpPr txBox="1"/>
            <p:nvPr/>
          </p:nvSpPr>
          <p:spPr>
            <a:xfrm>
              <a:off x="5778095" y="1295400"/>
              <a:ext cx="28185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err="1"/>
                <a:t>qStr</a:t>
              </a:r>
              <a:r>
                <a:rPr lang="en-US" sz="2400" b="1" dirty="0"/>
                <a:t> = “SELECT … ?2”</a:t>
              </a:r>
            </a:p>
          </p:txBody>
        </p:sp>
        <p:cxnSp>
          <p:nvCxnSpPr>
            <p:cNvPr id="70" name="Straight Connector 69"/>
            <p:cNvCxnSpPr/>
            <p:nvPr/>
          </p:nvCxnSpPr>
          <p:spPr>
            <a:xfrm>
              <a:off x="3124200" y="3352800"/>
              <a:ext cx="16764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 flipV="1">
              <a:off x="5410200" y="1524000"/>
              <a:ext cx="3048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>
              <a:off x="4178190" y="2115003"/>
              <a:ext cx="1847088" cy="64008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  <p:transition advTm="2032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Bound Query Analysis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String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</a:p>
        </p:txBody>
      </p:sp>
      <p:grpSp>
        <p:nvGrpSpPr>
          <p:cNvPr id="3" name="Group 25"/>
          <p:cNvGrpSpPr/>
          <p:nvPr/>
        </p:nvGrpSpPr>
        <p:grpSpPr>
          <a:xfrm>
            <a:off x="3124200" y="1295400"/>
            <a:ext cx="5472487" cy="2063187"/>
            <a:chOff x="3124200" y="1295400"/>
            <a:chExt cx="5472487" cy="2063187"/>
          </a:xfrm>
        </p:grpSpPr>
        <p:sp>
          <p:nvSpPr>
            <p:cNvPr id="53" name="TextBox 52"/>
            <p:cNvSpPr txBox="1"/>
            <p:nvPr/>
          </p:nvSpPr>
          <p:spPr>
            <a:xfrm>
              <a:off x="5778095" y="1295400"/>
              <a:ext cx="2818592" cy="46166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 err="1">
                  <a:solidFill>
                    <a:schemeClr val="bg1">
                      <a:lumMod val="75000"/>
                    </a:schemeClr>
                  </a:solidFill>
                </a:rPr>
                <a:t>qStr</a:t>
              </a:r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</a:rPr>
                <a:t> = “SELECT … ?2”</a:t>
              </a:r>
            </a:p>
          </p:txBody>
        </p:sp>
        <p:cxnSp>
          <p:nvCxnSpPr>
            <p:cNvPr id="70" name="Straight Connector 69"/>
            <p:cNvCxnSpPr/>
            <p:nvPr/>
          </p:nvCxnSpPr>
          <p:spPr>
            <a:xfrm>
              <a:off x="3124200" y="3352800"/>
              <a:ext cx="1676400" cy="1588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 flipV="1">
              <a:off x="5410200" y="1524000"/>
              <a:ext cx="304800" cy="0"/>
            </a:xfrm>
            <a:prstGeom prst="straightConnector1">
              <a:avLst/>
            </a:prstGeom>
            <a:ln w="38100"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>
              <a:off x="4178190" y="2115003"/>
              <a:ext cx="1847088" cy="64008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28</a:t>
            </a:fld>
            <a:endParaRPr lang="en-US" dirty="0"/>
          </a:p>
        </p:txBody>
      </p:sp>
      <p:grpSp>
        <p:nvGrpSpPr>
          <p:cNvPr id="17" name="Group 26"/>
          <p:cNvGrpSpPr/>
          <p:nvPr/>
        </p:nvGrpSpPr>
        <p:grpSpPr>
          <a:xfrm>
            <a:off x="3124200" y="1828800"/>
            <a:ext cx="5867400" cy="2228287"/>
            <a:chOff x="3124200" y="1828800"/>
            <a:chExt cx="5867400" cy="2228287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3124200" y="4038600"/>
              <a:ext cx="16764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" name="Group 65"/>
            <p:cNvGrpSpPr/>
            <p:nvPr/>
          </p:nvGrpSpPr>
          <p:grpSpPr>
            <a:xfrm>
              <a:off x="5410200" y="1828800"/>
              <a:ext cx="3581400" cy="1295400"/>
              <a:chOff x="5334000" y="4572000"/>
              <a:chExt cx="3581400" cy="1295400"/>
            </a:xfrm>
          </p:grpSpPr>
          <p:sp>
            <p:nvSpPr>
              <p:cNvPr id="21" name="Double Brace 20"/>
              <p:cNvSpPr/>
              <p:nvPr/>
            </p:nvSpPr>
            <p:spPr>
              <a:xfrm>
                <a:off x="5715000" y="4572000"/>
                <a:ext cx="3200400" cy="1295400"/>
              </a:xfrm>
              <a:prstGeom prst="bracePair">
                <a:avLst>
                  <a:gd name="adj" fmla="val 10350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>
                <a:off x="5955632" y="4648200"/>
                <a:ext cx="2704012" cy="1143000"/>
              </a:xfrm>
              <a:prstGeom prst="roundRect">
                <a:avLst>
                  <a:gd name="adj" fmla="val 8667"/>
                </a:avLst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400" b="1" dirty="0">
                    <a:solidFill>
                      <a:schemeClr val="tx1"/>
                    </a:solidFill>
                  </a:rPr>
                  <a:t>query : “SELECT …”</a:t>
                </a:r>
              </a:p>
              <a:p>
                <a:r>
                  <a:rPr lang="en-US" sz="2400" b="1" dirty="0">
                    <a:solidFill>
                      <a:schemeClr val="tx1"/>
                    </a:solidFill>
                  </a:rPr>
                  <a:t>?1 : unknown</a:t>
                </a:r>
              </a:p>
              <a:p>
                <a:r>
                  <a:rPr lang="en-US" sz="2400" b="1" dirty="0">
                    <a:solidFill>
                      <a:schemeClr val="tx1"/>
                    </a:solidFill>
                  </a:rPr>
                  <a:t>?2 : unknown</a:t>
                </a:r>
              </a:p>
            </p:txBody>
          </p:sp>
          <p:cxnSp>
            <p:nvCxnSpPr>
              <p:cNvPr id="23" name="Straight Arrow Connector 22"/>
              <p:cNvCxnSpPr/>
              <p:nvPr/>
            </p:nvCxnSpPr>
            <p:spPr>
              <a:xfrm flipV="1">
                <a:off x="5334000" y="5206637"/>
                <a:ext cx="30480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" name="Straight Connector 19"/>
            <p:cNvCxnSpPr/>
            <p:nvPr/>
          </p:nvCxnSpPr>
          <p:spPr>
            <a:xfrm rot="5400000">
              <a:off x="4316002" y="2946091"/>
              <a:ext cx="1600200" cy="62179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advTm="12922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Bound Query Analysis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String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</a:p>
        </p:txBody>
      </p:sp>
      <p:grpSp>
        <p:nvGrpSpPr>
          <p:cNvPr id="30" name="Group 25"/>
          <p:cNvGrpSpPr/>
          <p:nvPr/>
        </p:nvGrpSpPr>
        <p:grpSpPr>
          <a:xfrm>
            <a:off x="3124200" y="1295400"/>
            <a:ext cx="5472487" cy="2063187"/>
            <a:chOff x="3124200" y="1295400"/>
            <a:chExt cx="5472487" cy="2063187"/>
          </a:xfrm>
        </p:grpSpPr>
        <p:sp>
          <p:nvSpPr>
            <p:cNvPr id="31" name="TextBox 30"/>
            <p:cNvSpPr txBox="1"/>
            <p:nvPr/>
          </p:nvSpPr>
          <p:spPr>
            <a:xfrm>
              <a:off x="5778095" y="1295400"/>
              <a:ext cx="2818592" cy="46166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 err="1">
                  <a:solidFill>
                    <a:schemeClr val="bg1">
                      <a:lumMod val="75000"/>
                    </a:schemeClr>
                  </a:solidFill>
                </a:rPr>
                <a:t>qStr</a:t>
              </a:r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</a:rPr>
                <a:t> = “SELECT … ?2”</a:t>
              </a: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3124200" y="3352800"/>
              <a:ext cx="1676400" cy="1588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flipV="1">
              <a:off x="5410200" y="1524000"/>
              <a:ext cx="304800" cy="0"/>
            </a:xfrm>
            <a:prstGeom prst="straightConnector1">
              <a:avLst/>
            </a:prstGeom>
            <a:ln w="38100"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4178190" y="2115003"/>
              <a:ext cx="1847088" cy="64008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29</a:t>
            </a:fld>
            <a:endParaRPr lang="en-US" dirty="0"/>
          </a:p>
        </p:txBody>
      </p:sp>
      <p:grpSp>
        <p:nvGrpSpPr>
          <p:cNvPr id="24" name="Group 26"/>
          <p:cNvGrpSpPr/>
          <p:nvPr/>
        </p:nvGrpSpPr>
        <p:grpSpPr>
          <a:xfrm>
            <a:off x="3124200" y="1828800"/>
            <a:ext cx="5867400" cy="2228287"/>
            <a:chOff x="3124200" y="1828800"/>
            <a:chExt cx="5867400" cy="2228287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3124200" y="4038600"/>
              <a:ext cx="1676400" cy="1588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65"/>
            <p:cNvGrpSpPr/>
            <p:nvPr/>
          </p:nvGrpSpPr>
          <p:grpSpPr>
            <a:xfrm>
              <a:off x="5410200" y="1828800"/>
              <a:ext cx="3581400" cy="1295400"/>
              <a:chOff x="5334000" y="4572000"/>
              <a:chExt cx="3581400" cy="1295400"/>
            </a:xfrm>
          </p:grpSpPr>
          <p:sp>
            <p:nvSpPr>
              <p:cNvPr id="28" name="Double Brace 27"/>
              <p:cNvSpPr/>
              <p:nvPr/>
            </p:nvSpPr>
            <p:spPr>
              <a:xfrm>
                <a:off x="5715000" y="4572000"/>
                <a:ext cx="3200400" cy="1295400"/>
              </a:xfrm>
              <a:prstGeom prst="bracePair">
                <a:avLst>
                  <a:gd name="adj" fmla="val 10350"/>
                </a:avLst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ounded Rectangle 28"/>
              <p:cNvSpPr/>
              <p:nvPr/>
            </p:nvSpPr>
            <p:spPr>
              <a:xfrm>
                <a:off x="5955632" y="4648200"/>
                <a:ext cx="2704012" cy="1143000"/>
              </a:xfrm>
              <a:prstGeom prst="roundRect">
                <a:avLst>
                  <a:gd name="adj" fmla="val 8667"/>
                </a:avLst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400" b="1" dirty="0">
                    <a:solidFill>
                      <a:schemeClr val="bg1">
                        <a:lumMod val="65000"/>
                      </a:schemeClr>
                    </a:solidFill>
                  </a:rPr>
                  <a:t>query : “SELECT …”</a:t>
                </a:r>
              </a:p>
              <a:p>
                <a:r>
                  <a:rPr lang="en-US" sz="2400" b="1" dirty="0">
                    <a:solidFill>
                      <a:schemeClr val="bg1">
                        <a:lumMod val="65000"/>
                      </a:schemeClr>
                    </a:solidFill>
                  </a:rPr>
                  <a:t>?1 : unknown</a:t>
                </a:r>
              </a:p>
              <a:p>
                <a:r>
                  <a:rPr lang="en-US" sz="2400" b="1" dirty="0">
                    <a:solidFill>
                      <a:schemeClr val="bg1">
                        <a:lumMod val="65000"/>
                      </a:schemeClr>
                    </a:solidFill>
                  </a:rPr>
                  <a:t>?2 : unknown</a:t>
                </a:r>
              </a:p>
            </p:txBody>
          </p:sp>
          <p:cxnSp>
            <p:nvCxnSpPr>
              <p:cNvPr id="35" name="Straight Arrow Connector 34"/>
              <p:cNvCxnSpPr/>
              <p:nvPr/>
            </p:nvCxnSpPr>
            <p:spPr>
              <a:xfrm flipV="1">
                <a:off x="5334000" y="5206637"/>
                <a:ext cx="304800" cy="0"/>
              </a:xfrm>
              <a:prstGeom prst="straightConnector1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7" name="Straight Connector 26"/>
            <p:cNvCxnSpPr/>
            <p:nvPr/>
          </p:nvCxnSpPr>
          <p:spPr>
            <a:xfrm rot="5400000">
              <a:off x="4316002" y="2946091"/>
              <a:ext cx="1600200" cy="621792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27"/>
          <p:cNvGrpSpPr/>
          <p:nvPr/>
        </p:nvGrpSpPr>
        <p:grpSpPr>
          <a:xfrm>
            <a:off x="3124200" y="3276600"/>
            <a:ext cx="5867400" cy="1295400"/>
            <a:chOff x="3124200" y="3276600"/>
            <a:chExt cx="5867400" cy="1295400"/>
          </a:xfrm>
        </p:grpSpPr>
        <p:cxnSp>
          <p:nvCxnSpPr>
            <p:cNvPr id="37" name="Straight Connector 36"/>
            <p:cNvCxnSpPr/>
            <p:nvPr/>
          </p:nvCxnSpPr>
          <p:spPr>
            <a:xfrm>
              <a:off x="3124200" y="4380411"/>
              <a:ext cx="16764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8" name="Group 60"/>
            <p:cNvGrpSpPr/>
            <p:nvPr/>
          </p:nvGrpSpPr>
          <p:grpSpPr>
            <a:xfrm>
              <a:off x="5410200" y="3276600"/>
              <a:ext cx="3581400" cy="1295400"/>
              <a:chOff x="5334000" y="4572000"/>
              <a:chExt cx="3581400" cy="1295400"/>
            </a:xfrm>
          </p:grpSpPr>
          <p:sp>
            <p:nvSpPr>
              <p:cNvPr id="40" name="Double Brace 39"/>
              <p:cNvSpPr/>
              <p:nvPr/>
            </p:nvSpPr>
            <p:spPr>
              <a:xfrm>
                <a:off x="5715000" y="4572000"/>
                <a:ext cx="3200400" cy="1295400"/>
              </a:xfrm>
              <a:prstGeom prst="bracePair">
                <a:avLst>
                  <a:gd name="adj" fmla="val 10350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ounded Rectangle 40"/>
              <p:cNvSpPr/>
              <p:nvPr/>
            </p:nvSpPr>
            <p:spPr>
              <a:xfrm>
                <a:off x="5955632" y="4648200"/>
                <a:ext cx="2704012" cy="1143000"/>
              </a:xfrm>
              <a:prstGeom prst="roundRect">
                <a:avLst>
                  <a:gd name="adj" fmla="val 8667"/>
                </a:avLst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400" b="1" dirty="0">
                    <a:solidFill>
                      <a:schemeClr val="tx1"/>
                    </a:solidFill>
                  </a:rPr>
                  <a:t>query : “SELECT …”</a:t>
                </a:r>
              </a:p>
              <a:p>
                <a:r>
                  <a:rPr lang="en-US" sz="2400" b="1" dirty="0">
                    <a:solidFill>
                      <a:schemeClr val="tx1"/>
                    </a:solidFill>
                  </a:rPr>
                  <a:t>?1 : String</a:t>
                </a:r>
              </a:p>
              <a:p>
                <a:r>
                  <a:rPr lang="en-US" sz="2400" b="1" dirty="0">
                    <a:solidFill>
                      <a:schemeClr val="tx1"/>
                    </a:solidFill>
                  </a:rPr>
                  <a:t>?2 : unknown</a:t>
                </a:r>
              </a:p>
            </p:txBody>
          </p:sp>
          <p:cxnSp>
            <p:nvCxnSpPr>
              <p:cNvPr id="42" name="Straight Arrow Connector 41"/>
              <p:cNvCxnSpPr/>
              <p:nvPr/>
            </p:nvCxnSpPr>
            <p:spPr>
              <a:xfrm flipV="1">
                <a:off x="5334000" y="5206637"/>
                <a:ext cx="30480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9" name="Straight Connector 38"/>
            <p:cNvCxnSpPr/>
            <p:nvPr/>
          </p:nvCxnSpPr>
          <p:spPr>
            <a:xfrm rot="10800000" flipV="1">
              <a:off x="4787481" y="3909005"/>
              <a:ext cx="640080" cy="4846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advTm="6406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Example:  Using JPA to query DB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String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ransition advTm="1889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Bound Query Analysis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String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</a:p>
        </p:txBody>
      </p:sp>
      <p:grpSp>
        <p:nvGrpSpPr>
          <p:cNvPr id="37" name="Group 25"/>
          <p:cNvGrpSpPr/>
          <p:nvPr/>
        </p:nvGrpSpPr>
        <p:grpSpPr>
          <a:xfrm>
            <a:off x="3124200" y="1295400"/>
            <a:ext cx="5472487" cy="2063187"/>
            <a:chOff x="3124200" y="1295400"/>
            <a:chExt cx="5472487" cy="2063187"/>
          </a:xfrm>
        </p:grpSpPr>
        <p:sp>
          <p:nvSpPr>
            <p:cNvPr id="38" name="TextBox 37"/>
            <p:cNvSpPr txBox="1"/>
            <p:nvPr/>
          </p:nvSpPr>
          <p:spPr>
            <a:xfrm>
              <a:off x="5778095" y="1295400"/>
              <a:ext cx="2818592" cy="46166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 err="1">
                  <a:solidFill>
                    <a:schemeClr val="bg1">
                      <a:lumMod val="75000"/>
                    </a:schemeClr>
                  </a:solidFill>
                </a:rPr>
                <a:t>qStr</a:t>
              </a:r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</a:rPr>
                <a:t> = “SELECT … ?2”</a:t>
              </a:r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3124200" y="3352800"/>
              <a:ext cx="1676400" cy="1588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flipV="1">
              <a:off x="5410200" y="1524000"/>
              <a:ext cx="304800" cy="0"/>
            </a:xfrm>
            <a:prstGeom prst="straightConnector1">
              <a:avLst/>
            </a:prstGeom>
            <a:ln w="38100"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4178190" y="2115003"/>
              <a:ext cx="1847088" cy="64008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Slide Number Placeholder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30</a:t>
            </a:fld>
            <a:endParaRPr lang="en-US" dirty="0"/>
          </a:p>
        </p:txBody>
      </p:sp>
      <p:grpSp>
        <p:nvGrpSpPr>
          <p:cNvPr id="43" name="Group 26"/>
          <p:cNvGrpSpPr/>
          <p:nvPr/>
        </p:nvGrpSpPr>
        <p:grpSpPr>
          <a:xfrm>
            <a:off x="3124200" y="1828800"/>
            <a:ext cx="5867400" cy="2228287"/>
            <a:chOff x="3124200" y="1828800"/>
            <a:chExt cx="5867400" cy="2228287"/>
          </a:xfrm>
        </p:grpSpPr>
        <p:cxnSp>
          <p:nvCxnSpPr>
            <p:cNvPr id="44" name="Straight Connector 43"/>
            <p:cNvCxnSpPr/>
            <p:nvPr/>
          </p:nvCxnSpPr>
          <p:spPr>
            <a:xfrm>
              <a:off x="3124200" y="4038600"/>
              <a:ext cx="1676400" cy="1588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5" name="Group 65"/>
            <p:cNvGrpSpPr/>
            <p:nvPr/>
          </p:nvGrpSpPr>
          <p:grpSpPr>
            <a:xfrm>
              <a:off x="5410200" y="1828800"/>
              <a:ext cx="3581400" cy="1295400"/>
              <a:chOff x="5334000" y="4572000"/>
              <a:chExt cx="3581400" cy="1295400"/>
            </a:xfrm>
          </p:grpSpPr>
          <p:sp>
            <p:nvSpPr>
              <p:cNvPr id="47" name="Double Brace 46"/>
              <p:cNvSpPr/>
              <p:nvPr/>
            </p:nvSpPr>
            <p:spPr>
              <a:xfrm>
                <a:off x="5715000" y="4572000"/>
                <a:ext cx="3200400" cy="1295400"/>
              </a:xfrm>
              <a:prstGeom prst="bracePair">
                <a:avLst>
                  <a:gd name="adj" fmla="val 10350"/>
                </a:avLst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ounded Rectangle 47"/>
              <p:cNvSpPr/>
              <p:nvPr/>
            </p:nvSpPr>
            <p:spPr>
              <a:xfrm>
                <a:off x="5955632" y="4648200"/>
                <a:ext cx="2704012" cy="1143000"/>
              </a:xfrm>
              <a:prstGeom prst="roundRect">
                <a:avLst>
                  <a:gd name="adj" fmla="val 8667"/>
                </a:avLst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400" b="1" dirty="0">
                    <a:solidFill>
                      <a:schemeClr val="bg1">
                        <a:lumMod val="65000"/>
                      </a:schemeClr>
                    </a:solidFill>
                  </a:rPr>
                  <a:t>query : “SELECT …”</a:t>
                </a:r>
              </a:p>
              <a:p>
                <a:r>
                  <a:rPr lang="en-US" sz="2400" b="1" dirty="0">
                    <a:solidFill>
                      <a:schemeClr val="bg1">
                        <a:lumMod val="65000"/>
                      </a:schemeClr>
                    </a:solidFill>
                  </a:rPr>
                  <a:t>?1 : unknown</a:t>
                </a:r>
              </a:p>
              <a:p>
                <a:r>
                  <a:rPr lang="en-US" sz="2400" b="1" dirty="0">
                    <a:solidFill>
                      <a:schemeClr val="bg1">
                        <a:lumMod val="65000"/>
                      </a:schemeClr>
                    </a:solidFill>
                  </a:rPr>
                  <a:t>?2 : unknown</a:t>
                </a:r>
              </a:p>
            </p:txBody>
          </p:sp>
          <p:cxnSp>
            <p:nvCxnSpPr>
              <p:cNvPr id="49" name="Straight Arrow Connector 48"/>
              <p:cNvCxnSpPr/>
              <p:nvPr/>
            </p:nvCxnSpPr>
            <p:spPr>
              <a:xfrm flipV="1">
                <a:off x="5334000" y="5206637"/>
                <a:ext cx="304800" cy="0"/>
              </a:xfrm>
              <a:prstGeom prst="straightConnector1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6" name="Straight Connector 45"/>
            <p:cNvCxnSpPr/>
            <p:nvPr/>
          </p:nvCxnSpPr>
          <p:spPr>
            <a:xfrm rot="5400000">
              <a:off x="4316002" y="2946091"/>
              <a:ext cx="1600200" cy="621792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27"/>
          <p:cNvGrpSpPr/>
          <p:nvPr/>
        </p:nvGrpSpPr>
        <p:grpSpPr>
          <a:xfrm>
            <a:off x="3124200" y="3276600"/>
            <a:ext cx="5867400" cy="1295400"/>
            <a:chOff x="3124200" y="3276600"/>
            <a:chExt cx="5867400" cy="1295400"/>
          </a:xfrm>
        </p:grpSpPr>
        <p:cxnSp>
          <p:nvCxnSpPr>
            <p:cNvPr id="51" name="Straight Connector 50"/>
            <p:cNvCxnSpPr/>
            <p:nvPr/>
          </p:nvCxnSpPr>
          <p:spPr>
            <a:xfrm>
              <a:off x="3124200" y="4380411"/>
              <a:ext cx="1676400" cy="1588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2" name="Group 60"/>
            <p:cNvGrpSpPr/>
            <p:nvPr/>
          </p:nvGrpSpPr>
          <p:grpSpPr>
            <a:xfrm>
              <a:off x="5410200" y="3276600"/>
              <a:ext cx="3581400" cy="1295400"/>
              <a:chOff x="5334000" y="4572000"/>
              <a:chExt cx="3581400" cy="1295400"/>
            </a:xfrm>
          </p:grpSpPr>
          <p:sp>
            <p:nvSpPr>
              <p:cNvPr id="54" name="Double Brace 53"/>
              <p:cNvSpPr/>
              <p:nvPr/>
            </p:nvSpPr>
            <p:spPr>
              <a:xfrm>
                <a:off x="5715000" y="4572000"/>
                <a:ext cx="3200400" cy="1295400"/>
              </a:xfrm>
              <a:prstGeom prst="bracePair">
                <a:avLst>
                  <a:gd name="adj" fmla="val 10350"/>
                </a:avLst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ounded Rectangle 56"/>
              <p:cNvSpPr/>
              <p:nvPr/>
            </p:nvSpPr>
            <p:spPr>
              <a:xfrm>
                <a:off x="5955632" y="4648200"/>
                <a:ext cx="2704012" cy="1143000"/>
              </a:xfrm>
              <a:prstGeom prst="roundRect">
                <a:avLst>
                  <a:gd name="adj" fmla="val 8667"/>
                </a:avLst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400" b="1" dirty="0">
                    <a:solidFill>
                      <a:schemeClr val="bg1">
                        <a:lumMod val="65000"/>
                      </a:schemeClr>
                    </a:solidFill>
                  </a:rPr>
                  <a:t>query : “SELECT …”</a:t>
                </a:r>
              </a:p>
              <a:p>
                <a:r>
                  <a:rPr lang="en-US" sz="2400" b="1" dirty="0">
                    <a:solidFill>
                      <a:schemeClr val="bg1">
                        <a:lumMod val="65000"/>
                      </a:schemeClr>
                    </a:solidFill>
                  </a:rPr>
                  <a:t>?1 : String</a:t>
                </a:r>
              </a:p>
              <a:p>
                <a:r>
                  <a:rPr lang="en-US" sz="2400" b="1" dirty="0">
                    <a:solidFill>
                      <a:schemeClr val="bg1">
                        <a:lumMod val="65000"/>
                      </a:schemeClr>
                    </a:solidFill>
                  </a:rPr>
                  <a:t>?2 : unknown</a:t>
                </a:r>
              </a:p>
            </p:txBody>
          </p:sp>
          <p:cxnSp>
            <p:nvCxnSpPr>
              <p:cNvPr id="58" name="Straight Arrow Connector 57"/>
              <p:cNvCxnSpPr/>
              <p:nvPr/>
            </p:nvCxnSpPr>
            <p:spPr>
              <a:xfrm flipV="1">
                <a:off x="5334000" y="5206637"/>
                <a:ext cx="304800" cy="0"/>
              </a:xfrm>
              <a:prstGeom prst="straightConnector1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3" name="Straight Connector 52"/>
            <p:cNvCxnSpPr/>
            <p:nvPr/>
          </p:nvCxnSpPr>
          <p:spPr>
            <a:xfrm rot="10800000" flipV="1">
              <a:off x="4787481" y="3909005"/>
              <a:ext cx="640080" cy="484632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oup 28"/>
          <p:cNvGrpSpPr/>
          <p:nvPr/>
        </p:nvGrpSpPr>
        <p:grpSpPr>
          <a:xfrm>
            <a:off x="3124200" y="4714837"/>
            <a:ext cx="5867400" cy="1304963"/>
            <a:chOff x="3124200" y="4714837"/>
            <a:chExt cx="5867400" cy="1304963"/>
          </a:xfrm>
        </p:grpSpPr>
        <p:cxnSp>
          <p:nvCxnSpPr>
            <p:cNvPr id="61" name="Straight Connector 60"/>
            <p:cNvCxnSpPr/>
            <p:nvPr/>
          </p:nvCxnSpPr>
          <p:spPr>
            <a:xfrm>
              <a:off x="3124200" y="4722812"/>
              <a:ext cx="16764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3" name="Group 59"/>
            <p:cNvGrpSpPr/>
            <p:nvPr/>
          </p:nvGrpSpPr>
          <p:grpSpPr>
            <a:xfrm>
              <a:off x="5410200" y="4724400"/>
              <a:ext cx="3581400" cy="1295400"/>
              <a:chOff x="5334000" y="4572000"/>
              <a:chExt cx="3581400" cy="1295400"/>
            </a:xfrm>
          </p:grpSpPr>
          <p:sp>
            <p:nvSpPr>
              <p:cNvPr id="67" name="Double Brace 66"/>
              <p:cNvSpPr/>
              <p:nvPr/>
            </p:nvSpPr>
            <p:spPr>
              <a:xfrm>
                <a:off x="5715000" y="4572000"/>
                <a:ext cx="3200400" cy="1295400"/>
              </a:xfrm>
              <a:prstGeom prst="bracePair">
                <a:avLst>
                  <a:gd name="adj" fmla="val 10350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ounded Rectangle 67"/>
              <p:cNvSpPr/>
              <p:nvPr/>
            </p:nvSpPr>
            <p:spPr>
              <a:xfrm>
                <a:off x="5955632" y="4648200"/>
                <a:ext cx="2704011" cy="1143000"/>
              </a:xfrm>
              <a:prstGeom prst="roundRect">
                <a:avLst>
                  <a:gd name="adj" fmla="val 8667"/>
                </a:avLst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400" b="1" dirty="0">
                    <a:solidFill>
                      <a:schemeClr val="tx1"/>
                    </a:solidFill>
                  </a:rPr>
                  <a:t>query : “SELECT …”</a:t>
                </a:r>
              </a:p>
              <a:p>
                <a:r>
                  <a:rPr lang="en-US" sz="2400" b="1" dirty="0">
                    <a:solidFill>
                      <a:schemeClr val="tx1"/>
                    </a:solidFill>
                  </a:rPr>
                  <a:t>?1 : String</a:t>
                </a:r>
              </a:p>
              <a:p>
                <a:r>
                  <a:rPr lang="en-US" sz="2400" b="1" dirty="0">
                    <a:solidFill>
                      <a:schemeClr val="tx1"/>
                    </a:solidFill>
                  </a:rPr>
                  <a:t>?2 : </a:t>
                </a:r>
                <a:r>
                  <a:rPr lang="en-US" sz="2400" b="1" dirty="0" err="1">
                    <a:solidFill>
                      <a:schemeClr val="tx1"/>
                    </a:solidFill>
                  </a:rPr>
                  <a:t>int</a:t>
                </a:r>
                <a:endParaRPr lang="en-US" sz="2400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9" name="Straight Arrow Connector 68"/>
              <p:cNvCxnSpPr/>
              <p:nvPr/>
            </p:nvCxnSpPr>
            <p:spPr>
              <a:xfrm flipV="1">
                <a:off x="5334000" y="5206637"/>
                <a:ext cx="30480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6" name="Straight Connector 65"/>
            <p:cNvCxnSpPr/>
            <p:nvPr/>
          </p:nvCxnSpPr>
          <p:spPr>
            <a:xfrm rot="16200000" flipV="1">
              <a:off x="4785017" y="4719409"/>
              <a:ext cx="649224" cy="64008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</p:cSld>
  <p:clrMapOvr>
    <a:masterClrMapping/>
  </p:clrMapOvr>
  <p:transition advTm="3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Bound Query Analysis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String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523411" y="1600200"/>
            <a:ext cx="3429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</a:pPr>
            <a:r>
              <a:rPr lang="en-US" sz="2400" b="1" dirty="0"/>
              <a:t>Checking </a:t>
            </a:r>
            <a:r>
              <a:rPr lang="en-US" sz="2400" b="1" dirty="0" err="1"/>
              <a:t>param</a:t>
            </a:r>
            <a:r>
              <a:rPr lang="en-US" sz="2400" b="1" dirty="0"/>
              <a:t> types:</a:t>
            </a:r>
          </a:p>
          <a:p>
            <a:pPr marL="54864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/>
              <a:t>Parse query string</a:t>
            </a:r>
          </a:p>
          <a:p>
            <a:pPr marL="54864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/>
              <a:t>Check all </a:t>
            </a:r>
            <a:r>
              <a:rPr lang="en-US" sz="2400" b="1" dirty="0" err="1"/>
              <a:t>params</a:t>
            </a:r>
            <a:r>
              <a:rPr lang="en-US" sz="2400" b="1" dirty="0"/>
              <a:t> set</a:t>
            </a:r>
          </a:p>
          <a:p>
            <a:pPr marL="54864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/>
              <a:t>Check </a:t>
            </a:r>
            <a:r>
              <a:rPr lang="en-US" sz="2400" b="1" dirty="0" err="1"/>
              <a:t>param</a:t>
            </a:r>
            <a:r>
              <a:rPr lang="en-US" sz="2400" b="1" dirty="0"/>
              <a:t> types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486400" y="42672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Bound Queries: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31</a:t>
            </a:fld>
            <a:endParaRPr lang="en-US" dirty="0"/>
          </a:p>
        </p:txBody>
      </p:sp>
      <p:grpSp>
        <p:nvGrpSpPr>
          <p:cNvPr id="14" name="Group 28"/>
          <p:cNvGrpSpPr/>
          <p:nvPr/>
        </p:nvGrpSpPr>
        <p:grpSpPr>
          <a:xfrm>
            <a:off x="3124200" y="4714837"/>
            <a:ext cx="5867400" cy="1304963"/>
            <a:chOff x="3124200" y="4714837"/>
            <a:chExt cx="5867400" cy="1304963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3124200" y="4722812"/>
              <a:ext cx="16764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Group 59"/>
            <p:cNvGrpSpPr/>
            <p:nvPr/>
          </p:nvGrpSpPr>
          <p:grpSpPr>
            <a:xfrm>
              <a:off x="5410200" y="4724400"/>
              <a:ext cx="3581400" cy="1295400"/>
              <a:chOff x="5334000" y="4572000"/>
              <a:chExt cx="3581400" cy="1295400"/>
            </a:xfrm>
          </p:grpSpPr>
          <p:sp>
            <p:nvSpPr>
              <p:cNvPr id="20" name="Double Brace 19"/>
              <p:cNvSpPr/>
              <p:nvPr/>
            </p:nvSpPr>
            <p:spPr>
              <a:xfrm>
                <a:off x="5715000" y="4572000"/>
                <a:ext cx="3200400" cy="1295400"/>
              </a:xfrm>
              <a:prstGeom prst="bracePair">
                <a:avLst>
                  <a:gd name="adj" fmla="val 10350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5955632" y="4648200"/>
                <a:ext cx="2704011" cy="1143000"/>
              </a:xfrm>
              <a:prstGeom prst="roundRect">
                <a:avLst>
                  <a:gd name="adj" fmla="val 8667"/>
                </a:avLst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400" b="1" dirty="0">
                    <a:solidFill>
                      <a:schemeClr val="tx1"/>
                    </a:solidFill>
                  </a:rPr>
                  <a:t>query : “SELECT …”</a:t>
                </a:r>
              </a:p>
              <a:p>
                <a:r>
                  <a:rPr lang="en-US" sz="2400" b="1" dirty="0">
                    <a:solidFill>
                      <a:schemeClr val="tx1"/>
                    </a:solidFill>
                  </a:rPr>
                  <a:t>?1 : String</a:t>
                </a:r>
              </a:p>
              <a:p>
                <a:r>
                  <a:rPr lang="en-US" sz="2400" b="1" dirty="0">
                    <a:solidFill>
                      <a:schemeClr val="tx1"/>
                    </a:solidFill>
                  </a:rPr>
                  <a:t>?2 : </a:t>
                </a:r>
                <a:r>
                  <a:rPr lang="en-US" sz="2400" b="1" dirty="0" err="1">
                    <a:solidFill>
                      <a:schemeClr val="tx1"/>
                    </a:solidFill>
                  </a:rPr>
                  <a:t>int</a:t>
                </a:r>
                <a:endParaRPr lang="en-US" sz="2400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2" name="Straight Arrow Connector 21"/>
              <p:cNvCxnSpPr/>
              <p:nvPr/>
            </p:nvCxnSpPr>
            <p:spPr>
              <a:xfrm flipV="1">
                <a:off x="5334000" y="5206637"/>
                <a:ext cx="30480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" name="Straight Connector 16"/>
            <p:cNvCxnSpPr/>
            <p:nvPr/>
          </p:nvCxnSpPr>
          <p:spPr>
            <a:xfrm rot="16200000" flipV="1">
              <a:off x="4785017" y="4719409"/>
              <a:ext cx="649224" cy="64008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advTm="31953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Bound Query Analysis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String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523410" y="1600200"/>
            <a:ext cx="362058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</a:pPr>
            <a:r>
              <a:rPr lang="en-US" sz="2400" b="1" dirty="0"/>
              <a:t>Checking result type:</a:t>
            </a:r>
          </a:p>
          <a:p>
            <a:pPr marL="54864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/>
              <a:t>Infer result type</a:t>
            </a:r>
          </a:p>
          <a:p>
            <a:pPr marL="54864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/>
              <a:t>Propagate result type</a:t>
            </a:r>
          </a:p>
          <a:p>
            <a:pPr marL="54864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/>
              <a:t>Check downcasts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486400" y="42672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Bound Queries: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2157548" y="4913811"/>
            <a:ext cx="1066800" cy="381000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32</a:t>
            </a:fld>
            <a:endParaRPr lang="en-US" dirty="0"/>
          </a:p>
        </p:txBody>
      </p:sp>
      <p:grpSp>
        <p:nvGrpSpPr>
          <p:cNvPr id="36" name="Group 28"/>
          <p:cNvGrpSpPr/>
          <p:nvPr/>
        </p:nvGrpSpPr>
        <p:grpSpPr>
          <a:xfrm>
            <a:off x="3124200" y="4714837"/>
            <a:ext cx="5867400" cy="1304963"/>
            <a:chOff x="3124200" y="4714837"/>
            <a:chExt cx="5867400" cy="1304963"/>
          </a:xfrm>
        </p:grpSpPr>
        <p:cxnSp>
          <p:nvCxnSpPr>
            <p:cNvPr id="37" name="Straight Connector 36"/>
            <p:cNvCxnSpPr/>
            <p:nvPr/>
          </p:nvCxnSpPr>
          <p:spPr>
            <a:xfrm>
              <a:off x="3124200" y="4722812"/>
              <a:ext cx="16764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8" name="Group 59"/>
            <p:cNvGrpSpPr/>
            <p:nvPr/>
          </p:nvGrpSpPr>
          <p:grpSpPr>
            <a:xfrm>
              <a:off x="5410200" y="4724400"/>
              <a:ext cx="3581400" cy="1295400"/>
              <a:chOff x="5334000" y="4572000"/>
              <a:chExt cx="3581400" cy="1295400"/>
            </a:xfrm>
          </p:grpSpPr>
          <p:sp>
            <p:nvSpPr>
              <p:cNvPr id="40" name="Double Brace 39"/>
              <p:cNvSpPr/>
              <p:nvPr/>
            </p:nvSpPr>
            <p:spPr>
              <a:xfrm>
                <a:off x="5715000" y="4572000"/>
                <a:ext cx="3200400" cy="1295400"/>
              </a:xfrm>
              <a:prstGeom prst="bracePair">
                <a:avLst>
                  <a:gd name="adj" fmla="val 10350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ounded Rectangle 40"/>
              <p:cNvSpPr/>
              <p:nvPr/>
            </p:nvSpPr>
            <p:spPr>
              <a:xfrm>
                <a:off x="5955632" y="4648200"/>
                <a:ext cx="2704011" cy="1143000"/>
              </a:xfrm>
              <a:prstGeom prst="roundRect">
                <a:avLst>
                  <a:gd name="adj" fmla="val 8667"/>
                </a:avLst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400" b="1" dirty="0">
                    <a:solidFill>
                      <a:schemeClr val="tx1"/>
                    </a:solidFill>
                  </a:rPr>
                  <a:t>query : “SELECT …”</a:t>
                </a:r>
              </a:p>
              <a:p>
                <a:r>
                  <a:rPr lang="en-US" sz="2400" b="1" dirty="0">
                    <a:solidFill>
                      <a:schemeClr val="tx1"/>
                    </a:solidFill>
                  </a:rPr>
                  <a:t>?1 : String</a:t>
                </a:r>
              </a:p>
              <a:p>
                <a:r>
                  <a:rPr lang="en-US" sz="2400" b="1" dirty="0">
                    <a:solidFill>
                      <a:schemeClr val="tx1"/>
                    </a:solidFill>
                  </a:rPr>
                  <a:t>?2 : </a:t>
                </a:r>
                <a:r>
                  <a:rPr lang="en-US" sz="2400" b="1" dirty="0" err="1">
                    <a:solidFill>
                      <a:schemeClr val="tx1"/>
                    </a:solidFill>
                  </a:rPr>
                  <a:t>int</a:t>
                </a:r>
                <a:endParaRPr lang="en-US" sz="2400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42" name="Straight Arrow Connector 41"/>
              <p:cNvCxnSpPr/>
              <p:nvPr/>
            </p:nvCxnSpPr>
            <p:spPr>
              <a:xfrm flipV="1">
                <a:off x="5334000" y="5206637"/>
                <a:ext cx="30480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9" name="Straight Connector 38"/>
            <p:cNvCxnSpPr/>
            <p:nvPr/>
          </p:nvCxnSpPr>
          <p:spPr>
            <a:xfrm rot="16200000" flipV="1">
              <a:off x="4785017" y="4719409"/>
              <a:ext cx="649224" cy="64008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28"/>
          <p:cNvGrpSpPr/>
          <p:nvPr/>
        </p:nvGrpSpPr>
        <p:grpSpPr>
          <a:xfrm>
            <a:off x="3124200" y="4724400"/>
            <a:ext cx="5919536" cy="1704472"/>
            <a:chOff x="3124200" y="4714837"/>
            <a:chExt cx="5919536" cy="1704472"/>
          </a:xfrm>
        </p:grpSpPr>
        <p:cxnSp>
          <p:nvCxnSpPr>
            <p:cNvPr id="44" name="Straight Connector 43"/>
            <p:cNvCxnSpPr/>
            <p:nvPr/>
          </p:nvCxnSpPr>
          <p:spPr>
            <a:xfrm>
              <a:off x="3124200" y="4722812"/>
              <a:ext cx="16764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5" name="Group 59"/>
            <p:cNvGrpSpPr/>
            <p:nvPr/>
          </p:nvGrpSpPr>
          <p:grpSpPr>
            <a:xfrm>
              <a:off x="5233736" y="4752472"/>
              <a:ext cx="3810000" cy="1666837"/>
              <a:chOff x="5157536" y="4600072"/>
              <a:chExt cx="3810000" cy="1666837"/>
            </a:xfrm>
          </p:grpSpPr>
          <p:sp>
            <p:nvSpPr>
              <p:cNvPr id="47" name="Double Brace 46"/>
              <p:cNvSpPr/>
              <p:nvPr/>
            </p:nvSpPr>
            <p:spPr>
              <a:xfrm>
                <a:off x="5538536" y="4600072"/>
                <a:ext cx="3429000" cy="1666837"/>
              </a:xfrm>
              <a:prstGeom prst="bracePair">
                <a:avLst>
                  <a:gd name="adj" fmla="val 10350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ounded Rectangle 47"/>
              <p:cNvSpPr/>
              <p:nvPr/>
            </p:nvSpPr>
            <p:spPr>
              <a:xfrm>
                <a:off x="5907504" y="4648199"/>
                <a:ext cx="2704011" cy="1590638"/>
              </a:xfrm>
              <a:prstGeom prst="roundRect">
                <a:avLst>
                  <a:gd name="adj" fmla="val 8667"/>
                </a:avLst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400" b="1" dirty="0">
                    <a:solidFill>
                      <a:schemeClr val="bg1">
                        <a:lumMod val="50000"/>
                      </a:schemeClr>
                    </a:solidFill>
                  </a:rPr>
                  <a:t>query : “SELECT …”</a:t>
                </a:r>
              </a:p>
              <a:p>
                <a:r>
                  <a:rPr lang="en-US" sz="2400" b="1" dirty="0">
                    <a:solidFill>
                      <a:schemeClr val="bg1">
                        <a:lumMod val="50000"/>
                      </a:schemeClr>
                    </a:solidFill>
                  </a:rPr>
                  <a:t>?1 : String</a:t>
                </a:r>
              </a:p>
              <a:p>
                <a:r>
                  <a:rPr lang="en-US" sz="2400" b="1" dirty="0">
                    <a:solidFill>
                      <a:schemeClr val="bg1">
                        <a:lumMod val="50000"/>
                      </a:schemeClr>
                    </a:solidFill>
                  </a:rPr>
                  <a:t>?2 : </a:t>
                </a:r>
                <a:r>
                  <a:rPr lang="en-US" sz="2400" b="1" dirty="0" err="1">
                    <a:solidFill>
                      <a:schemeClr val="bg1">
                        <a:lumMod val="50000"/>
                      </a:schemeClr>
                    </a:solidFill>
                  </a:rPr>
                  <a:t>int</a:t>
                </a:r>
                <a:endParaRPr lang="en-US" sz="2400" b="1" dirty="0">
                  <a:solidFill>
                    <a:schemeClr val="bg1">
                      <a:lumMod val="50000"/>
                    </a:schemeClr>
                  </a:solidFill>
                </a:endParaRPr>
              </a:p>
              <a:p>
                <a:r>
                  <a:rPr lang="en-US" sz="2400" b="1" dirty="0">
                    <a:solidFill>
                      <a:schemeClr val="tx1"/>
                    </a:solidFill>
                  </a:rPr>
                  <a:t>result : Weblog</a:t>
                </a:r>
              </a:p>
            </p:txBody>
          </p:sp>
          <p:cxnSp>
            <p:nvCxnSpPr>
              <p:cNvPr id="49" name="Straight Arrow Connector 48"/>
              <p:cNvCxnSpPr/>
              <p:nvPr/>
            </p:nvCxnSpPr>
            <p:spPr>
              <a:xfrm flipV="1">
                <a:off x="5157536" y="5472829"/>
                <a:ext cx="30480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6" name="Straight Connector 45"/>
            <p:cNvCxnSpPr/>
            <p:nvPr/>
          </p:nvCxnSpPr>
          <p:spPr>
            <a:xfrm rot="16200000" flipV="1">
              <a:off x="4566495" y="4937932"/>
              <a:ext cx="914400" cy="46821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</p:cSld>
  <p:clrMapOvr>
    <a:masterClrMapping/>
  </p:clrMapOvr>
  <p:transition advTm="3524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Bound Query Analysis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String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62601" y="1600200"/>
            <a:ext cx="3276600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342900">
              <a:spcAft>
                <a:spcPts val="600"/>
              </a:spcAft>
            </a:pPr>
            <a:r>
              <a:rPr lang="en-US" sz="2400" b="1" dirty="0"/>
              <a:t>If a query passes Deep </a:t>
            </a:r>
            <a:r>
              <a:rPr lang="en-US" sz="2400" b="1" dirty="0" err="1"/>
              <a:t>Typechecking</a:t>
            </a:r>
            <a:r>
              <a:rPr lang="en-US" sz="2400" b="1" dirty="0"/>
              <a:t>, then it will not cause an error at runtime.</a:t>
            </a:r>
          </a:p>
          <a:p>
            <a:pPr indent="-342900">
              <a:spcAft>
                <a:spcPts val="600"/>
              </a:spcAft>
            </a:pPr>
            <a:endParaRPr lang="en-US" sz="2400" b="1" dirty="0"/>
          </a:p>
          <a:p>
            <a:pPr indent="-342900">
              <a:spcAft>
                <a:spcPts val="600"/>
              </a:spcAft>
            </a:pPr>
            <a:r>
              <a:rPr lang="en-US" sz="2400" b="1" dirty="0"/>
              <a:t>Therefore, Bound Query Analysis has no silent failures.</a:t>
            </a:r>
          </a:p>
          <a:p>
            <a:pPr indent="-342900">
              <a:spcAft>
                <a:spcPts val="600"/>
              </a:spcAft>
            </a:pPr>
            <a:endParaRPr lang="en-US" sz="2400" b="1" dirty="0"/>
          </a:p>
        </p:txBody>
      </p:sp>
    </p:spTree>
  </p:cSld>
  <p:clrMapOvr>
    <a:masterClrMapping/>
  </p:clrMapOvr>
  <p:transition advTm="29282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Bound Query Analysis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String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</a:p>
        </p:txBody>
      </p:sp>
      <p:grpSp>
        <p:nvGrpSpPr>
          <p:cNvPr id="3" name="Group 25"/>
          <p:cNvGrpSpPr/>
          <p:nvPr/>
        </p:nvGrpSpPr>
        <p:grpSpPr>
          <a:xfrm>
            <a:off x="3124200" y="1295400"/>
            <a:ext cx="5472487" cy="2063187"/>
            <a:chOff x="3124200" y="1295400"/>
            <a:chExt cx="5472487" cy="2063187"/>
          </a:xfrm>
        </p:grpSpPr>
        <p:sp>
          <p:nvSpPr>
            <p:cNvPr id="53" name="TextBox 52"/>
            <p:cNvSpPr txBox="1"/>
            <p:nvPr/>
          </p:nvSpPr>
          <p:spPr>
            <a:xfrm>
              <a:off x="5778095" y="1295400"/>
              <a:ext cx="28185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err="1"/>
                <a:t>qStr</a:t>
              </a:r>
              <a:r>
                <a:rPr lang="en-US" sz="2400" b="1" dirty="0"/>
                <a:t> = “SELECT … ?2”</a:t>
              </a:r>
            </a:p>
          </p:txBody>
        </p:sp>
        <p:cxnSp>
          <p:nvCxnSpPr>
            <p:cNvPr id="70" name="Straight Connector 69"/>
            <p:cNvCxnSpPr/>
            <p:nvPr/>
          </p:nvCxnSpPr>
          <p:spPr>
            <a:xfrm>
              <a:off x="3124200" y="3352800"/>
              <a:ext cx="16764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 flipV="1">
              <a:off x="5410200" y="1524000"/>
              <a:ext cx="3048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>
              <a:off x="4178190" y="2115003"/>
              <a:ext cx="1847088" cy="64008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26"/>
          <p:cNvGrpSpPr/>
          <p:nvPr/>
        </p:nvGrpSpPr>
        <p:grpSpPr>
          <a:xfrm>
            <a:off x="3124200" y="1828800"/>
            <a:ext cx="5867400" cy="2228287"/>
            <a:chOff x="3124200" y="1828800"/>
            <a:chExt cx="5867400" cy="2228287"/>
          </a:xfrm>
        </p:grpSpPr>
        <p:cxnSp>
          <p:nvCxnSpPr>
            <p:cNvPr id="57" name="Straight Connector 56"/>
            <p:cNvCxnSpPr/>
            <p:nvPr/>
          </p:nvCxnSpPr>
          <p:spPr>
            <a:xfrm>
              <a:off x="3124200" y="4038600"/>
              <a:ext cx="16764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Group 65"/>
            <p:cNvGrpSpPr/>
            <p:nvPr/>
          </p:nvGrpSpPr>
          <p:grpSpPr>
            <a:xfrm>
              <a:off x="5410200" y="1828800"/>
              <a:ext cx="3581400" cy="1295400"/>
              <a:chOff x="5334000" y="4572000"/>
              <a:chExt cx="3581400" cy="1295400"/>
            </a:xfrm>
          </p:grpSpPr>
          <p:sp>
            <p:nvSpPr>
              <p:cNvPr id="67" name="Double Brace 66"/>
              <p:cNvSpPr/>
              <p:nvPr/>
            </p:nvSpPr>
            <p:spPr>
              <a:xfrm>
                <a:off x="5715000" y="4572000"/>
                <a:ext cx="3200400" cy="1295400"/>
              </a:xfrm>
              <a:prstGeom prst="bracePair">
                <a:avLst>
                  <a:gd name="adj" fmla="val 10350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ounded Rectangle 67"/>
              <p:cNvSpPr/>
              <p:nvPr/>
            </p:nvSpPr>
            <p:spPr>
              <a:xfrm>
                <a:off x="5955632" y="4648200"/>
                <a:ext cx="2704012" cy="1143000"/>
              </a:xfrm>
              <a:prstGeom prst="roundRect">
                <a:avLst>
                  <a:gd name="adj" fmla="val 8667"/>
                </a:avLst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400" b="1" dirty="0">
                    <a:solidFill>
                      <a:schemeClr val="tx1"/>
                    </a:solidFill>
                  </a:rPr>
                  <a:t>query : “SELECT …”</a:t>
                </a:r>
              </a:p>
              <a:p>
                <a:r>
                  <a:rPr lang="en-US" sz="2400" b="1" dirty="0">
                    <a:solidFill>
                      <a:schemeClr val="tx1"/>
                    </a:solidFill>
                  </a:rPr>
                  <a:t>?1 : unknown</a:t>
                </a:r>
              </a:p>
              <a:p>
                <a:r>
                  <a:rPr lang="en-US" sz="2400" b="1" dirty="0">
                    <a:solidFill>
                      <a:schemeClr val="tx1"/>
                    </a:solidFill>
                  </a:rPr>
                  <a:t>?2 : unknown</a:t>
                </a:r>
              </a:p>
            </p:txBody>
          </p:sp>
          <p:cxnSp>
            <p:nvCxnSpPr>
              <p:cNvPr id="69" name="Straight Arrow Connector 68"/>
              <p:cNvCxnSpPr/>
              <p:nvPr/>
            </p:nvCxnSpPr>
            <p:spPr>
              <a:xfrm flipV="1">
                <a:off x="5334000" y="5206637"/>
                <a:ext cx="30480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6" name="Straight Connector 75"/>
            <p:cNvCxnSpPr/>
            <p:nvPr/>
          </p:nvCxnSpPr>
          <p:spPr>
            <a:xfrm rot="5400000">
              <a:off x="4316002" y="2946091"/>
              <a:ext cx="1600200" cy="62179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27"/>
          <p:cNvGrpSpPr/>
          <p:nvPr/>
        </p:nvGrpSpPr>
        <p:grpSpPr>
          <a:xfrm>
            <a:off x="3124200" y="3276600"/>
            <a:ext cx="5867400" cy="1295400"/>
            <a:chOff x="3124200" y="3276600"/>
            <a:chExt cx="5867400" cy="1295400"/>
          </a:xfrm>
        </p:grpSpPr>
        <p:cxnSp>
          <p:nvCxnSpPr>
            <p:cNvPr id="55" name="Straight Connector 54"/>
            <p:cNvCxnSpPr/>
            <p:nvPr/>
          </p:nvCxnSpPr>
          <p:spPr>
            <a:xfrm>
              <a:off x="3124200" y="4380411"/>
              <a:ext cx="16764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Group 60"/>
            <p:cNvGrpSpPr/>
            <p:nvPr/>
          </p:nvGrpSpPr>
          <p:grpSpPr>
            <a:xfrm>
              <a:off x="5410200" y="3276600"/>
              <a:ext cx="3581400" cy="1295400"/>
              <a:chOff x="5334000" y="4572000"/>
              <a:chExt cx="3581400" cy="1295400"/>
            </a:xfrm>
          </p:grpSpPr>
          <p:sp>
            <p:nvSpPr>
              <p:cNvPr id="62" name="Double Brace 61"/>
              <p:cNvSpPr/>
              <p:nvPr/>
            </p:nvSpPr>
            <p:spPr>
              <a:xfrm>
                <a:off x="5715000" y="4572000"/>
                <a:ext cx="3200400" cy="1295400"/>
              </a:xfrm>
              <a:prstGeom prst="bracePair">
                <a:avLst>
                  <a:gd name="adj" fmla="val 10350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ounded Rectangle 63"/>
              <p:cNvSpPr/>
              <p:nvPr/>
            </p:nvSpPr>
            <p:spPr>
              <a:xfrm>
                <a:off x="5955632" y="4648200"/>
                <a:ext cx="2704012" cy="1143000"/>
              </a:xfrm>
              <a:prstGeom prst="roundRect">
                <a:avLst>
                  <a:gd name="adj" fmla="val 8667"/>
                </a:avLst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400" b="1" dirty="0">
                    <a:solidFill>
                      <a:schemeClr val="tx1"/>
                    </a:solidFill>
                  </a:rPr>
                  <a:t>query : “SELECT …”</a:t>
                </a:r>
              </a:p>
              <a:p>
                <a:r>
                  <a:rPr lang="en-US" sz="2400" b="1" dirty="0">
                    <a:solidFill>
                      <a:schemeClr val="tx1"/>
                    </a:solidFill>
                  </a:rPr>
                  <a:t>?1 : String</a:t>
                </a:r>
              </a:p>
              <a:p>
                <a:r>
                  <a:rPr lang="en-US" sz="2400" b="1" dirty="0">
                    <a:solidFill>
                      <a:schemeClr val="tx1"/>
                    </a:solidFill>
                  </a:rPr>
                  <a:t>?2 : unknown</a:t>
                </a:r>
              </a:p>
            </p:txBody>
          </p:sp>
          <p:cxnSp>
            <p:nvCxnSpPr>
              <p:cNvPr id="65" name="Straight Arrow Connector 64"/>
              <p:cNvCxnSpPr/>
              <p:nvPr/>
            </p:nvCxnSpPr>
            <p:spPr>
              <a:xfrm flipV="1">
                <a:off x="5334000" y="5206637"/>
                <a:ext cx="30480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8" name="Straight Connector 77"/>
            <p:cNvCxnSpPr/>
            <p:nvPr/>
          </p:nvCxnSpPr>
          <p:spPr>
            <a:xfrm rot="10800000" flipV="1">
              <a:off x="4787481" y="3909005"/>
              <a:ext cx="640080" cy="4846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28"/>
          <p:cNvGrpSpPr/>
          <p:nvPr/>
        </p:nvGrpSpPr>
        <p:grpSpPr>
          <a:xfrm>
            <a:off x="3124200" y="4714837"/>
            <a:ext cx="5867400" cy="1304963"/>
            <a:chOff x="3124200" y="4714837"/>
            <a:chExt cx="5867400" cy="1304963"/>
          </a:xfrm>
        </p:grpSpPr>
        <p:cxnSp>
          <p:nvCxnSpPr>
            <p:cNvPr id="56" name="Straight Connector 55"/>
            <p:cNvCxnSpPr/>
            <p:nvPr/>
          </p:nvCxnSpPr>
          <p:spPr>
            <a:xfrm>
              <a:off x="3124200" y="4722812"/>
              <a:ext cx="16764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59"/>
            <p:cNvGrpSpPr/>
            <p:nvPr/>
          </p:nvGrpSpPr>
          <p:grpSpPr>
            <a:xfrm>
              <a:off x="5410200" y="4724400"/>
              <a:ext cx="3581400" cy="1295400"/>
              <a:chOff x="5334000" y="4572000"/>
              <a:chExt cx="3581400" cy="1295400"/>
            </a:xfrm>
          </p:grpSpPr>
          <p:sp>
            <p:nvSpPr>
              <p:cNvPr id="18" name="Double Brace 17"/>
              <p:cNvSpPr/>
              <p:nvPr/>
            </p:nvSpPr>
            <p:spPr>
              <a:xfrm>
                <a:off x="5715000" y="4572000"/>
                <a:ext cx="3200400" cy="1295400"/>
              </a:xfrm>
              <a:prstGeom prst="bracePair">
                <a:avLst>
                  <a:gd name="adj" fmla="val 10350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ounded Rectangle 18"/>
              <p:cNvSpPr/>
              <p:nvPr/>
            </p:nvSpPr>
            <p:spPr>
              <a:xfrm>
                <a:off x="5955632" y="4648200"/>
                <a:ext cx="2704011" cy="1143000"/>
              </a:xfrm>
              <a:prstGeom prst="roundRect">
                <a:avLst>
                  <a:gd name="adj" fmla="val 8667"/>
                </a:avLst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400" b="1" dirty="0">
                    <a:solidFill>
                      <a:schemeClr val="tx1"/>
                    </a:solidFill>
                  </a:rPr>
                  <a:t>query : “SELECT …”</a:t>
                </a:r>
              </a:p>
              <a:p>
                <a:r>
                  <a:rPr lang="en-US" sz="2400" b="1" dirty="0">
                    <a:solidFill>
                      <a:schemeClr val="tx1"/>
                    </a:solidFill>
                  </a:rPr>
                  <a:t>?1 : String</a:t>
                </a:r>
              </a:p>
              <a:p>
                <a:r>
                  <a:rPr lang="en-US" sz="2400" b="1" dirty="0">
                    <a:solidFill>
                      <a:schemeClr val="tx1"/>
                    </a:solidFill>
                  </a:rPr>
                  <a:t>?2 : </a:t>
                </a:r>
                <a:r>
                  <a:rPr lang="en-US" sz="2400" b="1" dirty="0" err="1">
                    <a:solidFill>
                      <a:schemeClr val="tx1"/>
                    </a:solidFill>
                  </a:rPr>
                  <a:t>int</a:t>
                </a:r>
                <a:endParaRPr lang="en-US" sz="2400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9" name="Straight Arrow Connector 58"/>
              <p:cNvCxnSpPr/>
              <p:nvPr/>
            </p:nvCxnSpPr>
            <p:spPr>
              <a:xfrm flipV="1">
                <a:off x="5334000" y="5206637"/>
                <a:ext cx="30480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0" name="Straight Connector 79"/>
            <p:cNvCxnSpPr/>
            <p:nvPr/>
          </p:nvCxnSpPr>
          <p:spPr>
            <a:xfrm rot="16200000" flipV="1">
              <a:off x="4785017" y="4719409"/>
              <a:ext cx="649224" cy="64008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34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Deep Refactoring Example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String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35</a:t>
            </a:fld>
            <a:endParaRPr lang="en-US" dirty="0"/>
          </a:p>
        </p:txBody>
      </p:sp>
    </p:spTree>
  </p:cSld>
  <p:clrMapOvr>
    <a:masterClrMapping/>
  </p:clrMapOvr>
  <p:transition advTm="6063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Deep Refactoring Example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String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486400" y="1196876"/>
            <a:ext cx="33528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/>
              <a:t>Refactor Weblog field:</a:t>
            </a:r>
          </a:p>
          <a:p>
            <a:pPr>
              <a:spcAft>
                <a:spcPts val="1200"/>
              </a:spcAft>
            </a:pPr>
            <a:r>
              <a:rPr lang="en-US" sz="2400" b="1" dirty="0"/>
              <a:t>    id </a:t>
            </a:r>
            <a:r>
              <a:rPr lang="en-US" sz="2400" b="1" dirty="0">
                <a:sym typeface="Wingdings"/>
              </a:rPr>
              <a:t> </a:t>
            </a:r>
            <a:r>
              <a:rPr lang="en-US" sz="2400" b="1" dirty="0"/>
              <a:t>name</a:t>
            </a:r>
          </a:p>
        </p:txBody>
      </p:sp>
    </p:spTree>
  </p:cSld>
  <p:clrMapOvr>
    <a:masterClrMapping/>
  </p:clrMapOvr>
  <p:transition advTm="3500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Deep Refactoring Example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String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629873" y="2718105"/>
            <a:ext cx="609600" cy="228600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375147" y="3009958"/>
            <a:ext cx="1245326" cy="228600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486400" y="1196876"/>
            <a:ext cx="33528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/>
              <a:t>Refactor Weblog field:</a:t>
            </a:r>
          </a:p>
          <a:p>
            <a:pPr>
              <a:spcAft>
                <a:spcPts val="1200"/>
              </a:spcAft>
            </a:pPr>
            <a:r>
              <a:rPr lang="en-US" sz="2400" b="1" dirty="0"/>
              <a:t>    id </a:t>
            </a:r>
            <a:r>
              <a:rPr lang="en-US" sz="2400" b="1" dirty="0">
                <a:sym typeface="Wingdings"/>
              </a:rPr>
              <a:t> </a:t>
            </a:r>
            <a:r>
              <a:rPr lang="en-US" sz="2400" b="1" dirty="0"/>
              <a:t>name</a:t>
            </a:r>
          </a:p>
        </p:txBody>
      </p:sp>
    </p:spTree>
  </p:cSld>
  <p:clrMapOvr>
    <a:masterClrMapping/>
  </p:clrMapOvr>
  <p:transition advTm="42219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Deep Refactoring Example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String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815737" y="2438400"/>
            <a:ext cx="3124200" cy="2286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1828800" y="2730137"/>
            <a:ext cx="3124200" cy="228600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1828800" y="3010989"/>
            <a:ext cx="3124200" cy="228600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486400" y="1196876"/>
            <a:ext cx="33528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/>
              <a:t>Refactor Weblog field:</a:t>
            </a:r>
          </a:p>
          <a:p>
            <a:pPr>
              <a:spcAft>
                <a:spcPts val="1200"/>
              </a:spcAft>
            </a:pPr>
            <a:r>
              <a:rPr lang="en-US" sz="2400" b="1" dirty="0"/>
              <a:t>    id </a:t>
            </a:r>
            <a:r>
              <a:rPr lang="en-US" sz="2400" b="1" dirty="0">
                <a:sym typeface="Wingdings"/>
              </a:rPr>
              <a:t> </a:t>
            </a:r>
            <a:r>
              <a:rPr lang="en-US" sz="2400" b="1" dirty="0"/>
              <a:t>name</a:t>
            </a:r>
          </a:p>
        </p:txBody>
      </p:sp>
    </p:spTree>
  </p:cSld>
  <p:clrMapOvr>
    <a:masterClrMapping/>
  </p:clrMapOvr>
  <p:transition advTm="14672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Deep Refactoring Example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6400" y="1196876"/>
            <a:ext cx="33528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/>
              <a:t>Refactor Weblog field:</a:t>
            </a:r>
          </a:p>
          <a:p>
            <a:pPr>
              <a:spcAft>
                <a:spcPts val="1200"/>
              </a:spcAft>
            </a:pPr>
            <a:r>
              <a:rPr lang="en-US" sz="2400" b="1" dirty="0"/>
              <a:t>    id </a:t>
            </a:r>
            <a:r>
              <a:rPr lang="en-US" sz="2400" b="1" dirty="0">
                <a:sym typeface="Wingdings"/>
              </a:rPr>
              <a:t> </a:t>
            </a:r>
            <a:r>
              <a:rPr lang="en-US" sz="2400" b="1" dirty="0"/>
              <a:t>name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533400" y="1278553"/>
            <a:ext cx="4876800" cy="4893647"/>
            <a:chOff x="533400" y="1278553"/>
            <a:chExt cx="4876800" cy="4893647"/>
          </a:xfrm>
        </p:grpSpPr>
        <p:sp>
          <p:nvSpPr>
            <p:cNvPr id="4" name="TextBox 3"/>
            <p:cNvSpPr txBox="1"/>
            <p:nvPr/>
          </p:nvSpPr>
          <p:spPr>
            <a:xfrm>
              <a:off x="533400" y="1278553"/>
              <a:ext cx="4876800" cy="489364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String </a:t>
              </a:r>
              <a:r>
                <a:rPr lang="en-US" sz="1600" b="1" dirty="0" err="1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getText</a:t>
              </a: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(String id, Link </a:t>
              </a:r>
              <a:r>
                <a:rPr lang="en-US" sz="1600" b="1" dirty="0" err="1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link</a:t>
              </a: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) {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String </a:t>
              </a:r>
              <a:r>
                <a:rPr lang="en-US" sz="1600" b="1" dirty="0" err="1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qStr</a:t>
              </a: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Query q;</a:t>
              </a:r>
            </a:p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</a:t>
              </a:r>
              <a:r>
                <a:rPr lang="en-US" sz="1600" b="1" dirty="0" err="1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qStr</a:t>
              </a: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= “SELECT w FROM Weblog w ”;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</a:t>
              </a:r>
              <a:r>
                <a:rPr lang="en-US" sz="1600" b="1" dirty="0" err="1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qStr</a:t>
              </a: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+= “WHERE w.id = ?1 ”;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</a:t>
              </a:r>
              <a:r>
                <a:rPr lang="en-US" sz="1600" b="1" dirty="0" err="1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qStr</a:t>
              </a: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+= “AND w.link.id = ?2”;</a:t>
              </a:r>
            </a:p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q = </a:t>
              </a:r>
              <a:r>
                <a:rPr lang="en-US" sz="1600" b="1" dirty="0" err="1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createQuery</a:t>
              </a: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(</a:t>
              </a:r>
              <a:r>
                <a:rPr lang="en-US" sz="1600" b="1" dirty="0" err="1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qStr</a:t>
              </a: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);</a:t>
              </a:r>
            </a:p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</a:t>
              </a:r>
              <a:r>
                <a:rPr lang="en-US" sz="1600" b="1" dirty="0" err="1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q.setParam</a:t>
              </a: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(1, id);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</a:t>
              </a:r>
              <a:r>
                <a:rPr lang="en-US" sz="1600" b="1" dirty="0" err="1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q.setParam</a:t>
              </a: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(2, link.id);</a:t>
              </a:r>
            </a:p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Weblog w = (Weblog) </a:t>
              </a:r>
              <a:r>
                <a:rPr lang="en-US" sz="1600" b="1" dirty="0" err="1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q.execQuery</a:t>
              </a: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();</a:t>
              </a:r>
            </a:p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return </a:t>
              </a:r>
              <a:r>
                <a:rPr lang="en-US" sz="1600" b="1" dirty="0" err="1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w.text</a:t>
              </a: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}</a:t>
              </a: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1815737" y="2438400"/>
              <a:ext cx="3124200" cy="22860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1828800" y="2730137"/>
              <a:ext cx="3124200" cy="228600"/>
            </a:xfrm>
            <a:prstGeom prst="round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1828800" y="3010989"/>
              <a:ext cx="3124200" cy="228600"/>
            </a:xfrm>
            <a:prstGeom prst="roundRect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2" name="Straight Connector 11"/>
          <p:cNvCxnSpPr/>
          <p:nvPr/>
        </p:nvCxnSpPr>
        <p:spPr>
          <a:xfrm>
            <a:off x="3200400" y="4915989"/>
            <a:ext cx="1219200" cy="1588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4572000" y="3555274"/>
            <a:ext cx="4495800" cy="2769326"/>
            <a:chOff x="4419600" y="3505200"/>
            <a:chExt cx="4495800" cy="2769326"/>
          </a:xfrm>
        </p:grpSpPr>
        <p:grpSp>
          <p:nvGrpSpPr>
            <p:cNvPr id="13" name="Group 59"/>
            <p:cNvGrpSpPr/>
            <p:nvPr/>
          </p:nvGrpSpPr>
          <p:grpSpPr>
            <a:xfrm>
              <a:off x="4419600" y="3505200"/>
              <a:ext cx="4495800" cy="2769326"/>
              <a:chOff x="5437777" y="4572000"/>
              <a:chExt cx="3271520" cy="1295400"/>
            </a:xfrm>
          </p:grpSpPr>
          <p:sp>
            <p:nvSpPr>
              <p:cNvPr id="15" name="Double Brace 14"/>
              <p:cNvSpPr/>
              <p:nvPr/>
            </p:nvSpPr>
            <p:spPr>
              <a:xfrm>
                <a:off x="5437777" y="4572000"/>
                <a:ext cx="3271520" cy="1295400"/>
              </a:xfrm>
              <a:prstGeom prst="bracePair">
                <a:avLst>
                  <a:gd name="adj" fmla="val 5308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ounded Rectangle 15"/>
              <p:cNvSpPr/>
              <p:nvPr/>
            </p:nvSpPr>
            <p:spPr>
              <a:xfrm>
                <a:off x="5649685" y="4648200"/>
                <a:ext cx="2858589" cy="1143000"/>
              </a:xfrm>
              <a:prstGeom prst="roundRect">
                <a:avLst>
                  <a:gd name="adj" fmla="val 8667"/>
                </a:avLst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r>
                  <a:rPr lang="en-US" sz="2000" b="1" dirty="0">
                    <a:solidFill>
                      <a:schemeClr val="tx1"/>
                    </a:solidFill>
                  </a:rPr>
                  <a:t>query : </a:t>
                </a:r>
              </a:p>
              <a:p>
                <a:pPr>
                  <a:spcBef>
                    <a:spcPts val="300"/>
                  </a:spcBef>
                </a:pPr>
                <a:r>
                  <a:rPr lang="en-US" sz="2400" b="1" dirty="0">
                    <a:solidFill>
                      <a:schemeClr val="tx1"/>
                    </a:solidFill>
                  </a:rPr>
                  <a:t>   SELECT w FROM Weblog w</a:t>
                </a:r>
              </a:p>
              <a:p>
                <a:pPr>
                  <a:spcBef>
                    <a:spcPts val="300"/>
                  </a:spcBef>
                </a:pPr>
                <a:r>
                  <a:rPr lang="en-US" sz="2400" b="1" dirty="0">
                    <a:solidFill>
                      <a:schemeClr val="tx1"/>
                    </a:solidFill>
                  </a:rPr>
                  <a:t>   WHERE w.id = ?1</a:t>
                </a:r>
              </a:p>
              <a:p>
                <a:pPr>
                  <a:spcBef>
                    <a:spcPts val="300"/>
                  </a:spcBef>
                </a:pPr>
                <a:r>
                  <a:rPr lang="en-US" sz="2400" b="1" dirty="0">
                    <a:solidFill>
                      <a:schemeClr val="tx1"/>
                    </a:solidFill>
                  </a:rPr>
                  <a:t>   AND w.link.id = ?2</a:t>
                </a:r>
                <a:endParaRPr lang="en-US" sz="1600" b="1" dirty="0">
                  <a:solidFill>
                    <a:schemeClr val="tx1"/>
                  </a:solidFill>
                </a:endParaRPr>
              </a:p>
              <a:p>
                <a:pPr>
                  <a:spcBef>
                    <a:spcPts val="300"/>
                  </a:spcBef>
                </a:pPr>
                <a:r>
                  <a:rPr lang="en-US" sz="2000" b="1" dirty="0">
                    <a:solidFill>
                      <a:schemeClr val="tx1"/>
                    </a:solidFill>
                  </a:rPr>
                  <a:t>?1 : String</a:t>
                </a:r>
              </a:p>
              <a:p>
                <a:r>
                  <a:rPr lang="en-US" sz="2000" b="1" dirty="0">
                    <a:solidFill>
                      <a:schemeClr val="tx1"/>
                    </a:solidFill>
                  </a:rPr>
                  <a:t>?2 : </a:t>
                </a:r>
                <a:r>
                  <a:rPr lang="en-US" sz="2000" b="1" dirty="0" err="1">
                    <a:solidFill>
                      <a:schemeClr val="tx1"/>
                    </a:solidFill>
                  </a:rPr>
                  <a:t>int</a:t>
                </a:r>
                <a:endParaRPr lang="en-US" sz="20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3" name="Rounded Rectangle 22"/>
            <p:cNvSpPr/>
            <p:nvPr/>
          </p:nvSpPr>
          <p:spPr>
            <a:xfrm>
              <a:off x="4907672" y="4164876"/>
              <a:ext cx="3448202" cy="329184"/>
            </a:xfrm>
            <a:prstGeom prst="roundRect">
              <a:avLst/>
            </a:prstGeom>
            <a:solidFill>
              <a:srgbClr val="FF0000">
                <a:alpha val="20000"/>
              </a:srgb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4926874" y="4572000"/>
              <a:ext cx="3448202" cy="329184"/>
            </a:xfrm>
            <a:prstGeom prst="roundRect">
              <a:avLst/>
            </a:prstGeom>
            <a:solidFill>
              <a:srgbClr val="00B050">
                <a:alpha val="20000"/>
              </a:srgbClr>
            </a:solidFill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4926874" y="4953000"/>
              <a:ext cx="3448202" cy="329184"/>
            </a:xfrm>
            <a:prstGeom prst="roundRect">
              <a:avLst/>
            </a:prstGeom>
            <a:solidFill>
              <a:srgbClr val="0070C0">
                <a:alpha val="20000"/>
              </a:srgb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39</a:t>
            </a:fld>
            <a:endParaRPr lang="en-US" dirty="0"/>
          </a:p>
        </p:txBody>
      </p:sp>
    </p:spTree>
  </p:cSld>
  <p:clrMapOvr>
    <a:masterClrMapping/>
  </p:clrMapOvr>
  <p:transition advTm="17172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Example:  Using JPA to query DB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String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62600" y="1931126"/>
            <a:ext cx="31242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/>
              <a:t>Build query string</a:t>
            </a:r>
          </a:p>
        </p:txBody>
      </p:sp>
      <p:sp>
        <p:nvSpPr>
          <p:cNvPr id="5" name="Isosceles Triangle 4"/>
          <p:cNvSpPr/>
          <p:nvPr/>
        </p:nvSpPr>
        <p:spPr>
          <a:xfrm rot="5400000">
            <a:off x="596537" y="2501537"/>
            <a:ext cx="152400" cy="152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ransition advTm="3750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Deep Refactoring Example</a:t>
            </a:r>
          </a:p>
        </p:txBody>
      </p:sp>
      <p:grpSp>
        <p:nvGrpSpPr>
          <p:cNvPr id="3" name="Group 18"/>
          <p:cNvGrpSpPr/>
          <p:nvPr/>
        </p:nvGrpSpPr>
        <p:grpSpPr>
          <a:xfrm>
            <a:off x="533400" y="1278553"/>
            <a:ext cx="4876800" cy="4893647"/>
            <a:chOff x="533400" y="1278553"/>
            <a:chExt cx="4876800" cy="4893647"/>
          </a:xfrm>
        </p:grpSpPr>
        <p:sp>
          <p:nvSpPr>
            <p:cNvPr id="4" name="TextBox 3"/>
            <p:cNvSpPr txBox="1"/>
            <p:nvPr/>
          </p:nvSpPr>
          <p:spPr>
            <a:xfrm>
              <a:off x="533400" y="1278553"/>
              <a:ext cx="4876800" cy="489364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String </a:t>
              </a:r>
              <a:r>
                <a:rPr lang="en-US" sz="1600" b="1" dirty="0" err="1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getText</a:t>
              </a: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(String id, Link </a:t>
              </a:r>
              <a:r>
                <a:rPr lang="en-US" sz="1600" b="1" dirty="0" err="1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link</a:t>
              </a: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) {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String </a:t>
              </a:r>
              <a:r>
                <a:rPr lang="en-US" sz="1600" b="1" dirty="0" err="1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qStr</a:t>
              </a: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Query q;</a:t>
              </a:r>
            </a:p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</a:t>
              </a:r>
              <a:r>
                <a:rPr lang="en-US" sz="1600" b="1" dirty="0" err="1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qStr</a:t>
              </a: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= “SELECT w FROM Weblog w ”;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</a:t>
              </a:r>
              <a:r>
                <a:rPr lang="en-US" sz="1600" b="1" dirty="0" err="1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qStr</a:t>
              </a: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+= “WHERE w.id = ?1 ”;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</a:t>
              </a:r>
              <a:r>
                <a:rPr lang="en-US" sz="1600" b="1" dirty="0" err="1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qStr</a:t>
              </a: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+= “AND w.link.id = ?2”;</a:t>
              </a:r>
            </a:p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q = </a:t>
              </a:r>
              <a:r>
                <a:rPr lang="en-US" sz="1600" b="1" dirty="0" err="1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createQuery</a:t>
              </a: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(</a:t>
              </a:r>
              <a:r>
                <a:rPr lang="en-US" sz="1600" b="1" dirty="0" err="1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qStr</a:t>
              </a: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);</a:t>
              </a:r>
            </a:p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</a:t>
              </a:r>
              <a:r>
                <a:rPr lang="en-US" sz="1600" b="1" dirty="0" err="1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q.setParam</a:t>
              </a: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(1, id);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</a:t>
              </a:r>
              <a:r>
                <a:rPr lang="en-US" sz="1600" b="1" dirty="0" err="1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q.setParam</a:t>
              </a: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(2, link.id);</a:t>
              </a:r>
            </a:p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Weblog w = (Weblog) </a:t>
              </a:r>
              <a:r>
                <a:rPr lang="en-US" sz="1600" b="1" dirty="0" err="1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q.execQuery</a:t>
              </a: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();</a:t>
              </a:r>
            </a:p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return </a:t>
              </a:r>
              <a:r>
                <a:rPr lang="en-US" sz="1600" b="1" dirty="0" err="1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w.text</a:t>
              </a: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}</a:t>
              </a: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1815737" y="2438400"/>
              <a:ext cx="3124200" cy="22860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1828800" y="2730137"/>
              <a:ext cx="3124200" cy="228600"/>
            </a:xfrm>
            <a:prstGeom prst="round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1828800" y="3010989"/>
              <a:ext cx="3124200" cy="228600"/>
            </a:xfrm>
            <a:prstGeom prst="roundRect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2" name="Straight Connector 11"/>
          <p:cNvCxnSpPr/>
          <p:nvPr/>
        </p:nvCxnSpPr>
        <p:spPr>
          <a:xfrm>
            <a:off x="3200400" y="4915989"/>
            <a:ext cx="1219200" cy="1588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17"/>
          <p:cNvGrpSpPr/>
          <p:nvPr/>
        </p:nvGrpSpPr>
        <p:grpSpPr>
          <a:xfrm>
            <a:off x="4572000" y="3555274"/>
            <a:ext cx="4495800" cy="2769326"/>
            <a:chOff x="4419600" y="3505200"/>
            <a:chExt cx="4495800" cy="2769326"/>
          </a:xfrm>
        </p:grpSpPr>
        <p:grpSp>
          <p:nvGrpSpPr>
            <p:cNvPr id="6" name="Group 59"/>
            <p:cNvGrpSpPr/>
            <p:nvPr/>
          </p:nvGrpSpPr>
          <p:grpSpPr>
            <a:xfrm>
              <a:off x="4419600" y="3505200"/>
              <a:ext cx="4495800" cy="2769326"/>
              <a:chOff x="5437777" y="4572000"/>
              <a:chExt cx="3271520" cy="1295400"/>
            </a:xfrm>
          </p:grpSpPr>
          <p:sp>
            <p:nvSpPr>
              <p:cNvPr id="15" name="Double Brace 14"/>
              <p:cNvSpPr/>
              <p:nvPr/>
            </p:nvSpPr>
            <p:spPr>
              <a:xfrm>
                <a:off x="5437777" y="4572000"/>
                <a:ext cx="3271520" cy="1295400"/>
              </a:xfrm>
              <a:prstGeom prst="bracePair">
                <a:avLst>
                  <a:gd name="adj" fmla="val 5308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ounded Rectangle 15"/>
              <p:cNvSpPr/>
              <p:nvPr/>
            </p:nvSpPr>
            <p:spPr>
              <a:xfrm>
                <a:off x="5649685" y="4648200"/>
                <a:ext cx="2858589" cy="1143000"/>
              </a:xfrm>
              <a:prstGeom prst="roundRect">
                <a:avLst>
                  <a:gd name="adj" fmla="val 8667"/>
                </a:avLst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r>
                  <a:rPr lang="en-US" sz="2000" b="1" dirty="0">
                    <a:solidFill>
                      <a:schemeClr val="tx1"/>
                    </a:solidFill>
                  </a:rPr>
                  <a:t>query : </a:t>
                </a:r>
              </a:p>
              <a:p>
                <a:pPr>
                  <a:spcBef>
                    <a:spcPts val="300"/>
                  </a:spcBef>
                </a:pPr>
                <a:r>
                  <a:rPr lang="en-US" sz="2400" b="1" dirty="0">
                    <a:solidFill>
                      <a:schemeClr val="tx1"/>
                    </a:solidFill>
                  </a:rPr>
                  <a:t>   SELECT w FROM Weblog w</a:t>
                </a:r>
              </a:p>
              <a:p>
                <a:pPr>
                  <a:spcBef>
                    <a:spcPts val="300"/>
                  </a:spcBef>
                </a:pPr>
                <a:r>
                  <a:rPr lang="en-US" sz="2400" b="1" dirty="0">
                    <a:solidFill>
                      <a:schemeClr val="tx1"/>
                    </a:solidFill>
                  </a:rPr>
                  <a:t>   WHERE w.id = ?1</a:t>
                </a:r>
              </a:p>
              <a:p>
                <a:pPr>
                  <a:spcBef>
                    <a:spcPts val="300"/>
                  </a:spcBef>
                </a:pPr>
                <a:r>
                  <a:rPr lang="en-US" sz="2400" b="1" dirty="0">
                    <a:solidFill>
                      <a:schemeClr val="tx1"/>
                    </a:solidFill>
                  </a:rPr>
                  <a:t>   AND w.link.id = ?2</a:t>
                </a:r>
                <a:endParaRPr lang="en-US" sz="1600" b="1" dirty="0">
                  <a:solidFill>
                    <a:schemeClr val="tx1"/>
                  </a:solidFill>
                </a:endParaRPr>
              </a:p>
              <a:p>
                <a:pPr>
                  <a:spcBef>
                    <a:spcPts val="300"/>
                  </a:spcBef>
                </a:pPr>
                <a:r>
                  <a:rPr lang="en-US" sz="2000" b="1" dirty="0">
                    <a:solidFill>
                      <a:schemeClr val="tx1"/>
                    </a:solidFill>
                  </a:rPr>
                  <a:t>?1 : String</a:t>
                </a:r>
              </a:p>
              <a:p>
                <a:r>
                  <a:rPr lang="en-US" sz="2000" b="1" dirty="0">
                    <a:solidFill>
                      <a:schemeClr val="tx1"/>
                    </a:solidFill>
                  </a:rPr>
                  <a:t>?2 : </a:t>
                </a:r>
                <a:r>
                  <a:rPr lang="en-US" sz="2000" b="1" dirty="0" err="1">
                    <a:solidFill>
                      <a:schemeClr val="tx1"/>
                    </a:solidFill>
                  </a:rPr>
                  <a:t>int</a:t>
                </a:r>
                <a:endParaRPr lang="en-US" sz="20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3" name="Rounded Rectangle 22"/>
            <p:cNvSpPr/>
            <p:nvPr/>
          </p:nvSpPr>
          <p:spPr>
            <a:xfrm>
              <a:off x="4907672" y="4164876"/>
              <a:ext cx="3448202" cy="329184"/>
            </a:xfrm>
            <a:prstGeom prst="roundRect">
              <a:avLst/>
            </a:prstGeom>
            <a:solidFill>
              <a:srgbClr val="FF0000">
                <a:alpha val="20000"/>
              </a:srgb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4926874" y="4572000"/>
              <a:ext cx="3448202" cy="329184"/>
            </a:xfrm>
            <a:prstGeom prst="roundRect">
              <a:avLst/>
            </a:prstGeom>
            <a:solidFill>
              <a:srgbClr val="00B050">
                <a:alpha val="20000"/>
              </a:srgbClr>
            </a:solidFill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4926874" y="4953000"/>
              <a:ext cx="3448202" cy="329184"/>
            </a:xfrm>
            <a:prstGeom prst="roundRect">
              <a:avLst/>
            </a:prstGeom>
            <a:solidFill>
              <a:srgbClr val="0070C0">
                <a:alpha val="20000"/>
              </a:srgb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ounded Rectangle 17"/>
          <p:cNvSpPr/>
          <p:nvPr/>
        </p:nvSpPr>
        <p:spPr>
          <a:xfrm>
            <a:off x="6058989" y="4623816"/>
            <a:ext cx="685800" cy="329184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486400" y="1196876"/>
            <a:ext cx="33528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/>
              <a:t>Refactor Weblog field:</a:t>
            </a:r>
          </a:p>
          <a:p>
            <a:pPr>
              <a:spcAft>
                <a:spcPts val="1200"/>
              </a:spcAft>
            </a:pPr>
            <a:r>
              <a:rPr lang="en-US" sz="2400" b="1" dirty="0"/>
              <a:t>    id </a:t>
            </a:r>
            <a:r>
              <a:rPr lang="en-US" sz="2400" b="1" dirty="0">
                <a:sym typeface="Wingdings"/>
              </a:rPr>
              <a:t> </a:t>
            </a:r>
            <a:r>
              <a:rPr lang="en-US" sz="2400" b="1" dirty="0"/>
              <a:t>name</a:t>
            </a:r>
          </a:p>
          <a:p>
            <a:pPr>
              <a:spcAft>
                <a:spcPts val="1200"/>
              </a:spcAft>
            </a:pPr>
            <a:endParaRPr lang="en-US" sz="800" b="1" dirty="0"/>
          </a:p>
          <a:p>
            <a:pPr marL="457200" indent="-457200">
              <a:spcAft>
                <a:spcPts val="1200"/>
              </a:spcAft>
              <a:buAutoNum type="arabicPeriod"/>
            </a:pPr>
            <a:r>
              <a:rPr lang="en-US" sz="2400" b="1" dirty="0"/>
              <a:t>Refactor full query</a:t>
            </a:r>
          </a:p>
        </p:txBody>
      </p:sp>
    </p:spTree>
  </p:cSld>
  <p:clrMapOvr>
    <a:masterClrMapping/>
  </p:clrMapOvr>
  <p:transition advTm="1935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Deep Refactoring Example</a:t>
            </a:r>
          </a:p>
        </p:txBody>
      </p:sp>
      <p:grpSp>
        <p:nvGrpSpPr>
          <p:cNvPr id="3" name="Group 18"/>
          <p:cNvGrpSpPr/>
          <p:nvPr/>
        </p:nvGrpSpPr>
        <p:grpSpPr>
          <a:xfrm>
            <a:off x="533400" y="1278553"/>
            <a:ext cx="4876800" cy="4893647"/>
            <a:chOff x="533400" y="1278553"/>
            <a:chExt cx="4876800" cy="4893647"/>
          </a:xfrm>
        </p:grpSpPr>
        <p:sp>
          <p:nvSpPr>
            <p:cNvPr id="4" name="TextBox 3"/>
            <p:cNvSpPr txBox="1"/>
            <p:nvPr/>
          </p:nvSpPr>
          <p:spPr>
            <a:xfrm>
              <a:off x="533400" y="1278553"/>
              <a:ext cx="4876800" cy="489364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String </a:t>
              </a:r>
              <a:r>
                <a:rPr lang="en-US" sz="1600" b="1" dirty="0" err="1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getText</a:t>
              </a: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(String id, Link </a:t>
              </a:r>
              <a:r>
                <a:rPr lang="en-US" sz="1600" b="1" dirty="0" err="1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link</a:t>
              </a: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) {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String </a:t>
              </a:r>
              <a:r>
                <a:rPr lang="en-US" sz="1600" b="1" dirty="0" err="1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qStr</a:t>
              </a: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Query q;</a:t>
              </a:r>
            </a:p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</a:t>
              </a:r>
              <a:r>
                <a:rPr lang="en-US" sz="1600" b="1" dirty="0" err="1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qStr</a:t>
              </a: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= “SELECT w FROM Weblog w ”;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</a:t>
              </a:r>
              <a:r>
                <a:rPr lang="en-US" sz="1600" b="1" dirty="0" err="1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qStr</a:t>
              </a: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+= “WHERE w.id = ?1 ”;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</a:t>
              </a:r>
              <a:r>
                <a:rPr lang="en-US" sz="1600" b="1" dirty="0" err="1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qStr</a:t>
              </a: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+= “AND w.link.id = ?2”;</a:t>
              </a:r>
            </a:p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q = </a:t>
              </a:r>
              <a:r>
                <a:rPr lang="en-US" sz="1600" b="1" dirty="0" err="1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createQuery</a:t>
              </a: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(</a:t>
              </a:r>
              <a:r>
                <a:rPr lang="en-US" sz="1600" b="1" dirty="0" err="1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qStr</a:t>
              </a: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);</a:t>
              </a:r>
            </a:p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</a:t>
              </a:r>
              <a:r>
                <a:rPr lang="en-US" sz="1600" b="1" dirty="0" err="1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q.setParam</a:t>
              </a: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(1, id);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</a:t>
              </a:r>
              <a:r>
                <a:rPr lang="en-US" sz="1600" b="1" dirty="0" err="1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q.setParam</a:t>
              </a: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(2, link.id);</a:t>
              </a:r>
            </a:p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Weblog w = (Weblog) </a:t>
              </a:r>
              <a:r>
                <a:rPr lang="en-US" sz="1600" b="1" dirty="0" err="1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q.execQuery</a:t>
              </a: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();</a:t>
              </a:r>
            </a:p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return </a:t>
              </a:r>
              <a:r>
                <a:rPr lang="en-US" sz="1600" b="1" dirty="0" err="1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w.text</a:t>
              </a: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}</a:t>
              </a: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1815737" y="2438400"/>
              <a:ext cx="3124200" cy="22860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1828800" y="2730137"/>
              <a:ext cx="3124200" cy="228600"/>
            </a:xfrm>
            <a:prstGeom prst="round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1828800" y="3010989"/>
              <a:ext cx="3124200" cy="228600"/>
            </a:xfrm>
            <a:prstGeom prst="roundRect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2" name="Straight Connector 11"/>
          <p:cNvCxnSpPr/>
          <p:nvPr/>
        </p:nvCxnSpPr>
        <p:spPr>
          <a:xfrm>
            <a:off x="3200400" y="4915989"/>
            <a:ext cx="1219200" cy="1588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17"/>
          <p:cNvGrpSpPr/>
          <p:nvPr/>
        </p:nvGrpSpPr>
        <p:grpSpPr>
          <a:xfrm>
            <a:off x="4572000" y="3555274"/>
            <a:ext cx="4495800" cy="2769326"/>
            <a:chOff x="4419600" y="3505200"/>
            <a:chExt cx="4495800" cy="2769326"/>
          </a:xfrm>
        </p:grpSpPr>
        <p:grpSp>
          <p:nvGrpSpPr>
            <p:cNvPr id="6" name="Group 59"/>
            <p:cNvGrpSpPr/>
            <p:nvPr/>
          </p:nvGrpSpPr>
          <p:grpSpPr>
            <a:xfrm>
              <a:off x="4419600" y="3505200"/>
              <a:ext cx="4495800" cy="2769326"/>
              <a:chOff x="5437777" y="4572000"/>
              <a:chExt cx="3271520" cy="1295400"/>
            </a:xfrm>
          </p:grpSpPr>
          <p:sp>
            <p:nvSpPr>
              <p:cNvPr id="15" name="Double Brace 14"/>
              <p:cNvSpPr/>
              <p:nvPr/>
            </p:nvSpPr>
            <p:spPr>
              <a:xfrm>
                <a:off x="5437777" y="4572000"/>
                <a:ext cx="3271520" cy="1295400"/>
              </a:xfrm>
              <a:prstGeom prst="bracePair">
                <a:avLst>
                  <a:gd name="adj" fmla="val 5308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ounded Rectangle 15"/>
              <p:cNvSpPr/>
              <p:nvPr/>
            </p:nvSpPr>
            <p:spPr>
              <a:xfrm>
                <a:off x="5649685" y="4648200"/>
                <a:ext cx="2858589" cy="1143000"/>
              </a:xfrm>
              <a:prstGeom prst="roundRect">
                <a:avLst>
                  <a:gd name="adj" fmla="val 8667"/>
                </a:avLst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r>
                  <a:rPr lang="en-US" sz="2000" b="1" dirty="0">
                    <a:solidFill>
                      <a:schemeClr val="tx1"/>
                    </a:solidFill>
                  </a:rPr>
                  <a:t>query : </a:t>
                </a:r>
              </a:p>
              <a:p>
                <a:pPr>
                  <a:spcBef>
                    <a:spcPts val="300"/>
                  </a:spcBef>
                </a:pPr>
                <a:r>
                  <a:rPr lang="en-US" sz="2400" b="1" dirty="0">
                    <a:solidFill>
                      <a:schemeClr val="tx1"/>
                    </a:solidFill>
                  </a:rPr>
                  <a:t>   SELECT w FROM Weblog w</a:t>
                </a:r>
              </a:p>
              <a:p>
                <a:pPr>
                  <a:spcBef>
                    <a:spcPts val="300"/>
                  </a:spcBef>
                </a:pPr>
                <a:r>
                  <a:rPr lang="en-US" sz="2400" b="1" dirty="0">
                    <a:solidFill>
                      <a:schemeClr val="tx1"/>
                    </a:solidFill>
                  </a:rPr>
                  <a:t>   WHERE w.name = ?1</a:t>
                </a:r>
              </a:p>
              <a:p>
                <a:pPr>
                  <a:spcBef>
                    <a:spcPts val="300"/>
                  </a:spcBef>
                </a:pPr>
                <a:r>
                  <a:rPr lang="en-US" sz="2400" b="1" dirty="0">
                    <a:solidFill>
                      <a:schemeClr val="tx1"/>
                    </a:solidFill>
                  </a:rPr>
                  <a:t>   AND w.link.id = ?2</a:t>
                </a:r>
                <a:endParaRPr lang="en-US" sz="1600" b="1" dirty="0">
                  <a:solidFill>
                    <a:schemeClr val="tx1"/>
                  </a:solidFill>
                </a:endParaRPr>
              </a:p>
              <a:p>
                <a:pPr>
                  <a:spcBef>
                    <a:spcPts val="300"/>
                  </a:spcBef>
                </a:pPr>
                <a:r>
                  <a:rPr lang="en-US" sz="2000" b="1" dirty="0">
                    <a:solidFill>
                      <a:schemeClr val="tx1"/>
                    </a:solidFill>
                  </a:rPr>
                  <a:t>?1 : String</a:t>
                </a:r>
              </a:p>
              <a:p>
                <a:r>
                  <a:rPr lang="en-US" sz="2000" b="1" dirty="0">
                    <a:solidFill>
                      <a:schemeClr val="tx1"/>
                    </a:solidFill>
                  </a:rPr>
                  <a:t>?2 : </a:t>
                </a:r>
                <a:r>
                  <a:rPr lang="en-US" sz="2000" b="1" dirty="0" err="1">
                    <a:solidFill>
                      <a:schemeClr val="tx1"/>
                    </a:solidFill>
                  </a:rPr>
                  <a:t>int</a:t>
                </a:r>
                <a:endParaRPr lang="en-US" sz="20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3" name="Rounded Rectangle 22"/>
            <p:cNvSpPr/>
            <p:nvPr/>
          </p:nvSpPr>
          <p:spPr>
            <a:xfrm>
              <a:off x="4907672" y="4164876"/>
              <a:ext cx="3448202" cy="329184"/>
            </a:xfrm>
            <a:prstGeom prst="roundRect">
              <a:avLst/>
            </a:prstGeom>
            <a:solidFill>
              <a:srgbClr val="FF0000">
                <a:alpha val="20000"/>
              </a:srgb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4926874" y="4572000"/>
              <a:ext cx="3448202" cy="329184"/>
            </a:xfrm>
            <a:prstGeom prst="roundRect">
              <a:avLst/>
            </a:prstGeom>
            <a:solidFill>
              <a:srgbClr val="00B050">
                <a:alpha val="20000"/>
              </a:srgbClr>
            </a:solidFill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4926874" y="4953000"/>
              <a:ext cx="3448202" cy="329184"/>
            </a:xfrm>
            <a:prstGeom prst="roundRect">
              <a:avLst/>
            </a:prstGeom>
            <a:solidFill>
              <a:srgbClr val="0070C0">
                <a:alpha val="20000"/>
              </a:srgb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ounded Rectangle 17"/>
          <p:cNvSpPr/>
          <p:nvPr/>
        </p:nvSpPr>
        <p:spPr>
          <a:xfrm>
            <a:off x="6058988" y="4623816"/>
            <a:ext cx="1103811" cy="329184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86400" y="1196876"/>
            <a:ext cx="33528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/>
              <a:t>Refactor Weblog field:</a:t>
            </a:r>
          </a:p>
          <a:p>
            <a:pPr>
              <a:spcAft>
                <a:spcPts val="1200"/>
              </a:spcAft>
            </a:pPr>
            <a:r>
              <a:rPr lang="en-US" sz="2400" b="1" dirty="0"/>
              <a:t>    id </a:t>
            </a:r>
            <a:r>
              <a:rPr lang="en-US" sz="2400" b="1" dirty="0">
                <a:sym typeface="Wingdings"/>
              </a:rPr>
              <a:t> </a:t>
            </a:r>
            <a:r>
              <a:rPr lang="en-US" sz="2400" b="1" dirty="0"/>
              <a:t>name</a:t>
            </a:r>
          </a:p>
          <a:p>
            <a:pPr>
              <a:spcAft>
                <a:spcPts val="1200"/>
              </a:spcAft>
            </a:pPr>
            <a:endParaRPr lang="en-US" sz="800" b="1" dirty="0"/>
          </a:p>
          <a:p>
            <a:pPr marL="457200" indent="-457200">
              <a:spcAft>
                <a:spcPts val="1200"/>
              </a:spcAft>
              <a:buAutoNum type="arabicPeriod"/>
            </a:pPr>
            <a:r>
              <a:rPr lang="en-US" sz="2400" b="1" dirty="0"/>
              <a:t>Refactor full query</a:t>
            </a:r>
          </a:p>
        </p:txBody>
      </p:sp>
    </p:spTree>
  </p:cSld>
  <p:clrMapOvr>
    <a:masterClrMapping/>
  </p:clrMapOvr>
  <p:transition advTm="6797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Deep Refactoring Example</a:t>
            </a:r>
          </a:p>
        </p:txBody>
      </p:sp>
      <p:grpSp>
        <p:nvGrpSpPr>
          <p:cNvPr id="3" name="Group 18"/>
          <p:cNvGrpSpPr/>
          <p:nvPr/>
        </p:nvGrpSpPr>
        <p:grpSpPr>
          <a:xfrm>
            <a:off x="533400" y="1278553"/>
            <a:ext cx="4876800" cy="4893647"/>
            <a:chOff x="533400" y="1278553"/>
            <a:chExt cx="4876800" cy="4893647"/>
          </a:xfrm>
        </p:grpSpPr>
        <p:sp>
          <p:nvSpPr>
            <p:cNvPr id="4" name="TextBox 3"/>
            <p:cNvSpPr txBox="1"/>
            <p:nvPr/>
          </p:nvSpPr>
          <p:spPr>
            <a:xfrm>
              <a:off x="533400" y="1278553"/>
              <a:ext cx="4876800" cy="489364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String </a:t>
              </a:r>
              <a:r>
                <a:rPr lang="en-US" sz="1600" b="1" dirty="0" err="1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getText</a:t>
              </a: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(String id, Link </a:t>
              </a:r>
              <a:r>
                <a:rPr lang="en-US" sz="1600" b="1" dirty="0" err="1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link</a:t>
              </a: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) {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String </a:t>
              </a:r>
              <a:r>
                <a:rPr lang="en-US" sz="1600" b="1" dirty="0" err="1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qStr</a:t>
              </a: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Query q;</a:t>
              </a:r>
            </a:p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</a:t>
              </a:r>
              <a:r>
                <a:rPr lang="en-US" sz="1600" b="1" dirty="0" err="1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qStr</a:t>
              </a: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= “SELECT w FROM Weblog w ”;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</a:t>
              </a:r>
              <a:r>
                <a:rPr lang="en-US" sz="1600" b="1" dirty="0" err="1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qStr</a:t>
              </a: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+= “WHERE w.id = ?1 ”;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</a:t>
              </a:r>
              <a:r>
                <a:rPr lang="en-US" sz="1600" b="1" dirty="0" err="1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qStr</a:t>
              </a: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+= “AND w.link.id = ?2”;</a:t>
              </a:r>
            </a:p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q = </a:t>
              </a:r>
              <a:r>
                <a:rPr lang="en-US" sz="1600" b="1" dirty="0" err="1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createQuery</a:t>
              </a: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(</a:t>
              </a:r>
              <a:r>
                <a:rPr lang="en-US" sz="1600" b="1" dirty="0" err="1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qStr</a:t>
              </a: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);</a:t>
              </a:r>
            </a:p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</a:t>
              </a:r>
              <a:r>
                <a:rPr lang="en-US" sz="1600" b="1" dirty="0" err="1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q.setParam</a:t>
              </a: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(1, id);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</a:t>
              </a:r>
              <a:r>
                <a:rPr lang="en-US" sz="1600" b="1" dirty="0" err="1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q.setParam</a:t>
              </a: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(2, link.id);</a:t>
              </a:r>
            </a:p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Weblog w = (Weblog) </a:t>
              </a:r>
              <a:r>
                <a:rPr lang="en-US" sz="1600" b="1" dirty="0" err="1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q.execQuery</a:t>
              </a: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();</a:t>
              </a:r>
            </a:p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return </a:t>
              </a:r>
              <a:r>
                <a:rPr lang="en-US" sz="1600" b="1" dirty="0" err="1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w.text</a:t>
              </a: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}</a:t>
              </a: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1815737" y="2438400"/>
              <a:ext cx="3124200" cy="22860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1828800" y="2730137"/>
              <a:ext cx="3124200" cy="228600"/>
            </a:xfrm>
            <a:prstGeom prst="round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1828800" y="3010989"/>
              <a:ext cx="3124200" cy="228600"/>
            </a:xfrm>
            <a:prstGeom prst="roundRect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2" name="Straight Connector 11"/>
          <p:cNvCxnSpPr/>
          <p:nvPr/>
        </p:nvCxnSpPr>
        <p:spPr>
          <a:xfrm>
            <a:off x="3200400" y="4915989"/>
            <a:ext cx="1219200" cy="1588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17"/>
          <p:cNvGrpSpPr/>
          <p:nvPr/>
        </p:nvGrpSpPr>
        <p:grpSpPr>
          <a:xfrm>
            <a:off x="4572000" y="3555274"/>
            <a:ext cx="4495800" cy="2769326"/>
            <a:chOff x="4419600" y="3505200"/>
            <a:chExt cx="4495800" cy="2769326"/>
          </a:xfrm>
        </p:grpSpPr>
        <p:grpSp>
          <p:nvGrpSpPr>
            <p:cNvPr id="6" name="Group 59"/>
            <p:cNvGrpSpPr/>
            <p:nvPr/>
          </p:nvGrpSpPr>
          <p:grpSpPr>
            <a:xfrm>
              <a:off x="4419600" y="3505200"/>
              <a:ext cx="4495800" cy="2769326"/>
              <a:chOff x="5437777" y="4572000"/>
              <a:chExt cx="3271520" cy="1295400"/>
            </a:xfrm>
          </p:grpSpPr>
          <p:sp>
            <p:nvSpPr>
              <p:cNvPr id="15" name="Double Brace 14"/>
              <p:cNvSpPr/>
              <p:nvPr/>
            </p:nvSpPr>
            <p:spPr>
              <a:xfrm>
                <a:off x="5437777" y="4572000"/>
                <a:ext cx="3271520" cy="1295400"/>
              </a:xfrm>
              <a:prstGeom prst="bracePair">
                <a:avLst>
                  <a:gd name="adj" fmla="val 5308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ounded Rectangle 15"/>
              <p:cNvSpPr/>
              <p:nvPr/>
            </p:nvSpPr>
            <p:spPr>
              <a:xfrm>
                <a:off x="5649685" y="4648200"/>
                <a:ext cx="2858589" cy="1143000"/>
              </a:xfrm>
              <a:prstGeom prst="roundRect">
                <a:avLst>
                  <a:gd name="adj" fmla="val 8667"/>
                </a:avLst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r>
                  <a:rPr lang="en-US" sz="2000" b="1" dirty="0">
                    <a:solidFill>
                      <a:schemeClr val="tx1"/>
                    </a:solidFill>
                  </a:rPr>
                  <a:t>query : </a:t>
                </a:r>
              </a:p>
              <a:p>
                <a:pPr>
                  <a:spcBef>
                    <a:spcPts val="300"/>
                  </a:spcBef>
                </a:pPr>
                <a:r>
                  <a:rPr lang="en-US" sz="2400" b="1" dirty="0">
                    <a:solidFill>
                      <a:schemeClr val="tx1"/>
                    </a:solidFill>
                  </a:rPr>
                  <a:t>   SELECT w FROM Weblog w</a:t>
                </a:r>
              </a:p>
              <a:p>
                <a:pPr>
                  <a:spcBef>
                    <a:spcPts val="300"/>
                  </a:spcBef>
                </a:pPr>
                <a:r>
                  <a:rPr lang="en-US" sz="2400" b="1" dirty="0">
                    <a:solidFill>
                      <a:schemeClr val="tx1"/>
                    </a:solidFill>
                  </a:rPr>
                  <a:t>   WHERE w.name = ?1</a:t>
                </a:r>
              </a:p>
              <a:p>
                <a:pPr>
                  <a:spcBef>
                    <a:spcPts val="300"/>
                  </a:spcBef>
                </a:pPr>
                <a:r>
                  <a:rPr lang="en-US" sz="2400" b="1" dirty="0">
                    <a:solidFill>
                      <a:schemeClr val="tx1"/>
                    </a:solidFill>
                  </a:rPr>
                  <a:t>   AND w.link.id = ?2</a:t>
                </a:r>
                <a:endParaRPr lang="en-US" sz="1600" b="1" dirty="0">
                  <a:solidFill>
                    <a:schemeClr val="tx1"/>
                  </a:solidFill>
                </a:endParaRPr>
              </a:p>
              <a:p>
                <a:pPr>
                  <a:spcBef>
                    <a:spcPts val="300"/>
                  </a:spcBef>
                </a:pPr>
                <a:r>
                  <a:rPr lang="en-US" sz="2000" b="1" dirty="0">
                    <a:solidFill>
                      <a:schemeClr val="tx1"/>
                    </a:solidFill>
                  </a:rPr>
                  <a:t>?1 : String</a:t>
                </a:r>
              </a:p>
              <a:p>
                <a:r>
                  <a:rPr lang="en-US" sz="2000" b="1" dirty="0">
                    <a:solidFill>
                      <a:schemeClr val="tx1"/>
                    </a:solidFill>
                  </a:rPr>
                  <a:t>?2 : </a:t>
                </a:r>
                <a:r>
                  <a:rPr lang="en-US" sz="2000" b="1" dirty="0" err="1">
                    <a:solidFill>
                      <a:schemeClr val="tx1"/>
                    </a:solidFill>
                  </a:rPr>
                  <a:t>int</a:t>
                </a:r>
                <a:endParaRPr lang="en-US" sz="20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3" name="Rounded Rectangle 22"/>
            <p:cNvSpPr/>
            <p:nvPr/>
          </p:nvSpPr>
          <p:spPr>
            <a:xfrm>
              <a:off x="4907672" y="4164876"/>
              <a:ext cx="3448202" cy="329184"/>
            </a:xfrm>
            <a:prstGeom prst="roundRect">
              <a:avLst/>
            </a:prstGeom>
            <a:solidFill>
              <a:srgbClr val="FF0000">
                <a:alpha val="20000"/>
              </a:srgb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4926874" y="4572000"/>
              <a:ext cx="3448202" cy="329184"/>
            </a:xfrm>
            <a:prstGeom prst="roundRect">
              <a:avLst/>
            </a:prstGeom>
            <a:solidFill>
              <a:srgbClr val="00B050">
                <a:alpha val="20000"/>
              </a:srgbClr>
            </a:solidFill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4926874" y="4953000"/>
              <a:ext cx="3448202" cy="329184"/>
            </a:xfrm>
            <a:prstGeom prst="roundRect">
              <a:avLst/>
            </a:prstGeom>
            <a:solidFill>
              <a:srgbClr val="0070C0">
                <a:alpha val="20000"/>
              </a:srgb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ounded Rectangle 17"/>
          <p:cNvSpPr/>
          <p:nvPr/>
        </p:nvSpPr>
        <p:spPr>
          <a:xfrm>
            <a:off x="6058988" y="4623816"/>
            <a:ext cx="1103811" cy="329184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2654969" y="2730137"/>
            <a:ext cx="609600" cy="228600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26" name="Left Arrow 25"/>
          <p:cNvSpPr/>
          <p:nvPr/>
        </p:nvSpPr>
        <p:spPr>
          <a:xfrm rot="1895027">
            <a:off x="3208088" y="3635311"/>
            <a:ext cx="3007323" cy="394533"/>
          </a:xfrm>
          <a:prstGeom prst="leftArrow">
            <a:avLst>
              <a:gd name="adj1" fmla="val 50000"/>
              <a:gd name="adj2" fmla="val 82795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5486400" y="1196876"/>
            <a:ext cx="3352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/>
              <a:t>Refactor Weblog field:</a:t>
            </a:r>
          </a:p>
          <a:p>
            <a:pPr>
              <a:spcAft>
                <a:spcPts val="1200"/>
              </a:spcAft>
            </a:pPr>
            <a:r>
              <a:rPr lang="en-US" sz="2400" b="1" dirty="0"/>
              <a:t>    id </a:t>
            </a:r>
            <a:r>
              <a:rPr lang="en-US" sz="2400" b="1" dirty="0">
                <a:sym typeface="Wingdings"/>
              </a:rPr>
              <a:t> </a:t>
            </a:r>
            <a:r>
              <a:rPr lang="en-US" sz="2400" b="1" dirty="0"/>
              <a:t>name</a:t>
            </a:r>
          </a:p>
          <a:p>
            <a:pPr>
              <a:spcAft>
                <a:spcPts val="1200"/>
              </a:spcAft>
            </a:pPr>
            <a:endParaRPr lang="en-US" sz="800" b="1" dirty="0"/>
          </a:p>
          <a:p>
            <a:pPr marL="457200" indent="-457200">
              <a:spcAft>
                <a:spcPts val="1200"/>
              </a:spcAft>
              <a:buAutoNum type="arabicPeriod"/>
            </a:pPr>
            <a:r>
              <a:rPr lang="en-US" sz="2400" b="1" dirty="0"/>
              <a:t>Refactor full query</a:t>
            </a:r>
          </a:p>
          <a:p>
            <a:pPr marL="457200" indent="-457200">
              <a:spcAft>
                <a:spcPts val="1200"/>
              </a:spcAft>
              <a:buAutoNum type="arabicPeriod"/>
            </a:pPr>
            <a:r>
              <a:rPr lang="en-US" sz="2400" b="1" dirty="0"/>
              <a:t>Propagate changes</a:t>
            </a:r>
          </a:p>
        </p:txBody>
      </p:sp>
    </p:spTree>
  </p:cSld>
  <p:clrMapOvr>
    <a:masterClrMapping/>
  </p:clrMapOvr>
  <p:transition advTm="4000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Deep Refactoring Example</a:t>
            </a:r>
          </a:p>
        </p:txBody>
      </p:sp>
      <p:grpSp>
        <p:nvGrpSpPr>
          <p:cNvPr id="3" name="Group 18"/>
          <p:cNvGrpSpPr/>
          <p:nvPr/>
        </p:nvGrpSpPr>
        <p:grpSpPr>
          <a:xfrm>
            <a:off x="533400" y="1278553"/>
            <a:ext cx="4876800" cy="4893647"/>
            <a:chOff x="533400" y="1278553"/>
            <a:chExt cx="4876800" cy="4893647"/>
          </a:xfrm>
        </p:grpSpPr>
        <p:sp>
          <p:nvSpPr>
            <p:cNvPr id="4" name="TextBox 3"/>
            <p:cNvSpPr txBox="1"/>
            <p:nvPr/>
          </p:nvSpPr>
          <p:spPr>
            <a:xfrm>
              <a:off x="533400" y="1278553"/>
              <a:ext cx="4876800" cy="489364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String </a:t>
              </a:r>
              <a:r>
                <a:rPr lang="en-US" sz="1600" b="1" dirty="0" err="1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getText</a:t>
              </a: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(String id, Link </a:t>
              </a:r>
              <a:r>
                <a:rPr lang="en-US" sz="1600" b="1" dirty="0" err="1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link</a:t>
              </a: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) {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String </a:t>
              </a:r>
              <a:r>
                <a:rPr lang="en-US" sz="1600" b="1" dirty="0" err="1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qStr</a:t>
              </a: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Query q;</a:t>
              </a:r>
            </a:p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</a:t>
              </a:r>
              <a:r>
                <a:rPr lang="en-US" sz="1600" b="1" dirty="0" err="1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qStr</a:t>
              </a: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= “SELECT w FROM Weblog w ”;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</a:t>
              </a:r>
              <a:r>
                <a:rPr lang="en-US" sz="1600" b="1" dirty="0" err="1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qStr</a:t>
              </a: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+= “WHERE w.name = ?1 ”;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</a:t>
              </a:r>
              <a:r>
                <a:rPr lang="en-US" sz="1600" b="1" dirty="0" err="1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qStr</a:t>
              </a: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+= “AND w.link.id = ?2”;</a:t>
              </a:r>
            </a:p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q = </a:t>
              </a:r>
              <a:r>
                <a:rPr lang="en-US" sz="1600" b="1" dirty="0" err="1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createQuery</a:t>
              </a: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(</a:t>
              </a:r>
              <a:r>
                <a:rPr lang="en-US" sz="1600" b="1" dirty="0" err="1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qStr</a:t>
              </a: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);</a:t>
              </a:r>
            </a:p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</a:t>
              </a:r>
              <a:r>
                <a:rPr lang="en-US" sz="1600" b="1" dirty="0" err="1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q.setParam</a:t>
              </a: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(1, id);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</a:t>
              </a:r>
              <a:r>
                <a:rPr lang="en-US" sz="1600" b="1" dirty="0" err="1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q.setParam</a:t>
              </a: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(2, link.id);</a:t>
              </a:r>
            </a:p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Weblog w = (Weblog) </a:t>
              </a:r>
              <a:r>
                <a:rPr lang="en-US" sz="1600" b="1" dirty="0" err="1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q.execQuery</a:t>
              </a: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();</a:t>
              </a:r>
            </a:p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return </a:t>
              </a:r>
              <a:r>
                <a:rPr lang="en-US" sz="1600" b="1" dirty="0" err="1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w.text</a:t>
              </a: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}</a:t>
              </a: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1815737" y="2438400"/>
              <a:ext cx="3124200" cy="22860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1828800" y="2730137"/>
              <a:ext cx="3124200" cy="228600"/>
            </a:xfrm>
            <a:prstGeom prst="round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1828800" y="3010989"/>
              <a:ext cx="3124200" cy="228600"/>
            </a:xfrm>
            <a:prstGeom prst="roundRect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2" name="Straight Connector 11"/>
          <p:cNvCxnSpPr/>
          <p:nvPr/>
        </p:nvCxnSpPr>
        <p:spPr>
          <a:xfrm>
            <a:off x="3200400" y="4915989"/>
            <a:ext cx="1219200" cy="1588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17"/>
          <p:cNvGrpSpPr/>
          <p:nvPr/>
        </p:nvGrpSpPr>
        <p:grpSpPr>
          <a:xfrm>
            <a:off x="4572000" y="3555274"/>
            <a:ext cx="4495800" cy="2769326"/>
            <a:chOff x="4419600" y="3505200"/>
            <a:chExt cx="4495800" cy="2769326"/>
          </a:xfrm>
        </p:grpSpPr>
        <p:grpSp>
          <p:nvGrpSpPr>
            <p:cNvPr id="6" name="Group 59"/>
            <p:cNvGrpSpPr/>
            <p:nvPr/>
          </p:nvGrpSpPr>
          <p:grpSpPr>
            <a:xfrm>
              <a:off x="4419600" y="3505200"/>
              <a:ext cx="4495800" cy="2769326"/>
              <a:chOff x="5437777" y="4572000"/>
              <a:chExt cx="3271520" cy="1295400"/>
            </a:xfrm>
          </p:grpSpPr>
          <p:sp>
            <p:nvSpPr>
              <p:cNvPr id="15" name="Double Brace 14"/>
              <p:cNvSpPr/>
              <p:nvPr/>
            </p:nvSpPr>
            <p:spPr>
              <a:xfrm>
                <a:off x="5437777" y="4572000"/>
                <a:ext cx="3271520" cy="1295400"/>
              </a:xfrm>
              <a:prstGeom prst="bracePair">
                <a:avLst>
                  <a:gd name="adj" fmla="val 5308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ounded Rectangle 15"/>
              <p:cNvSpPr/>
              <p:nvPr/>
            </p:nvSpPr>
            <p:spPr>
              <a:xfrm>
                <a:off x="5649685" y="4648200"/>
                <a:ext cx="2858589" cy="1143000"/>
              </a:xfrm>
              <a:prstGeom prst="roundRect">
                <a:avLst>
                  <a:gd name="adj" fmla="val 8667"/>
                </a:avLst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r>
                  <a:rPr lang="en-US" sz="2000" b="1" dirty="0">
                    <a:solidFill>
                      <a:schemeClr val="tx1"/>
                    </a:solidFill>
                  </a:rPr>
                  <a:t>query : </a:t>
                </a:r>
              </a:p>
              <a:p>
                <a:pPr>
                  <a:spcBef>
                    <a:spcPts val="300"/>
                  </a:spcBef>
                </a:pPr>
                <a:r>
                  <a:rPr lang="en-US" sz="2400" b="1" dirty="0">
                    <a:solidFill>
                      <a:schemeClr val="tx1"/>
                    </a:solidFill>
                  </a:rPr>
                  <a:t>   SELECT w FROM Weblog w</a:t>
                </a:r>
              </a:p>
              <a:p>
                <a:pPr>
                  <a:spcBef>
                    <a:spcPts val="300"/>
                  </a:spcBef>
                </a:pPr>
                <a:r>
                  <a:rPr lang="en-US" sz="2400" b="1" dirty="0">
                    <a:solidFill>
                      <a:schemeClr val="tx1"/>
                    </a:solidFill>
                  </a:rPr>
                  <a:t>   WHERE w.name = ?1</a:t>
                </a:r>
              </a:p>
              <a:p>
                <a:pPr>
                  <a:spcBef>
                    <a:spcPts val="300"/>
                  </a:spcBef>
                </a:pPr>
                <a:r>
                  <a:rPr lang="en-US" sz="2400" b="1" dirty="0">
                    <a:solidFill>
                      <a:schemeClr val="tx1"/>
                    </a:solidFill>
                  </a:rPr>
                  <a:t>   AND w.link.id = ?2</a:t>
                </a:r>
                <a:endParaRPr lang="en-US" sz="1600" b="1" dirty="0">
                  <a:solidFill>
                    <a:schemeClr val="tx1"/>
                  </a:solidFill>
                </a:endParaRPr>
              </a:p>
              <a:p>
                <a:pPr>
                  <a:spcBef>
                    <a:spcPts val="300"/>
                  </a:spcBef>
                </a:pPr>
                <a:r>
                  <a:rPr lang="en-US" sz="2000" b="1" dirty="0">
                    <a:solidFill>
                      <a:schemeClr val="tx1"/>
                    </a:solidFill>
                  </a:rPr>
                  <a:t>?1 : String</a:t>
                </a:r>
              </a:p>
              <a:p>
                <a:r>
                  <a:rPr lang="en-US" sz="2000" b="1" dirty="0">
                    <a:solidFill>
                      <a:schemeClr val="tx1"/>
                    </a:solidFill>
                  </a:rPr>
                  <a:t>?2 : </a:t>
                </a:r>
                <a:r>
                  <a:rPr lang="en-US" sz="2000" b="1" dirty="0" err="1">
                    <a:solidFill>
                      <a:schemeClr val="tx1"/>
                    </a:solidFill>
                  </a:rPr>
                  <a:t>int</a:t>
                </a:r>
                <a:endParaRPr lang="en-US" sz="20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3" name="Rounded Rectangle 22"/>
            <p:cNvSpPr/>
            <p:nvPr/>
          </p:nvSpPr>
          <p:spPr>
            <a:xfrm>
              <a:off x="4907672" y="4164876"/>
              <a:ext cx="3448202" cy="329184"/>
            </a:xfrm>
            <a:prstGeom prst="roundRect">
              <a:avLst/>
            </a:prstGeom>
            <a:solidFill>
              <a:srgbClr val="FF0000">
                <a:alpha val="20000"/>
              </a:srgb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4926874" y="4572000"/>
              <a:ext cx="3448202" cy="329184"/>
            </a:xfrm>
            <a:prstGeom prst="roundRect">
              <a:avLst/>
            </a:prstGeom>
            <a:solidFill>
              <a:srgbClr val="00B050">
                <a:alpha val="20000"/>
              </a:srgbClr>
            </a:solidFill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4926874" y="4953000"/>
              <a:ext cx="3448202" cy="329184"/>
            </a:xfrm>
            <a:prstGeom prst="roundRect">
              <a:avLst/>
            </a:prstGeom>
            <a:solidFill>
              <a:srgbClr val="0070C0">
                <a:alpha val="20000"/>
              </a:srgb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ounded Rectangle 17"/>
          <p:cNvSpPr/>
          <p:nvPr/>
        </p:nvSpPr>
        <p:spPr>
          <a:xfrm>
            <a:off x="6058988" y="4623816"/>
            <a:ext cx="1103811" cy="329184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2630904" y="2743200"/>
            <a:ext cx="838199" cy="215537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22" name="Left Arrow 21"/>
          <p:cNvSpPr/>
          <p:nvPr/>
        </p:nvSpPr>
        <p:spPr>
          <a:xfrm rot="1895027">
            <a:off x="3208088" y="3635311"/>
            <a:ext cx="3007323" cy="394533"/>
          </a:xfrm>
          <a:prstGeom prst="leftArrow">
            <a:avLst>
              <a:gd name="adj1" fmla="val 50000"/>
              <a:gd name="adj2" fmla="val 82795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486400" y="1196876"/>
            <a:ext cx="3352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/>
              <a:t>Refactor Weblog field:</a:t>
            </a:r>
          </a:p>
          <a:p>
            <a:pPr>
              <a:spcAft>
                <a:spcPts val="1200"/>
              </a:spcAft>
            </a:pPr>
            <a:r>
              <a:rPr lang="en-US" sz="2400" b="1" dirty="0"/>
              <a:t>    id </a:t>
            </a:r>
            <a:r>
              <a:rPr lang="en-US" sz="2400" b="1" dirty="0">
                <a:sym typeface="Wingdings"/>
              </a:rPr>
              <a:t> </a:t>
            </a:r>
            <a:r>
              <a:rPr lang="en-US" sz="2400" b="1" dirty="0"/>
              <a:t>name</a:t>
            </a:r>
          </a:p>
          <a:p>
            <a:pPr>
              <a:spcAft>
                <a:spcPts val="1200"/>
              </a:spcAft>
            </a:pPr>
            <a:endParaRPr lang="en-US" sz="800" b="1" dirty="0"/>
          </a:p>
          <a:p>
            <a:pPr marL="457200" indent="-457200">
              <a:spcAft>
                <a:spcPts val="1200"/>
              </a:spcAft>
              <a:buAutoNum type="arabicPeriod"/>
            </a:pPr>
            <a:r>
              <a:rPr lang="en-US" sz="2400" b="1" dirty="0"/>
              <a:t>Refactor full query</a:t>
            </a:r>
          </a:p>
          <a:p>
            <a:pPr marL="457200" indent="-457200">
              <a:spcAft>
                <a:spcPts val="1200"/>
              </a:spcAft>
              <a:buAutoNum type="arabicPeriod"/>
            </a:pPr>
            <a:r>
              <a:rPr lang="en-US" sz="2400" b="1" dirty="0"/>
              <a:t>Propagate changes</a:t>
            </a:r>
          </a:p>
        </p:txBody>
      </p:sp>
    </p:spTree>
  </p:cSld>
  <p:clrMapOvr>
    <a:masterClrMapping/>
  </p:clrMapOvr>
  <p:transition advTm="3250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Flow Sensitivity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String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44</a:t>
            </a:fld>
            <a:endParaRPr lang="en-US" dirty="0"/>
          </a:p>
        </p:txBody>
      </p:sp>
    </p:spTree>
  </p:cSld>
  <p:clrMapOvr>
    <a:masterClrMapping/>
  </p:clrMapOvr>
  <p:transition advTm="0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Flow Sensitivity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1278553"/>
            <a:ext cx="4876800" cy="37548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String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 Query q;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45</a:t>
            </a:fld>
            <a:endParaRPr lang="en-US" dirty="0"/>
          </a:p>
        </p:txBody>
      </p:sp>
    </p:spTree>
  </p:cSld>
  <p:clrMapOvr>
    <a:masterClrMapping/>
  </p:clrMapOvr>
  <p:transition advTm="2656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1001485" y="2971800"/>
            <a:ext cx="3733800" cy="1169126"/>
          </a:xfrm>
          <a:prstGeom prst="roundRect">
            <a:avLst>
              <a:gd name="adj" fmla="val 5494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Flow Sensitivity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533400" y="1278553"/>
            <a:ext cx="4876800" cy="3754874"/>
            <a:chOff x="533400" y="1278553"/>
            <a:chExt cx="4876800" cy="3754874"/>
          </a:xfrm>
        </p:grpSpPr>
        <p:sp>
          <p:nvSpPr>
            <p:cNvPr id="5" name="TextBox 4"/>
            <p:cNvSpPr txBox="1"/>
            <p:nvPr/>
          </p:nvSpPr>
          <p:spPr>
            <a:xfrm>
              <a:off x="533400" y="1278553"/>
              <a:ext cx="4876800" cy="375487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>
                <a:spcBef>
                  <a:spcPts val="300"/>
                </a:spcBef>
              </a:pPr>
              <a:r>
                <a:rPr lang="en-US" sz="1600" b="1" dirty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String </a:t>
              </a:r>
              <a:r>
                <a:rPr lang="en-US" sz="1600" b="1" dirty="0" err="1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getText</a:t>
              </a:r>
              <a:r>
                <a:rPr lang="en-US" sz="1600" b="1" dirty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(String id, Link </a:t>
              </a:r>
              <a:r>
                <a:rPr lang="en-US" sz="1600" b="1" dirty="0" err="1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link</a:t>
              </a:r>
              <a:r>
                <a:rPr lang="en-US" sz="1600" b="1" dirty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) {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String </a:t>
              </a:r>
              <a:r>
                <a:rPr lang="en-US" sz="1600" b="1" dirty="0" err="1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qStr</a:t>
              </a:r>
              <a:r>
                <a:rPr lang="en-US" sz="1600" b="1" dirty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; Query q;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</a:t>
              </a:r>
              <a:r>
                <a:rPr lang="en-US" sz="1600" b="1" dirty="0" err="1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qStr</a:t>
              </a:r>
              <a:r>
                <a:rPr lang="en-US" sz="1600" b="1" dirty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= “SELECT w FROM Weblog w ”;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</a:t>
              </a:r>
              <a:r>
                <a:rPr lang="en-US" sz="1600" b="1" dirty="0" err="1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qStr</a:t>
              </a:r>
              <a:r>
                <a:rPr lang="en-US" sz="1600" b="1" dirty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+= “WHERE w.id = ?1 ”;</a:t>
              </a:r>
            </a:p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</a:t>
              </a:r>
              <a:r>
                <a:rPr lang="en-US" sz="1600" b="1" dirty="0" err="1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qStr</a:t>
              </a: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+= “AND w.link.id = ?2”;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q = </a:t>
              </a:r>
              <a:r>
                <a:rPr lang="en-US" sz="1600" b="1" dirty="0" err="1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createQuery</a:t>
              </a: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(</a:t>
              </a:r>
              <a:r>
                <a:rPr lang="en-US" sz="1600" b="1" dirty="0" err="1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qStr</a:t>
              </a: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);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</a:t>
              </a:r>
              <a:r>
                <a:rPr lang="en-US" sz="1600" b="1" dirty="0" err="1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q.setParam</a:t>
              </a: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(1, id);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</a:t>
              </a:r>
              <a:r>
                <a:rPr lang="en-US" sz="1600" b="1" dirty="0" err="1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q.setParam</a:t>
              </a: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(2, link.id);</a:t>
              </a:r>
            </a:p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Weblog w = (Weblog) </a:t>
              </a:r>
              <a:r>
                <a:rPr lang="en-US" sz="1600" b="1" dirty="0" err="1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q.execQuery</a:t>
              </a:r>
              <a:r>
                <a:rPr lang="en-US" sz="1600" b="1" dirty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();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return </a:t>
              </a:r>
              <a:r>
                <a:rPr lang="en-US" sz="1600" b="1" dirty="0" err="1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w.text</a:t>
              </a:r>
              <a:r>
                <a:rPr lang="en-US" sz="1600" b="1" dirty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}</a:t>
              </a:r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762000" y="2693126"/>
              <a:ext cx="3733800" cy="1169126"/>
            </a:xfrm>
            <a:prstGeom prst="roundRect">
              <a:avLst>
                <a:gd name="adj" fmla="val 5494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46</a:t>
            </a:fld>
            <a:endParaRPr lang="en-US" dirty="0"/>
          </a:p>
        </p:txBody>
      </p:sp>
    </p:spTree>
  </p:cSld>
  <p:clrMapOvr>
    <a:masterClrMapping/>
  </p:clrMapOvr>
  <p:transition advTm="6375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Flow Sensitivity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533400" y="1278553"/>
            <a:ext cx="4876800" cy="5178341"/>
            <a:chOff x="533400" y="1278553"/>
            <a:chExt cx="4876800" cy="5178341"/>
          </a:xfrm>
        </p:grpSpPr>
        <p:sp>
          <p:nvSpPr>
            <p:cNvPr id="5" name="TextBox 4"/>
            <p:cNvSpPr txBox="1"/>
            <p:nvPr/>
          </p:nvSpPr>
          <p:spPr>
            <a:xfrm>
              <a:off x="533400" y="1278553"/>
              <a:ext cx="4876800" cy="517834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>
                <a:spcBef>
                  <a:spcPts val="300"/>
                </a:spcBef>
              </a:pPr>
              <a:r>
                <a:rPr lang="en-US" sz="1600" b="1" dirty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String </a:t>
              </a:r>
              <a:r>
                <a:rPr lang="en-US" sz="1600" b="1" dirty="0" err="1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getText</a:t>
              </a:r>
              <a:r>
                <a:rPr lang="en-US" sz="1600" b="1" dirty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(String id, Link </a:t>
              </a:r>
              <a:r>
                <a:rPr lang="en-US" sz="1600" b="1" dirty="0" err="1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link</a:t>
              </a:r>
              <a:r>
                <a:rPr lang="en-US" sz="1600" b="1" dirty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) {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String </a:t>
              </a:r>
              <a:r>
                <a:rPr lang="en-US" sz="1600" b="1" dirty="0" err="1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qStr</a:t>
              </a:r>
              <a:r>
                <a:rPr lang="en-US" sz="1600" b="1" dirty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; Query q;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</a:t>
              </a:r>
              <a:r>
                <a:rPr lang="en-US" sz="1600" b="1" dirty="0" err="1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qStr</a:t>
              </a:r>
              <a:r>
                <a:rPr lang="en-US" sz="1600" b="1" dirty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= “SELECT w FROM Weblog w ”;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</a:t>
              </a:r>
              <a:r>
                <a:rPr lang="en-US" sz="1600" b="1" dirty="0" err="1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qStr</a:t>
              </a:r>
              <a:r>
                <a:rPr lang="en-US" sz="1600" b="1" dirty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+= “WHERE w.id = ?1 ”;</a:t>
              </a:r>
            </a:p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if(link != null) {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  </a:t>
              </a:r>
              <a:r>
                <a:rPr lang="en-US" sz="1600" b="1" dirty="0" err="1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qStr</a:t>
              </a: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+= “AND w.link.id = ?2”;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  q = </a:t>
              </a:r>
              <a:r>
                <a:rPr lang="en-US" sz="1600" b="1" dirty="0" err="1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createQuery</a:t>
              </a: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(</a:t>
              </a:r>
              <a:r>
                <a:rPr lang="en-US" sz="1600" b="1" dirty="0" err="1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qStr</a:t>
              </a: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);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  </a:t>
              </a:r>
              <a:r>
                <a:rPr lang="en-US" sz="1600" b="1" dirty="0" err="1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q.setParam</a:t>
              </a: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(1, id);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  </a:t>
              </a:r>
              <a:r>
                <a:rPr lang="en-US" sz="1600" b="1" dirty="0" err="1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q.setParam</a:t>
              </a: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(2, link.id);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} else {</a:t>
              </a:r>
            </a:p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}</a:t>
              </a:r>
            </a:p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Weblog w = (Weblog) </a:t>
              </a:r>
              <a:r>
                <a:rPr lang="en-US" sz="1600" b="1" dirty="0" err="1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q.execQuery</a:t>
              </a:r>
              <a:r>
                <a:rPr lang="en-US" sz="1600" b="1" dirty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();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return </a:t>
              </a:r>
              <a:r>
                <a:rPr lang="en-US" sz="1600" b="1" dirty="0" err="1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w.text</a:t>
              </a:r>
              <a:r>
                <a:rPr lang="en-US" sz="1600" b="1" dirty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}</a:t>
              </a:r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1001485" y="2971800"/>
              <a:ext cx="3733800" cy="1169126"/>
            </a:xfrm>
            <a:prstGeom prst="roundRect">
              <a:avLst>
                <a:gd name="adj" fmla="val 5494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47</a:t>
            </a:fld>
            <a:endParaRPr lang="en-US" dirty="0"/>
          </a:p>
        </p:txBody>
      </p:sp>
    </p:spTree>
  </p:cSld>
  <p:clrMapOvr>
    <a:masterClrMapping/>
  </p:clrMapOvr>
  <p:transition advTm="4094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Flow Sensitivity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1278553"/>
            <a:ext cx="4876800" cy="51783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String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 Query q;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if(link != null)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q =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} else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q =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}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001485" y="4369527"/>
            <a:ext cx="3733800" cy="609600"/>
          </a:xfrm>
          <a:prstGeom prst="roundRect">
            <a:avLst>
              <a:gd name="adj" fmla="val 5494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48</a:t>
            </a:fld>
            <a:endParaRPr lang="en-US" dirty="0"/>
          </a:p>
        </p:txBody>
      </p:sp>
    </p:spTree>
  </p:cSld>
  <p:clrMapOvr>
    <a:masterClrMapping/>
  </p:clrMapOvr>
  <p:transition advTm="8531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Flow Sensitivity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1278553"/>
            <a:ext cx="4876800" cy="51783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String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 Query q;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if(link != null)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q =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} else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q =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}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49</a:t>
            </a:fld>
            <a:endParaRPr lang="en-US" dirty="0"/>
          </a:p>
        </p:txBody>
      </p:sp>
    </p:spTree>
  </p:cSld>
  <p:clrMapOvr>
    <a:masterClrMapping/>
  </p:clrMapOvr>
  <p:transition advTm="5156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Example:  Using JPA to query DB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String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62600" y="1931126"/>
            <a:ext cx="3124200" cy="98488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>
                <a:solidFill>
                  <a:schemeClr val="bg1">
                    <a:lumMod val="65000"/>
                  </a:schemeClr>
                </a:solidFill>
              </a:rPr>
              <a:t>Build query string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/>
              <a:t>Create query</a:t>
            </a:r>
          </a:p>
        </p:txBody>
      </p:sp>
      <p:sp>
        <p:nvSpPr>
          <p:cNvPr id="5" name="Isosceles Triangle 4"/>
          <p:cNvSpPr/>
          <p:nvPr/>
        </p:nvSpPr>
        <p:spPr>
          <a:xfrm rot="5400000">
            <a:off x="596537" y="3618411"/>
            <a:ext cx="152400" cy="152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ransition advTm="2859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Flow Sensitivity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1278553"/>
            <a:ext cx="4876800" cy="51783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String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 Query q;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if(link != null)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q =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} else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q =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}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3124200" y="1097087"/>
            <a:ext cx="5410200" cy="2181101"/>
            <a:chOff x="3124200" y="1097087"/>
            <a:chExt cx="5410200" cy="2181101"/>
          </a:xfrm>
        </p:grpSpPr>
        <p:cxnSp>
          <p:nvCxnSpPr>
            <p:cNvPr id="42" name="Straight Arrow Connector 41"/>
            <p:cNvCxnSpPr/>
            <p:nvPr/>
          </p:nvCxnSpPr>
          <p:spPr>
            <a:xfrm flipV="1">
              <a:off x="5410200" y="1371600"/>
              <a:ext cx="3048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0" name="Group 59"/>
            <p:cNvGrpSpPr/>
            <p:nvPr/>
          </p:nvGrpSpPr>
          <p:grpSpPr>
            <a:xfrm>
              <a:off x="3124200" y="1097087"/>
              <a:ext cx="5410200" cy="2181101"/>
              <a:chOff x="3124200" y="1097087"/>
              <a:chExt cx="5410200" cy="2181101"/>
            </a:xfrm>
          </p:grpSpPr>
          <p:cxnSp>
            <p:nvCxnSpPr>
              <p:cNvPr id="40" name="Straight Connector 39"/>
              <p:cNvCxnSpPr/>
              <p:nvPr/>
            </p:nvCxnSpPr>
            <p:spPr>
              <a:xfrm>
                <a:off x="3124200" y="3276600"/>
                <a:ext cx="1676400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TextBox 40"/>
              <p:cNvSpPr txBox="1"/>
              <p:nvPr/>
            </p:nvSpPr>
            <p:spPr>
              <a:xfrm>
                <a:off x="5715808" y="1097087"/>
                <a:ext cx="281859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err="1"/>
                  <a:t>qStr</a:t>
                </a:r>
                <a:r>
                  <a:rPr lang="en-US" sz="2400" b="1" dirty="0"/>
                  <a:t> = “SELECT … ?2”</a:t>
                </a:r>
              </a:p>
            </p:txBody>
          </p:sp>
          <p:cxnSp>
            <p:nvCxnSpPr>
              <p:cNvPr id="45" name="Straight Connector 44"/>
              <p:cNvCxnSpPr/>
              <p:nvPr/>
            </p:nvCxnSpPr>
            <p:spPr>
              <a:xfrm rot="5400000">
                <a:off x="4152900" y="2019300"/>
                <a:ext cx="1905000" cy="6096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50</a:t>
            </a:fld>
            <a:endParaRPr lang="en-US" dirty="0"/>
          </a:p>
        </p:txBody>
      </p:sp>
    </p:spTree>
  </p:cSld>
  <p:clrMapOvr>
    <a:masterClrMapping/>
  </p:clrMapOvr>
  <p:transition advTm="7969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Flow Sensitivity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1278553"/>
            <a:ext cx="4876800" cy="51783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String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 Query q;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if(link != null)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q =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} else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q =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}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</a:p>
        </p:txBody>
      </p:sp>
      <p:cxnSp>
        <p:nvCxnSpPr>
          <p:cNvPr id="42" name="Straight Arrow Connector 41"/>
          <p:cNvCxnSpPr/>
          <p:nvPr/>
        </p:nvCxnSpPr>
        <p:spPr>
          <a:xfrm flipV="1">
            <a:off x="5410200" y="1371600"/>
            <a:ext cx="304800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60"/>
          <p:cNvGrpSpPr/>
          <p:nvPr/>
        </p:nvGrpSpPr>
        <p:grpSpPr>
          <a:xfrm>
            <a:off x="3124200" y="1739448"/>
            <a:ext cx="5791200" cy="2387544"/>
            <a:chOff x="3124200" y="1739448"/>
            <a:chExt cx="5791200" cy="2387544"/>
          </a:xfrm>
        </p:grpSpPr>
        <p:grpSp>
          <p:nvGrpSpPr>
            <p:cNvPr id="6" name="Group 59"/>
            <p:cNvGrpSpPr/>
            <p:nvPr/>
          </p:nvGrpSpPr>
          <p:grpSpPr>
            <a:xfrm>
              <a:off x="5410200" y="1739448"/>
              <a:ext cx="3505200" cy="1295400"/>
              <a:chOff x="5334000" y="4572000"/>
              <a:chExt cx="3505200" cy="1295400"/>
            </a:xfrm>
          </p:grpSpPr>
          <p:sp>
            <p:nvSpPr>
              <p:cNvPr id="10" name="Double Brace 9"/>
              <p:cNvSpPr/>
              <p:nvPr/>
            </p:nvSpPr>
            <p:spPr>
              <a:xfrm>
                <a:off x="5715000" y="4572000"/>
                <a:ext cx="3124200" cy="1295400"/>
              </a:xfrm>
              <a:prstGeom prst="bracePair">
                <a:avLst>
                  <a:gd name="adj" fmla="val 10350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ounded Rectangle 10"/>
              <p:cNvSpPr/>
              <p:nvPr/>
            </p:nvSpPr>
            <p:spPr>
              <a:xfrm>
                <a:off x="5982789" y="4648200"/>
                <a:ext cx="2590800" cy="1143000"/>
              </a:xfrm>
              <a:prstGeom prst="roundRect">
                <a:avLst>
                  <a:gd name="adj" fmla="val 8667"/>
                </a:avLst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400" b="1" dirty="0">
                    <a:solidFill>
                      <a:schemeClr val="tx1"/>
                    </a:solidFill>
                  </a:rPr>
                  <a:t>query : “SEL … ?2”</a:t>
                </a:r>
                <a:endParaRPr lang="en-US" sz="2000" b="1" dirty="0">
                  <a:solidFill>
                    <a:schemeClr val="tx1"/>
                  </a:solidFill>
                </a:endParaRPr>
              </a:p>
              <a:p>
                <a:r>
                  <a:rPr lang="en-US" sz="2400" b="1" dirty="0">
                    <a:solidFill>
                      <a:schemeClr val="tx1"/>
                    </a:solidFill>
                  </a:rPr>
                  <a:t>?1 : String</a:t>
                </a:r>
              </a:p>
              <a:p>
                <a:r>
                  <a:rPr lang="en-US" sz="2400" b="1" dirty="0">
                    <a:solidFill>
                      <a:schemeClr val="tx1"/>
                    </a:solidFill>
                  </a:rPr>
                  <a:t>?2 : </a:t>
                </a:r>
                <a:r>
                  <a:rPr lang="en-US" sz="2400" b="1" dirty="0" err="1">
                    <a:solidFill>
                      <a:schemeClr val="tx1"/>
                    </a:solidFill>
                  </a:rPr>
                  <a:t>int</a:t>
                </a:r>
                <a:endParaRPr lang="en-US" sz="2400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2" name="Straight Arrow Connector 11"/>
              <p:cNvCxnSpPr/>
              <p:nvPr/>
            </p:nvCxnSpPr>
            <p:spPr>
              <a:xfrm flipV="1">
                <a:off x="5334000" y="5206637"/>
                <a:ext cx="30480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" name="Straight Connector 13"/>
            <p:cNvCxnSpPr/>
            <p:nvPr/>
          </p:nvCxnSpPr>
          <p:spPr>
            <a:xfrm>
              <a:off x="3124200" y="4114800"/>
              <a:ext cx="16764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>
              <a:off x="4223004" y="2939796"/>
              <a:ext cx="1764792" cy="6096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51</a:t>
            </a:fld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3124200" y="1097087"/>
            <a:ext cx="5410200" cy="2181101"/>
            <a:chOff x="3124200" y="1097087"/>
            <a:chExt cx="5410200" cy="2181101"/>
          </a:xfrm>
        </p:grpSpPr>
        <p:cxnSp>
          <p:nvCxnSpPr>
            <p:cNvPr id="22" name="Straight Arrow Connector 21"/>
            <p:cNvCxnSpPr/>
            <p:nvPr/>
          </p:nvCxnSpPr>
          <p:spPr>
            <a:xfrm flipV="1">
              <a:off x="5410200" y="1371600"/>
              <a:ext cx="304800" cy="0"/>
            </a:xfrm>
            <a:prstGeom prst="straightConnector1">
              <a:avLst/>
            </a:prstGeom>
            <a:ln w="38100"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59"/>
            <p:cNvGrpSpPr/>
            <p:nvPr/>
          </p:nvGrpSpPr>
          <p:grpSpPr>
            <a:xfrm>
              <a:off x="3124200" y="1097087"/>
              <a:ext cx="5410200" cy="2181101"/>
              <a:chOff x="3124200" y="1097087"/>
              <a:chExt cx="5410200" cy="2181101"/>
            </a:xfrm>
          </p:grpSpPr>
          <p:cxnSp>
            <p:nvCxnSpPr>
              <p:cNvPr id="24" name="Straight Connector 23"/>
              <p:cNvCxnSpPr/>
              <p:nvPr/>
            </p:nvCxnSpPr>
            <p:spPr>
              <a:xfrm>
                <a:off x="3124200" y="3276600"/>
                <a:ext cx="1676400" cy="1588"/>
              </a:xfrm>
              <a:prstGeom prst="line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TextBox 24"/>
              <p:cNvSpPr txBox="1"/>
              <p:nvPr/>
            </p:nvSpPr>
            <p:spPr>
              <a:xfrm>
                <a:off x="5715808" y="1097087"/>
                <a:ext cx="2818592" cy="461665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err="1">
                    <a:solidFill>
                      <a:schemeClr val="bg1">
                        <a:lumMod val="75000"/>
                      </a:schemeClr>
                    </a:solidFill>
                  </a:rPr>
                  <a:t>qStr</a:t>
                </a:r>
                <a:r>
                  <a:rPr lang="en-US" sz="2400" b="1" dirty="0">
                    <a:solidFill>
                      <a:schemeClr val="bg1">
                        <a:lumMod val="75000"/>
                      </a:schemeClr>
                    </a:solidFill>
                  </a:rPr>
                  <a:t> = “SELECT … ?2”</a:t>
                </a:r>
              </a:p>
            </p:txBody>
          </p:sp>
          <p:cxnSp>
            <p:nvCxnSpPr>
              <p:cNvPr id="26" name="Straight Connector 25"/>
              <p:cNvCxnSpPr/>
              <p:nvPr/>
            </p:nvCxnSpPr>
            <p:spPr>
              <a:xfrm rot="5400000">
                <a:off x="4152900" y="2019300"/>
                <a:ext cx="1905000" cy="609600"/>
              </a:xfrm>
              <a:prstGeom prst="line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 advTm="11985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Flow Sensitivity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1278553"/>
            <a:ext cx="4876800" cy="51783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String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 Query q;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if(link != null)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q =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} else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q =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}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5410200" y="3505200"/>
            <a:ext cx="3048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60"/>
          <p:cNvGrpSpPr/>
          <p:nvPr/>
        </p:nvGrpSpPr>
        <p:grpSpPr>
          <a:xfrm>
            <a:off x="3124200" y="1739448"/>
            <a:ext cx="5791200" cy="2387544"/>
            <a:chOff x="3124200" y="1739448"/>
            <a:chExt cx="5791200" cy="2387544"/>
          </a:xfrm>
        </p:grpSpPr>
        <p:grpSp>
          <p:nvGrpSpPr>
            <p:cNvPr id="6" name="Group 59"/>
            <p:cNvGrpSpPr/>
            <p:nvPr/>
          </p:nvGrpSpPr>
          <p:grpSpPr>
            <a:xfrm>
              <a:off x="5410200" y="1739448"/>
              <a:ext cx="3505200" cy="1295400"/>
              <a:chOff x="5334000" y="4572000"/>
              <a:chExt cx="3505200" cy="1295400"/>
            </a:xfrm>
          </p:grpSpPr>
          <p:sp>
            <p:nvSpPr>
              <p:cNvPr id="10" name="Double Brace 9"/>
              <p:cNvSpPr/>
              <p:nvPr/>
            </p:nvSpPr>
            <p:spPr>
              <a:xfrm>
                <a:off x="5715000" y="4572000"/>
                <a:ext cx="3124200" cy="1295400"/>
              </a:xfrm>
              <a:prstGeom prst="bracePair">
                <a:avLst>
                  <a:gd name="adj" fmla="val 10350"/>
                </a:avLst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ounded Rectangle 10"/>
              <p:cNvSpPr/>
              <p:nvPr/>
            </p:nvSpPr>
            <p:spPr>
              <a:xfrm>
                <a:off x="5982789" y="4648200"/>
                <a:ext cx="2590800" cy="1143000"/>
              </a:xfrm>
              <a:prstGeom prst="roundRect">
                <a:avLst>
                  <a:gd name="adj" fmla="val 8667"/>
                </a:avLst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400" b="1" dirty="0">
                    <a:solidFill>
                      <a:schemeClr val="bg1">
                        <a:lumMod val="75000"/>
                      </a:schemeClr>
                    </a:solidFill>
                  </a:rPr>
                  <a:t>query : “SEL … ?2”</a:t>
                </a:r>
                <a:endParaRPr lang="en-US" sz="2000" b="1" dirty="0">
                  <a:solidFill>
                    <a:schemeClr val="bg1">
                      <a:lumMod val="75000"/>
                    </a:schemeClr>
                  </a:solidFill>
                </a:endParaRPr>
              </a:p>
              <a:p>
                <a:r>
                  <a:rPr lang="en-US" sz="2400" b="1" dirty="0">
                    <a:solidFill>
                      <a:schemeClr val="bg1">
                        <a:lumMod val="75000"/>
                      </a:schemeClr>
                    </a:solidFill>
                  </a:rPr>
                  <a:t>?1 : String</a:t>
                </a:r>
              </a:p>
              <a:p>
                <a:r>
                  <a:rPr lang="en-US" sz="2400" b="1" dirty="0">
                    <a:solidFill>
                      <a:schemeClr val="bg1">
                        <a:lumMod val="75000"/>
                      </a:schemeClr>
                    </a:solidFill>
                  </a:rPr>
                  <a:t>?2 : </a:t>
                </a:r>
                <a:r>
                  <a:rPr lang="en-US" sz="2400" b="1" dirty="0" err="1">
                    <a:solidFill>
                      <a:schemeClr val="bg1">
                        <a:lumMod val="75000"/>
                      </a:schemeClr>
                    </a:solidFill>
                  </a:rPr>
                  <a:t>int</a:t>
                </a:r>
                <a:endParaRPr lang="en-US" sz="2400" b="1" dirty="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12" name="Straight Arrow Connector 11"/>
              <p:cNvCxnSpPr/>
              <p:nvPr/>
            </p:nvCxnSpPr>
            <p:spPr>
              <a:xfrm flipV="1">
                <a:off x="5334000" y="5206637"/>
                <a:ext cx="304800" cy="0"/>
              </a:xfrm>
              <a:prstGeom prst="straightConnector1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" name="Straight Connector 13"/>
            <p:cNvCxnSpPr/>
            <p:nvPr/>
          </p:nvCxnSpPr>
          <p:spPr>
            <a:xfrm>
              <a:off x="3124200" y="4114800"/>
              <a:ext cx="1676400" cy="1588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>
              <a:off x="4223004" y="2939796"/>
              <a:ext cx="1764792" cy="60960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61"/>
          <p:cNvGrpSpPr/>
          <p:nvPr/>
        </p:nvGrpSpPr>
        <p:grpSpPr>
          <a:xfrm>
            <a:off x="3124200" y="3215544"/>
            <a:ext cx="5410200" cy="1213200"/>
            <a:chOff x="3124200" y="3215544"/>
            <a:chExt cx="5410200" cy="12132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3124200" y="4419600"/>
              <a:ext cx="16764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5715808" y="3215544"/>
              <a:ext cx="28185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err="1"/>
                <a:t>qStr</a:t>
              </a:r>
              <a:r>
                <a:rPr lang="en-US" sz="2400" b="1" dirty="0"/>
                <a:t> = “SELECT … ?1”</a:t>
              </a:r>
            </a:p>
          </p:txBody>
        </p:sp>
        <p:cxnSp>
          <p:nvCxnSpPr>
            <p:cNvPr id="53" name="Straight Connector 52"/>
            <p:cNvCxnSpPr/>
            <p:nvPr/>
          </p:nvCxnSpPr>
          <p:spPr>
            <a:xfrm rot="5400000">
              <a:off x="4643628" y="3662172"/>
              <a:ext cx="923544" cy="6096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6" name="Straight Arrow Connector 45"/>
          <p:cNvCxnSpPr/>
          <p:nvPr/>
        </p:nvCxnSpPr>
        <p:spPr>
          <a:xfrm flipV="1">
            <a:off x="5410200" y="1371600"/>
            <a:ext cx="304800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52</a:t>
            </a:fld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3124200" y="1097087"/>
            <a:ext cx="5410200" cy="2181101"/>
            <a:chOff x="3124200" y="1097087"/>
            <a:chExt cx="5410200" cy="2181101"/>
          </a:xfrm>
        </p:grpSpPr>
        <p:cxnSp>
          <p:nvCxnSpPr>
            <p:cNvPr id="23" name="Straight Arrow Connector 22"/>
            <p:cNvCxnSpPr/>
            <p:nvPr/>
          </p:nvCxnSpPr>
          <p:spPr>
            <a:xfrm flipV="1">
              <a:off x="5410200" y="1371600"/>
              <a:ext cx="304800" cy="0"/>
            </a:xfrm>
            <a:prstGeom prst="straightConnector1">
              <a:avLst/>
            </a:prstGeom>
            <a:ln w="38100"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59"/>
            <p:cNvGrpSpPr/>
            <p:nvPr/>
          </p:nvGrpSpPr>
          <p:grpSpPr>
            <a:xfrm>
              <a:off x="3124200" y="1097087"/>
              <a:ext cx="5410200" cy="2181101"/>
              <a:chOff x="3124200" y="1097087"/>
              <a:chExt cx="5410200" cy="2181101"/>
            </a:xfrm>
          </p:grpSpPr>
          <p:cxnSp>
            <p:nvCxnSpPr>
              <p:cNvPr id="25" name="Straight Connector 24"/>
              <p:cNvCxnSpPr/>
              <p:nvPr/>
            </p:nvCxnSpPr>
            <p:spPr>
              <a:xfrm>
                <a:off x="3124200" y="3276600"/>
                <a:ext cx="1676400" cy="1588"/>
              </a:xfrm>
              <a:prstGeom prst="line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TextBox 25"/>
              <p:cNvSpPr txBox="1"/>
              <p:nvPr/>
            </p:nvSpPr>
            <p:spPr>
              <a:xfrm>
                <a:off x="5715808" y="1097087"/>
                <a:ext cx="2818592" cy="461665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err="1">
                    <a:solidFill>
                      <a:schemeClr val="bg1">
                        <a:lumMod val="75000"/>
                      </a:schemeClr>
                    </a:solidFill>
                  </a:rPr>
                  <a:t>qStr</a:t>
                </a:r>
                <a:r>
                  <a:rPr lang="en-US" sz="2400" b="1" dirty="0">
                    <a:solidFill>
                      <a:schemeClr val="bg1">
                        <a:lumMod val="75000"/>
                      </a:schemeClr>
                    </a:solidFill>
                  </a:rPr>
                  <a:t> = “SELECT … ?2”</a:t>
                </a:r>
              </a:p>
            </p:txBody>
          </p:sp>
          <p:cxnSp>
            <p:nvCxnSpPr>
              <p:cNvPr id="27" name="Straight Connector 26"/>
              <p:cNvCxnSpPr/>
              <p:nvPr/>
            </p:nvCxnSpPr>
            <p:spPr>
              <a:xfrm rot="5400000">
                <a:off x="4152900" y="2019300"/>
                <a:ext cx="1905000" cy="609600"/>
              </a:xfrm>
              <a:prstGeom prst="line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 advTm="5015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Flow Sensitivity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1278553"/>
            <a:ext cx="4876800" cy="51783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String </a:t>
            </a:r>
            <a:r>
              <a:rPr lang="en-US" sz="1600" b="1" dirty="0" err="1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 Query q;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“SELECT w FROM Weblog w ”</a:t>
            </a:r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“WHERE w.id = ?1 ”</a:t>
            </a:r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if(link != null)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sz="1600" b="1" dirty="0" err="1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q = </a:t>
            </a:r>
            <a:r>
              <a:rPr lang="en-US" sz="1600" b="1" dirty="0" err="1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sz="1600" b="1" dirty="0" err="1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sz="1600" b="1" dirty="0" err="1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} else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q = </a:t>
            </a:r>
            <a:r>
              <a:rPr lang="en-US" sz="1600" b="1" dirty="0" err="1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sz="1600" b="1" dirty="0" err="1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}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7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5410200" y="3505200"/>
            <a:ext cx="3048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60"/>
          <p:cNvGrpSpPr/>
          <p:nvPr/>
        </p:nvGrpSpPr>
        <p:grpSpPr>
          <a:xfrm>
            <a:off x="3124200" y="1739448"/>
            <a:ext cx="5791200" cy="2387544"/>
            <a:chOff x="3124200" y="1739448"/>
            <a:chExt cx="5791200" cy="2387544"/>
          </a:xfrm>
        </p:grpSpPr>
        <p:grpSp>
          <p:nvGrpSpPr>
            <p:cNvPr id="4" name="Group 59"/>
            <p:cNvGrpSpPr/>
            <p:nvPr/>
          </p:nvGrpSpPr>
          <p:grpSpPr>
            <a:xfrm>
              <a:off x="5410200" y="1739448"/>
              <a:ext cx="3505200" cy="1295400"/>
              <a:chOff x="5334000" y="4572000"/>
              <a:chExt cx="3505200" cy="1295400"/>
            </a:xfrm>
          </p:grpSpPr>
          <p:sp>
            <p:nvSpPr>
              <p:cNvPr id="10" name="Double Brace 9"/>
              <p:cNvSpPr/>
              <p:nvPr/>
            </p:nvSpPr>
            <p:spPr>
              <a:xfrm>
                <a:off x="5715000" y="4572000"/>
                <a:ext cx="3124200" cy="1295400"/>
              </a:xfrm>
              <a:prstGeom prst="bracePair">
                <a:avLst>
                  <a:gd name="adj" fmla="val 10350"/>
                </a:avLst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ounded Rectangle 10"/>
              <p:cNvSpPr/>
              <p:nvPr/>
            </p:nvSpPr>
            <p:spPr>
              <a:xfrm>
                <a:off x="5982789" y="4648200"/>
                <a:ext cx="2590800" cy="1143000"/>
              </a:xfrm>
              <a:prstGeom prst="roundRect">
                <a:avLst>
                  <a:gd name="adj" fmla="val 8667"/>
                </a:avLst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400" b="1" dirty="0">
                    <a:solidFill>
                      <a:schemeClr val="bg1">
                        <a:lumMod val="75000"/>
                      </a:schemeClr>
                    </a:solidFill>
                  </a:rPr>
                  <a:t>query : “SEL … ?2”</a:t>
                </a:r>
                <a:endParaRPr lang="en-US" sz="2000" b="1" dirty="0">
                  <a:solidFill>
                    <a:schemeClr val="bg1">
                      <a:lumMod val="75000"/>
                    </a:schemeClr>
                  </a:solidFill>
                </a:endParaRPr>
              </a:p>
              <a:p>
                <a:r>
                  <a:rPr lang="en-US" sz="2400" b="1" dirty="0">
                    <a:solidFill>
                      <a:schemeClr val="bg1">
                        <a:lumMod val="75000"/>
                      </a:schemeClr>
                    </a:solidFill>
                  </a:rPr>
                  <a:t>?1 : String</a:t>
                </a:r>
              </a:p>
              <a:p>
                <a:r>
                  <a:rPr lang="en-US" sz="2400" b="1" dirty="0">
                    <a:solidFill>
                      <a:schemeClr val="bg1">
                        <a:lumMod val="75000"/>
                      </a:schemeClr>
                    </a:solidFill>
                  </a:rPr>
                  <a:t>?2 : </a:t>
                </a:r>
                <a:r>
                  <a:rPr lang="en-US" sz="2400" b="1" dirty="0" err="1">
                    <a:solidFill>
                      <a:schemeClr val="bg1">
                        <a:lumMod val="75000"/>
                      </a:schemeClr>
                    </a:solidFill>
                  </a:rPr>
                  <a:t>int</a:t>
                </a:r>
                <a:endParaRPr lang="en-US" sz="2400" b="1" dirty="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12" name="Straight Arrow Connector 11"/>
              <p:cNvCxnSpPr/>
              <p:nvPr/>
            </p:nvCxnSpPr>
            <p:spPr>
              <a:xfrm flipV="1">
                <a:off x="5334000" y="5206637"/>
                <a:ext cx="304800" cy="0"/>
              </a:xfrm>
              <a:prstGeom prst="straightConnector1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" name="Straight Connector 13"/>
            <p:cNvCxnSpPr/>
            <p:nvPr/>
          </p:nvCxnSpPr>
          <p:spPr>
            <a:xfrm>
              <a:off x="3124200" y="4114800"/>
              <a:ext cx="1676400" cy="1588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>
              <a:off x="4223004" y="2939796"/>
              <a:ext cx="1764792" cy="60960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61"/>
          <p:cNvGrpSpPr/>
          <p:nvPr/>
        </p:nvGrpSpPr>
        <p:grpSpPr>
          <a:xfrm>
            <a:off x="3124200" y="3215544"/>
            <a:ext cx="5410200" cy="1213200"/>
            <a:chOff x="3124200" y="3215544"/>
            <a:chExt cx="5410200" cy="12132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3124200" y="4419600"/>
              <a:ext cx="16764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5715808" y="3215544"/>
              <a:ext cx="28185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err="1"/>
                <a:t>qStr</a:t>
              </a:r>
              <a:r>
                <a:rPr lang="en-US" sz="2400" b="1" dirty="0"/>
                <a:t> = “SELECT … ?1”</a:t>
              </a:r>
            </a:p>
          </p:txBody>
        </p:sp>
        <p:cxnSp>
          <p:nvCxnSpPr>
            <p:cNvPr id="53" name="Straight Connector 52"/>
            <p:cNvCxnSpPr/>
            <p:nvPr/>
          </p:nvCxnSpPr>
          <p:spPr>
            <a:xfrm rot="5400000">
              <a:off x="4643628" y="3662172"/>
              <a:ext cx="923544" cy="6096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6" name="Straight Arrow Connector 45"/>
          <p:cNvCxnSpPr/>
          <p:nvPr/>
        </p:nvCxnSpPr>
        <p:spPr>
          <a:xfrm flipV="1">
            <a:off x="5410200" y="1371600"/>
            <a:ext cx="304800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53</a:t>
            </a:fld>
            <a:endParaRPr lang="en-US" dirty="0"/>
          </a:p>
        </p:txBody>
      </p:sp>
      <p:grpSp>
        <p:nvGrpSpPr>
          <p:cNvPr id="8" name="Group 21"/>
          <p:cNvGrpSpPr/>
          <p:nvPr/>
        </p:nvGrpSpPr>
        <p:grpSpPr>
          <a:xfrm>
            <a:off x="3124200" y="1097087"/>
            <a:ext cx="5410200" cy="2181101"/>
            <a:chOff x="3124200" y="1097087"/>
            <a:chExt cx="5410200" cy="2181101"/>
          </a:xfrm>
        </p:grpSpPr>
        <p:cxnSp>
          <p:nvCxnSpPr>
            <p:cNvPr id="23" name="Straight Arrow Connector 22"/>
            <p:cNvCxnSpPr/>
            <p:nvPr/>
          </p:nvCxnSpPr>
          <p:spPr>
            <a:xfrm flipV="1">
              <a:off x="5410200" y="1371600"/>
              <a:ext cx="304800" cy="0"/>
            </a:xfrm>
            <a:prstGeom prst="straightConnector1">
              <a:avLst/>
            </a:prstGeom>
            <a:ln w="38100"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Group 59"/>
            <p:cNvGrpSpPr/>
            <p:nvPr/>
          </p:nvGrpSpPr>
          <p:grpSpPr>
            <a:xfrm>
              <a:off x="3124200" y="1097087"/>
              <a:ext cx="5410200" cy="2181101"/>
              <a:chOff x="3124200" y="1097087"/>
              <a:chExt cx="5410200" cy="2181101"/>
            </a:xfrm>
          </p:grpSpPr>
          <p:cxnSp>
            <p:nvCxnSpPr>
              <p:cNvPr id="25" name="Straight Connector 24"/>
              <p:cNvCxnSpPr/>
              <p:nvPr/>
            </p:nvCxnSpPr>
            <p:spPr>
              <a:xfrm>
                <a:off x="3124200" y="3276600"/>
                <a:ext cx="1676400" cy="1588"/>
              </a:xfrm>
              <a:prstGeom prst="line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TextBox 25"/>
              <p:cNvSpPr txBox="1"/>
              <p:nvPr/>
            </p:nvSpPr>
            <p:spPr>
              <a:xfrm>
                <a:off x="5715808" y="1097087"/>
                <a:ext cx="2818592" cy="461665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err="1">
                    <a:solidFill>
                      <a:schemeClr val="bg1">
                        <a:lumMod val="75000"/>
                      </a:schemeClr>
                    </a:solidFill>
                  </a:rPr>
                  <a:t>qStr</a:t>
                </a:r>
                <a:r>
                  <a:rPr lang="en-US" sz="2400" b="1" dirty="0">
                    <a:solidFill>
                      <a:schemeClr val="bg1">
                        <a:lumMod val="75000"/>
                      </a:schemeClr>
                    </a:solidFill>
                  </a:rPr>
                  <a:t> = “SELECT … ?2”</a:t>
                </a:r>
              </a:p>
            </p:txBody>
          </p:sp>
          <p:cxnSp>
            <p:nvCxnSpPr>
              <p:cNvPr id="27" name="Straight Connector 26"/>
              <p:cNvCxnSpPr/>
              <p:nvPr/>
            </p:nvCxnSpPr>
            <p:spPr>
              <a:xfrm rot="5400000">
                <a:off x="4152900" y="2019300"/>
                <a:ext cx="1905000" cy="609600"/>
              </a:xfrm>
              <a:prstGeom prst="line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 advTm="3187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Flow Sensitivity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1278553"/>
            <a:ext cx="4876800" cy="51783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String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 Query q;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if(link != null)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q =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} else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q =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}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5410200" y="3505200"/>
            <a:ext cx="3048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60"/>
          <p:cNvGrpSpPr/>
          <p:nvPr/>
        </p:nvGrpSpPr>
        <p:grpSpPr>
          <a:xfrm>
            <a:off x="3124200" y="1739448"/>
            <a:ext cx="5791200" cy="2387544"/>
            <a:chOff x="3124200" y="1739448"/>
            <a:chExt cx="5791200" cy="2387544"/>
          </a:xfrm>
        </p:grpSpPr>
        <p:grpSp>
          <p:nvGrpSpPr>
            <p:cNvPr id="4" name="Group 59"/>
            <p:cNvGrpSpPr/>
            <p:nvPr/>
          </p:nvGrpSpPr>
          <p:grpSpPr>
            <a:xfrm>
              <a:off x="5410200" y="1739448"/>
              <a:ext cx="3505200" cy="1295400"/>
              <a:chOff x="5334000" y="4572000"/>
              <a:chExt cx="3505200" cy="1295400"/>
            </a:xfrm>
          </p:grpSpPr>
          <p:sp>
            <p:nvSpPr>
              <p:cNvPr id="10" name="Double Brace 9"/>
              <p:cNvSpPr/>
              <p:nvPr/>
            </p:nvSpPr>
            <p:spPr>
              <a:xfrm>
                <a:off x="5715000" y="4572000"/>
                <a:ext cx="3124200" cy="1295400"/>
              </a:xfrm>
              <a:prstGeom prst="bracePair">
                <a:avLst>
                  <a:gd name="adj" fmla="val 10350"/>
                </a:avLst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ounded Rectangle 10"/>
              <p:cNvSpPr/>
              <p:nvPr/>
            </p:nvSpPr>
            <p:spPr>
              <a:xfrm>
                <a:off x="5982789" y="4648200"/>
                <a:ext cx="2590800" cy="1143000"/>
              </a:xfrm>
              <a:prstGeom prst="roundRect">
                <a:avLst>
                  <a:gd name="adj" fmla="val 8667"/>
                </a:avLst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400" b="1" dirty="0">
                    <a:solidFill>
                      <a:schemeClr val="bg1">
                        <a:lumMod val="75000"/>
                      </a:schemeClr>
                    </a:solidFill>
                  </a:rPr>
                  <a:t>query : “SEL … ?2”</a:t>
                </a:r>
                <a:endParaRPr lang="en-US" sz="2000" b="1" dirty="0">
                  <a:solidFill>
                    <a:schemeClr val="bg1">
                      <a:lumMod val="75000"/>
                    </a:schemeClr>
                  </a:solidFill>
                </a:endParaRPr>
              </a:p>
              <a:p>
                <a:r>
                  <a:rPr lang="en-US" sz="2400" b="1" dirty="0">
                    <a:solidFill>
                      <a:schemeClr val="bg1">
                        <a:lumMod val="75000"/>
                      </a:schemeClr>
                    </a:solidFill>
                  </a:rPr>
                  <a:t>?1 : String</a:t>
                </a:r>
              </a:p>
              <a:p>
                <a:r>
                  <a:rPr lang="en-US" sz="2400" b="1" dirty="0">
                    <a:solidFill>
                      <a:schemeClr val="bg1">
                        <a:lumMod val="75000"/>
                      </a:schemeClr>
                    </a:solidFill>
                  </a:rPr>
                  <a:t>?2 : </a:t>
                </a:r>
                <a:r>
                  <a:rPr lang="en-US" sz="2400" b="1" dirty="0" err="1">
                    <a:solidFill>
                      <a:schemeClr val="bg1">
                        <a:lumMod val="75000"/>
                      </a:schemeClr>
                    </a:solidFill>
                  </a:rPr>
                  <a:t>int</a:t>
                </a:r>
                <a:endParaRPr lang="en-US" sz="2400" b="1" dirty="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12" name="Straight Arrow Connector 11"/>
              <p:cNvCxnSpPr/>
              <p:nvPr/>
            </p:nvCxnSpPr>
            <p:spPr>
              <a:xfrm flipV="1">
                <a:off x="5334000" y="5206637"/>
                <a:ext cx="304800" cy="0"/>
              </a:xfrm>
              <a:prstGeom prst="straightConnector1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" name="Straight Connector 13"/>
            <p:cNvCxnSpPr/>
            <p:nvPr/>
          </p:nvCxnSpPr>
          <p:spPr>
            <a:xfrm>
              <a:off x="3124200" y="4114800"/>
              <a:ext cx="1676400" cy="1588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>
              <a:off x="4223004" y="2939796"/>
              <a:ext cx="1764792" cy="60960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61"/>
          <p:cNvGrpSpPr/>
          <p:nvPr/>
        </p:nvGrpSpPr>
        <p:grpSpPr>
          <a:xfrm>
            <a:off x="3124200" y="3215544"/>
            <a:ext cx="5410200" cy="1213200"/>
            <a:chOff x="3124200" y="3215544"/>
            <a:chExt cx="5410200" cy="12132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3124200" y="4419600"/>
              <a:ext cx="16764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5715808" y="3215544"/>
              <a:ext cx="28185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err="1"/>
                <a:t>qStr</a:t>
              </a:r>
              <a:r>
                <a:rPr lang="en-US" sz="2400" b="1" dirty="0"/>
                <a:t> = “SELECT … ?1”</a:t>
              </a:r>
            </a:p>
          </p:txBody>
        </p:sp>
        <p:cxnSp>
          <p:nvCxnSpPr>
            <p:cNvPr id="53" name="Straight Connector 52"/>
            <p:cNvCxnSpPr/>
            <p:nvPr/>
          </p:nvCxnSpPr>
          <p:spPr>
            <a:xfrm rot="5400000">
              <a:off x="4643628" y="3662172"/>
              <a:ext cx="923544" cy="6096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6" name="Straight Arrow Connector 45"/>
          <p:cNvCxnSpPr/>
          <p:nvPr/>
        </p:nvCxnSpPr>
        <p:spPr>
          <a:xfrm flipV="1">
            <a:off x="5410200" y="1371600"/>
            <a:ext cx="304800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54</a:t>
            </a:fld>
            <a:endParaRPr lang="en-US" dirty="0"/>
          </a:p>
        </p:txBody>
      </p:sp>
      <p:grpSp>
        <p:nvGrpSpPr>
          <p:cNvPr id="8" name="Group 21"/>
          <p:cNvGrpSpPr/>
          <p:nvPr/>
        </p:nvGrpSpPr>
        <p:grpSpPr>
          <a:xfrm>
            <a:off x="3124200" y="1097087"/>
            <a:ext cx="5410200" cy="2181101"/>
            <a:chOff x="3124200" y="1097087"/>
            <a:chExt cx="5410200" cy="2181101"/>
          </a:xfrm>
        </p:grpSpPr>
        <p:cxnSp>
          <p:nvCxnSpPr>
            <p:cNvPr id="23" name="Straight Arrow Connector 22"/>
            <p:cNvCxnSpPr/>
            <p:nvPr/>
          </p:nvCxnSpPr>
          <p:spPr>
            <a:xfrm flipV="1">
              <a:off x="5410200" y="1371600"/>
              <a:ext cx="304800" cy="0"/>
            </a:xfrm>
            <a:prstGeom prst="straightConnector1">
              <a:avLst/>
            </a:prstGeom>
            <a:ln w="38100"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Group 59"/>
            <p:cNvGrpSpPr/>
            <p:nvPr/>
          </p:nvGrpSpPr>
          <p:grpSpPr>
            <a:xfrm>
              <a:off x="3124200" y="1097087"/>
              <a:ext cx="5410200" cy="2181101"/>
              <a:chOff x="3124200" y="1097087"/>
              <a:chExt cx="5410200" cy="2181101"/>
            </a:xfrm>
          </p:grpSpPr>
          <p:cxnSp>
            <p:nvCxnSpPr>
              <p:cNvPr id="25" name="Straight Connector 24"/>
              <p:cNvCxnSpPr/>
              <p:nvPr/>
            </p:nvCxnSpPr>
            <p:spPr>
              <a:xfrm>
                <a:off x="3124200" y="3276600"/>
                <a:ext cx="1676400" cy="1588"/>
              </a:xfrm>
              <a:prstGeom prst="line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TextBox 25"/>
              <p:cNvSpPr txBox="1"/>
              <p:nvPr/>
            </p:nvSpPr>
            <p:spPr>
              <a:xfrm>
                <a:off x="5715808" y="1097087"/>
                <a:ext cx="2818592" cy="461665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err="1">
                    <a:solidFill>
                      <a:schemeClr val="bg1">
                        <a:lumMod val="75000"/>
                      </a:schemeClr>
                    </a:solidFill>
                  </a:rPr>
                  <a:t>qStr</a:t>
                </a:r>
                <a:r>
                  <a:rPr lang="en-US" sz="2400" b="1" dirty="0">
                    <a:solidFill>
                      <a:schemeClr val="bg1">
                        <a:lumMod val="75000"/>
                      </a:schemeClr>
                    </a:solidFill>
                  </a:rPr>
                  <a:t> = “SELECT … ?2”</a:t>
                </a:r>
              </a:p>
            </p:txBody>
          </p:sp>
          <p:cxnSp>
            <p:nvCxnSpPr>
              <p:cNvPr id="27" name="Straight Connector 26"/>
              <p:cNvCxnSpPr/>
              <p:nvPr/>
            </p:nvCxnSpPr>
            <p:spPr>
              <a:xfrm rot="5400000">
                <a:off x="4152900" y="2019300"/>
                <a:ext cx="1905000" cy="609600"/>
              </a:xfrm>
              <a:prstGeom prst="line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 advTm="2063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Flow Sensitivity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1278553"/>
            <a:ext cx="4876800" cy="51783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String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 Query q;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if(link != null)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q =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} else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q =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}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5410200" y="3505200"/>
            <a:ext cx="304800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61"/>
          <p:cNvGrpSpPr/>
          <p:nvPr/>
        </p:nvGrpSpPr>
        <p:grpSpPr>
          <a:xfrm>
            <a:off x="3124200" y="3215544"/>
            <a:ext cx="5410200" cy="1213200"/>
            <a:chOff x="3124200" y="3215544"/>
            <a:chExt cx="5410200" cy="12132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3124200" y="4419600"/>
              <a:ext cx="1676400" cy="1588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5715808" y="3215544"/>
              <a:ext cx="2818592" cy="46166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 err="1">
                  <a:solidFill>
                    <a:schemeClr val="bg1">
                      <a:lumMod val="75000"/>
                    </a:schemeClr>
                  </a:solidFill>
                </a:rPr>
                <a:t>qStr</a:t>
              </a:r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</a:rPr>
                <a:t> = “SELECT … ?1”</a:t>
              </a:r>
            </a:p>
          </p:txBody>
        </p:sp>
        <p:cxnSp>
          <p:nvCxnSpPr>
            <p:cNvPr id="53" name="Straight Connector 52"/>
            <p:cNvCxnSpPr/>
            <p:nvPr/>
          </p:nvCxnSpPr>
          <p:spPr>
            <a:xfrm rot="5400000">
              <a:off x="4643628" y="3662172"/>
              <a:ext cx="923544" cy="60960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62"/>
          <p:cNvGrpSpPr/>
          <p:nvPr/>
        </p:nvGrpSpPr>
        <p:grpSpPr>
          <a:xfrm>
            <a:off x="3124200" y="3857905"/>
            <a:ext cx="5791200" cy="1121656"/>
            <a:chOff x="3124200" y="3857905"/>
            <a:chExt cx="5791200" cy="1121656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3124200" y="4953000"/>
              <a:ext cx="16764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Group 59"/>
            <p:cNvGrpSpPr/>
            <p:nvPr/>
          </p:nvGrpSpPr>
          <p:grpSpPr>
            <a:xfrm>
              <a:off x="5410200" y="3857905"/>
              <a:ext cx="3505200" cy="990600"/>
              <a:chOff x="5334000" y="4572000"/>
              <a:chExt cx="3505200" cy="1295400"/>
            </a:xfrm>
          </p:grpSpPr>
          <p:sp>
            <p:nvSpPr>
              <p:cNvPr id="17" name="Double Brace 16"/>
              <p:cNvSpPr/>
              <p:nvPr/>
            </p:nvSpPr>
            <p:spPr>
              <a:xfrm>
                <a:off x="5715000" y="4572000"/>
                <a:ext cx="3124200" cy="1295400"/>
              </a:xfrm>
              <a:prstGeom prst="bracePair">
                <a:avLst>
                  <a:gd name="adj" fmla="val 10350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ounded Rectangle 17"/>
              <p:cNvSpPr/>
              <p:nvPr/>
            </p:nvSpPr>
            <p:spPr>
              <a:xfrm>
                <a:off x="5982789" y="4648200"/>
                <a:ext cx="2590800" cy="1143000"/>
              </a:xfrm>
              <a:prstGeom prst="roundRect">
                <a:avLst>
                  <a:gd name="adj" fmla="val 8667"/>
                </a:avLst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400" b="1" dirty="0">
                    <a:solidFill>
                      <a:schemeClr val="tx1"/>
                    </a:solidFill>
                  </a:rPr>
                  <a:t>query : “SEL … ?1”</a:t>
                </a:r>
              </a:p>
              <a:p>
                <a:r>
                  <a:rPr lang="en-US" sz="2400" b="1" dirty="0">
                    <a:solidFill>
                      <a:schemeClr val="tx1"/>
                    </a:solidFill>
                  </a:rPr>
                  <a:t>?1 : String</a:t>
                </a:r>
              </a:p>
            </p:txBody>
          </p:sp>
          <p:cxnSp>
            <p:nvCxnSpPr>
              <p:cNvPr id="19" name="Straight Arrow Connector 18"/>
              <p:cNvCxnSpPr/>
              <p:nvPr/>
            </p:nvCxnSpPr>
            <p:spPr>
              <a:xfrm flipV="1">
                <a:off x="5334000" y="5206637"/>
                <a:ext cx="30480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5" name="Straight Connector 54"/>
            <p:cNvCxnSpPr/>
            <p:nvPr/>
          </p:nvCxnSpPr>
          <p:spPr>
            <a:xfrm rot="5400000">
              <a:off x="4774692" y="4344053"/>
              <a:ext cx="649224" cy="62179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60"/>
          <p:cNvGrpSpPr/>
          <p:nvPr/>
        </p:nvGrpSpPr>
        <p:grpSpPr>
          <a:xfrm>
            <a:off x="3124200" y="1739448"/>
            <a:ext cx="5791200" cy="2387544"/>
            <a:chOff x="3124200" y="1739448"/>
            <a:chExt cx="5791200" cy="2387544"/>
          </a:xfrm>
        </p:grpSpPr>
        <p:grpSp>
          <p:nvGrpSpPr>
            <p:cNvPr id="48" name="Group 59"/>
            <p:cNvGrpSpPr/>
            <p:nvPr/>
          </p:nvGrpSpPr>
          <p:grpSpPr>
            <a:xfrm>
              <a:off x="5410200" y="1739448"/>
              <a:ext cx="3505200" cy="1295400"/>
              <a:chOff x="5334000" y="4572000"/>
              <a:chExt cx="3505200" cy="1295400"/>
            </a:xfrm>
          </p:grpSpPr>
          <p:sp>
            <p:nvSpPr>
              <p:cNvPr id="51" name="Double Brace 50"/>
              <p:cNvSpPr/>
              <p:nvPr/>
            </p:nvSpPr>
            <p:spPr>
              <a:xfrm>
                <a:off x="5715000" y="4572000"/>
                <a:ext cx="3124200" cy="1295400"/>
              </a:xfrm>
              <a:prstGeom prst="bracePair">
                <a:avLst>
                  <a:gd name="adj" fmla="val 10350"/>
                </a:avLst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ounded Rectangle 51"/>
              <p:cNvSpPr/>
              <p:nvPr/>
            </p:nvSpPr>
            <p:spPr>
              <a:xfrm>
                <a:off x="5982789" y="4648200"/>
                <a:ext cx="2590800" cy="1143000"/>
              </a:xfrm>
              <a:prstGeom prst="roundRect">
                <a:avLst>
                  <a:gd name="adj" fmla="val 8667"/>
                </a:avLst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400" b="1" dirty="0">
                    <a:solidFill>
                      <a:schemeClr val="bg1">
                        <a:lumMod val="75000"/>
                      </a:schemeClr>
                    </a:solidFill>
                  </a:rPr>
                  <a:t>query : “SEL … ?2”</a:t>
                </a:r>
                <a:endParaRPr lang="en-US" sz="2000" b="1" dirty="0">
                  <a:solidFill>
                    <a:schemeClr val="bg1">
                      <a:lumMod val="75000"/>
                    </a:schemeClr>
                  </a:solidFill>
                </a:endParaRPr>
              </a:p>
              <a:p>
                <a:r>
                  <a:rPr lang="en-US" sz="2400" b="1" dirty="0">
                    <a:solidFill>
                      <a:schemeClr val="bg1">
                        <a:lumMod val="75000"/>
                      </a:schemeClr>
                    </a:solidFill>
                  </a:rPr>
                  <a:t>?1 : String</a:t>
                </a:r>
              </a:p>
              <a:p>
                <a:r>
                  <a:rPr lang="en-US" sz="2400" b="1" dirty="0">
                    <a:solidFill>
                      <a:schemeClr val="bg1">
                        <a:lumMod val="75000"/>
                      </a:schemeClr>
                    </a:solidFill>
                  </a:rPr>
                  <a:t>?2 : </a:t>
                </a:r>
                <a:r>
                  <a:rPr lang="en-US" sz="2400" b="1" dirty="0" err="1">
                    <a:solidFill>
                      <a:schemeClr val="bg1">
                        <a:lumMod val="75000"/>
                      </a:schemeClr>
                    </a:solidFill>
                  </a:rPr>
                  <a:t>int</a:t>
                </a:r>
                <a:endParaRPr lang="en-US" sz="2400" b="1" dirty="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54" name="Straight Arrow Connector 53"/>
              <p:cNvCxnSpPr/>
              <p:nvPr/>
            </p:nvCxnSpPr>
            <p:spPr>
              <a:xfrm flipV="1">
                <a:off x="5334000" y="5206637"/>
                <a:ext cx="304800" cy="0"/>
              </a:xfrm>
              <a:prstGeom prst="straightConnector1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Connector 48"/>
            <p:cNvCxnSpPr/>
            <p:nvPr/>
          </p:nvCxnSpPr>
          <p:spPr>
            <a:xfrm>
              <a:off x="3124200" y="4114800"/>
              <a:ext cx="1676400" cy="1588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>
              <a:off x="4223004" y="2939796"/>
              <a:ext cx="1764792" cy="60960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6" name="Straight Arrow Connector 55"/>
          <p:cNvCxnSpPr/>
          <p:nvPr/>
        </p:nvCxnSpPr>
        <p:spPr>
          <a:xfrm flipV="1">
            <a:off x="5410200" y="1371600"/>
            <a:ext cx="304800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55</a:t>
            </a:fld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3124200" y="1097087"/>
            <a:ext cx="5410200" cy="2181101"/>
            <a:chOff x="3124200" y="1097087"/>
            <a:chExt cx="5410200" cy="2181101"/>
          </a:xfrm>
        </p:grpSpPr>
        <p:cxnSp>
          <p:nvCxnSpPr>
            <p:cNvPr id="30" name="Straight Arrow Connector 29"/>
            <p:cNvCxnSpPr/>
            <p:nvPr/>
          </p:nvCxnSpPr>
          <p:spPr>
            <a:xfrm flipV="1">
              <a:off x="5410200" y="1371600"/>
              <a:ext cx="304800" cy="0"/>
            </a:xfrm>
            <a:prstGeom prst="straightConnector1">
              <a:avLst/>
            </a:prstGeom>
            <a:ln w="38100"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2" name="Group 59"/>
            <p:cNvGrpSpPr/>
            <p:nvPr/>
          </p:nvGrpSpPr>
          <p:grpSpPr>
            <a:xfrm>
              <a:off x="3124200" y="1097087"/>
              <a:ext cx="5410200" cy="2181101"/>
              <a:chOff x="3124200" y="1097087"/>
              <a:chExt cx="5410200" cy="2181101"/>
            </a:xfrm>
          </p:grpSpPr>
          <p:cxnSp>
            <p:nvCxnSpPr>
              <p:cNvPr id="33" name="Straight Connector 32"/>
              <p:cNvCxnSpPr/>
              <p:nvPr/>
            </p:nvCxnSpPr>
            <p:spPr>
              <a:xfrm>
                <a:off x="3124200" y="3276600"/>
                <a:ext cx="1676400" cy="1588"/>
              </a:xfrm>
              <a:prstGeom prst="line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TextBox 33"/>
              <p:cNvSpPr txBox="1"/>
              <p:nvPr/>
            </p:nvSpPr>
            <p:spPr>
              <a:xfrm>
                <a:off x="5715808" y="1097087"/>
                <a:ext cx="2818592" cy="461665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err="1">
                    <a:solidFill>
                      <a:schemeClr val="bg1">
                        <a:lumMod val="75000"/>
                      </a:schemeClr>
                    </a:solidFill>
                  </a:rPr>
                  <a:t>qStr</a:t>
                </a:r>
                <a:r>
                  <a:rPr lang="en-US" sz="2400" b="1" dirty="0">
                    <a:solidFill>
                      <a:schemeClr val="bg1">
                        <a:lumMod val="75000"/>
                      </a:schemeClr>
                    </a:solidFill>
                  </a:rPr>
                  <a:t> = “SELECT … ?2”</a:t>
                </a:r>
              </a:p>
            </p:txBody>
          </p:sp>
          <p:cxnSp>
            <p:nvCxnSpPr>
              <p:cNvPr id="35" name="Straight Connector 34"/>
              <p:cNvCxnSpPr/>
              <p:nvPr/>
            </p:nvCxnSpPr>
            <p:spPr>
              <a:xfrm rot="5400000">
                <a:off x="4152900" y="2019300"/>
                <a:ext cx="1905000" cy="609600"/>
              </a:xfrm>
              <a:prstGeom prst="line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 advTm="10031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Flow Sensitivity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1278553"/>
            <a:ext cx="4876800" cy="51783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String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 Query q;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if(link != null)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q =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} else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q =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}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</a:p>
        </p:txBody>
      </p:sp>
      <p:grpSp>
        <p:nvGrpSpPr>
          <p:cNvPr id="9" name="Group 62"/>
          <p:cNvGrpSpPr/>
          <p:nvPr/>
        </p:nvGrpSpPr>
        <p:grpSpPr>
          <a:xfrm>
            <a:off x="3124200" y="3857905"/>
            <a:ext cx="5791200" cy="1121656"/>
            <a:chOff x="3124200" y="3857905"/>
            <a:chExt cx="5791200" cy="1121656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3124200" y="4953000"/>
              <a:ext cx="1676400" cy="1588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Group 59"/>
            <p:cNvGrpSpPr/>
            <p:nvPr/>
          </p:nvGrpSpPr>
          <p:grpSpPr>
            <a:xfrm>
              <a:off x="5410200" y="3857905"/>
              <a:ext cx="3505200" cy="990600"/>
              <a:chOff x="5334000" y="4572000"/>
              <a:chExt cx="3505200" cy="1295400"/>
            </a:xfrm>
          </p:grpSpPr>
          <p:sp>
            <p:nvSpPr>
              <p:cNvPr id="17" name="Double Brace 16"/>
              <p:cNvSpPr/>
              <p:nvPr/>
            </p:nvSpPr>
            <p:spPr>
              <a:xfrm>
                <a:off x="5715000" y="4572000"/>
                <a:ext cx="3124200" cy="1295400"/>
              </a:xfrm>
              <a:prstGeom prst="bracePair">
                <a:avLst>
                  <a:gd name="adj" fmla="val 10350"/>
                </a:avLst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ounded Rectangle 17"/>
              <p:cNvSpPr/>
              <p:nvPr/>
            </p:nvSpPr>
            <p:spPr>
              <a:xfrm>
                <a:off x="5982789" y="4648200"/>
                <a:ext cx="2590800" cy="1143000"/>
              </a:xfrm>
              <a:prstGeom prst="roundRect">
                <a:avLst>
                  <a:gd name="adj" fmla="val 8667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400" b="1" dirty="0">
                    <a:solidFill>
                      <a:schemeClr val="bg1">
                        <a:lumMod val="75000"/>
                      </a:schemeClr>
                    </a:solidFill>
                  </a:rPr>
                  <a:t>query : “SEL … ?1”</a:t>
                </a:r>
              </a:p>
              <a:p>
                <a:r>
                  <a:rPr lang="en-US" sz="2400" b="1" dirty="0">
                    <a:solidFill>
                      <a:schemeClr val="bg1">
                        <a:lumMod val="75000"/>
                      </a:schemeClr>
                    </a:solidFill>
                  </a:rPr>
                  <a:t>?1 : String</a:t>
                </a:r>
              </a:p>
            </p:txBody>
          </p:sp>
          <p:cxnSp>
            <p:nvCxnSpPr>
              <p:cNvPr id="19" name="Straight Arrow Connector 18"/>
              <p:cNvCxnSpPr/>
              <p:nvPr/>
            </p:nvCxnSpPr>
            <p:spPr>
              <a:xfrm flipV="1">
                <a:off x="5334000" y="5206637"/>
                <a:ext cx="304800" cy="0"/>
              </a:xfrm>
              <a:prstGeom prst="straightConnector1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5" name="Straight Connector 54"/>
            <p:cNvCxnSpPr/>
            <p:nvPr/>
          </p:nvCxnSpPr>
          <p:spPr>
            <a:xfrm rot="5400000">
              <a:off x="4774692" y="4344053"/>
              <a:ext cx="649224" cy="621792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63"/>
          <p:cNvGrpSpPr/>
          <p:nvPr/>
        </p:nvGrpSpPr>
        <p:grpSpPr>
          <a:xfrm>
            <a:off x="3124200" y="5016137"/>
            <a:ext cx="5867400" cy="1295400"/>
            <a:chOff x="3124200" y="5016137"/>
            <a:chExt cx="5867400" cy="1295400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3124200" y="5486400"/>
              <a:ext cx="16764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oup 29"/>
            <p:cNvGrpSpPr/>
            <p:nvPr/>
          </p:nvGrpSpPr>
          <p:grpSpPr>
            <a:xfrm>
              <a:off x="5257800" y="5016137"/>
              <a:ext cx="3733800" cy="1295400"/>
              <a:chOff x="5181600" y="4953000"/>
              <a:chExt cx="3733800" cy="1295400"/>
            </a:xfrm>
          </p:grpSpPr>
          <p:grpSp>
            <p:nvGrpSpPr>
              <p:cNvPr id="23" name="Group 59"/>
              <p:cNvGrpSpPr/>
              <p:nvPr/>
            </p:nvGrpSpPr>
            <p:grpSpPr>
              <a:xfrm>
                <a:off x="5181600" y="4953000"/>
                <a:ext cx="3733800" cy="1295400"/>
                <a:chOff x="5334000" y="4572000"/>
                <a:chExt cx="3505200" cy="1295400"/>
              </a:xfrm>
            </p:grpSpPr>
            <p:sp>
              <p:nvSpPr>
                <p:cNvPr id="26" name="Double Brace 25"/>
                <p:cNvSpPr/>
                <p:nvPr/>
              </p:nvSpPr>
              <p:spPr>
                <a:xfrm>
                  <a:off x="5715000" y="4572000"/>
                  <a:ext cx="3124200" cy="1295400"/>
                </a:xfrm>
                <a:prstGeom prst="bracePair">
                  <a:avLst>
                    <a:gd name="adj" fmla="val 10350"/>
                  </a:avLst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Rounded Rectangle 26"/>
                <p:cNvSpPr/>
                <p:nvPr/>
              </p:nvSpPr>
              <p:spPr>
                <a:xfrm>
                  <a:off x="5982789" y="4648200"/>
                  <a:ext cx="1332411" cy="1143000"/>
                </a:xfrm>
                <a:prstGeom prst="roundRect">
                  <a:avLst>
                    <a:gd name="adj" fmla="val 8667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n-US" sz="1900" b="1" dirty="0">
                      <a:solidFill>
                        <a:schemeClr val="tx1"/>
                      </a:solidFill>
                    </a:rPr>
                    <a:t>“SEL … ?2”</a:t>
                  </a:r>
                </a:p>
                <a:p>
                  <a:r>
                    <a:rPr lang="en-US" sz="1900" b="1" dirty="0">
                      <a:solidFill>
                        <a:schemeClr val="tx1"/>
                      </a:solidFill>
                    </a:rPr>
                    <a:t>?1 : String</a:t>
                  </a:r>
                </a:p>
                <a:p>
                  <a:r>
                    <a:rPr lang="en-US" sz="1900" b="1" dirty="0">
                      <a:solidFill>
                        <a:schemeClr val="tx1"/>
                      </a:solidFill>
                    </a:rPr>
                    <a:t>?2 : </a:t>
                  </a:r>
                  <a:r>
                    <a:rPr lang="en-US" sz="1900" b="1" dirty="0" err="1">
                      <a:solidFill>
                        <a:schemeClr val="tx1"/>
                      </a:solidFill>
                    </a:rPr>
                    <a:t>int</a:t>
                  </a:r>
                  <a:endParaRPr lang="en-US" sz="1900" b="1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28" name="Straight Arrow Connector 27"/>
                <p:cNvCxnSpPr/>
                <p:nvPr/>
              </p:nvCxnSpPr>
              <p:spPr>
                <a:xfrm flipV="1">
                  <a:off x="5334000" y="5206637"/>
                  <a:ext cx="304800" cy="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9" name="Rounded Rectangle 28"/>
              <p:cNvSpPr/>
              <p:nvPr/>
            </p:nvSpPr>
            <p:spPr>
              <a:xfrm>
                <a:off x="7391400" y="5257800"/>
                <a:ext cx="1295400" cy="762000"/>
              </a:xfrm>
              <a:prstGeom prst="roundRect">
                <a:avLst>
                  <a:gd name="adj" fmla="val 8667"/>
                </a:avLst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900" b="1" dirty="0">
                    <a:solidFill>
                      <a:schemeClr val="tx1"/>
                    </a:solidFill>
                  </a:rPr>
                  <a:t>“SEL … ?1”</a:t>
                </a:r>
              </a:p>
              <a:p>
                <a:r>
                  <a:rPr lang="en-US" sz="1900" b="1" dirty="0">
                    <a:solidFill>
                      <a:schemeClr val="tx1"/>
                    </a:solidFill>
                  </a:rPr>
                  <a:t>?1 : String</a:t>
                </a:r>
              </a:p>
            </p:txBody>
          </p:sp>
        </p:grpSp>
        <p:cxnSp>
          <p:nvCxnSpPr>
            <p:cNvPr id="57" name="Straight Connector 56"/>
            <p:cNvCxnSpPr/>
            <p:nvPr/>
          </p:nvCxnSpPr>
          <p:spPr>
            <a:xfrm rot="10800000">
              <a:off x="4767943" y="5486401"/>
              <a:ext cx="502920" cy="16546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60"/>
          <p:cNvGrpSpPr/>
          <p:nvPr/>
        </p:nvGrpSpPr>
        <p:grpSpPr>
          <a:xfrm>
            <a:off x="3124200" y="1739448"/>
            <a:ext cx="5791200" cy="2387544"/>
            <a:chOff x="3124200" y="1739448"/>
            <a:chExt cx="5791200" cy="2387544"/>
          </a:xfrm>
        </p:grpSpPr>
        <p:grpSp>
          <p:nvGrpSpPr>
            <p:cNvPr id="48" name="Group 59"/>
            <p:cNvGrpSpPr/>
            <p:nvPr/>
          </p:nvGrpSpPr>
          <p:grpSpPr>
            <a:xfrm>
              <a:off x="5410200" y="1739448"/>
              <a:ext cx="3505200" cy="1295400"/>
              <a:chOff x="5334000" y="4572000"/>
              <a:chExt cx="3505200" cy="1295400"/>
            </a:xfrm>
          </p:grpSpPr>
          <p:sp>
            <p:nvSpPr>
              <p:cNvPr id="51" name="Double Brace 50"/>
              <p:cNvSpPr/>
              <p:nvPr/>
            </p:nvSpPr>
            <p:spPr>
              <a:xfrm>
                <a:off x="5715000" y="4572000"/>
                <a:ext cx="3124200" cy="1295400"/>
              </a:xfrm>
              <a:prstGeom prst="bracePair">
                <a:avLst>
                  <a:gd name="adj" fmla="val 10350"/>
                </a:avLst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ounded Rectangle 51"/>
              <p:cNvSpPr/>
              <p:nvPr/>
            </p:nvSpPr>
            <p:spPr>
              <a:xfrm>
                <a:off x="5982789" y="4648200"/>
                <a:ext cx="2590800" cy="1143000"/>
              </a:xfrm>
              <a:prstGeom prst="roundRect">
                <a:avLst>
                  <a:gd name="adj" fmla="val 8667"/>
                </a:avLst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400" b="1" dirty="0">
                    <a:solidFill>
                      <a:schemeClr val="bg1">
                        <a:lumMod val="75000"/>
                      </a:schemeClr>
                    </a:solidFill>
                  </a:rPr>
                  <a:t>query : “SEL … ?2”</a:t>
                </a:r>
                <a:endParaRPr lang="en-US" sz="2000" b="1" dirty="0">
                  <a:solidFill>
                    <a:schemeClr val="bg1">
                      <a:lumMod val="75000"/>
                    </a:schemeClr>
                  </a:solidFill>
                </a:endParaRPr>
              </a:p>
              <a:p>
                <a:r>
                  <a:rPr lang="en-US" sz="2400" b="1" dirty="0">
                    <a:solidFill>
                      <a:schemeClr val="bg1">
                        <a:lumMod val="75000"/>
                      </a:schemeClr>
                    </a:solidFill>
                  </a:rPr>
                  <a:t>?1 : String</a:t>
                </a:r>
              </a:p>
              <a:p>
                <a:r>
                  <a:rPr lang="en-US" sz="2400" b="1" dirty="0">
                    <a:solidFill>
                      <a:schemeClr val="bg1">
                        <a:lumMod val="75000"/>
                      </a:schemeClr>
                    </a:solidFill>
                  </a:rPr>
                  <a:t>?2 : </a:t>
                </a:r>
                <a:r>
                  <a:rPr lang="en-US" sz="2400" b="1" dirty="0" err="1">
                    <a:solidFill>
                      <a:schemeClr val="bg1">
                        <a:lumMod val="75000"/>
                      </a:schemeClr>
                    </a:solidFill>
                  </a:rPr>
                  <a:t>int</a:t>
                </a:r>
                <a:endParaRPr lang="en-US" sz="2400" b="1" dirty="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54" name="Straight Arrow Connector 53"/>
              <p:cNvCxnSpPr/>
              <p:nvPr/>
            </p:nvCxnSpPr>
            <p:spPr>
              <a:xfrm flipV="1">
                <a:off x="5334000" y="5206637"/>
                <a:ext cx="304800" cy="0"/>
              </a:xfrm>
              <a:prstGeom prst="straightConnector1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Connector 48"/>
            <p:cNvCxnSpPr/>
            <p:nvPr/>
          </p:nvCxnSpPr>
          <p:spPr>
            <a:xfrm>
              <a:off x="3124200" y="4114800"/>
              <a:ext cx="1676400" cy="1588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>
              <a:off x="4223004" y="2939796"/>
              <a:ext cx="1764792" cy="60960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6" name="Straight Arrow Connector 55"/>
          <p:cNvCxnSpPr/>
          <p:nvPr/>
        </p:nvCxnSpPr>
        <p:spPr>
          <a:xfrm flipV="1">
            <a:off x="5410200" y="3505200"/>
            <a:ext cx="304800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Group 61"/>
          <p:cNvGrpSpPr/>
          <p:nvPr/>
        </p:nvGrpSpPr>
        <p:grpSpPr>
          <a:xfrm>
            <a:off x="3124200" y="3215544"/>
            <a:ext cx="5410200" cy="1213200"/>
            <a:chOff x="3124200" y="3215544"/>
            <a:chExt cx="5410200" cy="1213200"/>
          </a:xfrm>
        </p:grpSpPr>
        <p:cxnSp>
          <p:nvCxnSpPr>
            <p:cNvPr id="59" name="Straight Connector 58"/>
            <p:cNvCxnSpPr/>
            <p:nvPr/>
          </p:nvCxnSpPr>
          <p:spPr>
            <a:xfrm>
              <a:off x="3124200" y="4419600"/>
              <a:ext cx="1676400" cy="1588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5715808" y="3215544"/>
              <a:ext cx="2818592" cy="46166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 err="1">
                  <a:solidFill>
                    <a:schemeClr val="bg1">
                      <a:lumMod val="75000"/>
                    </a:schemeClr>
                  </a:solidFill>
                </a:rPr>
                <a:t>qStr</a:t>
              </a:r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</a:rPr>
                <a:t> = “SELECT … ?1”</a:t>
              </a:r>
            </a:p>
          </p:txBody>
        </p:sp>
        <p:cxnSp>
          <p:nvCxnSpPr>
            <p:cNvPr id="61" name="Straight Connector 60"/>
            <p:cNvCxnSpPr/>
            <p:nvPr/>
          </p:nvCxnSpPr>
          <p:spPr>
            <a:xfrm rot="5400000">
              <a:off x="4643628" y="3662172"/>
              <a:ext cx="923544" cy="60960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2" name="Straight Arrow Connector 61"/>
          <p:cNvCxnSpPr/>
          <p:nvPr/>
        </p:nvCxnSpPr>
        <p:spPr>
          <a:xfrm flipV="1">
            <a:off x="5410200" y="1371600"/>
            <a:ext cx="304800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Slide Number Placeholder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56</a:t>
            </a:fld>
            <a:endParaRPr lang="en-US" dirty="0"/>
          </a:p>
        </p:txBody>
      </p:sp>
      <p:grpSp>
        <p:nvGrpSpPr>
          <p:cNvPr id="38" name="Group 37"/>
          <p:cNvGrpSpPr/>
          <p:nvPr/>
        </p:nvGrpSpPr>
        <p:grpSpPr>
          <a:xfrm>
            <a:off x="3124200" y="1097087"/>
            <a:ext cx="5410200" cy="2181101"/>
            <a:chOff x="3124200" y="1097087"/>
            <a:chExt cx="5410200" cy="2181101"/>
          </a:xfrm>
        </p:grpSpPr>
        <p:cxnSp>
          <p:nvCxnSpPr>
            <p:cNvPr id="39" name="Straight Arrow Connector 38"/>
            <p:cNvCxnSpPr/>
            <p:nvPr/>
          </p:nvCxnSpPr>
          <p:spPr>
            <a:xfrm flipV="1">
              <a:off x="5410200" y="1371600"/>
              <a:ext cx="304800" cy="0"/>
            </a:xfrm>
            <a:prstGeom prst="straightConnector1">
              <a:avLst/>
            </a:prstGeom>
            <a:ln w="38100"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0" name="Group 59"/>
            <p:cNvGrpSpPr/>
            <p:nvPr/>
          </p:nvGrpSpPr>
          <p:grpSpPr>
            <a:xfrm>
              <a:off x="3124200" y="1097087"/>
              <a:ext cx="5410200" cy="2181101"/>
              <a:chOff x="3124200" y="1097087"/>
              <a:chExt cx="5410200" cy="2181101"/>
            </a:xfrm>
          </p:grpSpPr>
          <p:cxnSp>
            <p:nvCxnSpPr>
              <p:cNvPr id="41" name="Straight Connector 40"/>
              <p:cNvCxnSpPr/>
              <p:nvPr/>
            </p:nvCxnSpPr>
            <p:spPr>
              <a:xfrm>
                <a:off x="3124200" y="3276600"/>
                <a:ext cx="1676400" cy="1588"/>
              </a:xfrm>
              <a:prstGeom prst="line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TextBox 41"/>
              <p:cNvSpPr txBox="1"/>
              <p:nvPr/>
            </p:nvSpPr>
            <p:spPr>
              <a:xfrm>
                <a:off x="5715808" y="1097087"/>
                <a:ext cx="2818592" cy="461665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err="1">
                    <a:solidFill>
                      <a:schemeClr val="bg1">
                        <a:lumMod val="75000"/>
                      </a:schemeClr>
                    </a:solidFill>
                  </a:rPr>
                  <a:t>qStr</a:t>
                </a:r>
                <a:r>
                  <a:rPr lang="en-US" sz="2400" b="1" dirty="0">
                    <a:solidFill>
                      <a:schemeClr val="bg1">
                        <a:lumMod val="75000"/>
                      </a:schemeClr>
                    </a:solidFill>
                  </a:rPr>
                  <a:t> = “SELECT … ?2”</a:t>
                </a:r>
              </a:p>
            </p:txBody>
          </p:sp>
          <p:cxnSp>
            <p:nvCxnSpPr>
              <p:cNvPr id="43" name="Straight Connector 42"/>
              <p:cNvCxnSpPr/>
              <p:nvPr/>
            </p:nvCxnSpPr>
            <p:spPr>
              <a:xfrm rot="5400000">
                <a:off x="4152900" y="2019300"/>
                <a:ext cx="1905000" cy="609600"/>
              </a:xfrm>
              <a:prstGeom prst="line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custDataLst>
      <p:tags r:id="rId1"/>
    </p:custDataLst>
  </p:cSld>
  <p:clrMapOvr>
    <a:masterClrMapping/>
  </p:clrMapOvr>
  <p:transition advTm="2403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Flow Sensitivity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1278553"/>
            <a:ext cx="4876800" cy="51783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String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 Query q;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if(link != null)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q =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} else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q =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}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</a:p>
        </p:txBody>
      </p:sp>
      <p:grpSp>
        <p:nvGrpSpPr>
          <p:cNvPr id="3" name="Group 63"/>
          <p:cNvGrpSpPr/>
          <p:nvPr/>
        </p:nvGrpSpPr>
        <p:grpSpPr>
          <a:xfrm>
            <a:off x="3124200" y="5016137"/>
            <a:ext cx="5867400" cy="1295400"/>
            <a:chOff x="3124200" y="5016137"/>
            <a:chExt cx="5867400" cy="1295400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3124200" y="5486400"/>
              <a:ext cx="16764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" name="Group 29"/>
            <p:cNvGrpSpPr/>
            <p:nvPr/>
          </p:nvGrpSpPr>
          <p:grpSpPr>
            <a:xfrm>
              <a:off x="5257800" y="5016137"/>
              <a:ext cx="3733800" cy="1295400"/>
              <a:chOff x="5181600" y="4953000"/>
              <a:chExt cx="3733800" cy="1295400"/>
            </a:xfrm>
          </p:grpSpPr>
          <p:grpSp>
            <p:nvGrpSpPr>
              <p:cNvPr id="6" name="Group 59"/>
              <p:cNvGrpSpPr/>
              <p:nvPr/>
            </p:nvGrpSpPr>
            <p:grpSpPr>
              <a:xfrm>
                <a:off x="5181600" y="4953000"/>
                <a:ext cx="3733800" cy="1295400"/>
                <a:chOff x="5334000" y="4572000"/>
                <a:chExt cx="3505200" cy="1295400"/>
              </a:xfrm>
            </p:grpSpPr>
            <p:sp>
              <p:nvSpPr>
                <p:cNvPr id="26" name="Double Brace 25"/>
                <p:cNvSpPr/>
                <p:nvPr/>
              </p:nvSpPr>
              <p:spPr>
                <a:xfrm>
                  <a:off x="5715000" y="4572000"/>
                  <a:ext cx="3124200" cy="1295400"/>
                </a:xfrm>
                <a:prstGeom prst="bracePair">
                  <a:avLst>
                    <a:gd name="adj" fmla="val 10350"/>
                  </a:avLst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Rounded Rectangle 26"/>
                <p:cNvSpPr/>
                <p:nvPr/>
              </p:nvSpPr>
              <p:spPr>
                <a:xfrm>
                  <a:off x="5982789" y="4648200"/>
                  <a:ext cx="1332411" cy="1143000"/>
                </a:xfrm>
                <a:prstGeom prst="roundRect">
                  <a:avLst>
                    <a:gd name="adj" fmla="val 8667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n-US" sz="1900" b="1" dirty="0">
                      <a:solidFill>
                        <a:schemeClr val="tx1"/>
                      </a:solidFill>
                    </a:rPr>
                    <a:t>“SEL … ?2”</a:t>
                  </a:r>
                </a:p>
                <a:p>
                  <a:r>
                    <a:rPr lang="en-US" sz="1900" b="1" dirty="0">
                      <a:solidFill>
                        <a:schemeClr val="tx1"/>
                      </a:solidFill>
                    </a:rPr>
                    <a:t>?1 : String</a:t>
                  </a:r>
                </a:p>
                <a:p>
                  <a:r>
                    <a:rPr lang="en-US" sz="1900" b="1" dirty="0">
                      <a:solidFill>
                        <a:schemeClr val="tx1"/>
                      </a:solidFill>
                    </a:rPr>
                    <a:t>?2 : </a:t>
                  </a:r>
                  <a:r>
                    <a:rPr lang="en-US" sz="1900" b="1" dirty="0" err="1">
                      <a:solidFill>
                        <a:schemeClr val="tx1"/>
                      </a:solidFill>
                    </a:rPr>
                    <a:t>int</a:t>
                  </a:r>
                  <a:endParaRPr lang="en-US" sz="1900" b="1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28" name="Straight Arrow Connector 27"/>
                <p:cNvCxnSpPr/>
                <p:nvPr/>
              </p:nvCxnSpPr>
              <p:spPr>
                <a:xfrm flipV="1">
                  <a:off x="5334000" y="5206637"/>
                  <a:ext cx="304800" cy="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9" name="Rounded Rectangle 28"/>
              <p:cNvSpPr/>
              <p:nvPr/>
            </p:nvSpPr>
            <p:spPr>
              <a:xfrm>
                <a:off x="7391400" y="5257800"/>
                <a:ext cx="1295400" cy="762000"/>
              </a:xfrm>
              <a:prstGeom prst="roundRect">
                <a:avLst>
                  <a:gd name="adj" fmla="val 8667"/>
                </a:avLst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900" b="1" dirty="0">
                    <a:solidFill>
                      <a:schemeClr val="tx1"/>
                    </a:solidFill>
                  </a:rPr>
                  <a:t>“SEL … ?1”</a:t>
                </a:r>
              </a:p>
              <a:p>
                <a:r>
                  <a:rPr lang="en-US" sz="1900" b="1" dirty="0">
                    <a:solidFill>
                      <a:schemeClr val="tx1"/>
                    </a:solidFill>
                  </a:rPr>
                  <a:t>?1 : String</a:t>
                </a:r>
              </a:p>
            </p:txBody>
          </p:sp>
        </p:grpSp>
        <p:cxnSp>
          <p:nvCxnSpPr>
            <p:cNvPr id="57" name="Straight Connector 56"/>
            <p:cNvCxnSpPr/>
            <p:nvPr/>
          </p:nvCxnSpPr>
          <p:spPr>
            <a:xfrm rot="10800000">
              <a:off x="4767943" y="5486401"/>
              <a:ext cx="502920" cy="16546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/>
        </p:nvSpPr>
        <p:spPr>
          <a:xfrm>
            <a:off x="5523411" y="1295400"/>
            <a:ext cx="34290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342900">
              <a:spcAft>
                <a:spcPts val="1200"/>
              </a:spcAft>
            </a:pPr>
            <a:r>
              <a:rPr lang="en-US" sz="2400" b="1" dirty="0"/>
              <a:t>As before, for each bound query:</a:t>
            </a:r>
          </a:p>
          <a:p>
            <a:pPr marL="54864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/>
              <a:t>Check </a:t>
            </a:r>
            <a:r>
              <a:rPr lang="en-US" sz="2400" b="1" dirty="0" err="1"/>
              <a:t>param</a:t>
            </a:r>
            <a:r>
              <a:rPr lang="en-US" sz="2400" b="1" dirty="0"/>
              <a:t> types</a:t>
            </a:r>
          </a:p>
          <a:p>
            <a:pPr marL="54864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/>
              <a:t>Check result type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791200" y="3429000"/>
            <a:ext cx="312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342900"/>
            <a:r>
              <a:rPr lang="en-US" sz="2400" b="1" dirty="0"/>
              <a:t>In general, we express Bound Query Analysis as a dataflow analysis.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57</a:t>
            </a:fld>
            <a:endParaRPr lang="en-US" dirty="0"/>
          </a:p>
        </p:txBody>
      </p:sp>
    </p:spTree>
    <p:custDataLst>
      <p:tags r:id="rId1"/>
    </p:custDataLst>
  </p:cSld>
  <p:clrMapOvr>
    <a:masterClrMapping/>
  </p:clrMapOvr>
  <p:transition advTm="3176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Flow Sensitivity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1278553"/>
            <a:ext cx="4876800" cy="51783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String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 Query q;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if(link != null)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q =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} else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q =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}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5410200" y="3505200"/>
            <a:ext cx="3048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5410200" y="1371600"/>
            <a:ext cx="3048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60"/>
          <p:cNvGrpSpPr/>
          <p:nvPr/>
        </p:nvGrpSpPr>
        <p:grpSpPr>
          <a:xfrm>
            <a:off x="3124200" y="1739448"/>
            <a:ext cx="5791200" cy="2387544"/>
            <a:chOff x="3124200" y="1739448"/>
            <a:chExt cx="5791200" cy="2387544"/>
          </a:xfrm>
        </p:grpSpPr>
        <p:grpSp>
          <p:nvGrpSpPr>
            <p:cNvPr id="6" name="Group 59"/>
            <p:cNvGrpSpPr/>
            <p:nvPr/>
          </p:nvGrpSpPr>
          <p:grpSpPr>
            <a:xfrm>
              <a:off x="5410200" y="1739448"/>
              <a:ext cx="3505200" cy="1295400"/>
              <a:chOff x="5334000" y="4572000"/>
              <a:chExt cx="3505200" cy="1295400"/>
            </a:xfrm>
          </p:grpSpPr>
          <p:sp>
            <p:nvSpPr>
              <p:cNvPr id="10" name="Double Brace 9"/>
              <p:cNvSpPr/>
              <p:nvPr/>
            </p:nvSpPr>
            <p:spPr>
              <a:xfrm>
                <a:off x="5715000" y="4572000"/>
                <a:ext cx="3124200" cy="1295400"/>
              </a:xfrm>
              <a:prstGeom prst="bracePair">
                <a:avLst>
                  <a:gd name="adj" fmla="val 10350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ounded Rectangle 10"/>
              <p:cNvSpPr/>
              <p:nvPr/>
            </p:nvSpPr>
            <p:spPr>
              <a:xfrm>
                <a:off x="5982789" y="4648200"/>
                <a:ext cx="2590800" cy="1143000"/>
              </a:xfrm>
              <a:prstGeom prst="roundRect">
                <a:avLst>
                  <a:gd name="adj" fmla="val 8667"/>
                </a:avLst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400" b="1" dirty="0">
                    <a:solidFill>
                      <a:schemeClr val="tx1"/>
                    </a:solidFill>
                  </a:rPr>
                  <a:t>query : “SEL … ?2”</a:t>
                </a:r>
                <a:endParaRPr lang="en-US" sz="2000" b="1" dirty="0">
                  <a:solidFill>
                    <a:schemeClr val="tx1"/>
                  </a:solidFill>
                </a:endParaRPr>
              </a:p>
              <a:p>
                <a:r>
                  <a:rPr lang="en-US" sz="2400" b="1" dirty="0">
                    <a:solidFill>
                      <a:schemeClr val="tx1"/>
                    </a:solidFill>
                  </a:rPr>
                  <a:t>?1 : String</a:t>
                </a:r>
              </a:p>
              <a:p>
                <a:r>
                  <a:rPr lang="en-US" sz="2400" b="1" dirty="0">
                    <a:solidFill>
                      <a:schemeClr val="tx1"/>
                    </a:solidFill>
                  </a:rPr>
                  <a:t>?2 : </a:t>
                </a:r>
                <a:r>
                  <a:rPr lang="en-US" sz="2400" b="1" dirty="0" err="1">
                    <a:solidFill>
                      <a:schemeClr val="tx1"/>
                    </a:solidFill>
                  </a:rPr>
                  <a:t>int</a:t>
                </a:r>
                <a:endParaRPr lang="en-US" sz="2400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2" name="Straight Arrow Connector 11"/>
              <p:cNvCxnSpPr/>
              <p:nvPr/>
            </p:nvCxnSpPr>
            <p:spPr>
              <a:xfrm flipV="1">
                <a:off x="5334000" y="5206637"/>
                <a:ext cx="30480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" name="Straight Connector 13"/>
            <p:cNvCxnSpPr/>
            <p:nvPr/>
          </p:nvCxnSpPr>
          <p:spPr>
            <a:xfrm>
              <a:off x="3124200" y="4114800"/>
              <a:ext cx="16764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>
              <a:off x="4223004" y="2939796"/>
              <a:ext cx="1764792" cy="6096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61"/>
          <p:cNvGrpSpPr/>
          <p:nvPr/>
        </p:nvGrpSpPr>
        <p:grpSpPr>
          <a:xfrm>
            <a:off x="3124200" y="3215544"/>
            <a:ext cx="5410200" cy="1213200"/>
            <a:chOff x="3124200" y="3215544"/>
            <a:chExt cx="5410200" cy="12132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3124200" y="4419600"/>
              <a:ext cx="16764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5715808" y="3215544"/>
              <a:ext cx="28185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err="1"/>
                <a:t>qStr</a:t>
              </a:r>
              <a:r>
                <a:rPr lang="en-US" sz="2400" b="1" dirty="0"/>
                <a:t> = “SELECT … ?1”</a:t>
              </a:r>
            </a:p>
          </p:txBody>
        </p:sp>
        <p:cxnSp>
          <p:nvCxnSpPr>
            <p:cNvPr id="53" name="Straight Connector 52"/>
            <p:cNvCxnSpPr/>
            <p:nvPr/>
          </p:nvCxnSpPr>
          <p:spPr>
            <a:xfrm rot="5400000">
              <a:off x="4643628" y="3662172"/>
              <a:ext cx="923544" cy="6096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62"/>
          <p:cNvGrpSpPr/>
          <p:nvPr/>
        </p:nvGrpSpPr>
        <p:grpSpPr>
          <a:xfrm>
            <a:off x="3124200" y="3857905"/>
            <a:ext cx="5791200" cy="1121656"/>
            <a:chOff x="3124200" y="3857905"/>
            <a:chExt cx="5791200" cy="1121656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3124200" y="4953000"/>
              <a:ext cx="16764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Group 59"/>
            <p:cNvGrpSpPr/>
            <p:nvPr/>
          </p:nvGrpSpPr>
          <p:grpSpPr>
            <a:xfrm>
              <a:off x="5410200" y="3857905"/>
              <a:ext cx="3505200" cy="990600"/>
              <a:chOff x="5334000" y="4572000"/>
              <a:chExt cx="3505200" cy="1295400"/>
            </a:xfrm>
          </p:grpSpPr>
          <p:sp>
            <p:nvSpPr>
              <p:cNvPr id="17" name="Double Brace 16"/>
              <p:cNvSpPr/>
              <p:nvPr/>
            </p:nvSpPr>
            <p:spPr>
              <a:xfrm>
                <a:off x="5715000" y="4572000"/>
                <a:ext cx="3124200" cy="1295400"/>
              </a:xfrm>
              <a:prstGeom prst="bracePair">
                <a:avLst>
                  <a:gd name="adj" fmla="val 10350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ounded Rectangle 17"/>
              <p:cNvSpPr/>
              <p:nvPr/>
            </p:nvSpPr>
            <p:spPr>
              <a:xfrm>
                <a:off x="5982789" y="4648200"/>
                <a:ext cx="2590800" cy="1143000"/>
              </a:xfrm>
              <a:prstGeom prst="roundRect">
                <a:avLst>
                  <a:gd name="adj" fmla="val 8667"/>
                </a:avLst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400" b="1" dirty="0">
                    <a:solidFill>
                      <a:schemeClr val="tx1"/>
                    </a:solidFill>
                  </a:rPr>
                  <a:t>query : “SEL … ?1”</a:t>
                </a:r>
              </a:p>
              <a:p>
                <a:r>
                  <a:rPr lang="en-US" sz="2400" b="1" dirty="0">
                    <a:solidFill>
                      <a:schemeClr val="tx1"/>
                    </a:solidFill>
                  </a:rPr>
                  <a:t>?1 : String</a:t>
                </a:r>
              </a:p>
            </p:txBody>
          </p:sp>
          <p:cxnSp>
            <p:nvCxnSpPr>
              <p:cNvPr id="19" name="Straight Arrow Connector 18"/>
              <p:cNvCxnSpPr/>
              <p:nvPr/>
            </p:nvCxnSpPr>
            <p:spPr>
              <a:xfrm flipV="1">
                <a:off x="5334000" y="5206637"/>
                <a:ext cx="30480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5" name="Straight Connector 54"/>
            <p:cNvCxnSpPr/>
            <p:nvPr/>
          </p:nvCxnSpPr>
          <p:spPr>
            <a:xfrm rot="5400000">
              <a:off x="4774692" y="4344053"/>
              <a:ext cx="649224" cy="62179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63"/>
          <p:cNvGrpSpPr/>
          <p:nvPr/>
        </p:nvGrpSpPr>
        <p:grpSpPr>
          <a:xfrm>
            <a:off x="3124200" y="5016137"/>
            <a:ext cx="5867400" cy="1295400"/>
            <a:chOff x="3124200" y="5016137"/>
            <a:chExt cx="5867400" cy="1295400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3124200" y="5486400"/>
              <a:ext cx="16764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oup 29"/>
            <p:cNvGrpSpPr/>
            <p:nvPr/>
          </p:nvGrpSpPr>
          <p:grpSpPr>
            <a:xfrm>
              <a:off x="5257800" y="5016137"/>
              <a:ext cx="3733800" cy="1295400"/>
              <a:chOff x="5181600" y="4953000"/>
              <a:chExt cx="3733800" cy="1295400"/>
            </a:xfrm>
          </p:grpSpPr>
          <p:grpSp>
            <p:nvGrpSpPr>
              <p:cNvPr id="23" name="Group 59"/>
              <p:cNvGrpSpPr/>
              <p:nvPr/>
            </p:nvGrpSpPr>
            <p:grpSpPr>
              <a:xfrm>
                <a:off x="5181600" y="4953000"/>
                <a:ext cx="3733800" cy="1295400"/>
                <a:chOff x="5334000" y="4572000"/>
                <a:chExt cx="3505200" cy="1295400"/>
              </a:xfrm>
            </p:grpSpPr>
            <p:sp>
              <p:nvSpPr>
                <p:cNvPr id="26" name="Double Brace 25"/>
                <p:cNvSpPr/>
                <p:nvPr/>
              </p:nvSpPr>
              <p:spPr>
                <a:xfrm>
                  <a:off x="5715000" y="4572000"/>
                  <a:ext cx="3124200" cy="1295400"/>
                </a:xfrm>
                <a:prstGeom prst="bracePair">
                  <a:avLst>
                    <a:gd name="adj" fmla="val 10350"/>
                  </a:avLst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Rounded Rectangle 26"/>
                <p:cNvSpPr/>
                <p:nvPr/>
              </p:nvSpPr>
              <p:spPr>
                <a:xfrm>
                  <a:off x="5982789" y="4648200"/>
                  <a:ext cx="1332411" cy="1143000"/>
                </a:xfrm>
                <a:prstGeom prst="roundRect">
                  <a:avLst>
                    <a:gd name="adj" fmla="val 8667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n-US" sz="1900" b="1" dirty="0">
                      <a:solidFill>
                        <a:schemeClr val="tx1"/>
                      </a:solidFill>
                    </a:rPr>
                    <a:t>“SEL … ?2”</a:t>
                  </a:r>
                </a:p>
                <a:p>
                  <a:r>
                    <a:rPr lang="en-US" sz="1900" b="1" dirty="0">
                      <a:solidFill>
                        <a:schemeClr val="tx1"/>
                      </a:solidFill>
                    </a:rPr>
                    <a:t>?1 : String</a:t>
                  </a:r>
                </a:p>
                <a:p>
                  <a:r>
                    <a:rPr lang="en-US" sz="1900" b="1" dirty="0">
                      <a:solidFill>
                        <a:schemeClr val="tx1"/>
                      </a:solidFill>
                    </a:rPr>
                    <a:t>?2 : </a:t>
                  </a:r>
                  <a:r>
                    <a:rPr lang="en-US" sz="1900" b="1" dirty="0" err="1">
                      <a:solidFill>
                        <a:schemeClr val="tx1"/>
                      </a:solidFill>
                    </a:rPr>
                    <a:t>int</a:t>
                  </a:r>
                  <a:endParaRPr lang="en-US" sz="1900" b="1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28" name="Straight Arrow Connector 27"/>
                <p:cNvCxnSpPr/>
                <p:nvPr/>
              </p:nvCxnSpPr>
              <p:spPr>
                <a:xfrm flipV="1">
                  <a:off x="5334000" y="5206637"/>
                  <a:ext cx="304800" cy="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9" name="Rounded Rectangle 28"/>
              <p:cNvSpPr/>
              <p:nvPr/>
            </p:nvSpPr>
            <p:spPr>
              <a:xfrm>
                <a:off x="7391400" y="5257800"/>
                <a:ext cx="1295400" cy="762000"/>
              </a:xfrm>
              <a:prstGeom prst="roundRect">
                <a:avLst>
                  <a:gd name="adj" fmla="val 8667"/>
                </a:avLst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900" b="1" dirty="0">
                    <a:solidFill>
                      <a:schemeClr val="tx1"/>
                    </a:solidFill>
                  </a:rPr>
                  <a:t>“SEL … ?1”</a:t>
                </a:r>
              </a:p>
              <a:p>
                <a:r>
                  <a:rPr lang="en-US" sz="1900" b="1" dirty="0">
                    <a:solidFill>
                      <a:schemeClr val="tx1"/>
                    </a:solidFill>
                  </a:rPr>
                  <a:t>?1 : String</a:t>
                </a:r>
              </a:p>
            </p:txBody>
          </p:sp>
        </p:grpSp>
        <p:cxnSp>
          <p:nvCxnSpPr>
            <p:cNvPr id="57" name="Straight Connector 56"/>
            <p:cNvCxnSpPr/>
            <p:nvPr/>
          </p:nvCxnSpPr>
          <p:spPr>
            <a:xfrm rot="10800000">
              <a:off x="4767943" y="5486401"/>
              <a:ext cx="502920" cy="16546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Slide Number Placeholder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58</a:t>
            </a:fld>
            <a:endParaRPr lang="en-US" dirty="0"/>
          </a:p>
        </p:txBody>
      </p:sp>
      <p:grpSp>
        <p:nvGrpSpPr>
          <p:cNvPr id="38" name="Group 37"/>
          <p:cNvGrpSpPr/>
          <p:nvPr/>
        </p:nvGrpSpPr>
        <p:grpSpPr>
          <a:xfrm>
            <a:off x="3124200" y="1097087"/>
            <a:ext cx="5410200" cy="2181101"/>
            <a:chOff x="3124200" y="1097087"/>
            <a:chExt cx="5410200" cy="2181101"/>
          </a:xfrm>
        </p:grpSpPr>
        <p:cxnSp>
          <p:nvCxnSpPr>
            <p:cNvPr id="39" name="Straight Arrow Connector 38"/>
            <p:cNvCxnSpPr/>
            <p:nvPr/>
          </p:nvCxnSpPr>
          <p:spPr>
            <a:xfrm flipV="1">
              <a:off x="5410200" y="1371600"/>
              <a:ext cx="3048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3" name="Group 59"/>
            <p:cNvGrpSpPr/>
            <p:nvPr/>
          </p:nvGrpSpPr>
          <p:grpSpPr>
            <a:xfrm>
              <a:off x="3124200" y="1097087"/>
              <a:ext cx="5410200" cy="2181101"/>
              <a:chOff x="3124200" y="1097087"/>
              <a:chExt cx="5410200" cy="2181101"/>
            </a:xfrm>
          </p:grpSpPr>
          <p:cxnSp>
            <p:nvCxnSpPr>
              <p:cNvPr id="44" name="Straight Connector 43"/>
              <p:cNvCxnSpPr/>
              <p:nvPr/>
            </p:nvCxnSpPr>
            <p:spPr>
              <a:xfrm>
                <a:off x="3124200" y="3276600"/>
                <a:ext cx="1676400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TextBox 45"/>
              <p:cNvSpPr txBox="1"/>
              <p:nvPr/>
            </p:nvSpPr>
            <p:spPr>
              <a:xfrm>
                <a:off x="5715808" y="1097087"/>
                <a:ext cx="281859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err="1"/>
                  <a:t>qStr</a:t>
                </a:r>
                <a:r>
                  <a:rPr lang="en-US" sz="2400" b="1" dirty="0"/>
                  <a:t> = “SELECT … ?2”</a:t>
                </a:r>
              </a:p>
            </p:txBody>
          </p:sp>
          <p:cxnSp>
            <p:nvCxnSpPr>
              <p:cNvPr id="48" name="Straight Connector 47"/>
              <p:cNvCxnSpPr/>
              <p:nvPr/>
            </p:nvCxnSpPr>
            <p:spPr>
              <a:xfrm rot="5400000">
                <a:off x="4152900" y="2019300"/>
                <a:ext cx="1905000" cy="6096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Loops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59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String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“OR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798096" y="3011904"/>
            <a:ext cx="3621504" cy="22860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3721768" y="1319464"/>
            <a:ext cx="1307432" cy="21656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ransition advTm="1154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Example:  Using JPA to query DB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String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7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62600" y="1931126"/>
            <a:ext cx="3124200" cy="150810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>
                <a:solidFill>
                  <a:schemeClr val="bg1">
                    <a:lumMod val="65000"/>
                  </a:schemeClr>
                </a:solidFill>
              </a:rPr>
              <a:t>Build query string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>
                <a:solidFill>
                  <a:schemeClr val="bg1">
                    <a:lumMod val="65000"/>
                  </a:schemeClr>
                </a:solidFill>
              </a:rPr>
              <a:t>Create query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/>
              <a:t>Set parameters</a:t>
            </a:r>
          </a:p>
        </p:txBody>
      </p:sp>
      <p:sp>
        <p:nvSpPr>
          <p:cNvPr id="5" name="Isosceles Triangle 4"/>
          <p:cNvSpPr/>
          <p:nvPr/>
        </p:nvSpPr>
        <p:spPr>
          <a:xfrm rot="5400000">
            <a:off x="596537" y="4191000"/>
            <a:ext cx="152400" cy="152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ransition advTm="3219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Loops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60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278553"/>
            <a:ext cx="57150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List&lt;Link&gt; links)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String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“OR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798096" y="3011904"/>
            <a:ext cx="3621504" cy="22860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721768" y="1319464"/>
            <a:ext cx="2069432" cy="22860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Tm="2860"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Loops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61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278553"/>
            <a:ext cx="57150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List&lt;Link&gt; links)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String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“OR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798096" y="3011904"/>
            <a:ext cx="3621504" cy="22860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Tm="2969"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Loops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62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278553"/>
            <a:ext cx="5715000" cy="432426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List&lt;Link&gt; links)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String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for(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= 0;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&lt;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links.size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++)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 OR w.link.id = ?” +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}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...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774032" y="3244512"/>
            <a:ext cx="4993104" cy="898360"/>
          </a:xfrm>
          <a:prstGeom prst="roundRect">
            <a:avLst>
              <a:gd name="adj" fmla="val 9786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Tm="5281"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" y="1278553"/>
            <a:ext cx="5715000" cy="432426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List&lt;Link&gt; links)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String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for(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= 0;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&lt;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links.size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++)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 OR w.link.id = ?” +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}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...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Loops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63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876800" y="4876800"/>
            <a:ext cx="4114800" cy="578882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qStr</a:t>
            </a:r>
            <a:r>
              <a:rPr lang="en-US" sz="2800" b="1" dirty="0"/>
              <a:t> = ???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76800" y="4868466"/>
            <a:ext cx="4114800" cy="1532334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qStr</a:t>
            </a:r>
            <a:r>
              <a:rPr lang="en-US" sz="2800" b="1" dirty="0"/>
              <a:t> =</a:t>
            </a:r>
          </a:p>
          <a:p>
            <a:r>
              <a:rPr lang="en-US" sz="2800" b="1" dirty="0"/>
              <a:t>  “SELECT … w.id = ?1”</a:t>
            </a:r>
          </a:p>
          <a:p>
            <a:r>
              <a:rPr lang="en-US" sz="2800" b="1" dirty="0"/>
              <a:t>  (  “ OR w.link.id = ?#”  )*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895600" y="4114800"/>
            <a:ext cx="1905000" cy="762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ransition advTm="4070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9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" y="1278553"/>
            <a:ext cx="5715000" cy="432426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List&lt;Link&gt; links)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String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for(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= 0;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&lt;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links.size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++)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 OR w.link.id = ?” +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}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...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Loops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64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76800" y="4868466"/>
            <a:ext cx="4114800" cy="1532334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qStr</a:t>
            </a:r>
            <a:r>
              <a:rPr lang="en-US" sz="2800" b="1" dirty="0"/>
              <a:t> =</a:t>
            </a:r>
          </a:p>
          <a:p>
            <a:r>
              <a:rPr lang="en-US" sz="2800" b="1" dirty="0"/>
              <a:t>  “SELECT … w.id = ?1”</a:t>
            </a:r>
          </a:p>
          <a:p>
            <a:r>
              <a:rPr lang="en-US" sz="2800" b="1" dirty="0"/>
              <a:t>  (  “ OR w.link.id = ?#”  )*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895600" y="4114800"/>
            <a:ext cx="1905000" cy="762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1792704" y="2398296"/>
            <a:ext cx="3124200" cy="609600"/>
          </a:xfrm>
          <a:prstGeom prst="roundRect">
            <a:avLst/>
          </a:prstGeom>
          <a:noFill/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2029328" y="3505200"/>
            <a:ext cx="2971800" cy="381000"/>
          </a:xfrm>
          <a:prstGeom prst="roundRect">
            <a:avLst/>
          </a:prstGeom>
          <a:noFill/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Curved Right Arrow 23"/>
          <p:cNvSpPr/>
          <p:nvPr/>
        </p:nvSpPr>
        <p:spPr>
          <a:xfrm rot="19734282" flipH="1" flipV="1">
            <a:off x="5716564" y="1657024"/>
            <a:ext cx="1219200" cy="3591186"/>
          </a:xfrm>
          <a:prstGeom prst="curvedRightArrow">
            <a:avLst>
              <a:gd name="adj1" fmla="val 18812"/>
              <a:gd name="adj2" fmla="val 37548"/>
              <a:gd name="adj3" fmla="val 302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Curved Right Arrow 24"/>
          <p:cNvSpPr/>
          <p:nvPr/>
        </p:nvSpPr>
        <p:spPr>
          <a:xfrm rot="18655130" flipV="1">
            <a:off x="2702505" y="3607374"/>
            <a:ext cx="1219200" cy="3681690"/>
          </a:xfrm>
          <a:prstGeom prst="curvedRightArrow">
            <a:avLst>
              <a:gd name="adj1" fmla="val 18812"/>
              <a:gd name="adj2" fmla="val 37548"/>
              <a:gd name="adj3" fmla="val 302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5141496" y="5434264"/>
            <a:ext cx="3240504" cy="381000"/>
          </a:xfrm>
          <a:prstGeom prst="roundRect">
            <a:avLst/>
          </a:prstGeom>
          <a:noFill/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5157536" y="5891464"/>
            <a:ext cx="3657600" cy="381000"/>
          </a:xfrm>
          <a:prstGeom prst="roundRect">
            <a:avLst/>
          </a:prstGeom>
          <a:noFill/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ransition advTm="1607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5" grpId="0" animBg="1"/>
      <p:bldP spid="27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" y="1278553"/>
            <a:ext cx="5715000" cy="432426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List&lt;Link&gt; links)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String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for(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= 0;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&lt;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links.size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++)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 OR w.link.id = ?” +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}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...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Loops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65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76800" y="4868466"/>
            <a:ext cx="4114800" cy="1532334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qStr</a:t>
            </a:r>
            <a:r>
              <a:rPr lang="en-US" sz="2800" b="1" dirty="0"/>
              <a:t> =</a:t>
            </a:r>
          </a:p>
          <a:p>
            <a:r>
              <a:rPr lang="en-US" sz="2800" b="1" dirty="0"/>
              <a:t>  “SELECT … w.id = ?1”</a:t>
            </a:r>
          </a:p>
          <a:p>
            <a:r>
              <a:rPr lang="en-US" sz="2800" b="1" dirty="0"/>
              <a:t>  (  “ OR w.link.id = ?#”  )*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895600" y="4114800"/>
            <a:ext cx="1905000" cy="762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410200" y="1219200"/>
            <a:ext cx="3505200" cy="1736646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/>
              <a:t>Deep Refactoring:</a:t>
            </a:r>
          </a:p>
          <a:p>
            <a:pPr marL="182880">
              <a:buFont typeface="Arial" pitchFamily="34" charset="0"/>
              <a:buChar char="•"/>
            </a:pPr>
            <a:r>
              <a:rPr lang="en-US" sz="2400" b="1" dirty="0"/>
              <a:t>  know query structure</a:t>
            </a:r>
          </a:p>
          <a:p>
            <a:pPr marL="182880">
              <a:buFont typeface="Arial" pitchFamily="34" charset="0"/>
              <a:buChar char="•"/>
            </a:pPr>
            <a:r>
              <a:rPr lang="en-US" sz="2400" b="1" dirty="0"/>
              <a:t>  know fragment </a:t>
            </a:r>
            <a:r>
              <a:rPr lang="en-US" sz="2400" b="1" dirty="0" err="1"/>
              <a:t>locs</a:t>
            </a:r>
            <a:endParaRPr lang="en-US" sz="2400" b="1" dirty="0"/>
          </a:p>
          <a:p>
            <a:pPr marL="182880">
              <a:buFont typeface="Arial" pitchFamily="34" charset="0"/>
              <a:buChar char="•"/>
            </a:pPr>
            <a:r>
              <a:rPr lang="en-US" sz="2400" b="1" dirty="0"/>
              <a:t>  </a:t>
            </a:r>
            <a:r>
              <a:rPr lang="en-US" sz="2400" b="1" dirty="0" err="1"/>
              <a:t>refactor</a:t>
            </a:r>
            <a:r>
              <a:rPr lang="en-US" sz="2400" b="1" dirty="0"/>
              <a:t> across loops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410200" y="3051922"/>
            <a:ext cx="3505200" cy="1736646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2">
                <a:lumMod val="75000"/>
              </a:schemeClr>
            </a:solidFill>
          </a:ln>
        </p:spPr>
        <p:txBody>
          <a:bodyPr wrap="square" rIns="0" rtlCol="0">
            <a:spAutoFit/>
          </a:bodyPr>
          <a:lstStyle/>
          <a:p>
            <a:r>
              <a:rPr lang="en-US" sz="2400" b="1" dirty="0"/>
              <a:t>Deep </a:t>
            </a:r>
            <a:r>
              <a:rPr lang="en-US" sz="2400" b="1" dirty="0" err="1"/>
              <a:t>Typechecking</a:t>
            </a:r>
            <a:r>
              <a:rPr lang="en-US" sz="2400" b="1" dirty="0"/>
              <a:t>:</a:t>
            </a:r>
          </a:p>
          <a:p>
            <a:pPr marL="182880">
              <a:buFont typeface="Arial" pitchFamily="34" charset="0"/>
              <a:buChar char="•"/>
            </a:pPr>
            <a:r>
              <a:rPr lang="en-US" sz="2400" b="1" dirty="0"/>
              <a:t>  unknown # of </a:t>
            </a:r>
            <a:r>
              <a:rPr lang="en-US" sz="2400" b="1" dirty="0" err="1"/>
              <a:t>params</a:t>
            </a:r>
            <a:endParaRPr lang="en-US" sz="2400" b="1" dirty="0"/>
          </a:p>
          <a:p>
            <a:pPr marL="182880">
              <a:buFont typeface="Arial" pitchFamily="34" charset="0"/>
              <a:buChar char="•"/>
            </a:pPr>
            <a:r>
              <a:rPr lang="en-US" sz="2400" b="1" dirty="0"/>
              <a:t>  do not check </a:t>
            </a:r>
            <a:r>
              <a:rPr lang="en-US" sz="2400" b="1" dirty="0" err="1"/>
              <a:t>params</a:t>
            </a:r>
            <a:endParaRPr lang="en-US" sz="2400" b="1" dirty="0"/>
          </a:p>
          <a:p>
            <a:pPr marL="182880">
              <a:buFont typeface="Arial" pitchFamily="34" charset="0"/>
              <a:buChar char="•"/>
            </a:pPr>
            <a:r>
              <a:rPr lang="en-US" sz="2400" b="1" dirty="0"/>
              <a:t>  can still check result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5141496" y="5421912"/>
            <a:ext cx="3164304" cy="381320"/>
          </a:xfrm>
          <a:prstGeom prst="roundRect">
            <a:avLst/>
          </a:prstGeom>
          <a:solidFill>
            <a:srgbClr val="FF0000">
              <a:alpha val="2000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1800728" y="2422360"/>
            <a:ext cx="3152272" cy="549440"/>
          </a:xfrm>
          <a:prstGeom prst="roundRect">
            <a:avLst/>
          </a:prstGeom>
          <a:solidFill>
            <a:srgbClr val="FF0000">
              <a:alpha val="2000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5141496" y="5879112"/>
            <a:ext cx="3697704" cy="381320"/>
          </a:xfrm>
          <a:prstGeom prst="roundRect">
            <a:avLst/>
          </a:prstGeom>
          <a:solidFill>
            <a:srgbClr val="00B050">
              <a:alpha val="20000"/>
            </a:srgbClr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2057400" y="3529264"/>
            <a:ext cx="2971800" cy="305120"/>
          </a:xfrm>
          <a:prstGeom prst="roundRect">
            <a:avLst/>
          </a:prstGeom>
          <a:solidFill>
            <a:srgbClr val="00B050">
              <a:alpha val="20000"/>
            </a:srgbClr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6172200" y="5867400"/>
            <a:ext cx="1371600" cy="381000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2638928" y="3529264"/>
            <a:ext cx="1247272" cy="304800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eft Arrow 19"/>
          <p:cNvSpPr/>
          <p:nvPr/>
        </p:nvSpPr>
        <p:spPr>
          <a:xfrm rot="2420354">
            <a:off x="3300878" y="4728017"/>
            <a:ext cx="3130019" cy="394533"/>
          </a:xfrm>
          <a:prstGeom prst="leftArrow">
            <a:avLst>
              <a:gd name="adj1" fmla="val 50000"/>
              <a:gd name="adj2" fmla="val 82795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ransition advTm="7732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9E9F97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C9D99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2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C9D99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4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C9D99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6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7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C9D99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7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 animBg="1"/>
      <p:bldP spid="11" grpId="0" animBg="1"/>
      <p:bldP spid="13" grpId="0" animBg="1"/>
      <p:bldP spid="13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Multiple Methods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66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278553"/>
            <a:ext cx="4267200" cy="51783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mainQueryStr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“SELECT ... ?1”;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Object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getMain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String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=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mainQueryStr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Query q =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“main”);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mainId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((Weblog)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getMain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()).id;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85800" y="2667000"/>
            <a:ext cx="3733800" cy="38100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457200" y="1295400"/>
            <a:ext cx="3733800" cy="91440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648200" y="1202353"/>
            <a:ext cx="4572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String Analysis : </a:t>
            </a:r>
          </a:p>
          <a:p>
            <a:pPr marL="274320">
              <a:buFont typeface="Arial" pitchFamily="34" charset="0"/>
              <a:buChar char="•"/>
            </a:pPr>
            <a:r>
              <a:rPr lang="en-US" sz="3200" b="1" dirty="0"/>
              <a:t>  </a:t>
            </a:r>
            <a:r>
              <a:rPr lang="en-US" sz="3200" b="1" dirty="0" err="1"/>
              <a:t>interprocedural</a:t>
            </a:r>
            <a:endParaRPr lang="en-US" sz="3200" b="1" dirty="0"/>
          </a:p>
          <a:p>
            <a:pPr marL="274320">
              <a:buFont typeface="Arial" pitchFamily="34" charset="0"/>
              <a:buChar char="•"/>
            </a:pPr>
            <a:r>
              <a:rPr lang="en-US" sz="3200" b="1" dirty="0"/>
              <a:t>  compute </a:t>
            </a:r>
            <a:r>
              <a:rPr lang="en-US" sz="3200" b="1" dirty="0" err="1"/>
              <a:t>regexps</a:t>
            </a:r>
            <a:endParaRPr lang="en-US" sz="3200" b="1" dirty="0"/>
          </a:p>
          <a:p>
            <a:endParaRPr lang="en-US" sz="1200" b="1" dirty="0"/>
          </a:p>
          <a:p>
            <a:r>
              <a:rPr lang="en-US" sz="3200" b="1" dirty="0"/>
              <a:t>Bound Query Analysis : </a:t>
            </a:r>
          </a:p>
          <a:p>
            <a:pPr marL="274320">
              <a:buFont typeface="Arial" pitchFamily="34" charset="0"/>
              <a:buChar char="•"/>
            </a:pPr>
            <a:r>
              <a:rPr lang="en-US" sz="3200" b="1" dirty="0"/>
              <a:t>  </a:t>
            </a:r>
            <a:r>
              <a:rPr lang="en-US" sz="3200" b="1" dirty="0" err="1"/>
              <a:t>intraprocedural</a:t>
            </a:r>
            <a:endParaRPr lang="en-US" sz="3200" b="1" dirty="0"/>
          </a:p>
          <a:p>
            <a:pPr marL="274320">
              <a:buFont typeface="Arial" pitchFamily="34" charset="0"/>
              <a:buChar char="•"/>
            </a:pPr>
            <a:r>
              <a:rPr lang="en-US" sz="3200" b="1" dirty="0"/>
              <a:t>  no complex aliasing</a:t>
            </a:r>
          </a:p>
          <a:p>
            <a:endParaRPr lang="en-US" sz="1200" b="1" dirty="0"/>
          </a:p>
          <a:p>
            <a:r>
              <a:rPr lang="en-US" sz="3200" b="1" dirty="0"/>
              <a:t>Result Analysis :</a:t>
            </a:r>
          </a:p>
          <a:p>
            <a:pPr marL="274320">
              <a:buFont typeface="Arial" pitchFamily="34" charset="0"/>
              <a:buChar char="•"/>
            </a:pPr>
            <a:r>
              <a:rPr lang="en-US" sz="3200" b="1" dirty="0"/>
              <a:t>  </a:t>
            </a:r>
            <a:r>
              <a:rPr lang="en-US" sz="3200" b="1" dirty="0" err="1"/>
              <a:t>interprocedural</a:t>
            </a:r>
            <a:endParaRPr lang="en-US" sz="3200" b="1" dirty="0"/>
          </a:p>
          <a:p>
            <a:pPr marL="274320">
              <a:buFont typeface="Arial" pitchFamily="34" charset="0"/>
              <a:buChar char="•"/>
            </a:pPr>
            <a:r>
              <a:rPr lang="en-US" sz="3200" b="1" dirty="0"/>
              <a:t>  propagate result type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85800" y="3200400"/>
            <a:ext cx="3733800" cy="1524000"/>
          </a:xfrm>
          <a:prstGeom prst="roundRect">
            <a:avLst>
              <a:gd name="adj" fmla="val 10351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685800" y="4343400"/>
            <a:ext cx="3733800" cy="38100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685800" y="5779168"/>
            <a:ext cx="3962400" cy="38100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ransition advTm="8498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C9D99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C9D99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C9D9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C9D99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C9D99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C9D9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9" grpId="0" animBg="1"/>
      <p:bldP spid="9" grpId="1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Example:  Using JPA to query DB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String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?1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?2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”;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7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62600" y="1931126"/>
            <a:ext cx="3124200" cy="150810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>
                <a:solidFill>
                  <a:schemeClr val="bg1">
                    <a:lumMod val="65000"/>
                  </a:schemeClr>
                </a:solidFill>
              </a:rPr>
              <a:t>Build query string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>
                <a:solidFill>
                  <a:schemeClr val="bg1">
                    <a:lumMod val="65000"/>
                  </a:schemeClr>
                </a:solidFill>
              </a:rPr>
              <a:t>Create query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/>
              <a:t>Set parameters</a:t>
            </a:r>
          </a:p>
        </p:txBody>
      </p:sp>
      <p:sp>
        <p:nvSpPr>
          <p:cNvPr id="5" name="Isosceles Triangle 4"/>
          <p:cNvSpPr/>
          <p:nvPr/>
        </p:nvSpPr>
        <p:spPr>
          <a:xfrm rot="5400000">
            <a:off x="596537" y="4191000"/>
            <a:ext cx="152400" cy="152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Curved Up Arrow 7"/>
          <p:cNvSpPr/>
          <p:nvPr/>
        </p:nvSpPr>
        <p:spPr>
          <a:xfrm rot="7590601" flipH="1">
            <a:off x="1740724" y="2916789"/>
            <a:ext cx="2004952" cy="601586"/>
          </a:xfrm>
          <a:prstGeom prst="curvedUpArrow">
            <a:avLst>
              <a:gd name="adj1" fmla="val 20161"/>
              <a:gd name="adj2" fmla="val 48019"/>
              <a:gd name="adj3" fmla="val 331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513224" y="2719136"/>
            <a:ext cx="308808" cy="22860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3882192" y="2995864"/>
            <a:ext cx="308808" cy="22860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urved Up Arrow 10"/>
          <p:cNvSpPr/>
          <p:nvPr/>
        </p:nvSpPr>
        <p:spPr>
          <a:xfrm rot="17585638">
            <a:off x="3325085" y="3608598"/>
            <a:ext cx="1803738" cy="634452"/>
          </a:xfrm>
          <a:prstGeom prst="curvedUpArrow">
            <a:avLst>
              <a:gd name="adj1" fmla="val 20161"/>
              <a:gd name="adj2" fmla="val 48019"/>
              <a:gd name="adj3" fmla="val 331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570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Example:  Using JPA to query DB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String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tx2">
                  <a:lumMod val="60000"/>
                  <a:lumOff val="40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62600" y="1931126"/>
            <a:ext cx="3124200" cy="210826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>
                <a:solidFill>
                  <a:schemeClr val="bg1">
                    <a:lumMod val="65000"/>
                  </a:schemeClr>
                </a:solidFill>
              </a:rPr>
              <a:t>Build query string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>
                <a:solidFill>
                  <a:schemeClr val="bg1">
                    <a:lumMod val="65000"/>
                  </a:schemeClr>
                </a:solidFill>
              </a:rPr>
              <a:t>Create query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>
                <a:solidFill>
                  <a:schemeClr val="bg1">
                    <a:lumMod val="65000"/>
                  </a:schemeClr>
                </a:solidFill>
              </a:rPr>
              <a:t>Set parameters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/>
              <a:t>Execute query</a:t>
            </a:r>
          </a:p>
        </p:txBody>
      </p:sp>
      <p:sp>
        <p:nvSpPr>
          <p:cNvPr id="5" name="Isosceles Triangle 4"/>
          <p:cNvSpPr/>
          <p:nvPr/>
        </p:nvSpPr>
        <p:spPr>
          <a:xfrm rot="5400000">
            <a:off x="596537" y="5003074"/>
            <a:ext cx="152400" cy="152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ransition advTm="614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Example:  Using JPA to query DB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String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62600" y="1931126"/>
            <a:ext cx="3124200" cy="210826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/>
              <a:t>Build query string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/>
              <a:t>Create query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/>
              <a:t>Set parameters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/>
              <a:t>Execute query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5791200" y="4191000"/>
            <a:ext cx="2133600" cy="114300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</a:rPr>
              <a:t> Efficient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</a:rPr>
              <a:t> Flexible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791200" y="5486400"/>
            <a:ext cx="2133600" cy="76200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rgbClr val="FF0000"/>
                </a:solidFill>
              </a:rPr>
              <a:t>Unsafe</a:t>
            </a:r>
          </a:p>
        </p:txBody>
      </p:sp>
    </p:spTree>
    <p:custDataLst>
      <p:tags r:id="rId1"/>
    </p:custDataLst>
  </p:cSld>
  <p:clrMapOvr>
    <a:masterClrMapping/>
  </p:clrMapOvr>
  <p:transition advTm="8235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1|9.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|21.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|2.5|4.7|12.3|5.9|3.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|25.5|26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9.2|8.4|18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9|44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5|4.5|6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4|31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|11.5|8.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9368</TotalTime>
  <Words>8164</Words>
  <Application>Microsoft Macintosh PowerPoint</Application>
  <PresentationFormat>On-screen Show (4:3)</PresentationFormat>
  <Paragraphs>1497</Paragraphs>
  <Slides>66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73" baseType="lpstr">
      <vt:lpstr>Arial Unicode MS</vt:lpstr>
      <vt:lpstr>Arial</vt:lpstr>
      <vt:lpstr>Calibri</vt:lpstr>
      <vt:lpstr>Courier New</vt:lpstr>
      <vt:lpstr>Wingdings</vt:lpstr>
      <vt:lpstr>Wingdings 3</vt:lpstr>
      <vt:lpstr>Office Theme</vt:lpstr>
      <vt:lpstr>Communicating with Databases</vt:lpstr>
      <vt:lpstr>Example:  Using JPA to query DB</vt:lpstr>
      <vt:lpstr>Example:  Using JPA to query DB</vt:lpstr>
      <vt:lpstr>Example:  Using JPA to query DB</vt:lpstr>
      <vt:lpstr>Example:  Using JPA to query DB</vt:lpstr>
      <vt:lpstr>Example:  Using JPA to query DB</vt:lpstr>
      <vt:lpstr>Example:  Using JPA to query DB</vt:lpstr>
      <vt:lpstr>Example:  Using JPA to query DB</vt:lpstr>
      <vt:lpstr>Example:  Using JPA to query DB</vt:lpstr>
      <vt:lpstr>Uncaught Errors</vt:lpstr>
      <vt:lpstr>Uncaught Errors</vt:lpstr>
      <vt:lpstr>Uncaught Errors</vt:lpstr>
      <vt:lpstr>Uncaught Errors</vt:lpstr>
      <vt:lpstr>Uncaught Errors</vt:lpstr>
      <vt:lpstr>Uncaught Errors</vt:lpstr>
      <vt:lpstr>Uncaught Errors</vt:lpstr>
      <vt:lpstr>Uncaught Errors</vt:lpstr>
      <vt:lpstr>Refactor: Weblog.id  Weblog.name</vt:lpstr>
      <vt:lpstr>Refactor: Weblog.id  Weblog.name</vt:lpstr>
      <vt:lpstr>Refactor: Weblog.id  Weblog.name</vt:lpstr>
      <vt:lpstr>String Based Query Challenges</vt:lpstr>
      <vt:lpstr>Deep Typechecking Example</vt:lpstr>
      <vt:lpstr>Deep Typechecking Example</vt:lpstr>
      <vt:lpstr>Bound Query Analysis</vt:lpstr>
      <vt:lpstr>Bound Query Analysis</vt:lpstr>
      <vt:lpstr>Bound Query Analysis</vt:lpstr>
      <vt:lpstr>Bound Query Analysis</vt:lpstr>
      <vt:lpstr>Bound Query Analysis</vt:lpstr>
      <vt:lpstr>Bound Query Analysis</vt:lpstr>
      <vt:lpstr>Bound Query Analysis</vt:lpstr>
      <vt:lpstr>Bound Query Analysis</vt:lpstr>
      <vt:lpstr>Bound Query Analysis</vt:lpstr>
      <vt:lpstr>Bound Query Analysis</vt:lpstr>
      <vt:lpstr>Bound Query Analysis</vt:lpstr>
      <vt:lpstr>Deep Refactoring Example</vt:lpstr>
      <vt:lpstr>Deep Refactoring Example</vt:lpstr>
      <vt:lpstr>Deep Refactoring Example</vt:lpstr>
      <vt:lpstr>Deep Refactoring Example</vt:lpstr>
      <vt:lpstr>Deep Refactoring Example</vt:lpstr>
      <vt:lpstr>Deep Refactoring Example</vt:lpstr>
      <vt:lpstr>Deep Refactoring Example</vt:lpstr>
      <vt:lpstr>Deep Refactoring Example</vt:lpstr>
      <vt:lpstr>Deep Refactoring Example</vt:lpstr>
      <vt:lpstr>Flow Sensitivity</vt:lpstr>
      <vt:lpstr>Flow Sensitivity</vt:lpstr>
      <vt:lpstr>Flow Sensitivity</vt:lpstr>
      <vt:lpstr>Flow Sensitivity</vt:lpstr>
      <vt:lpstr>Flow Sensitivity</vt:lpstr>
      <vt:lpstr>Flow Sensitivity</vt:lpstr>
      <vt:lpstr>Flow Sensitivity</vt:lpstr>
      <vt:lpstr>Flow Sensitivity</vt:lpstr>
      <vt:lpstr>Flow Sensitivity</vt:lpstr>
      <vt:lpstr>Flow Sensitivity</vt:lpstr>
      <vt:lpstr>Flow Sensitivity</vt:lpstr>
      <vt:lpstr>Flow Sensitivity</vt:lpstr>
      <vt:lpstr>Flow Sensitivity</vt:lpstr>
      <vt:lpstr>Flow Sensitivity</vt:lpstr>
      <vt:lpstr>Flow Sensitivity</vt:lpstr>
      <vt:lpstr>Loops</vt:lpstr>
      <vt:lpstr>Loops</vt:lpstr>
      <vt:lpstr>Loops</vt:lpstr>
      <vt:lpstr>Loops</vt:lpstr>
      <vt:lpstr>Loops</vt:lpstr>
      <vt:lpstr>Loops</vt:lpstr>
      <vt:lpstr>Loops</vt:lpstr>
      <vt:lpstr>Multiple Methods</vt:lpstr>
    </vt:vector>
  </TitlesOfParts>
  <Company/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ztatlock</dc:creator>
  <cp:lastModifiedBy>Zachary L. Tatlock</cp:lastModifiedBy>
  <cp:revision>415</cp:revision>
  <dcterms:created xsi:type="dcterms:W3CDTF">2008-10-13T23:21:47Z</dcterms:created>
  <dcterms:modified xsi:type="dcterms:W3CDTF">2018-05-11T13:18:02Z</dcterms:modified>
</cp:coreProperties>
</file>