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447" r:id="rId2"/>
    <p:sldId id="448" r:id="rId3"/>
    <p:sldId id="376" r:id="rId4"/>
    <p:sldId id="377" r:id="rId5"/>
    <p:sldId id="463" r:id="rId6"/>
    <p:sldId id="409" r:id="rId7"/>
    <p:sldId id="412" r:id="rId8"/>
    <p:sldId id="413" r:id="rId9"/>
    <p:sldId id="414" r:id="rId10"/>
    <p:sldId id="450" r:id="rId11"/>
    <p:sldId id="416" r:id="rId12"/>
    <p:sldId id="417" r:id="rId13"/>
    <p:sldId id="422" r:id="rId14"/>
    <p:sldId id="423" r:id="rId15"/>
    <p:sldId id="424" r:id="rId16"/>
    <p:sldId id="425" r:id="rId17"/>
    <p:sldId id="451" r:id="rId18"/>
    <p:sldId id="426" r:id="rId19"/>
    <p:sldId id="427" r:id="rId20"/>
    <p:sldId id="428" r:id="rId21"/>
    <p:sldId id="430" r:id="rId22"/>
    <p:sldId id="446" r:id="rId23"/>
    <p:sldId id="429" r:id="rId24"/>
    <p:sldId id="380" r:id="rId25"/>
    <p:sldId id="381" r:id="rId26"/>
    <p:sldId id="452" r:id="rId27"/>
    <p:sldId id="462" r:id="rId28"/>
    <p:sldId id="433" r:id="rId29"/>
    <p:sldId id="420" r:id="rId30"/>
    <p:sldId id="453" r:id="rId31"/>
    <p:sldId id="438" r:id="rId32"/>
    <p:sldId id="439" r:id="rId33"/>
    <p:sldId id="455" r:id="rId34"/>
    <p:sldId id="456" r:id="rId35"/>
    <p:sldId id="457" r:id="rId36"/>
    <p:sldId id="458" r:id="rId37"/>
    <p:sldId id="459" r:id="rId38"/>
    <p:sldId id="460" r:id="rId39"/>
    <p:sldId id="461" r:id="rId40"/>
    <p:sldId id="443" r:id="rId41"/>
    <p:sldId id="444" r:id="rId42"/>
    <p:sldId id="390" r:id="rId43"/>
  </p:sldIdLst>
  <p:sldSz cx="9144000" cy="6858000" type="screen4x3"/>
  <p:notesSz cx="6934200" cy="92202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B80"/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06" autoAdjust="0"/>
    <p:restoredTop sz="84499" autoAdjust="0"/>
  </p:normalViewPr>
  <p:slideViewPr>
    <p:cSldViewPr>
      <p:cViewPr varScale="1">
        <p:scale>
          <a:sx n="160" d="100"/>
          <a:sy n="160" d="100"/>
        </p:scale>
        <p:origin x="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/>
              <a:t>Zach Tatlock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14</a:t>
            </a: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Generics 2</a:t>
            </a:r>
          </a:p>
        </p:txBody>
      </p:sp>
    </p:spTree>
    <p:extLst>
      <p:ext uri="{BB962C8B-B14F-4D97-AF65-F5344CB8AC3E}">
        <p14:creationId xmlns:p14="http://schemas.microsoft.com/office/powerpoint/2010/main" val="77728649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/>
              <a:t>Subtyping</a:t>
            </a:r>
            <a:r>
              <a:rPr lang="en-US" sz="2800" dirty="0"/>
              <a:t> and Generics</a:t>
            </a:r>
            <a:endParaRPr lang="en-US" sz="2800" i="1" dirty="0"/>
          </a:p>
          <a:p>
            <a:r>
              <a:rPr lang="en-US" sz="2800" dirty="0">
                <a:solidFill>
                  <a:schemeClr val="accent2"/>
                </a:solidFill>
              </a:rPr>
              <a:t>Using </a:t>
            </a:r>
            <a:r>
              <a:rPr lang="en-US" sz="2800" i="1" dirty="0">
                <a:solidFill>
                  <a:schemeClr val="accent2"/>
                </a:solidFill>
              </a:rPr>
              <a:t>bounds</a:t>
            </a:r>
            <a:r>
              <a:rPr lang="en-US" sz="2800" dirty="0">
                <a:solidFill>
                  <a:schemeClr val="accent2"/>
                </a:solidFill>
              </a:rPr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204465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verbose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How to use </a:t>
            </a:r>
            <a:r>
              <a:rPr lang="en-US" sz="2000" i="1" dirty="0">
                <a:solidFill>
                  <a:schemeClr val="accent2"/>
                </a:solidFill>
              </a:rPr>
              <a:t>type bounds</a:t>
            </a:r>
            <a:r>
              <a:rPr lang="en-US" sz="2000" dirty="0"/>
              <a:t> to write reusable code despite invariant subtyping</a:t>
            </a:r>
          </a:p>
          <a:p>
            <a:pPr lvl="1"/>
            <a:r>
              <a:rPr lang="en-US" sz="2000" dirty="0"/>
              <a:t>Elegant technique using generic methods</a:t>
            </a:r>
          </a:p>
          <a:p>
            <a:pPr lvl="1"/>
            <a:r>
              <a:rPr lang="en-US" sz="2000" dirty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Then: </a:t>
            </a:r>
            <a:r>
              <a:rPr lang="en-US" sz="2000" i="1" dirty="0">
                <a:solidFill>
                  <a:schemeClr val="accent2"/>
                </a:solidFill>
              </a:rPr>
              <a:t>Java wildcards</a:t>
            </a:r>
            <a:endParaRPr lang="en-US" sz="2000" dirty="0"/>
          </a:p>
          <a:p>
            <a:pPr lvl="1"/>
            <a:r>
              <a:rPr lang="en-US" sz="2000" dirty="0"/>
              <a:t>Essentially provide the same expressiveness</a:t>
            </a:r>
          </a:p>
          <a:p>
            <a:pPr lvl="1"/>
            <a:r>
              <a:rPr lang="en-US" sz="2000" i="1" dirty="0"/>
              <a:t>Less verbose</a:t>
            </a:r>
            <a:r>
              <a:rPr lang="en-US" sz="2000" dirty="0"/>
              <a:t>: No need to declare type parameters that would be used only once</a:t>
            </a:r>
          </a:p>
          <a:p>
            <a:pPr lvl="1"/>
            <a:r>
              <a:rPr lang="en-US" sz="2000" i="1" dirty="0"/>
              <a:t>Better style</a:t>
            </a:r>
            <a:r>
              <a:rPr lang="en-US" sz="2000" dirty="0"/>
              <a:t> because Java programmers recognize how wildcards are used for common idioms</a:t>
            </a:r>
          </a:p>
          <a:p>
            <a:pPr lvl="2"/>
            <a:r>
              <a:rPr lang="en-US" sz="2000" dirty="0"/>
              <a:t>Easier to read (?) once you get used to it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What is the best type for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>
                <a:latin typeface="+mj-lt"/>
              </a:rPr>
              <a:t>’s</a:t>
            </a:r>
            <a:r>
              <a:rPr lang="en-GB" sz="2000" dirty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… while allowing correct implementations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Does not let clients pass other collections, like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Better: use a </a:t>
            </a:r>
            <a:r>
              <a:rPr lang="en-GB" sz="2000" dirty="0" err="1"/>
              <a:t>supertype</a:t>
            </a:r>
            <a:r>
              <a:rPr lang="en-GB" sz="2000" dirty="0"/>
              <a:t> interface with just what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not related to invariant subtyping [yet]</a:t>
            </a:r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Client cannot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Should be okay because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only need to read from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the invariant-subtyping limitation</a:t>
            </a:r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Now client </a:t>
            </a:r>
            <a:r>
              <a:rPr lang="en-GB" sz="2000" i="1" dirty="0">
                <a:latin typeface="+mj-lt"/>
              </a:rPr>
              <a:t>can</a:t>
            </a:r>
            <a:r>
              <a:rPr lang="en-GB" sz="2000" dirty="0">
                <a:latin typeface="+mj-lt"/>
              </a:rPr>
              <a:t>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won’t know what element type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/>
              <a:t> is, but will know it is a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So it cannot add anything to collection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But this is enough to implement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copy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/>
              <a:t>Subtyping</a:t>
            </a:r>
            <a:r>
              <a:rPr lang="en-US" sz="2800" dirty="0"/>
              <a:t> and Generics</a:t>
            </a:r>
            <a:endParaRPr lang="en-US" sz="2800" i="1" dirty="0"/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Using </a:t>
            </a:r>
            <a:r>
              <a:rPr lang="en-US" sz="2800" i="1" dirty="0">
                <a:solidFill>
                  <a:schemeClr val="accent2"/>
                </a:solidFill>
              </a:rPr>
              <a:t>wildcards</a:t>
            </a:r>
            <a:r>
              <a:rPr lang="en-US" sz="2800" dirty="0">
                <a:solidFill>
                  <a:schemeClr val="accent2"/>
                </a:solidFill>
              </a:rPr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733224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,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than (but semantically identical to)</a:t>
            </a: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>
                <a:solidFill>
                  <a:schemeClr val="accent2"/>
                </a:solidFill>
              </a:rPr>
              <a:t>Subtyping</a:t>
            </a:r>
            <a:r>
              <a:rPr lang="en-US" sz="2800" dirty="0">
                <a:solidFill>
                  <a:schemeClr val="accent2"/>
                </a:solidFill>
              </a:rPr>
              <a:t> and Generics</a:t>
            </a:r>
            <a:endParaRPr lang="en-US" sz="2800" i="1" dirty="0">
              <a:solidFill>
                <a:schemeClr val="accent2"/>
              </a:solidFill>
            </a:endParaRPr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835345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</a:rPr>
              <a:t>No change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PECS: </a:t>
            </a:r>
            <a:r>
              <a:rPr lang="en-US" u="sng" dirty="0"/>
              <a:t>P</a:t>
            </a:r>
            <a:r>
              <a:rPr lang="en-US" dirty="0"/>
              <a:t>roducer </a:t>
            </a:r>
            <a:r>
              <a:rPr lang="en-US" u="sng" dirty="0"/>
              <a:t>E</a:t>
            </a:r>
            <a:r>
              <a:rPr lang="en-US" dirty="0"/>
              <a:t>xtends, </a:t>
            </a:r>
            <a:r>
              <a:rPr lang="en-US" u="sng" dirty="0"/>
              <a:t>C</a:t>
            </a:r>
            <a:r>
              <a:rPr lang="en-US" dirty="0"/>
              <a:t>onsumer </a:t>
            </a:r>
            <a:r>
              <a:rPr lang="en-US" u="sng" dirty="0"/>
              <a:t>S</a:t>
            </a:r>
            <a:r>
              <a:rPr lang="en-US" dirty="0"/>
              <a:t>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Where should you insert wildcards?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Should you use </a:t>
            </a:r>
            <a:r>
              <a:rPr lang="en-US" sz="2000" b="1" dirty="0">
                <a:latin typeface="Courier New"/>
                <a:cs typeface="Courier New"/>
              </a:rPr>
              <a:t>extends</a:t>
            </a:r>
            <a:r>
              <a:rPr lang="en-US" sz="2000" dirty="0"/>
              <a:t> or </a:t>
            </a:r>
            <a:r>
              <a:rPr lang="en-US" sz="2000" b="1" dirty="0">
                <a:latin typeface="Courier New"/>
                <a:cs typeface="Courier New"/>
              </a:rPr>
              <a:t>super</a:t>
            </a:r>
            <a:r>
              <a:rPr lang="en-US" sz="2000" dirty="0"/>
              <a:t> or neither?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extends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(from a </a:t>
            </a:r>
            <a:r>
              <a:rPr lang="en-US" sz="2000" i="1" dirty="0"/>
              <a:t>producer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subtype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super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(into a </a:t>
            </a:r>
            <a:r>
              <a:rPr lang="en-US" sz="2000" i="1" dirty="0"/>
              <a:t>consumer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</a:t>
            </a:r>
            <a:r>
              <a:rPr lang="en-US" sz="2000" dirty="0" err="1"/>
              <a:t>supertype</a:t>
            </a:r>
            <a:endParaRPr lang="en-US" sz="2000" dirty="0"/>
          </a:p>
          <a:p>
            <a:pPr lvl="1"/>
            <a:r>
              <a:rPr lang="en-US" sz="2000" dirty="0"/>
              <a:t>Use neither (just </a:t>
            </a:r>
            <a:r>
              <a:rPr lang="en-US" sz="2000" b="1" dirty="0">
                <a:latin typeface="Courier New"/>
                <a:cs typeface="Courier New"/>
              </a:rPr>
              <a:t>T</a:t>
            </a:r>
            <a:r>
              <a:rPr lang="en-US" sz="2000" dirty="0"/>
              <a:t>, not </a:t>
            </a:r>
            <a:r>
              <a:rPr lang="en-US" sz="2000" b="1" dirty="0">
                <a:latin typeface="Courier New"/>
                <a:cs typeface="Courier New"/>
              </a:rPr>
              <a:t>?</a:t>
            </a:r>
            <a:r>
              <a:rPr lang="en-US" sz="2000" dirty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endParaRPr lang="en-US" sz="2000" dirty="0"/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lower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cs typeface="Courier New"/>
              </a:rPr>
              <a:t>As we’ve seen, lower-bound </a:t>
            </a:r>
            <a:r>
              <a:rPr lang="en-US" sz="2000" b="1" dirty="0">
                <a:latin typeface="Courier New"/>
                <a:cs typeface="Courier New"/>
              </a:rPr>
              <a:t>? super T </a:t>
            </a:r>
            <a:r>
              <a:rPr lang="en-US" sz="2000" dirty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</a:t>
            </a:r>
            <a:r>
              <a:rPr lang="en-US" sz="2000" b="1" dirty="0" err="1">
                <a:latin typeface="Courier New"/>
                <a:cs typeface="Courier New"/>
              </a:rPr>
              <a:t>exends</a:t>
            </a:r>
            <a:r>
              <a:rPr lang="en-US" sz="2000" b="1" dirty="0">
                <a:latin typeface="Courier New"/>
                <a:cs typeface="Courier New"/>
              </a:rPr>
              <a:t> T</a:t>
            </a:r>
            <a:r>
              <a:rPr lang="en-US" sz="2000" dirty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But lower-bound is </a:t>
            </a:r>
            <a:r>
              <a:rPr lang="en-US" sz="2000" i="1" dirty="0">
                <a:latin typeface="+mj-lt"/>
                <a:cs typeface="Courier New"/>
              </a:rPr>
              <a:t>only</a:t>
            </a:r>
            <a:r>
              <a:rPr lang="en-US" sz="2000" dirty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versus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Can instantiate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with any type: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/>
              <a:t>, …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/>
              <a:t>&gt;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Foo&gt;</a:t>
            </a:r>
          </a:p>
          <a:p>
            <a:pPr lvl="1"/>
            <a:r>
              <a:rPr lang="en-US" sz="2000" dirty="0"/>
              <a:t>In latter, element type is </a:t>
            </a:r>
            <a:r>
              <a:rPr lang="en-US" sz="2000" b="1" i="1" dirty="0"/>
              <a:t>one</a:t>
            </a:r>
            <a:r>
              <a:rPr lang="en-US" sz="2000" dirty="0"/>
              <a:t> unknown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Animal&gt; </a:t>
            </a:r>
            <a:r>
              <a:rPr lang="en-US" sz="2000" dirty="0"/>
              <a:t>might store only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/>
              <a:t> in the same list</a:t>
            </a:r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/>
              <a:t>&gt; could store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/>
              <a:t>Subtyping</a:t>
            </a:r>
            <a:r>
              <a:rPr lang="en-US" sz="2800" dirty="0"/>
              <a:t> and Generics</a:t>
            </a:r>
            <a:endParaRPr lang="en-US" sz="2800" i="1" dirty="0"/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Digression: Java’s </a:t>
            </a:r>
            <a:r>
              <a:rPr lang="en-US" sz="2800" i="1" dirty="0">
                <a:solidFill>
                  <a:schemeClr val="accent2"/>
                </a:solidFill>
              </a:rPr>
              <a:t>unsoundness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dirty="0" err="1">
                <a:solidFill>
                  <a:schemeClr val="accent2"/>
                </a:solidFill>
              </a:rPr>
              <a:t>es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  <a:endParaRPr lang="en-US" sz="2800" i="1" dirty="0">
              <a:solidFill>
                <a:schemeClr val="accent2"/>
              </a:solidFill>
            </a:endParaRPr>
          </a:p>
          <a:p>
            <a:r>
              <a:rPr lang="en-US" sz="2800" dirty="0"/>
              <a:t>Java realities: </a:t>
            </a:r>
            <a:r>
              <a:rPr lang="en-US" sz="2800" i="1" dirty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2363852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Prove absence of certain run-time errors</a:t>
            </a:r>
          </a:p>
          <a:p>
            <a:r>
              <a:rPr lang="en-US" sz="2800" dirty="0"/>
              <a:t>In Java:</a:t>
            </a:r>
          </a:p>
          <a:p>
            <a:pPr lvl="1"/>
            <a:r>
              <a:rPr lang="en-US" sz="2800" dirty="0"/>
              <a:t>methods/fields guaranteed to exist</a:t>
            </a:r>
          </a:p>
          <a:p>
            <a:pPr lvl="2"/>
            <a:r>
              <a:rPr lang="en-US" sz="2800" dirty="0"/>
              <a:t>compare to, </a:t>
            </a:r>
            <a:r>
              <a:rPr lang="en-US" sz="2800" dirty="0" err="1"/>
              <a:t>eg</a:t>
            </a:r>
            <a:r>
              <a:rPr lang="en-US" sz="2800" dirty="0"/>
              <a:t>, python</a:t>
            </a:r>
          </a:p>
          <a:p>
            <a:pPr lvl="1"/>
            <a:r>
              <a:rPr lang="en-US" sz="2800" dirty="0"/>
              <a:t>programs without casts don’t throw </a:t>
            </a:r>
            <a:r>
              <a:rPr lang="en-US" sz="2800" dirty="0" err="1"/>
              <a:t>ClassCastExceptions</a:t>
            </a:r>
            <a:endParaRPr lang="en-US" sz="2800" dirty="0"/>
          </a:p>
          <a:p>
            <a:r>
              <a:rPr lang="en-US" sz="2800" dirty="0"/>
              <a:t>Type system </a:t>
            </a:r>
            <a:r>
              <a:rPr lang="en-US" sz="2800" i="1" dirty="0"/>
              <a:t>unsound </a:t>
            </a:r>
            <a:r>
              <a:rPr lang="en-US" sz="2800" dirty="0"/>
              <a:t>if it fails to provide its stated guarantees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133157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Given everything we have learned, 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should be unrelated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But in Java, </a:t>
            </a: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lang="en-US" sz="2000" i="1" dirty="0">
                <a:solidFill>
                  <a:srgbClr val="FF0000"/>
                </a:solidFill>
                <a:cs typeface="Courier New" panose="02070309020205020404" pitchFamily="49" charset="0"/>
              </a:rPr>
              <a:t>is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</a:p>
          <a:p>
            <a:pPr lvl="1"/>
            <a:r>
              <a:rPr lang="en-US" sz="2000" dirty="0">
                <a:latin typeface="+mj-lt"/>
              </a:rPr>
              <a:t>Not true subtyping: the subtype does not support setting an array index to hold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/>
              <a:t>Java (and C#) made this decision in pre-generics days</a:t>
            </a:r>
          </a:p>
          <a:p>
            <a:pPr lvl="2"/>
            <a:r>
              <a:rPr lang="en-US" sz="2000" dirty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>
                <a:latin typeface="+mj-lt"/>
              </a:rPr>
              <a:t>Backwards compatibility means it’s here to stay</a:t>
            </a:r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/>
              <a:t>&gt;?</a:t>
            </a:r>
          </a:p>
          <a:p>
            <a:endParaRPr lang="en-US" sz="2000" dirty="0"/>
          </a:p>
          <a:p>
            <a:r>
              <a:rPr lang="en-US" sz="2000" dirty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Last time: Generics intro</a:t>
            </a:r>
          </a:p>
          <a:p>
            <a:r>
              <a:rPr lang="en-US" sz="2800" i="1" dirty="0"/>
              <a:t>Subtyping</a:t>
            </a:r>
            <a:r>
              <a:rPr lang="en-US" sz="2800" dirty="0"/>
              <a:t> and Generics</a:t>
            </a:r>
            <a:endParaRPr lang="en-US" sz="2800" i="1" dirty="0"/>
          </a:p>
          <a:p>
            <a:r>
              <a:rPr lang="en-US" sz="2800" dirty="0"/>
              <a:t>Using </a:t>
            </a:r>
            <a:r>
              <a:rPr lang="en-US" sz="2800" i="1" dirty="0"/>
              <a:t>bounds</a:t>
            </a:r>
            <a:r>
              <a:rPr lang="en-US" sz="2800" dirty="0"/>
              <a:t> for more flexible subtyping</a:t>
            </a:r>
          </a:p>
          <a:p>
            <a:r>
              <a:rPr lang="en-US" sz="2800" dirty="0"/>
              <a:t>Using </a:t>
            </a:r>
            <a:r>
              <a:rPr lang="en-US" sz="2800" i="1" dirty="0"/>
              <a:t>wildcards</a:t>
            </a:r>
            <a:r>
              <a:rPr lang="en-US" sz="2800" dirty="0"/>
              <a:t> for more convenient bounds</a:t>
            </a:r>
          </a:p>
          <a:p>
            <a:r>
              <a:rPr lang="en-US" sz="2800" dirty="0"/>
              <a:t>Digression: Java’s </a:t>
            </a:r>
            <a:r>
              <a:rPr lang="en-US" sz="2800" i="1" dirty="0"/>
              <a:t>unsoundness</a:t>
            </a:r>
            <a:r>
              <a:rPr lang="en-US" sz="2800" dirty="0"/>
              <a:t>(</a:t>
            </a:r>
            <a:r>
              <a:rPr lang="en-US" sz="2800" dirty="0" err="1"/>
              <a:t>es</a:t>
            </a:r>
            <a:r>
              <a:rPr lang="en-US" sz="2800" dirty="0"/>
              <a:t>)</a:t>
            </a:r>
            <a:endParaRPr lang="en-US" sz="2800" i="1" dirty="0"/>
          </a:p>
          <a:p>
            <a:r>
              <a:rPr lang="en-US" sz="2800" dirty="0">
                <a:solidFill>
                  <a:schemeClr val="accent2"/>
                </a:solidFill>
              </a:rPr>
              <a:t>Java realities: </a:t>
            </a:r>
            <a:r>
              <a:rPr lang="en-US" sz="2800" i="1" dirty="0">
                <a:solidFill>
                  <a:schemeClr val="accent2"/>
                </a:solidFill>
              </a:rPr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1127359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Compiler gives an unchecked warning, since this is something the runtime system </a:t>
            </a:r>
            <a:r>
              <a:rPr lang="en-US" i="1" dirty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Usually, if you think you need to do this, you're wrong</a:t>
            </a:r>
          </a:p>
          <a:p>
            <a:pPr lvl="1"/>
            <a:r>
              <a:rPr lang="en-US" dirty="0"/>
              <a:t>Most common real need is creating arrays with generic element types (discussed shortly), when doing things like implementing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can also be cast to any generic type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Java guarantees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holds a (subtype of) the </a:t>
            </a:r>
            <a:r>
              <a:rPr lang="en-US" sz="2000" i="1" dirty="0"/>
              <a:t>raw type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/>
              <a:t>Java does not guarantee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has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elements at run-time</a:t>
            </a:r>
          </a:p>
          <a:p>
            <a:pPr lvl="1"/>
            <a:r>
              <a:rPr lang="en-US" sz="2000" dirty="0"/>
              <a:t>Will be true unless unchecked casts involving generics are used</a:t>
            </a:r>
          </a:p>
          <a:p>
            <a:pPr lvl="1"/>
            <a:r>
              <a:rPr lang="en-US" sz="2000" dirty="0"/>
              <a:t>Compiler inserts casts to/from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for generics</a:t>
            </a:r>
          </a:p>
          <a:p>
            <a:pPr lvl="2"/>
            <a:r>
              <a:rPr lang="en-US" sz="2000" dirty="0"/>
              <a:t>If these </a:t>
            </a:r>
            <a:r>
              <a:rPr lang="en-US" sz="2000"/>
              <a:t>casts fail, </a:t>
            </a:r>
            <a:r>
              <a:rPr lang="en-US" sz="2000" dirty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/>
              <a:t>So, two reasons not to ignore warnings:</a:t>
            </a:r>
          </a:p>
          <a:p>
            <a:pPr lvl="1"/>
            <a:r>
              <a:rPr lang="en-US" sz="2000" dirty="0"/>
              <a:t>You’re violating good style/design/subtyping/generics</a:t>
            </a:r>
          </a:p>
          <a:p>
            <a:pPr lvl="1"/>
            <a:r>
              <a:rPr lang="en-US" sz="2000" dirty="0"/>
              <a:t>You’re risking difficult debugging</a:t>
            </a:r>
          </a:p>
        </p:txBody>
      </p:sp>
    </p:spTree>
    <p:extLst>
      <p:ext uri="{BB962C8B-B14F-4D97-AF65-F5344CB8AC3E}">
        <p14:creationId xmlns:p14="http://schemas.microsoft.com/office/powerpoint/2010/main" val="1663137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87291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Erasure:  Type arguments do not exist at runtime</a:t>
            </a:r>
          </a:p>
        </p:txBody>
      </p:sp>
    </p:spTree>
    <p:extLst>
      <p:ext uri="{BB962C8B-B14F-4D97-AF65-F5344CB8AC3E}">
        <p14:creationId xmlns:p14="http://schemas.microsoft.com/office/powerpoint/2010/main" val="166700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</p:spTree>
    <p:extLst>
      <p:ext uri="{BB962C8B-B14F-4D97-AF65-F5344CB8AC3E}">
        <p14:creationId xmlns:p14="http://schemas.microsoft.com/office/powerpoint/2010/main" val="12845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Works if the type of </a:t>
            </a:r>
            <a:r>
              <a:rPr lang="en-US" sz="2000" dirty="0" err="1">
                <a:solidFill>
                  <a:schemeClr val="tx1"/>
                </a:solidFill>
              </a:rPr>
              <a:t>obj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</a:t>
            </a:r>
            <a:r>
              <a:rPr lang="en-US" sz="2000" dirty="0">
                <a:solidFill>
                  <a:schemeClr val="tx1"/>
                </a:solidFill>
              </a:rPr>
              <a:t> or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Node&lt;Elephant&gt;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Node&lt;String&gt;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Node&lt;? extends Object&gt;</a:t>
            </a: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</p:spTree>
    <p:extLst>
      <p:ext uri="{BB962C8B-B14F-4D97-AF65-F5344CB8AC3E}">
        <p14:creationId xmlns:p14="http://schemas.microsoft.com/office/powerpoint/2010/main" val="9585248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variables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189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List&lt;Integer&gt;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endParaRPr lang="en-US" sz="4400" dirty="0"/>
          </a:p>
          <a:p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Some final thoughts…</a:t>
            </a:r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clarify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Object put(Object key, Object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Map&lt;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r>
              <a:rPr lang="en-US" sz="2000" dirty="0">
                <a:cs typeface="Courier New" pitchFamily="49" charset="0"/>
              </a:rPr>
              <a:t>Generics usually clarify the </a:t>
            </a:r>
            <a:r>
              <a:rPr lang="en-US" sz="2000" i="1" dirty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>
                <a:cs typeface="Courier New" pitchFamily="49" charset="0"/>
              </a:rPr>
              <a:t>Generics always make the client code prettier and safer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plus casts in client code</a:t>
            </a:r>
          </a:p>
          <a:p>
            <a:r>
              <a:rPr lang="en-US" sz="2000" dirty="0"/>
              <a:t>→ possibility of run-time errors</a:t>
            </a:r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Start by writing a concrete instantiation</a:t>
            </a:r>
          </a:p>
          <a:p>
            <a:pPr lvl="1"/>
            <a:r>
              <a:rPr lang="en-US" sz="2000" dirty="0"/>
              <a:t>Get it correct (testing, reasoning, etc.)</a:t>
            </a:r>
          </a:p>
          <a:p>
            <a:pPr lvl="1"/>
            <a:r>
              <a:rPr lang="en-US" sz="2000" dirty="0"/>
              <a:t>Consider writing a second concrete version</a:t>
            </a:r>
          </a:p>
          <a:p>
            <a:endParaRPr lang="en-US" sz="2000" dirty="0"/>
          </a:p>
          <a:p>
            <a:r>
              <a:rPr lang="en-US" sz="2000" dirty="0"/>
              <a:t>Generalize it by adding type parameters</a:t>
            </a:r>
          </a:p>
          <a:p>
            <a:pPr lvl="1"/>
            <a:r>
              <a:rPr lang="en-US" sz="2000" dirty="0"/>
              <a:t>Think about which types are the same or different</a:t>
            </a:r>
          </a:p>
          <a:p>
            <a:pPr lvl="1"/>
            <a:r>
              <a:rPr lang="en-US" sz="2000" dirty="0"/>
              <a:t>The compiler will help you find errors</a:t>
            </a:r>
          </a:p>
          <a:p>
            <a:endParaRPr lang="en-US" sz="2000" dirty="0"/>
          </a:p>
          <a:p>
            <a:r>
              <a:rPr lang="en-US" sz="2000" dirty="0"/>
              <a:t>As you gain experience, it will be easier to write generic code from the start</a:t>
            </a:r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contravariant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47275" y="3671594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4982" y="447669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V="1">
            <a:off x="6002637" y="4071704"/>
            <a:ext cx="1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060" y="3671594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8475" y="447669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cxnSp>
        <p:nvCxnSpPr>
          <p:cNvPr id="15" name="Straight Arrow Connector 14"/>
          <p:cNvCxnSpPr>
            <a:stCxn id="14" idx="0"/>
            <a:endCxn id="13" idx="2"/>
          </p:cNvCxnSpPr>
          <p:nvPr/>
        </p:nvCxnSpPr>
        <p:spPr>
          <a:xfrm flipH="1" flipV="1">
            <a:off x="7974715" y="4071704"/>
            <a:ext cx="9123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04982" y="3540000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8856" y="3537668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44718" y="3583732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568592" y="3581400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92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Invariance of Java’s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/>
              <a:t> is </a:t>
            </a:r>
            <a:r>
              <a:rPr lang="en-US" sz="2000" i="1" dirty="0"/>
              <a:t>not</a:t>
            </a:r>
            <a:r>
              <a:rPr lang="en-US" sz="2000" dirty="0"/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Previous example shows why:</a:t>
            </a:r>
          </a:p>
          <a:p>
            <a:pPr lvl="1"/>
            <a:r>
              <a:rPr lang="en-US" sz="2000" dirty="0"/>
              <a:t>Observer method prevents “one direction”</a:t>
            </a:r>
          </a:p>
          <a:p>
            <a:pPr lvl="1"/>
            <a:r>
              <a:rPr lang="en-US" sz="2000" dirty="0" err="1"/>
              <a:t>Mutator</a:t>
            </a:r>
            <a:r>
              <a:rPr lang="en-US" sz="2000" dirty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If</a:t>
            </a:r>
            <a:r>
              <a:rPr lang="en-US" sz="2000" dirty="0"/>
              <a:t> our types have only observers or only </a:t>
            </a:r>
            <a:r>
              <a:rPr lang="en-US" sz="2000" dirty="0" err="1"/>
              <a:t>mutators</a:t>
            </a:r>
            <a:r>
              <a:rPr lang="en-US" sz="2000" dirty="0"/>
              <a:t>, then one direction of subtyping would be sound</a:t>
            </a:r>
          </a:p>
          <a:p>
            <a:pPr lvl="1"/>
            <a:r>
              <a:rPr lang="en-US" sz="2000" dirty="0"/>
              <a:t>But Java’s type system does not “notice this” so such subtyping is never allowed in Java</a:t>
            </a:r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>
                <a:cs typeface="Courier New" pitchFamily="49" charset="0"/>
              </a:rPr>
              <a:t>covariant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Conservatively disallows this subtyping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Write-only allows </a:t>
            </a:r>
            <a:r>
              <a:rPr lang="en-US" sz="3600" dirty="0" err="1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 err="1">
                <a:cs typeface="Courier New" pitchFamily="49" charset="0"/>
              </a:rPr>
              <a:t>contravariant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Conservatively disallows this subtyping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types and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/>
              <a:t> are not subtype-related</a:t>
            </a:r>
          </a:p>
          <a:p>
            <a:endParaRPr lang="en-US" sz="2000" dirty="0"/>
          </a:p>
          <a:p>
            <a:r>
              <a:rPr lang="en-US" sz="2000" dirty="0"/>
              <a:t>Generic types can have subtyping relationships</a:t>
            </a:r>
          </a:p>
          <a:p>
            <a:endParaRPr lang="en-US" sz="2000" dirty="0"/>
          </a:p>
          <a:p>
            <a:r>
              <a:rPr lang="en-US" sz="2000" dirty="0"/>
              <a:t>Example: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/>
              <a:t> extends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/>
              <a:t>, then 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0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21037</TotalTime>
  <Words>3173</Words>
  <Application>Microsoft Macintosh PowerPoint</Application>
  <PresentationFormat>On-screen Show (4:3)</PresentationFormat>
  <Paragraphs>529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Helvetica</vt:lpstr>
      <vt:lpstr>Times New Roman</vt:lpstr>
      <vt:lpstr>Wingdings</vt:lpstr>
      <vt:lpstr>simple</vt:lpstr>
      <vt:lpstr>CSE 331 Software Design and Implementation</vt:lpstr>
      <vt:lpstr>Big picture</vt:lpstr>
      <vt:lpstr>Generics and subtyping</vt:lpstr>
      <vt:lpstr>List&lt;Number&gt; and List&lt;Integer&gt;</vt:lpstr>
      <vt:lpstr>List&lt;Number&gt; and List&lt;Integer&gt;</vt:lpstr>
      <vt:lpstr>Invariance of Java’s subtyping</vt:lpstr>
      <vt:lpstr>Read-only allows covariance</vt:lpstr>
      <vt:lpstr>Write-only allows contravariance</vt:lpstr>
      <vt:lpstr>Generic types and subtyping</vt:lpstr>
      <vt:lpstr>Big picture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Big picture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Big picture</vt:lpstr>
      <vt:lpstr>Type systems</vt:lpstr>
      <vt:lpstr>Java arrays</vt:lpstr>
      <vt:lpstr>Array subtyping</vt:lpstr>
      <vt:lpstr>Big picture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263</cp:revision>
  <cp:lastPrinted>2017-02-08T17:08:10Z</cp:lastPrinted>
  <dcterms:created xsi:type="dcterms:W3CDTF">2012-02-17T18:07:42Z</dcterms:created>
  <dcterms:modified xsi:type="dcterms:W3CDTF">2018-04-27T16:27:16Z</dcterms:modified>
</cp:coreProperties>
</file>