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60" r:id="rId2"/>
    <p:sldId id="36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6" r:id="rId17"/>
    <p:sldId id="337" r:id="rId18"/>
    <p:sldId id="338" r:id="rId19"/>
    <p:sldId id="339" r:id="rId20"/>
    <p:sldId id="340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8" r:id="rId32"/>
    <p:sldId id="353" r:id="rId33"/>
    <p:sldId id="354" r:id="rId34"/>
  </p:sldIdLst>
  <p:sldSz cx="9144000" cy="6858000" type="screen4x3"/>
  <p:notesSz cx="6934200" cy="9220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3A7F"/>
    <a:srgbClr val="FFFF99"/>
    <a:srgbClr val="FFFF00"/>
    <a:srgbClr val="009900"/>
    <a:srgbClr val="FF0000"/>
    <a:srgbClr val="FF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0" autoAdjust="0"/>
    <p:restoredTop sz="84499" autoAdjust="0"/>
  </p:normalViewPr>
  <p:slideViewPr>
    <p:cSldViewPr>
      <p:cViewPr varScale="1">
        <p:scale>
          <a:sx n="131" d="100"/>
          <a:sy n="131" d="100"/>
        </p:scale>
        <p:origin x="1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8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15au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12-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54150" y="658813"/>
            <a:ext cx="13738225" cy="10302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78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3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HashMap</a:t>
            </a:r>
            <a:r>
              <a:rPr lang="en-US" baseline="0" dirty="0"/>
              <a:t> would be even better than </a:t>
            </a:r>
            <a:r>
              <a:rPr lang="en-US" baseline="0" dirty="0" err="1"/>
              <a:t>Hashtable</a:t>
            </a:r>
            <a:r>
              <a:rPr lang="en-US" baseline="0" dirty="0"/>
              <a:t>: not synchronized, permits null values, has a failsafe enumerator</a:t>
            </a:r>
          </a:p>
        </p:txBody>
      </p:sp>
    </p:spTree>
    <p:extLst>
      <p:ext uri="{BB962C8B-B14F-4D97-AF65-F5344CB8AC3E}">
        <p14:creationId xmlns:p14="http://schemas.microsoft.com/office/powerpoint/2010/main" val="1242306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54150" y="658813"/>
            <a:ext cx="13738225" cy="10302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2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4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3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11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94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6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20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83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08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0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2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2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9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3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4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58900" y="922338"/>
            <a:ext cx="4214813" cy="3160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976" y="4388909"/>
            <a:ext cx="4823914" cy="3508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8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0488" y="922338"/>
            <a:ext cx="4213225" cy="3159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7888" y="4389048"/>
            <a:ext cx="4824446" cy="35078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2836" tIns="41418" rIns="82836" bIns="414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190" y="5770880"/>
            <a:ext cx="4071620" cy="568960"/>
          </a:xfrm>
        </p:spPr>
        <p:txBody>
          <a:bodyPr anchor="ctr">
            <a:normAutofit/>
          </a:bodyPr>
          <a:lstStyle/>
          <a:p>
            <a:r>
              <a:rPr lang="en-US" dirty="0"/>
              <a:t>Zach Tatlock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/  Spring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Lecture 11</a:t>
            </a:r>
          </a:p>
          <a:p>
            <a:pPr algn="ctr"/>
            <a:r>
              <a:rPr lang="en-US" sz="5400" i="1" dirty="0">
                <a:latin typeface="Helvetica" charset="0"/>
                <a:ea typeface="Helvetica" charset="0"/>
                <a:cs typeface="Helvetica" charset="0"/>
              </a:rPr>
              <a:t>Subtypes and Subclasses</a:t>
            </a:r>
          </a:p>
        </p:txBody>
      </p:sp>
    </p:spTree>
    <p:extLst>
      <p:ext uri="{BB962C8B-B14F-4D97-AF65-F5344CB8AC3E}">
        <p14:creationId xmlns:p14="http://schemas.microsoft.com/office/powerpoint/2010/main" val="12581675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/>
              <a:t>Subclassing</a:t>
            </a:r>
            <a:r>
              <a:rPr lang="en-GB" dirty="0"/>
              <a:t> can be misused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876800"/>
          </a:xfrm>
          <a:ln/>
        </p:spPr>
        <p:txBody>
          <a:bodyPr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Poor planning can lead to a muddled </a:t>
            </a:r>
            <a:r>
              <a:rPr lang="en-GB" sz="2000" i="1" dirty="0"/>
              <a:t>class hierarchy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Relationships may not match untutored intuition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Poor design can produce subclasses that depend on many implementation details of </a:t>
            </a:r>
            <a:r>
              <a:rPr lang="en-GB" sz="2000" dirty="0" err="1"/>
              <a:t>superclasses</a:t>
            </a: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Changes in </a:t>
            </a:r>
            <a:r>
              <a:rPr lang="en-GB" sz="2000" dirty="0" err="1"/>
              <a:t>superclasses</a:t>
            </a:r>
            <a:r>
              <a:rPr lang="en-GB" sz="2000" dirty="0"/>
              <a:t> can break subclasses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“fragile base class problem”</a:t>
            </a:r>
          </a:p>
          <a:p>
            <a:pPr marL="914400" lvl="2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accent2"/>
                </a:solidFill>
              </a:rPr>
              <a:t>Subtyping and implementation inheritance are orthogonal!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err="1"/>
              <a:t>Subclassing</a:t>
            </a:r>
            <a:r>
              <a:rPr lang="en-GB" sz="2000" dirty="0"/>
              <a:t> gives you both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Sometimes you want just one </a:t>
            </a:r>
          </a:p>
          <a:p>
            <a:pPr marL="1200150" lvl="2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Interfaces</a:t>
            </a:r>
            <a:r>
              <a:rPr lang="en-GB" sz="2000" dirty="0"/>
              <a:t>: subtyping without inheritance [see also section]</a:t>
            </a:r>
          </a:p>
          <a:p>
            <a:pPr marL="1200150" lvl="2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Composition</a:t>
            </a:r>
            <a:r>
              <a:rPr lang="en-GB" sz="2000" dirty="0"/>
              <a:t>: use implementation without subtyping</a:t>
            </a:r>
          </a:p>
          <a:p>
            <a:pPr marL="1657350" lvl="3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Can seem less convenient, but often better long-term</a:t>
            </a:r>
          </a:p>
        </p:txBody>
      </p:sp>
    </p:spTree>
    <p:extLst>
      <p:ext uri="{BB962C8B-B14F-4D97-AF65-F5344CB8AC3E}">
        <p14:creationId xmlns:p14="http://schemas.microsoft.com/office/powerpoint/2010/main" val="25151269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every square a rectangle?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GB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Rectangle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effects: fits shape to given size:</a:t>
            </a:r>
            <a:b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//          </a:t>
            </a:r>
            <a:r>
              <a:rPr lang="en-US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post</a:t>
            </a:r>
            <a:r>
              <a:rPr lang="en-US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.width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w, </a:t>
            </a:r>
            <a:r>
              <a:rPr lang="en-US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post</a:t>
            </a:r>
            <a:r>
              <a:rPr lang="en-US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.height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h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  <a:br>
              <a:rPr lang="en-US" dirty="0"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interface </a:t>
            </a:r>
            <a:r>
              <a:rPr lang="en-GB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Square</a:t>
            </a:r>
            <a:r>
              <a:rPr lang="en-GB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extends Rectangle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{…}</a:t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cs typeface="Courier New" pitchFamily="49" charset="0"/>
              </a:rPr>
              <a:t>Are any of these good options for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Square</a:t>
            </a:r>
            <a:r>
              <a:rPr lang="en-US" dirty="0">
                <a:cs typeface="Courier New" pitchFamily="49" charset="0"/>
              </a:rPr>
              <a:t>’s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specification?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// requires: w = h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9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effects: fits shape to given size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effects: sets all edges to given size</a:t>
            </a:r>
            <a:br>
              <a:rPr lang="en-GB" b="1" dirty="0"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edgeLength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effects:  sets </a:t>
            </a:r>
            <a:r>
              <a:rPr lang="en-GB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this.width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en-GB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this.height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to w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// effects: fits shape to given size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9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 </a:t>
            </a:r>
            <a:r>
              <a:rPr lang="en-GB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BadSizeException</a:t>
            </a:r>
            <a: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w != h</a:t>
            </a:r>
            <a:br>
              <a:rPr lang="en-GB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setSize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throws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BadSizeException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Square, Rectangle Unrelated (Subtypes)</a:t>
            </a:r>
            <a:endParaRPr lang="en-GB" sz="2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495800"/>
          </a:xfrm>
          <a:ln/>
        </p:spPr>
        <p:txBody>
          <a:bodyPr>
            <a:noAutofit/>
          </a:bodyPr>
          <a:lstStyle/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 dirty="0"/>
              <a:t> is not a (true subtype of)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 dirty="0"/>
              <a:t>: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 dirty="0"/>
              <a:t>s are expected to have a width and height</a:t>
            </a:r>
            <a:br>
              <a:rPr lang="en-GB" sz="2000" dirty="0"/>
            </a:br>
            <a:r>
              <a:rPr lang="en-GB" sz="2000" dirty="0"/>
              <a:t>that can be mutated independently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 dirty="0"/>
              <a:t>s violate that expectation, could surprise client</a:t>
            </a:r>
          </a:p>
          <a:p>
            <a:pPr lvl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dirty="0"/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 dirty="0"/>
              <a:t> is not a (true subtype of)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 dirty="0"/>
              <a:t>: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GB" sz="2000" dirty="0"/>
              <a:t>s are expected to have equal widths and heights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en-GB" sz="2000" dirty="0"/>
              <a:t>s violate that expectation, could surprise client</a:t>
            </a:r>
          </a:p>
          <a:p>
            <a:pPr lvl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dirty="0"/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Subtyping is not always intuitive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000" dirty="0"/>
              <a:t>Benefit: it forces clear thinking and prevents errors</a:t>
            </a:r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dirty="0"/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Solutions: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 them unrelated (or siblings)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 them immutable (!)</a:t>
            </a:r>
          </a:p>
          <a:p>
            <a:pPr lvl="2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Recovers mathematical intuition</a:t>
            </a:r>
          </a:p>
          <a:p>
            <a:pPr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7683380" y="1425151"/>
            <a:ext cx="1037127" cy="1243768"/>
            <a:chOff x="7683380" y="1425151"/>
            <a:chExt cx="1037127" cy="1243768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7683380" y="1425151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Rectangle</a:t>
              </a:r>
              <a:endParaRPr lang="en-US" sz="2000" dirty="0">
                <a:latin typeface="Arial Unicode MS" pitchFamily="34" charset="-128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683380" y="2323428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Square</a:t>
              </a:r>
              <a:endParaRPr lang="en-US" sz="2000" dirty="0">
                <a:latin typeface="Arial Unicode MS" pitchFamily="34" charset="-128"/>
              </a:endParaRPr>
            </a:p>
          </p:txBody>
        </p:sp>
        <p:cxnSp>
          <p:nvCxnSpPr>
            <p:cNvPr id="11270" name="AutoShape 6"/>
            <p:cNvCxnSpPr>
              <a:cxnSpLocks noChangeShapeType="1"/>
              <a:stCxn id="11269" idx="0"/>
              <a:endCxn id="11268" idx="2"/>
            </p:cNvCxnSpPr>
            <p:nvPr/>
          </p:nvCxnSpPr>
          <p:spPr bwMode="auto">
            <a:xfrm flipV="1">
              <a:off x="8201944" y="1770642"/>
              <a:ext cx="0" cy="5527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8098231" y="1977937"/>
              <a:ext cx="207425" cy="20729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H="1">
              <a:off x="8098231" y="1977937"/>
              <a:ext cx="207425" cy="20729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752522" y="3221705"/>
            <a:ext cx="1037127" cy="1243768"/>
            <a:chOff x="5382" y="2430"/>
            <a:chExt cx="720" cy="864"/>
          </a:xfrm>
        </p:grpSpPr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5382" y="2430"/>
              <a:ext cx="720" cy="24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Square</a:t>
              </a:r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5382" y="3054"/>
              <a:ext cx="720" cy="24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Rectangle</a:t>
              </a:r>
            </a:p>
          </p:txBody>
        </p:sp>
        <p:cxnSp>
          <p:nvCxnSpPr>
            <p:cNvPr id="11278" name="AutoShape 14"/>
            <p:cNvCxnSpPr>
              <a:cxnSpLocks noChangeShapeType="1"/>
              <a:stCxn id="11277" idx="0"/>
              <a:endCxn id="11276" idx="2"/>
            </p:cNvCxnSpPr>
            <p:nvPr/>
          </p:nvCxnSpPr>
          <p:spPr bwMode="auto">
            <a:xfrm flipV="1">
              <a:off x="5742" y="2670"/>
              <a:ext cx="0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5670" y="2814"/>
              <a:ext cx="144" cy="14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 flipH="1">
              <a:off x="5670" y="2814"/>
              <a:ext cx="144" cy="144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81800" y="4876800"/>
            <a:ext cx="2237265" cy="1219200"/>
            <a:chOff x="6781800" y="4876800"/>
            <a:chExt cx="2237265" cy="1219200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344873" y="4876800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Shape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6781800" y="5750509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Square</a:t>
              </a:r>
            </a:p>
          </p:txBody>
        </p:sp>
        <p:cxnSp>
          <p:nvCxnSpPr>
            <p:cNvPr id="25" name="AutoShape 14"/>
            <p:cNvCxnSpPr>
              <a:cxnSpLocks noChangeShapeType="1"/>
              <a:stCxn id="24" idx="0"/>
            </p:cNvCxnSpPr>
            <p:nvPr/>
          </p:nvCxnSpPr>
          <p:spPr bwMode="auto">
            <a:xfrm flipV="1">
              <a:off x="7300364" y="5222291"/>
              <a:ext cx="383016" cy="528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7981938" y="5750509"/>
              <a:ext cx="1037127" cy="34549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 Unicode MS" pitchFamily="34" charset="-128"/>
                </a:rPr>
                <a:t>Rectangle</a:t>
              </a:r>
            </a:p>
          </p:txBody>
        </p:sp>
        <p:cxnSp>
          <p:nvCxnSpPr>
            <p:cNvPr id="29" name="AutoShape 14"/>
            <p:cNvCxnSpPr>
              <a:cxnSpLocks noChangeShapeType="1"/>
              <a:stCxn id="28" idx="0"/>
            </p:cNvCxnSpPr>
            <p:nvPr/>
          </p:nvCxnSpPr>
          <p:spPr bwMode="auto">
            <a:xfrm flipH="1" flipV="1">
              <a:off x="8098231" y="5222291"/>
              <a:ext cx="402271" cy="528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536788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Inappropriate </a:t>
            </a:r>
            <a:r>
              <a:rPr lang="en-GB" dirty="0" err="1"/>
              <a:t>subtyping</a:t>
            </a:r>
            <a:r>
              <a:rPr lang="en-GB" dirty="0"/>
              <a:t> in the JDK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334000"/>
          </a:xfrm>
        </p:spPr>
        <p:txBody>
          <a:bodyPr>
            <a:noAutofit/>
          </a:bodyPr>
          <a:lstStyle/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n-GB" sz="2000" b="1" dirty="0">
                <a:solidFill>
                  <a:srgbClr val="9C20E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GB" sz="2000" b="1" dirty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2000" b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put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(K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V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){…}</a:t>
            </a:r>
          </a:p>
          <a:p>
            <a:pPr marL="97922" indent="0">
              <a:spcBef>
                <a:spcPts val="0"/>
              </a:spcBef>
              <a:buClr>
                <a:srgbClr val="000000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 V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(K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){…}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GB" sz="1000" b="1" dirty="0">
              <a:solidFill>
                <a:srgbClr val="0000C0"/>
              </a:solidFill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Keys and values are strings.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Properties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extends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Object,Object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{</a:t>
            </a:r>
            <a:endParaRPr lang="en-GB" sz="2000" b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public void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setProperty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   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put(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key,val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public String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getProperty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 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return (String)get(key); 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391686" indent="-293764">
              <a:spcBef>
                <a:spcPts val="0"/>
              </a:spcBef>
              <a:buClr>
                <a:srgbClr val="000000"/>
              </a:buClr>
              <a:buSzPct val="45000"/>
              <a:buFont typeface="22 03" charset="0"/>
              <a:buChar char=" 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048000" y="5181600"/>
            <a:ext cx="5562600" cy="152041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Properties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new Properties();</a:t>
            </a:r>
          </a:p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tbl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p;</a:t>
            </a:r>
          </a:p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>
                <a:latin typeface="Courier New" pitchFamily="49" charset="0"/>
              </a:rPr>
              <a:t>tbl.put</a:t>
            </a:r>
            <a:r>
              <a:rPr lang="en-GB" sz="2000" b="1" dirty="0">
                <a:latin typeface="Courier New" pitchFamily="49" charset="0"/>
              </a:rPr>
              <a:t>("One", 1);</a:t>
            </a:r>
          </a:p>
          <a:p>
            <a:pPr marL="391686" indent="-293764">
              <a:lnSpc>
                <a:spcPct val="116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>
                <a:latin typeface="Courier New" pitchFamily="49" charset="0"/>
              </a:rPr>
              <a:t>p.getProperty</a:t>
            </a:r>
            <a:r>
              <a:rPr lang="en-GB" sz="2000" b="1" dirty="0">
                <a:latin typeface="Courier New" pitchFamily="49" charset="0"/>
              </a:rPr>
              <a:t>("One");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crash!</a:t>
            </a:r>
          </a:p>
        </p:txBody>
      </p:sp>
    </p:spTree>
    <p:extLst>
      <p:ext uri="{BB962C8B-B14F-4D97-AF65-F5344CB8AC3E}">
        <p14:creationId xmlns:p14="http://schemas.microsoft.com/office/powerpoint/2010/main" val="1338974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Violation of rep invariant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  <a:ln/>
        </p:spPr>
        <p:txBody>
          <a:bodyPr>
            <a:normAutofit/>
          </a:bodyPr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en-GB" sz="2000" dirty="0"/>
              <a:t> class has a simple rep invariant: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Keys and values are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sz="2000" dirty="0"/>
              <a:t>s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client can treat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Properties</a:t>
            </a:r>
            <a:r>
              <a:rPr lang="en-GB" sz="2000" dirty="0"/>
              <a:t> as a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Hashtable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Can put in arbitrary content, break rep invariant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: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Because Properties inherits from </a:t>
            </a:r>
            <a:r>
              <a:rPr lang="en-GB" sz="2000" i="1" dirty="0" err="1"/>
              <a:t>Hashtable</a:t>
            </a:r>
            <a:r>
              <a:rPr lang="en-GB" sz="2000" i="1" dirty="0"/>
              <a:t>, the put and </a:t>
            </a:r>
            <a:r>
              <a:rPr lang="en-GB" sz="2000" i="1" dirty="0" err="1"/>
              <a:t>putAll</a:t>
            </a:r>
            <a:r>
              <a:rPr lang="en-GB" sz="2000" i="1" dirty="0"/>
              <a:t> methods can be applied to a Properties object. ... If the store or save method is called on a "compromised" Properties object that contains a non-String key or value, </a:t>
            </a:r>
            <a:r>
              <a:rPr lang="en-GB" sz="2000" i="1" dirty="0">
                <a:solidFill>
                  <a:srgbClr val="C00000"/>
                </a:solidFill>
              </a:rPr>
              <a:t>the call will fail</a:t>
            </a:r>
            <a:r>
              <a:rPr lang="en-GB" sz="2000" i="1" dirty="0"/>
              <a:t>.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764400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1:  Generics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Bad choice:</a:t>
            </a:r>
          </a:p>
          <a:p>
            <a:pPr>
              <a:buNone/>
            </a:pPr>
            <a:r>
              <a:rPr lang="en-GB" sz="2000" b="1" dirty="0">
                <a:latin typeface="Courier New"/>
                <a:cs typeface="Courier New"/>
              </a:rPr>
              <a:t>class</a:t>
            </a:r>
            <a:r>
              <a:rPr lang="en-GB" sz="2000" b="1" dirty="0">
                <a:solidFill>
                  <a:srgbClr val="9C20EE"/>
                </a:solidFill>
                <a:latin typeface="Courier New"/>
                <a:cs typeface="Courier New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/>
                <a:cs typeface="Courier New"/>
              </a:rPr>
              <a:t>Properties</a:t>
            </a:r>
            <a:r>
              <a:rPr lang="en-GB" sz="2000" b="1" dirty="0">
                <a:solidFill>
                  <a:srgbClr val="0000C0"/>
                </a:solidFill>
                <a:latin typeface="Courier New"/>
                <a:cs typeface="Courier New"/>
              </a:rPr>
              <a:t> </a:t>
            </a:r>
            <a:r>
              <a:rPr lang="en-GB" sz="2000" b="1" dirty="0">
                <a:latin typeface="Courier New"/>
                <a:cs typeface="Courier New"/>
              </a:rPr>
              <a:t>extends </a:t>
            </a:r>
            <a:r>
              <a:rPr lang="en-GB" sz="2000" b="1" dirty="0" err="1">
                <a:latin typeface="Courier New"/>
                <a:cs typeface="Courier New"/>
              </a:rPr>
              <a:t>Hashtable</a:t>
            </a:r>
            <a:r>
              <a:rPr lang="en-GB" sz="2000" b="1" dirty="0">
                <a:latin typeface="Courier New"/>
                <a:cs typeface="Courier New"/>
              </a:rPr>
              <a:t>&lt;</a:t>
            </a:r>
            <a:r>
              <a:rPr lang="en-GB" sz="2000" b="1" dirty="0" err="1">
                <a:solidFill>
                  <a:srgbClr val="C00000"/>
                </a:solidFill>
                <a:latin typeface="Courier New"/>
                <a:cs typeface="Courier New"/>
              </a:rPr>
              <a:t>Object</a:t>
            </a:r>
            <a:r>
              <a:rPr lang="en-GB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,</a:t>
            </a:r>
            <a:r>
              <a:rPr lang="en-GB" sz="2000" b="1" dirty="0" err="1">
                <a:solidFill>
                  <a:srgbClr val="C00000"/>
                </a:solidFill>
                <a:latin typeface="Courier New"/>
                <a:cs typeface="Courier New"/>
              </a:rPr>
              <a:t>Object</a:t>
            </a:r>
            <a:r>
              <a:rPr lang="en-GB" sz="2000" b="1" dirty="0">
                <a:latin typeface="Courier New"/>
                <a:cs typeface="Courier New"/>
              </a:rPr>
              <a:t>&gt; { … </a:t>
            </a:r>
          </a:p>
          <a:p>
            <a:pPr>
              <a:buNone/>
            </a:pPr>
            <a:r>
              <a:rPr lang="en-GB" sz="2000" b="1" dirty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000" dirty="0"/>
              <a:t>Better choice:</a:t>
            </a:r>
          </a:p>
          <a:p>
            <a:pPr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n-GB" sz="2000" b="1" dirty="0">
                <a:solidFill>
                  <a:srgbClr val="9C20E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Properties</a:t>
            </a:r>
            <a:r>
              <a:rPr lang="en-GB" sz="2000" b="1" dirty="0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extends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&gt; { …</a:t>
            </a:r>
          </a:p>
          <a:p>
            <a:pPr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JDK designers deliberately didn’t do this.  Why?</a:t>
            </a:r>
          </a:p>
          <a:p>
            <a:pPr lvl="1"/>
            <a:r>
              <a:rPr lang="en-US" sz="2000" dirty="0"/>
              <a:t>Backward-compatibility (Java didn’t used to have generics)</a:t>
            </a:r>
          </a:p>
          <a:p>
            <a:pPr lvl="1"/>
            <a:r>
              <a:rPr lang="en-US" sz="2000" dirty="0"/>
              <a:t>Postpone talking about generics: upcoming lecture</a:t>
            </a:r>
          </a:p>
        </p:txBody>
      </p:sp>
    </p:spTree>
    <p:extLst>
      <p:ext uri="{BB962C8B-B14F-4D97-AF65-F5344CB8AC3E}">
        <p14:creationId xmlns:p14="http://schemas.microsoft.com/office/powerpoint/2010/main" val="369533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1639" tIns="42452" rIns="81639" bIns="4245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Solution 2:  Composition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495800"/>
          </a:xfrm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Properties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{  </a:t>
            </a:r>
            <a:endParaRPr lang="en-GB" sz="2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private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&lt;Object, Object&gt;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hashtable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public void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setProperty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hashtable.put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key,value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public String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getProperty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key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return (String)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hashtable.get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(key);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…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377212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principle for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B is a subtype of A, a B can </a:t>
            </a:r>
            <a:r>
              <a:rPr lang="en-US" sz="2000" i="1" dirty="0"/>
              <a:t>always be substituted</a:t>
            </a:r>
            <a:r>
              <a:rPr lang="en-US" sz="2000" dirty="0"/>
              <a:t> for an A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Any property guaranteed by A must be guaranteed by B</a:t>
            </a:r>
          </a:p>
          <a:p>
            <a:pPr lvl="1"/>
            <a:r>
              <a:rPr lang="en-US" sz="2000" dirty="0"/>
              <a:t>Anything provable about an A is provable about a B</a:t>
            </a:r>
          </a:p>
          <a:p>
            <a:pPr lvl="1"/>
            <a:r>
              <a:rPr lang="en-GB" sz="2000" dirty="0"/>
              <a:t>If an instance of subtype is treated purely as </a:t>
            </a:r>
            <a:r>
              <a:rPr lang="en-GB" sz="2000" dirty="0" err="1"/>
              <a:t>supertype</a:t>
            </a:r>
            <a:r>
              <a:rPr lang="en-GB" sz="2000" dirty="0"/>
              <a:t> (only </a:t>
            </a:r>
            <a:r>
              <a:rPr lang="en-GB" sz="2000" dirty="0" err="1"/>
              <a:t>supertype</a:t>
            </a:r>
            <a:r>
              <a:rPr lang="en-GB" sz="2000" dirty="0"/>
              <a:t> methods/fields used), then the result should be consistent with an object of the </a:t>
            </a:r>
            <a:r>
              <a:rPr lang="en-GB" sz="2000" dirty="0" err="1"/>
              <a:t>supertype</a:t>
            </a:r>
            <a:r>
              <a:rPr lang="en-GB" sz="2000" dirty="0"/>
              <a:t> being manipulated</a:t>
            </a:r>
          </a:p>
          <a:p>
            <a:pPr lvl="1"/>
            <a:endParaRPr lang="en-GB" sz="1000" dirty="0"/>
          </a:p>
          <a:p>
            <a:pPr marL="0" lvl="1" indent="0">
              <a:buNone/>
            </a:pPr>
            <a:r>
              <a:rPr lang="en-GB" sz="2000" dirty="0"/>
              <a:t>B is </a:t>
            </a:r>
            <a:r>
              <a:rPr lang="en-GB" sz="2000" i="1" dirty="0"/>
              <a:t>permitted to strengthen</a:t>
            </a:r>
            <a:r>
              <a:rPr lang="en-GB" sz="2000" dirty="0"/>
              <a:t> properties and add properties</a:t>
            </a:r>
          </a:p>
          <a:p>
            <a:pPr lvl="1"/>
            <a:r>
              <a:rPr lang="en-US" sz="2000" dirty="0"/>
              <a:t>Fine to add new methods (that preserve invariants)</a:t>
            </a:r>
          </a:p>
          <a:p>
            <a:pPr lvl="1"/>
            <a:r>
              <a:rPr lang="en-US" sz="2000" dirty="0"/>
              <a:t>An overriding method must have a stronger (or equal) spec</a:t>
            </a:r>
          </a:p>
          <a:p>
            <a:pPr marL="400050" lvl="2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US" sz="2000" dirty="0"/>
              <a:t>B is </a:t>
            </a:r>
            <a:r>
              <a:rPr lang="en-US" sz="2000" i="1" dirty="0"/>
              <a:t>not permitted to weaken</a:t>
            </a:r>
            <a:r>
              <a:rPr lang="en-US" sz="2000" dirty="0"/>
              <a:t> a  spec</a:t>
            </a:r>
          </a:p>
          <a:p>
            <a:pPr lvl="1"/>
            <a:r>
              <a:rPr lang="en-US" sz="2000" dirty="0"/>
              <a:t>No method removal</a:t>
            </a:r>
          </a:p>
          <a:p>
            <a:pPr lvl="1"/>
            <a:r>
              <a:rPr lang="en-US" sz="2000" dirty="0"/>
              <a:t>No overriding method with a weaker spec</a:t>
            </a:r>
          </a:p>
        </p:txBody>
      </p:sp>
    </p:spTree>
    <p:extLst>
      <p:ext uri="{BB962C8B-B14F-4D97-AF65-F5344CB8AC3E}">
        <p14:creationId xmlns:p14="http://schemas.microsoft.com/office/powerpoint/2010/main" val="332446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Substitution principle for methods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Constraints on methods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For each </a:t>
            </a:r>
            <a:r>
              <a:rPr lang="en-GB" sz="2000" dirty="0" err="1"/>
              <a:t>supertype</a:t>
            </a:r>
            <a:r>
              <a:rPr lang="en-GB" sz="2000" dirty="0"/>
              <a:t> method, subtype must have such a method</a:t>
            </a:r>
          </a:p>
          <a:p>
            <a:pPr marL="1200150" lvl="2" indent="-34290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Could be inherited or overridden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Each overriding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method must </a:t>
            </a:r>
            <a:r>
              <a:rPr lang="en-GB" sz="2000" i="1" dirty="0">
                <a:solidFill>
                  <a:schemeClr val="accent2"/>
                </a:solidFill>
              </a:rPr>
              <a:t>strengthen</a:t>
            </a:r>
            <a:r>
              <a:rPr lang="en-GB" sz="2000" dirty="0"/>
              <a:t> (or match) the spec: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Ask nothing extra of client (“weaker precondition”)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Requires</a:t>
            </a:r>
            <a:r>
              <a:rPr lang="en-GB" sz="2000" dirty="0"/>
              <a:t> clause is at most as strict as in </a:t>
            </a:r>
            <a:r>
              <a:rPr lang="en-GB" sz="2000" dirty="0" err="1"/>
              <a:t>supertype’s</a:t>
            </a:r>
            <a:r>
              <a:rPr lang="en-GB" sz="2000" dirty="0"/>
              <a:t> method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Guarantee at least as much (“stronger </a:t>
            </a:r>
            <a:r>
              <a:rPr lang="en-GB" sz="2000" dirty="0" err="1"/>
              <a:t>postcondition</a:t>
            </a:r>
            <a:r>
              <a:rPr lang="en-GB" sz="2000" dirty="0"/>
              <a:t>”)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Effects</a:t>
            </a:r>
            <a:r>
              <a:rPr lang="en-GB" sz="2000" dirty="0"/>
              <a:t> clause is at least as strict as in the </a:t>
            </a:r>
            <a:r>
              <a:rPr lang="en-GB" sz="2000" dirty="0" err="1"/>
              <a:t>supertype</a:t>
            </a:r>
            <a:r>
              <a:rPr lang="en-GB" sz="2000" dirty="0"/>
              <a:t> method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 new entries in </a:t>
            </a:r>
            <a:r>
              <a:rPr lang="en-GB" sz="2000" i="1" dirty="0"/>
              <a:t>modifies</a:t>
            </a:r>
            <a:r>
              <a:rPr lang="en-GB" sz="2000" dirty="0"/>
              <a:t> clause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Promise more (or the same) in </a:t>
            </a:r>
            <a:r>
              <a:rPr lang="en-GB" sz="2000" i="1" dirty="0"/>
              <a:t>returns</a:t>
            </a:r>
            <a:r>
              <a:rPr lang="en-GB" sz="2000" dirty="0"/>
              <a:t> clause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Throws</a:t>
            </a:r>
            <a:r>
              <a:rPr lang="en-GB" sz="2000" dirty="0"/>
              <a:t> clause must indicate fewer (or same) possible exception types</a:t>
            </a:r>
          </a:p>
        </p:txBody>
      </p:sp>
    </p:spTree>
    <p:extLst>
      <p:ext uri="{BB962C8B-B14F-4D97-AF65-F5344CB8AC3E}">
        <p14:creationId xmlns:p14="http://schemas.microsoft.com/office/powerpoint/2010/main" val="51412699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799" y="304800"/>
            <a:ext cx="8305801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Spec strengthening: argument/result types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4953000"/>
          </a:xfrm>
          <a:ln/>
        </p:spPr>
        <p:txBody>
          <a:bodyPr/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Method </a:t>
            </a:r>
            <a:r>
              <a:rPr lang="en-GB" sz="2000" dirty="0">
                <a:solidFill>
                  <a:schemeClr val="accent2"/>
                </a:solidFill>
              </a:rPr>
              <a:t>inputs</a:t>
            </a:r>
            <a:r>
              <a:rPr lang="en-GB" sz="2000" dirty="0"/>
              <a:t>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Argument types in A’s foo may be </a:t>
            </a:r>
            <a:br>
              <a:rPr lang="en-GB" sz="2000" dirty="0"/>
            </a:br>
            <a:r>
              <a:rPr lang="en-GB" sz="2000" dirty="0"/>
              <a:t>replaced with </a:t>
            </a:r>
            <a:r>
              <a:rPr lang="en-GB" sz="2000" dirty="0" err="1"/>
              <a:t>supertypes</a:t>
            </a:r>
            <a:r>
              <a:rPr lang="en-GB" sz="2000" dirty="0"/>
              <a:t> in B’s foo</a:t>
            </a:r>
            <a:br>
              <a:rPr lang="en-GB" sz="2000" dirty="0"/>
            </a:br>
            <a:r>
              <a:rPr lang="en-GB" sz="2000" dirty="0"/>
              <a:t>(“</a:t>
            </a:r>
            <a:r>
              <a:rPr lang="en-GB" sz="2000" dirty="0" err="1"/>
              <a:t>contravariance</a:t>
            </a:r>
            <a:r>
              <a:rPr lang="en-GB" sz="2000" dirty="0"/>
              <a:t>”)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Places no extra demand on the clients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But Java does not have such overriding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(Why?)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Method </a:t>
            </a:r>
            <a:r>
              <a:rPr lang="en-GB" sz="2000" dirty="0">
                <a:solidFill>
                  <a:schemeClr val="accent2"/>
                </a:solidFill>
              </a:rPr>
              <a:t>results</a:t>
            </a:r>
            <a:r>
              <a:rPr lang="en-GB" sz="2000" dirty="0"/>
              <a:t>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Result type of A’s foo may be replaced by</a:t>
            </a:r>
            <a:br>
              <a:rPr lang="en-GB" sz="2000" dirty="0"/>
            </a:br>
            <a:r>
              <a:rPr lang="en-GB" sz="2000" dirty="0"/>
              <a:t>a subtype in B’s foo (“covariance”)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No new exceptions (for values in the domain)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Existing exceptions can be replaced with subtypes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   	(None of this violates what client can rely on)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31919" y="1524000"/>
            <a:ext cx="2007281" cy="1265787"/>
            <a:chOff x="6831919" y="1524000"/>
            <a:chExt cx="2007281" cy="1265787"/>
          </a:xfrm>
        </p:grpSpPr>
        <p:sp>
          <p:nvSpPr>
            <p:cNvPr id="6" name="TextBox 5"/>
            <p:cNvSpPr txBox="1"/>
            <p:nvPr/>
          </p:nvSpPr>
          <p:spPr>
            <a:xfrm>
              <a:off x="6831919" y="1524000"/>
              <a:ext cx="2007281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LibraryHolding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57753" y="2298510"/>
              <a:ext cx="81464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Book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12952" y="2328122"/>
              <a:ext cx="53732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CD</a:t>
              </a: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7365077" y="1985665"/>
              <a:ext cx="0" cy="3128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8381616" y="1985665"/>
              <a:ext cx="0" cy="3424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190600" y="1507025"/>
            <a:ext cx="362600" cy="1236175"/>
            <a:chOff x="5885800" y="1507025"/>
            <a:chExt cx="362600" cy="1236175"/>
          </a:xfrm>
        </p:grpSpPr>
        <p:sp>
          <p:nvSpPr>
            <p:cNvPr id="12" name="TextBox 11"/>
            <p:cNvSpPr txBox="1"/>
            <p:nvPr/>
          </p:nvSpPr>
          <p:spPr>
            <a:xfrm>
              <a:off x="5885800" y="1507025"/>
              <a:ext cx="3626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97022" y="2281535"/>
              <a:ext cx="351378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cxnSp>
          <p:nvCxnSpPr>
            <p:cNvPr id="14" name="Straight Arrow Connector 13"/>
            <p:cNvCxnSpPr>
              <a:stCxn id="13" idx="0"/>
              <a:endCxn id="12" idx="2"/>
            </p:cNvCxnSpPr>
            <p:nvPr/>
          </p:nvCxnSpPr>
          <p:spPr>
            <a:xfrm flipH="1" flipV="1">
              <a:off x="6067100" y="1968690"/>
              <a:ext cx="5611" cy="3128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12724" y="3048000"/>
            <a:ext cx="2355076" cy="1236175"/>
            <a:chOff x="6705600" y="3048000"/>
            <a:chExt cx="2355076" cy="1236175"/>
          </a:xfrm>
        </p:grpSpPr>
        <p:sp>
          <p:nvSpPr>
            <p:cNvPr id="16" name="TextBox 15"/>
            <p:cNvSpPr txBox="1"/>
            <p:nvPr/>
          </p:nvSpPr>
          <p:spPr>
            <a:xfrm>
              <a:off x="6957753" y="3048000"/>
              <a:ext cx="150044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Shape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5600" y="3822510"/>
              <a:ext cx="875881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Circle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96200" y="3805535"/>
              <a:ext cx="136447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Rhombus</a:t>
              </a:r>
            </a:p>
          </p:txBody>
        </p: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V="1">
              <a:off x="7143541" y="3509665"/>
              <a:ext cx="9324" cy="3128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0"/>
            </p:cNvCxnSpPr>
            <p:nvPr/>
          </p:nvCxnSpPr>
          <p:spPr>
            <a:xfrm flipV="1">
              <a:off x="8378438" y="3509665"/>
              <a:ext cx="0" cy="295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53563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0660" y="4065122"/>
            <a:ext cx="5086739" cy="1561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392" y="3200400"/>
            <a:ext cx="2391250" cy="2338012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1440024"/>
            <a:ext cx="807720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Let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" charset="0"/>
                <a:ea typeface="Courier" charset="0"/>
                <a:cs typeface="Courier" charset="0"/>
              </a:rPr>
              <a:t>P(x)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be a property provable about objects x of type T. Then 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" charset="0"/>
                <a:ea typeface="Courier" charset="0"/>
                <a:cs typeface="Courier" charset="0"/>
              </a:rPr>
              <a:t>P(y)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 should be true for objects y of type S where S is a subtype of 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6392" y="5715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 Barbara </a:t>
            </a:r>
            <a:r>
              <a:rPr lang="en-US" dirty="0" err="1"/>
              <a:t>Liskov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9pPr>
          </a:lstStyle>
          <a:p>
            <a:r>
              <a:rPr lang="en-US" kern="0" dirty="0"/>
              <a:t>The </a:t>
            </a:r>
            <a:r>
              <a:rPr lang="en-US" kern="0" dirty="0" err="1"/>
              <a:t>Liskov</a:t>
            </a:r>
            <a:r>
              <a:rPr lang="en-US" kern="0" dirty="0"/>
              <a:t> Substitution Principle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4400" y="4153417"/>
            <a:ext cx="49530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This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means B is a subtype of A if 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anywhere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you can use an A, you could also use a B.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Substitution exercise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Suppose we have a method which, when given one product, recommends another: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>
                <a:latin typeface="Comic Sans MS" pitchFamily="64" charset="0"/>
              </a:rPr>
              <a:t>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Product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Product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Which of these are possible forms of this method in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SaleProduct</a:t>
            </a:r>
            <a:r>
              <a:rPr lang="en-GB" sz="2000" dirty="0"/>
              <a:t> (a true subtype of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GB" sz="2000" dirty="0"/>
              <a:t>)?</a:t>
            </a: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SaleProduct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2000" b="1" i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SaleProduct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Product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endParaRPr lang="en-GB" sz="2000" b="1" i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(Object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600" b="1" i="1" dirty="0">
              <a:solidFill>
                <a:srgbClr val="AC202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Product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recommend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Product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ref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  throws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NoSaleException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latin typeface="Comic Sans MS" pitchFamily="64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32766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8796" y="4344179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OK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4754920"/>
            <a:ext cx="2529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OK, </a:t>
            </a:r>
            <a:r>
              <a:rPr lang="en-GB" sz="1600" b="1" i="1" u="sng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but</a:t>
            </a:r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is Java </a:t>
            </a:r>
          </a:p>
          <a:p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  overloading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8538" y="5421397"/>
            <a:ext cx="954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bad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8796" y="3998387"/>
            <a:ext cx="954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bad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7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Java subtyping</a:t>
            </a:r>
            <a:endParaRPr lang="en-GB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 types: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Defined by classes, interfaces, primitives</a:t>
            </a:r>
          </a:p>
          <a:p>
            <a:endParaRPr lang="en-US" sz="2000" dirty="0"/>
          </a:p>
          <a:p>
            <a:r>
              <a:rPr lang="en-US" sz="2000" dirty="0"/>
              <a:t>Java subtyping stems from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B extends A</a:t>
            </a:r>
            <a:r>
              <a:rPr lang="en-US" sz="2000" b="1" dirty="0"/>
              <a:t>  </a:t>
            </a:r>
            <a:r>
              <a:rPr lang="en-US" sz="2000" dirty="0"/>
              <a:t>and  </a:t>
            </a:r>
            <a:br>
              <a:rPr lang="en-US" sz="2000" dirty="0"/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B implements A</a:t>
            </a:r>
            <a:r>
              <a:rPr lang="en-US" sz="2000" dirty="0"/>
              <a:t>  declarations</a:t>
            </a:r>
          </a:p>
          <a:p>
            <a:endParaRPr lang="en-US" sz="2000" dirty="0"/>
          </a:p>
          <a:p>
            <a:r>
              <a:rPr lang="en-US" sz="2000" dirty="0"/>
              <a:t>In a Java subtype, each corresponding method has:</a:t>
            </a:r>
          </a:p>
          <a:p>
            <a:pPr lvl="1"/>
            <a:r>
              <a:rPr lang="en-US" sz="2000" dirty="0"/>
              <a:t>Same argument types</a:t>
            </a:r>
          </a:p>
          <a:p>
            <a:pPr lvl="2"/>
            <a:r>
              <a:rPr lang="en-US" sz="2000" dirty="0"/>
              <a:t>If different, </a:t>
            </a:r>
            <a:r>
              <a:rPr lang="en-US" sz="2000" i="1" dirty="0"/>
              <a:t>overloading</a:t>
            </a:r>
            <a:r>
              <a:rPr lang="en-US" sz="2000" dirty="0"/>
              <a:t>:  unrelated methods</a:t>
            </a:r>
          </a:p>
          <a:p>
            <a:pPr lvl="1"/>
            <a:r>
              <a:rPr lang="en-US" sz="2000" dirty="0"/>
              <a:t>Compatible (covariant) return types</a:t>
            </a:r>
          </a:p>
          <a:p>
            <a:pPr lvl="2"/>
            <a:r>
              <a:rPr lang="en-GB" sz="2000" dirty="0"/>
              <a:t>A (somewhat) recent language feature, not reflected in (e.g.)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clone</a:t>
            </a:r>
            <a:endParaRPr lang="en-US" sz="2000" dirty="0"/>
          </a:p>
          <a:p>
            <a:pPr lvl="1"/>
            <a:r>
              <a:rPr lang="en-US" sz="2000" dirty="0"/>
              <a:t>No additional declared exceptions</a:t>
            </a:r>
          </a:p>
        </p:txBody>
      </p:sp>
    </p:spTree>
    <p:extLst>
      <p:ext uri="{BB962C8B-B14F-4D97-AF65-F5344CB8AC3E}">
        <p14:creationId xmlns:p14="http://schemas.microsoft.com/office/powerpoint/2010/main" val="338241217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Java subtyping guarantees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848600" cy="4953000"/>
          </a:xfrm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 variable’s run-time type (i.e., the class of its run-time value) is a Java subtype of its declared type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Object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new Date();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OK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Date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new Object();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compile-time error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a variable of </a:t>
            </a:r>
            <a:r>
              <a:rPr lang="en-GB" sz="2000" i="1" dirty="0"/>
              <a:t>declared (compile-time) </a:t>
            </a:r>
            <a:r>
              <a:rPr lang="en-GB" sz="2000" dirty="0"/>
              <a:t>type T1 holds a reference to an object of </a:t>
            </a:r>
            <a:r>
              <a:rPr lang="en-GB" sz="2000" i="1" dirty="0"/>
              <a:t>actual</a:t>
            </a:r>
            <a:r>
              <a:rPr lang="en-GB" sz="2000" dirty="0"/>
              <a:t> (</a:t>
            </a:r>
            <a:r>
              <a:rPr lang="en-GB" sz="2000" i="1" dirty="0"/>
              <a:t>runtime) </a:t>
            </a:r>
            <a:r>
              <a:rPr lang="en-GB" sz="2000" dirty="0"/>
              <a:t>type T2, then T2 must be a Java subtype of T1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Corollaries: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Objects always have implementations of the methods specified by their declared type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If</a:t>
            </a:r>
            <a:r>
              <a:rPr lang="en-GB" sz="2000" dirty="0"/>
              <a:t> all subtypes are true subtypes, then all objects meet the specification of their declared type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Rules out a huge class of bugs</a:t>
            </a:r>
          </a:p>
        </p:txBody>
      </p:sp>
    </p:spTree>
    <p:extLst>
      <p:ext uri="{BB962C8B-B14F-4D97-AF65-F5344CB8AC3E}">
        <p14:creationId xmlns:p14="http://schemas.microsoft.com/office/powerpoint/2010/main" val="186540777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Inheritance can break encapsulation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763000" cy="4495800"/>
          </a:xfrm>
          <a:ln/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public 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E</a:t>
            </a:r>
            <a:r>
              <a:rPr lang="en-GB" sz="2000" b="1" dirty="0">
                <a:latin typeface="Courier New" pitchFamily="49" charset="0"/>
              </a:rPr>
              <a:t>&gt;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                         </a:t>
            </a:r>
            <a:r>
              <a:rPr lang="en-GB" sz="2000" b="1" dirty="0">
                <a:latin typeface="Courier New" pitchFamily="49" charset="0"/>
              </a:rPr>
              <a:t>extends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 {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private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= 0; 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count # insertions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){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super(c);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add</a:t>
            </a:r>
            <a:r>
              <a:rPr lang="en-GB" sz="2000" b="1" dirty="0">
                <a:latin typeface="Courier New" pitchFamily="49" charset="0"/>
              </a:rPr>
              <a:t>(E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o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++;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super.add</a:t>
            </a:r>
            <a:r>
              <a:rPr lang="en-GB" sz="2000" b="1" dirty="0">
                <a:latin typeface="Courier New" pitchFamily="49" charset="0"/>
              </a:rPr>
              <a:t>(o);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addAll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+=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c.size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();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return </a:t>
            </a:r>
            <a:r>
              <a:rPr lang="en-GB" sz="2000" b="1" dirty="0" err="1">
                <a:latin typeface="Courier New" pitchFamily="49" charset="0"/>
              </a:rPr>
              <a:t>super.addAll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 public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getAddCount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() { return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; }</a:t>
            </a:r>
          </a:p>
          <a:p>
            <a:pPr marL="0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201490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Dependence on implementation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648200"/>
          </a:xfrm>
          <a:ln/>
        </p:spPr>
        <p:txBody>
          <a:bodyPr>
            <a:noAutofit/>
          </a:bodyPr>
          <a:lstStyle/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does this code print?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latin typeface="Comic Sans MS" pitchFamily="66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&lt;String&gt;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GB" sz="2000" b="1" dirty="0">
                <a:latin typeface="Courier New" pitchFamily="49" charset="0"/>
              </a:rPr>
              <a:t> =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new </a:t>
            </a:r>
            <a:r>
              <a:rPr lang="en-GB" sz="2000" b="1" dirty="0" err="1"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&lt;String&gt;();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s.getAddCount</a:t>
            </a:r>
            <a:r>
              <a:rPr lang="en-GB" sz="2000" b="1" dirty="0">
                <a:latin typeface="Courier New" pitchFamily="49" charset="0"/>
              </a:rPr>
              <a:t>());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s.addAll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Arrays.asList</a:t>
            </a:r>
            <a:r>
              <a:rPr lang="en-GB" sz="2000" b="1" dirty="0">
                <a:latin typeface="Courier New" pitchFamily="49" charset="0"/>
              </a:rPr>
              <a:t>("CSE", "331"));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s.getAddCount</a:t>
            </a:r>
            <a:r>
              <a:rPr lang="en-GB" sz="2000" b="1" dirty="0">
                <a:latin typeface="Courier New" pitchFamily="49" charset="0"/>
              </a:rPr>
              <a:t>()); </a:t>
            </a:r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b="1" i="1" dirty="0">
              <a:solidFill>
                <a:srgbClr val="AC2020"/>
              </a:solidFill>
              <a:latin typeface="Courier New" pitchFamily="49" charset="0"/>
            </a:endParaRPr>
          </a:p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Answer </a:t>
            </a:r>
            <a:r>
              <a:rPr lang="en-GB" sz="2000" i="1" dirty="0">
                <a:solidFill>
                  <a:srgbClr val="C00000"/>
                </a:solidFill>
              </a:rPr>
              <a:t>depends on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i="1" dirty="0">
                <a:solidFill>
                  <a:srgbClr val="C00000"/>
                </a:solidFill>
              </a:rPr>
              <a:t>implementation</a:t>
            </a:r>
            <a:r>
              <a:rPr lang="en-GB" sz="2000" dirty="0"/>
              <a:t>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lang="en-GB" sz="2000" dirty="0"/>
              <a:t> in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Different implementations may behave differently!</a:t>
            </a:r>
          </a:p>
          <a:p>
            <a:pPr lvl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r>
              <a:rPr lang="en-GB" sz="2000" dirty="0" err="1"/>
              <a:t>’s</a:t>
            </a:r>
            <a:r>
              <a:rPr lang="en-GB" sz="2000" dirty="0"/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lang="en-GB" sz="2000" dirty="0"/>
              <a:t> calls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sz="2000" dirty="0">
                <a:cs typeface="Courier New" panose="02070309020205020404" pitchFamily="49" charset="0"/>
              </a:rPr>
              <a:t>, then</a:t>
            </a:r>
            <a:r>
              <a:rPr lang="en-GB" sz="2000" dirty="0">
                <a:sym typeface="Symbol"/>
              </a:rPr>
              <a:t> </a:t>
            </a:r>
            <a:r>
              <a:rPr lang="en-GB" sz="2000" dirty="0"/>
              <a:t>double-counting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AbstractCollection</a:t>
            </a:r>
            <a:r>
              <a:rPr lang="en-US" sz="2000" dirty="0" err="1"/>
              <a:t>’s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r>
              <a:rPr lang="en-US" sz="2000" dirty="0"/>
              <a:t> specification:</a:t>
            </a:r>
          </a:p>
          <a:p>
            <a:pPr lvl="1"/>
            <a:r>
              <a:rPr lang="en-US" sz="2000" dirty="0"/>
              <a:t>“Adds all of the elements in the specified collection to this collection.”</a:t>
            </a:r>
          </a:p>
          <a:p>
            <a:pPr lvl="1"/>
            <a:r>
              <a:rPr lang="en-US" sz="2000" dirty="0"/>
              <a:t>Does not specify whether it calls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</a:p>
          <a:p>
            <a:r>
              <a:rPr lang="en-US" sz="2000" dirty="0"/>
              <a:t>Lesson:  </a:t>
            </a:r>
            <a:r>
              <a:rPr lang="en-US" sz="2000" dirty="0" err="1"/>
              <a:t>Subclassing</a:t>
            </a:r>
            <a:r>
              <a:rPr lang="en-US" sz="2000" dirty="0"/>
              <a:t> often requires </a:t>
            </a:r>
            <a:r>
              <a:rPr lang="en-US" sz="2000" dirty="0">
                <a:solidFill>
                  <a:srgbClr val="C00000"/>
                </a:solidFill>
              </a:rPr>
              <a:t>designing for extension</a:t>
            </a:r>
          </a:p>
          <a:p>
            <a:pPr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/>
          </a:p>
          <a:p>
            <a:pPr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2438400"/>
            <a:ext cx="816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AC2020"/>
                </a:solidFill>
                <a:latin typeface="Courier New" pitchFamily="49" charset="0"/>
              </a:rPr>
              <a:t>// 0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781800" y="3135868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i="1" dirty="0">
                <a:solidFill>
                  <a:srgbClr val="AC2020"/>
                </a:solidFill>
                <a:latin typeface="Courier New" pitchFamily="49" charset="0"/>
              </a:rPr>
              <a:t>// 4?!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0155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Solutions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Change spec of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/>
            <a:r>
              <a:rPr lang="en-US" sz="2000" dirty="0"/>
              <a:t>Indicate all self-calls</a:t>
            </a:r>
          </a:p>
          <a:p>
            <a:pPr marL="914400" lvl="1" indent="-514350"/>
            <a:r>
              <a:rPr lang="en-US" sz="2000" dirty="0"/>
              <a:t>Less flexibility for implementers of specification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Avoid spec ambiguity by avoiding self-calls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/>
              <a:t>“Re-implement” methods such as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addAll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14450" lvl="2" indent="-514350"/>
            <a:r>
              <a:rPr lang="en-US" sz="2000" dirty="0"/>
              <a:t>Requires re-implementing methods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000" dirty="0"/>
              <a:t>Use a wrapper</a:t>
            </a:r>
          </a:p>
          <a:p>
            <a:pPr marL="1314450" lvl="2" indent="-514350"/>
            <a:r>
              <a:rPr lang="en-US" sz="2000" dirty="0"/>
              <a:t>No longer a subtype (unless an interface is handy)</a:t>
            </a:r>
          </a:p>
          <a:p>
            <a:pPr marL="1314450" lvl="2" indent="-514350"/>
            <a:r>
              <a:rPr lang="en-US" sz="2000" dirty="0"/>
              <a:t>Bad for callbacks, equality tests, etc.</a:t>
            </a:r>
          </a:p>
        </p:txBody>
      </p:sp>
    </p:spTree>
    <p:extLst>
      <p:ext uri="{BB962C8B-B14F-4D97-AF65-F5344CB8AC3E}">
        <p14:creationId xmlns:p14="http://schemas.microsoft.com/office/powerpoint/2010/main" val="66022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Solution 2b:  composition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763000" cy="5029200"/>
          </a:xfrm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public 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E</a:t>
            </a:r>
            <a:r>
              <a:rPr lang="en-GB" sz="2000" b="1" dirty="0">
                <a:latin typeface="Courier New" pitchFamily="49" charset="0"/>
              </a:rPr>
              <a:t>&gt;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private final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s</a:t>
            </a:r>
            <a:r>
              <a:rPr lang="en-GB" sz="2000" b="1" dirty="0">
                <a:latin typeface="Courier New" pitchFamily="49" charset="0"/>
              </a:rPr>
              <a:t> = new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private int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0;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){</a:t>
            </a:r>
          </a:p>
          <a:p>
            <a:pPr lvl="2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err="1">
                <a:latin typeface="Courier New" pitchFamily="49" charset="0"/>
              </a:rPr>
              <a:t>this.addAll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add</a:t>
            </a:r>
            <a:r>
              <a:rPr lang="en-GB" sz="2000" b="1" dirty="0">
                <a:latin typeface="Courier New" pitchFamily="49" charset="0"/>
              </a:rPr>
              <a:t>(E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o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++;   return </a:t>
            </a:r>
            <a:r>
              <a:rPr lang="en-GB" sz="2000" b="1" dirty="0" err="1">
                <a:latin typeface="Courier New" pitchFamily="49" charset="0"/>
              </a:rPr>
              <a:t>s.add</a:t>
            </a:r>
            <a:r>
              <a:rPr lang="en-GB" sz="2000" b="1" dirty="0">
                <a:latin typeface="Courier New" pitchFamily="49" charset="0"/>
              </a:rPr>
              <a:t>(o);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addAll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 += </a:t>
            </a:r>
            <a:r>
              <a:rPr lang="en-GB" sz="2000" b="1" dirty="0" err="1">
                <a:latin typeface="Courier New" pitchFamily="49" charset="0"/>
              </a:rPr>
              <a:t>c.size</a:t>
            </a:r>
            <a:r>
              <a:rPr lang="en-GB" sz="2000" b="1" dirty="0">
                <a:latin typeface="Courier New" pitchFamily="49" charset="0"/>
              </a:rPr>
              <a:t>();  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   return </a:t>
            </a:r>
            <a:r>
              <a:rPr lang="en-GB" sz="2000" b="1" dirty="0" err="1">
                <a:latin typeface="Courier New" pitchFamily="49" charset="0"/>
              </a:rPr>
              <a:t>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  public int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getAddCount</a:t>
            </a:r>
            <a:r>
              <a:rPr lang="en-GB" sz="2000" b="1" dirty="0">
                <a:latin typeface="Courier New" pitchFamily="49" charset="0"/>
              </a:rPr>
              <a:t>() {  return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;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rgbClr val="AC2020"/>
                </a:solidFill>
                <a:latin typeface="Courier New" pitchFamily="49" charset="0"/>
              </a:rPr>
              <a:t>  // ... and every other method specified by </a:t>
            </a:r>
            <a:r>
              <a:rPr lang="en-GB" sz="2000" b="1" dirty="0" err="1">
                <a:solidFill>
                  <a:srgbClr val="AC2020"/>
                </a:solidFill>
                <a:latin typeface="Courier New" pitchFamily="49" charset="0"/>
              </a:rPr>
              <a:t>HashSet</a:t>
            </a:r>
            <a:r>
              <a:rPr lang="en-GB" sz="2000" b="1" dirty="0">
                <a:solidFill>
                  <a:srgbClr val="AC2020"/>
                </a:solidFill>
                <a:latin typeface="Courier New" pitchFamily="49" charset="0"/>
              </a:rPr>
              <a:t>&lt;E&gt;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b="1" dirty="0">
              <a:latin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943600" y="3048000"/>
            <a:ext cx="2590800" cy="838200"/>
          </a:xfrm>
          <a:prstGeom prst="wedgeRectCallout">
            <a:avLst>
              <a:gd name="adj1" fmla="val -158686"/>
              <a:gd name="adj2" fmla="val 19044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implementation no longer matters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055566" y="1066800"/>
            <a:ext cx="1491673" cy="419100"/>
          </a:xfrm>
          <a:prstGeom prst="wedgeRectCallout">
            <a:avLst>
              <a:gd name="adj1" fmla="val -171702"/>
              <a:gd name="adj2" fmla="val 16717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Delegate</a:t>
            </a:r>
          </a:p>
        </p:txBody>
      </p:sp>
    </p:spTree>
    <p:extLst>
      <p:ext uri="{BB962C8B-B14F-4D97-AF65-F5344CB8AC3E}">
        <p14:creationId xmlns:p14="http://schemas.microsoft.com/office/powerpoint/2010/main" val="2379093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Composition (wrappers, delegation)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495800"/>
          </a:xfrm>
          <a:ln/>
        </p:spPr>
        <p:txBody>
          <a:bodyPr>
            <a:normAutofit/>
          </a:bodyPr>
          <a:lstStyle/>
          <a:p>
            <a:pPr marL="0" lvl="1" indent="0">
              <a:buClr>
                <a:schemeClr val="tx1"/>
              </a:buCl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Implementation </a:t>
            </a:r>
            <a:r>
              <a:rPr lang="en-GB" sz="2000" i="1" dirty="0"/>
              <a:t>reuse</a:t>
            </a:r>
            <a:r>
              <a:rPr lang="en-GB" sz="2000" dirty="0"/>
              <a:t> without </a:t>
            </a:r>
            <a:r>
              <a:rPr lang="en-GB" sz="2000" i="1" dirty="0"/>
              <a:t>inheritance</a:t>
            </a:r>
          </a:p>
          <a:p>
            <a:pPr marL="0" lvl="1" indent="0">
              <a:buClr>
                <a:schemeClr val="tx1"/>
              </a:buCl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i="1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Easy to reason about; self-calls are irrelevant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Example of a “wrapper” class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Works around badly-designed / badly-specified classes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Disadvantages (may be worthwhile price to pay):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Does not preserve subtyping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Tedious to write (your IDE should help you)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May be hard to apply to </a:t>
            </a:r>
            <a:r>
              <a:rPr lang="en-GB" sz="2000" dirty="0" err="1"/>
              <a:t>callbacks</a:t>
            </a:r>
            <a:r>
              <a:rPr lang="en-GB" sz="2000" dirty="0"/>
              <a:t>, equality tests</a:t>
            </a:r>
          </a:p>
        </p:txBody>
      </p:sp>
    </p:spTree>
    <p:extLst>
      <p:ext uri="{BB962C8B-B14F-4D97-AF65-F5344CB8AC3E}">
        <p14:creationId xmlns:p14="http://schemas.microsoft.com/office/powerpoint/2010/main" val="387107170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Composition does not preserve </a:t>
            </a:r>
            <a:r>
              <a:rPr lang="en-GB" sz="3200" dirty="0" err="1"/>
              <a:t>subtyping</a:t>
            </a:r>
            <a:endParaRPr lang="en-GB" sz="32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/>
                <a:cs typeface="Courier New"/>
              </a:rPr>
              <a:t>InstrumentedHashSet</a:t>
            </a:r>
            <a:r>
              <a:rPr lang="en-GB" sz="2000" dirty="0"/>
              <a:t> is not a </a:t>
            </a:r>
            <a:r>
              <a:rPr lang="en-GB" sz="2000" b="1" dirty="0" err="1">
                <a:latin typeface="Courier New"/>
                <a:cs typeface="Courier New"/>
              </a:rPr>
              <a:t>HashSet</a:t>
            </a:r>
            <a:r>
              <a:rPr lang="en-GB" sz="2000" dirty="0"/>
              <a:t> anymore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 can't easily substitute it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It may be a true subtype of </a:t>
            </a:r>
            <a:r>
              <a:rPr lang="en-GB" sz="2000" b="1" dirty="0" err="1">
                <a:latin typeface="Courier New"/>
                <a:cs typeface="Courier New"/>
              </a:rPr>
              <a:t>HashSet</a:t>
            </a:r>
            <a:endParaRPr lang="en-GB" sz="2000" b="1" dirty="0">
              <a:latin typeface="Courier New"/>
              <a:cs typeface="Courier New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Java doesn't know that!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 requires declared relationships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 enough just to meet specification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Interfaces to the rescue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Can declare that we implement interface </a:t>
            </a:r>
            <a:r>
              <a:rPr lang="en-GB" sz="2000" b="1" dirty="0">
                <a:latin typeface="Courier New"/>
                <a:cs typeface="Courier New"/>
              </a:rPr>
              <a:t>Set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such an interface exists</a:t>
            </a:r>
          </a:p>
        </p:txBody>
      </p:sp>
    </p:spTree>
    <p:extLst>
      <p:ext uri="{BB962C8B-B14F-4D97-AF65-F5344CB8AC3E}">
        <p14:creationId xmlns:p14="http://schemas.microsoft.com/office/powerpoint/2010/main" val="337934545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Interfaces reintroduce Java </a:t>
            </a:r>
            <a:r>
              <a:rPr lang="en-GB" sz="3200" dirty="0" err="1"/>
              <a:t>subtyping</a:t>
            </a:r>
            <a:endParaRPr lang="en-GB" sz="3200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763000" cy="5486400"/>
          </a:xfrm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public 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&lt;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E</a:t>
            </a:r>
            <a:r>
              <a:rPr lang="en-GB" sz="2000" b="1" dirty="0">
                <a:latin typeface="Courier New" pitchFamily="49" charset="0"/>
              </a:rPr>
              <a:t>&gt;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implements Set&lt;E&gt;</a:t>
            </a:r>
            <a:r>
              <a:rPr lang="en-GB" sz="2000" b="1" dirty="0">
                <a:latin typeface="Courier New" pitchFamily="49" charset="0"/>
              </a:rPr>
              <a:t>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private final Set&lt;E&gt;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s</a:t>
            </a:r>
            <a:r>
              <a:rPr lang="en-GB" sz="2000" b="1" dirty="0">
                <a:latin typeface="Courier New" pitchFamily="49" charset="0"/>
              </a:rPr>
              <a:t> = new </a:t>
            </a:r>
            <a:r>
              <a:rPr lang="en-GB" sz="2000" b="1" dirty="0" err="1">
                <a:latin typeface="Courier New" pitchFamily="49" charset="0"/>
              </a:rPr>
              <a:t>HashSet</a:t>
            </a:r>
            <a:r>
              <a:rPr lang="en-GB" sz="2000" b="1" dirty="0">
                <a:latin typeface="Courier New" pitchFamily="49" charset="0"/>
              </a:rPr>
              <a:t>&lt;E&gt;();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private int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addCount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0;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InstrumentedHashSet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){</a:t>
            </a:r>
          </a:p>
          <a:p>
            <a:pPr lvl="2"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 err="1">
                <a:latin typeface="Courier New" pitchFamily="49" charset="0"/>
              </a:rPr>
              <a:t>this.addAll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</a:rPr>
              <a:t>add</a:t>
            </a:r>
            <a:r>
              <a:rPr lang="en-GB" sz="2000" b="1" dirty="0">
                <a:latin typeface="Courier New" pitchFamily="49" charset="0"/>
              </a:rPr>
              <a:t>(E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o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++;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return </a:t>
            </a:r>
            <a:r>
              <a:rPr lang="en-GB" sz="2000" b="1" dirty="0" err="1">
                <a:latin typeface="Courier New" pitchFamily="49" charset="0"/>
              </a:rPr>
              <a:t>s.add</a:t>
            </a:r>
            <a:r>
              <a:rPr lang="en-GB" sz="2000" b="1" dirty="0">
                <a:latin typeface="Courier New" pitchFamily="49" charset="0"/>
              </a:rPr>
              <a:t>(o);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addAll</a:t>
            </a:r>
            <a:r>
              <a:rPr lang="en-GB" sz="2000" b="1" dirty="0">
                <a:latin typeface="Courier New" pitchFamily="49" charset="0"/>
              </a:rPr>
              <a:t>(Collection&lt;? extends E&gt;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 += </a:t>
            </a:r>
            <a:r>
              <a:rPr lang="en-GB" sz="2000" b="1" dirty="0" err="1">
                <a:latin typeface="Courier New" pitchFamily="49" charset="0"/>
              </a:rPr>
              <a:t>c.size</a:t>
            </a:r>
            <a:r>
              <a:rPr lang="en-GB" sz="2000" b="1" dirty="0">
                <a:latin typeface="Courier New" pitchFamily="49" charset="0"/>
              </a:rPr>
              <a:t>();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    return </a:t>
            </a:r>
            <a:r>
              <a:rPr lang="en-GB" sz="2000" b="1" dirty="0" err="1">
                <a:latin typeface="Courier New" pitchFamily="49" charset="0"/>
              </a:rPr>
              <a:t>s.addAll</a:t>
            </a:r>
            <a:r>
              <a:rPr lang="en-GB" sz="2000" b="1" dirty="0">
                <a:latin typeface="Courier New" pitchFamily="49" charset="0"/>
              </a:rPr>
              <a:t>(c);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  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</a:rPr>
              <a:t>getAddCount</a:t>
            </a:r>
            <a:r>
              <a:rPr lang="en-GB" sz="2000" b="1" dirty="0">
                <a:latin typeface="Courier New" pitchFamily="49" charset="0"/>
              </a:rPr>
              <a:t>() {  return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;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solidFill>
                  <a:srgbClr val="AC2020"/>
                </a:solidFill>
                <a:latin typeface="Courier New" pitchFamily="49" charset="0"/>
              </a:rPr>
              <a:t>  // ... and every other method specified by Set&lt;E&gt;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410200" y="228600"/>
            <a:ext cx="2971800" cy="685800"/>
          </a:xfrm>
          <a:prstGeom prst="wedgeRectCallout">
            <a:avLst>
              <a:gd name="adj1" fmla="val -107261"/>
              <a:gd name="adj2" fmla="val 1816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Avoid encoding implementation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3505200"/>
            <a:ext cx="4955203" cy="17851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+mj-lt"/>
              </a:rPr>
              <a:t>What’s bad  about this constructor?</a:t>
            </a:r>
          </a:p>
          <a:p>
            <a:endParaRPr lang="en-US" sz="1000" dirty="0">
              <a:latin typeface="+mj-lt"/>
            </a:endParaRPr>
          </a:p>
          <a:p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InstrumentedHashSet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(Set&lt;E&gt;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this.s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s;</a:t>
            </a:r>
          </a:p>
          <a:p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addCount</a:t>
            </a:r>
            <a:r>
              <a:rPr lang="en-GB" sz="2000" b="1" dirty="0">
                <a:latin typeface="Courier New" pitchFamily="49" charset="0"/>
              </a:rPr>
              <a:t> = </a:t>
            </a:r>
            <a:r>
              <a:rPr lang="en-GB" sz="2000" b="1" dirty="0" err="1">
                <a:latin typeface="Courier New" pitchFamily="49" charset="0"/>
              </a:rPr>
              <a:t>s.size</a:t>
            </a:r>
            <a:r>
              <a:rPr lang="en-GB" sz="2000" b="1" dirty="0">
                <a:latin typeface="Courier New" pitchFamily="49" charset="0"/>
              </a:rPr>
              <a:t>();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59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subtyping</a:t>
            </a:r>
            <a:r>
              <a:rPr lang="en-US" dirty="0"/>
              <a:t>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3000"/>
              </a:lnSpc>
              <a:buNone/>
            </a:pPr>
            <a:r>
              <a:rPr lang="en-US" sz="2000" dirty="0"/>
              <a:t>Sometimes “</a:t>
            </a:r>
            <a:r>
              <a:rPr lang="en-US" sz="2000" i="1" dirty="0">
                <a:solidFill>
                  <a:schemeClr val="accent6"/>
                </a:solidFill>
              </a:rPr>
              <a:t>every B is an A</a:t>
            </a:r>
            <a:r>
              <a:rPr lang="en-US" sz="2000" i="1" dirty="0"/>
              <a:t>”</a:t>
            </a:r>
          </a:p>
          <a:p>
            <a:pPr lvl="1">
              <a:lnSpc>
                <a:spcPct val="83000"/>
              </a:lnSpc>
            </a:pPr>
            <a:r>
              <a:rPr lang="en-US" sz="2000" dirty="0"/>
              <a:t>Example: In a library database:</a:t>
            </a:r>
          </a:p>
          <a:p>
            <a:pPr lvl="2">
              <a:lnSpc>
                <a:spcPct val="83000"/>
              </a:lnSpc>
            </a:pPr>
            <a:r>
              <a:rPr lang="en-US" sz="2000" dirty="0"/>
              <a:t>Every book is a library holding</a:t>
            </a:r>
          </a:p>
          <a:p>
            <a:pPr lvl="2">
              <a:lnSpc>
                <a:spcPct val="83000"/>
              </a:lnSpc>
            </a:pPr>
            <a:r>
              <a:rPr lang="en-US" sz="2000" dirty="0"/>
              <a:t>Every CD is a library holding</a:t>
            </a:r>
          </a:p>
          <a:p>
            <a:pPr marL="0" indent="0">
              <a:lnSpc>
                <a:spcPct val="83000"/>
              </a:lnSpc>
              <a:buNone/>
            </a:pPr>
            <a:endParaRPr lang="en-US" sz="2000" dirty="0"/>
          </a:p>
          <a:p>
            <a:pPr marL="0" indent="0">
              <a:lnSpc>
                <a:spcPct val="83000"/>
              </a:lnSpc>
              <a:buNone/>
            </a:pPr>
            <a:r>
              <a:rPr lang="en-US" sz="2000" dirty="0"/>
              <a:t>Subtyping expresses this</a:t>
            </a:r>
          </a:p>
          <a:p>
            <a:pPr lvl="1">
              <a:lnSpc>
                <a:spcPct val="83000"/>
              </a:lnSpc>
            </a:pPr>
            <a:r>
              <a:rPr lang="en-US" sz="2000" dirty="0"/>
              <a:t>“</a:t>
            </a:r>
            <a:r>
              <a:rPr lang="en-US" sz="2000" i="1" dirty="0">
                <a:solidFill>
                  <a:schemeClr val="accent2"/>
                </a:solidFill>
              </a:rPr>
              <a:t>B is a subtype of A</a:t>
            </a:r>
            <a:r>
              <a:rPr lang="en-US" sz="2000" dirty="0"/>
              <a:t>”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means:</a:t>
            </a:r>
          </a:p>
          <a:p>
            <a:pPr marL="457200" lvl="1" indent="0">
              <a:lnSpc>
                <a:spcPct val="83000"/>
              </a:lnSpc>
              <a:buNone/>
            </a:pPr>
            <a:r>
              <a:rPr lang="en-US" sz="2000" dirty="0"/>
              <a:t>   “every object that satisfies the rules for a B </a:t>
            </a:r>
            <a:br>
              <a:rPr lang="en-US" sz="2000" dirty="0"/>
            </a:br>
            <a:r>
              <a:rPr lang="en-US" sz="2000" dirty="0"/>
              <a:t>    also satisfies the rules for an A”</a:t>
            </a:r>
          </a:p>
          <a:p>
            <a:pPr marL="457200" lvl="1" indent="0">
              <a:lnSpc>
                <a:spcPct val="83000"/>
              </a:lnSpc>
              <a:buNone/>
            </a:pPr>
            <a:endParaRPr lang="en-US" sz="2000" dirty="0"/>
          </a:p>
          <a:p>
            <a:pPr marL="0" indent="0">
              <a:lnSpc>
                <a:spcPct val="83000"/>
              </a:lnSpc>
              <a:buNone/>
            </a:pPr>
            <a:r>
              <a:rPr lang="en-US" sz="2000" dirty="0"/>
              <a:t>Goal: code written using A's specification operates correctly even if given a B</a:t>
            </a:r>
          </a:p>
          <a:p>
            <a:pPr lvl="1">
              <a:lnSpc>
                <a:spcPct val="83000"/>
              </a:lnSpc>
            </a:pPr>
            <a:r>
              <a:rPr lang="en-US" sz="2000" dirty="0"/>
              <a:t>Plus:  clarify design, share tests, (sometimes) share code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16573" y="1459868"/>
            <a:ext cx="1823169" cy="1204232"/>
            <a:chOff x="6831919" y="1524000"/>
            <a:chExt cx="1823169" cy="1204232"/>
          </a:xfrm>
        </p:grpSpPr>
        <p:sp>
          <p:nvSpPr>
            <p:cNvPr id="4" name="TextBox 3"/>
            <p:cNvSpPr txBox="1"/>
            <p:nvPr/>
          </p:nvSpPr>
          <p:spPr>
            <a:xfrm>
              <a:off x="6831919" y="1524000"/>
              <a:ext cx="179247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LibraryHolding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57753" y="2298510"/>
              <a:ext cx="74090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Book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12952" y="2328122"/>
              <a:ext cx="54213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CD</a:t>
              </a: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V="1">
              <a:off x="7328207" y="1924110"/>
              <a:ext cx="0" cy="374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H="1" flipV="1">
              <a:off x="8382818" y="1924110"/>
              <a:ext cx="1202" cy="4040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885800" y="1507025"/>
            <a:ext cx="370614" cy="1174620"/>
            <a:chOff x="5885800" y="1507025"/>
            <a:chExt cx="370614" cy="1174620"/>
          </a:xfrm>
        </p:grpSpPr>
        <p:sp>
          <p:nvSpPr>
            <p:cNvPr id="19" name="TextBox 18"/>
            <p:cNvSpPr txBox="1"/>
            <p:nvPr/>
          </p:nvSpPr>
          <p:spPr>
            <a:xfrm>
              <a:off x="5885800" y="1507025"/>
              <a:ext cx="37061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97022" y="2281535"/>
              <a:ext cx="35618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cxnSp>
          <p:nvCxnSpPr>
            <p:cNvPr id="22" name="Straight Arrow Connector 21"/>
            <p:cNvCxnSpPr>
              <a:stCxn id="20" idx="0"/>
              <a:endCxn id="19" idx="2"/>
            </p:cNvCxnSpPr>
            <p:nvPr/>
          </p:nvCxnSpPr>
          <p:spPr>
            <a:xfrm flipH="1" flipV="1">
              <a:off x="6071107" y="1907135"/>
              <a:ext cx="4009" cy="374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681293" y="2895600"/>
            <a:ext cx="2157907" cy="1174620"/>
            <a:chOff x="6705600" y="3048000"/>
            <a:chExt cx="2157907" cy="1174620"/>
          </a:xfrm>
        </p:grpSpPr>
        <p:sp>
          <p:nvSpPr>
            <p:cNvPr id="12" name="TextBox 11"/>
            <p:cNvSpPr txBox="1"/>
            <p:nvPr/>
          </p:nvSpPr>
          <p:spPr>
            <a:xfrm>
              <a:off x="6957753" y="3048000"/>
              <a:ext cx="150044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Shape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5600" y="3822510"/>
              <a:ext cx="80983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Circle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96200" y="3805535"/>
              <a:ext cx="1167307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Rhombus</a:t>
              </a:r>
            </a:p>
          </p:txBody>
        </p:sp>
        <p:cxnSp>
          <p:nvCxnSpPr>
            <p:cNvPr id="15" name="Straight Arrow Connector 14"/>
            <p:cNvCxnSpPr>
              <a:stCxn id="13" idx="0"/>
            </p:cNvCxnSpPr>
            <p:nvPr/>
          </p:nvCxnSpPr>
          <p:spPr>
            <a:xfrm flipV="1">
              <a:off x="7110519" y="3448110"/>
              <a:ext cx="0" cy="374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V="1">
              <a:off x="8279854" y="3448110"/>
              <a:ext cx="0" cy="3574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6326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Interfaces and abstract classes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Provide </a:t>
            </a:r>
            <a:r>
              <a:rPr lang="en-GB" sz="2000" i="1" dirty="0">
                <a:solidFill>
                  <a:schemeClr val="accent2"/>
                </a:solidFill>
              </a:rPr>
              <a:t>interfaces</a:t>
            </a:r>
            <a:r>
              <a:rPr lang="en-GB" sz="2000" dirty="0"/>
              <a:t> for your functionality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code to interfaces rather than concrete 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Allows different implementations later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Facilitates composition, wrapper classes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Basis of lots of useful, clever techniques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We'll see more of these later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also providing helper/template </a:t>
            </a:r>
            <a:r>
              <a:rPr lang="en-GB" sz="2000" i="1" dirty="0">
                <a:solidFill>
                  <a:schemeClr val="accent2"/>
                </a:solidFill>
              </a:rPr>
              <a:t>abstract 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Can minimize number of methods that new implementation must provide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Makes writing new implementations much easier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 necessary to use them to implement an interface, so retain freedom to create radically different implementations that meet an interface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8612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library interface/class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7244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root interface of collection hierarchy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interface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Collection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>
                <a:latin typeface="Courier New"/>
                <a:cs typeface="Courier New"/>
              </a:rPr>
              <a:t>&gt;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skeletal implementation of Collection&lt;E&gt; 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abstract class </a:t>
            </a:r>
            <a:r>
              <a:rPr 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AbstractCollection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>
                <a:latin typeface="Courier New"/>
                <a:cs typeface="Courier New"/>
              </a:rPr>
              <a:t>&gt; 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 			implements Collection&lt;E&gt;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type of all ordered collections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interface </a:t>
            </a:r>
            <a:r>
              <a:rPr 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List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>
                <a:latin typeface="Courier New"/>
                <a:cs typeface="Courier New"/>
              </a:rPr>
              <a:t>&gt; extends Collection&lt;E&gt; 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skeletal implementation of List&lt;E&gt;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abstract class </a:t>
            </a:r>
            <a:r>
              <a:rPr 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AbstractList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>
                <a:latin typeface="Courier New"/>
                <a:cs typeface="Courier New"/>
              </a:rPr>
              <a:t>&gt; 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			extends </a:t>
            </a:r>
            <a:r>
              <a:rPr lang="en-US" sz="2000" b="1" dirty="0" err="1">
                <a:latin typeface="Courier New"/>
                <a:cs typeface="Courier New"/>
              </a:rPr>
              <a:t>AbstractCollection</a:t>
            </a:r>
            <a:r>
              <a:rPr lang="en-US" sz="2000" b="1" dirty="0">
                <a:latin typeface="Courier New"/>
                <a:cs typeface="Courier New"/>
              </a:rPr>
              <a:t>&lt;E&gt; </a:t>
            </a:r>
          </a:p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			implements List&lt;E&gt;</a:t>
            </a:r>
          </a:p>
          <a:p>
            <a:pPr marL="5715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/>
                <a:cs typeface="Courier New"/>
              </a:rPr>
              <a:t>// an old friend...</a:t>
            </a:r>
          </a:p>
          <a:p>
            <a:pPr marL="57150" indent="0">
              <a:buNone/>
            </a:pPr>
            <a:r>
              <a:rPr lang="en-US" sz="2000" b="1" dirty="0">
                <a:latin typeface="Courier New"/>
                <a:cs typeface="Courier New"/>
              </a:rPr>
              <a:t>class </a:t>
            </a:r>
            <a:r>
              <a:rPr 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ArrayList</a:t>
            </a:r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/>
                <a:cs typeface="Courier New"/>
              </a:rPr>
              <a:t>E</a:t>
            </a:r>
            <a:r>
              <a:rPr lang="en-US" sz="2000" b="1" dirty="0">
                <a:latin typeface="Courier New"/>
                <a:cs typeface="Courier New"/>
              </a:rPr>
              <a:t>&gt; extends </a:t>
            </a:r>
            <a:r>
              <a:rPr lang="en-US" sz="2000" b="1" dirty="0" err="1">
                <a:latin typeface="Courier New"/>
                <a:cs typeface="Courier New"/>
              </a:rPr>
              <a:t>AbstractList</a:t>
            </a:r>
            <a:r>
              <a:rPr lang="en-US" sz="2000" b="1" dirty="0">
                <a:latin typeface="Courier New"/>
                <a:cs typeface="Courier New"/>
              </a:rPr>
              <a:t>&lt;E&gt;</a:t>
            </a:r>
          </a:p>
        </p:txBody>
      </p:sp>
    </p:spTree>
    <p:extLst>
      <p:ext uri="{BB962C8B-B14F-4D97-AF65-F5344CB8AC3E}">
        <p14:creationId xmlns:p14="http://schemas.microsoft.com/office/powerpoint/2010/main" val="4021284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interfaces instead </a:t>
            </a:r>
            <a:r>
              <a:rPr lang="en-US"/>
              <a:t>of classes</a:t>
            </a:r>
            <a:r>
              <a:rPr lang="en-US" dirty="0"/>
              <a:t>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Java design decisions:</a:t>
            </a:r>
          </a:p>
          <a:p>
            <a:pPr lvl="1"/>
            <a:r>
              <a:rPr lang="en-US" sz="2000" dirty="0"/>
              <a:t>A class has exactly one </a:t>
            </a:r>
            <a:r>
              <a:rPr lang="en-US" sz="2000" dirty="0" err="1"/>
              <a:t>superclass</a:t>
            </a:r>
            <a:endParaRPr lang="en-US" sz="2000" dirty="0"/>
          </a:p>
          <a:p>
            <a:pPr lvl="1"/>
            <a:r>
              <a:rPr lang="en-US" sz="2000" dirty="0"/>
              <a:t>A class may implement multiple interfaces</a:t>
            </a:r>
          </a:p>
          <a:p>
            <a:pPr lvl="1"/>
            <a:r>
              <a:rPr lang="en-US" sz="2000" dirty="0"/>
              <a:t>An interface may extend multiple interfaces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Observation:</a:t>
            </a:r>
          </a:p>
          <a:p>
            <a:pPr lvl="1"/>
            <a:r>
              <a:rPr lang="en-US" sz="2000" dirty="0"/>
              <a:t>Multiple </a:t>
            </a:r>
            <a:r>
              <a:rPr lang="en-US" sz="2000" dirty="0" err="1"/>
              <a:t>superclasses</a:t>
            </a:r>
            <a:r>
              <a:rPr lang="en-US" sz="2000" dirty="0"/>
              <a:t> are difficult to use and to implement</a:t>
            </a:r>
          </a:p>
          <a:p>
            <a:pPr lvl="1"/>
            <a:r>
              <a:rPr lang="en-US" sz="2000" dirty="0"/>
              <a:t>Multiple interfaces, single superclass gets most of the benefit</a:t>
            </a:r>
          </a:p>
        </p:txBody>
      </p:sp>
    </p:spTree>
    <p:extLst>
      <p:ext uri="{BB962C8B-B14F-4D97-AF65-F5344CB8AC3E}">
        <p14:creationId xmlns:p14="http://schemas.microsoft.com/office/powerpoint/2010/main" val="3158908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Pluses and minuses of inheritance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0292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Inheritance is a powerful way to achieve code reuse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Inheritance can break encapsulation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A subclass may need to depend on unspecified details of the implementation of its </a:t>
            </a:r>
            <a:r>
              <a:rPr lang="en-GB" sz="2000" dirty="0" err="1"/>
              <a:t>superclass</a:t>
            </a:r>
            <a:endParaRPr lang="en-GB" sz="2000" dirty="0"/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E.g., pattern of self-calls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Subclass may need to evolve in tandem with </a:t>
            </a:r>
            <a:r>
              <a:rPr lang="en-GB" sz="2000" dirty="0" err="1"/>
              <a:t>superclass</a:t>
            </a:r>
            <a:endParaRPr lang="en-GB" sz="2000" dirty="0"/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Okay within a package where implementation of both is under control of same programmer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2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Authors of superclass should design and document self-use, to simplify extension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Otherwise, avoid implementation inheritance and use composition instead</a:t>
            </a:r>
          </a:p>
        </p:txBody>
      </p:sp>
    </p:spTree>
    <p:extLst>
      <p:ext uri="{BB962C8B-B14F-4D97-AF65-F5344CB8AC3E}">
        <p14:creationId xmlns:p14="http://schemas.microsoft.com/office/powerpoint/2010/main" val="39850462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Subtypes are substitutable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Subtypes are </a:t>
            </a:r>
            <a:r>
              <a:rPr lang="en-GB" sz="2000" b="1" i="1" dirty="0">
                <a:solidFill>
                  <a:srgbClr val="0000FF"/>
                </a:solidFill>
              </a:rPr>
              <a:t>substitutable</a:t>
            </a:r>
            <a:r>
              <a:rPr lang="en-GB" sz="2000" b="1" i="1" dirty="0"/>
              <a:t> </a:t>
            </a:r>
            <a:r>
              <a:rPr lang="en-GB" sz="2000" dirty="0"/>
              <a:t>for </a:t>
            </a:r>
            <a:r>
              <a:rPr lang="en-GB" sz="2000" dirty="0" err="1"/>
              <a:t>supertypes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Instances of subtype won't surprise client by failing to satisfy the </a:t>
            </a:r>
            <a:r>
              <a:rPr lang="en-GB" sz="2000" dirty="0" err="1"/>
              <a:t>supertype's</a:t>
            </a:r>
            <a:r>
              <a:rPr lang="en-GB" sz="2000" dirty="0"/>
              <a:t> specification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Instances of subtype won't surprise client by having more expectations than the </a:t>
            </a:r>
            <a:r>
              <a:rPr lang="en-GB" sz="2000" dirty="0" err="1"/>
              <a:t>supertype's</a:t>
            </a:r>
            <a:r>
              <a:rPr lang="en-GB" sz="2000" dirty="0"/>
              <a:t> specification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We say that B is a </a:t>
            </a:r>
            <a:r>
              <a:rPr lang="en-GB" sz="2000" b="1" i="1" dirty="0">
                <a:solidFill>
                  <a:srgbClr val="008000"/>
                </a:solidFill>
              </a:rPr>
              <a:t>true subtype</a:t>
            </a:r>
            <a:r>
              <a:rPr lang="en-GB" sz="2000" b="1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of A if B has a stronger specification than 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This is </a:t>
            </a:r>
            <a:r>
              <a:rPr lang="en-GB" sz="2000" b="1" i="1" dirty="0">
                <a:solidFill>
                  <a:srgbClr val="C00000"/>
                </a:solidFill>
              </a:rPr>
              <a:t>not</a:t>
            </a:r>
            <a:r>
              <a:rPr lang="en-GB" sz="2000" dirty="0"/>
              <a:t> the same as a </a:t>
            </a:r>
            <a:r>
              <a:rPr lang="en-GB" sz="2000" b="1" i="1" dirty="0">
                <a:solidFill>
                  <a:srgbClr val="009900"/>
                </a:solidFill>
              </a:rPr>
              <a:t>Java </a:t>
            </a:r>
            <a:r>
              <a:rPr lang="en-GB" sz="2000" b="1" dirty="0">
                <a:solidFill>
                  <a:srgbClr val="009900"/>
                </a:solidFill>
              </a:rPr>
              <a:t>subtype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 subtypes that are not true subtypes are </a:t>
            </a:r>
            <a:r>
              <a:rPr lang="en-GB" sz="2000" i="1" dirty="0">
                <a:solidFill>
                  <a:srgbClr val="C00000"/>
                </a:solidFill>
              </a:rPr>
              <a:t>confusing</a:t>
            </a:r>
            <a:r>
              <a:rPr lang="en-GB" sz="2000" dirty="0"/>
              <a:t> and </a:t>
            </a:r>
            <a:r>
              <a:rPr lang="en-GB" sz="2000" i="1" dirty="0">
                <a:solidFill>
                  <a:srgbClr val="C00000"/>
                </a:solidFill>
              </a:rPr>
              <a:t>dangerous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unfortunately common poor-design </a:t>
            </a:r>
            <a:r>
              <a:rPr lang="en-GB" sz="2000" dirty="0">
                <a:sym typeface="Wingdings" panose="05000000000000000000" pitchFamily="2" charset="2"/>
              </a:rPr>
              <a:t>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51978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Subtyping vs. </a:t>
            </a:r>
            <a:r>
              <a:rPr lang="en-US" dirty="0" err="1"/>
              <a:t>subclassing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000" dirty="0"/>
              <a:t>Substitution (</a:t>
            </a:r>
            <a:r>
              <a:rPr lang="en-US" sz="2000" dirty="0">
                <a:solidFill>
                  <a:schemeClr val="accent2"/>
                </a:solidFill>
              </a:rPr>
              <a:t>subtype</a:t>
            </a:r>
            <a:r>
              <a:rPr lang="en-US" sz="2000" dirty="0"/>
              <a:t>) — a </a:t>
            </a:r>
            <a:r>
              <a:rPr lang="en-US" sz="2000" dirty="0">
                <a:solidFill>
                  <a:schemeClr val="accent2"/>
                </a:solidFill>
              </a:rPr>
              <a:t>specification </a:t>
            </a:r>
            <a:r>
              <a:rPr lang="en-US" sz="2000" dirty="0"/>
              <a:t>notion</a:t>
            </a:r>
          </a:p>
          <a:p>
            <a:pPr lvl="1"/>
            <a:r>
              <a:rPr lang="en-US" sz="2000" dirty="0"/>
              <a:t>B is a subtype of A </a:t>
            </a:r>
            <a:r>
              <a:rPr lang="en-US" sz="2000" dirty="0" err="1"/>
              <a:t>iff</a:t>
            </a:r>
            <a:r>
              <a:rPr lang="en-US" sz="2000" dirty="0"/>
              <a:t> an object of B can masquerade as an object of A in any context</a:t>
            </a:r>
          </a:p>
          <a:p>
            <a:pPr lvl="1"/>
            <a:r>
              <a:rPr lang="en-US" sz="2000" dirty="0"/>
              <a:t>About </a:t>
            </a:r>
            <a:r>
              <a:rPr lang="en-US" sz="2000" dirty="0" err="1"/>
              <a:t>satisfiability</a:t>
            </a:r>
            <a:r>
              <a:rPr lang="en-US" sz="2000" dirty="0"/>
              <a:t> (behavior of a B is a subset of A’s spec)</a:t>
            </a:r>
          </a:p>
          <a:p>
            <a:pPr marL="0" lvl="1" indent="0">
              <a:buNone/>
            </a:pPr>
            <a:endParaRPr lang="en-US" sz="1000" dirty="0"/>
          </a:p>
          <a:p>
            <a:pPr marL="0" lvl="1" indent="0">
              <a:buNone/>
            </a:pPr>
            <a:r>
              <a:rPr lang="en-US" sz="2000" dirty="0"/>
              <a:t>Inheritance (</a:t>
            </a:r>
            <a:r>
              <a:rPr lang="en-US" sz="2000" dirty="0">
                <a:solidFill>
                  <a:schemeClr val="accent2"/>
                </a:solidFill>
              </a:rPr>
              <a:t>subclass</a:t>
            </a:r>
            <a:r>
              <a:rPr lang="en-US" sz="2000" dirty="0"/>
              <a:t>) — an </a:t>
            </a:r>
            <a:r>
              <a:rPr lang="en-US" sz="2000" dirty="0">
                <a:solidFill>
                  <a:schemeClr val="accent2"/>
                </a:solidFill>
              </a:rPr>
              <a:t>implementation</a:t>
            </a:r>
            <a:r>
              <a:rPr lang="en-US" sz="2000" dirty="0"/>
              <a:t> notion</a:t>
            </a:r>
          </a:p>
          <a:p>
            <a:pPr lvl="1"/>
            <a:r>
              <a:rPr lang="en-US" sz="2000" dirty="0"/>
              <a:t>Factor out repeated code </a:t>
            </a:r>
          </a:p>
          <a:p>
            <a:pPr lvl="1"/>
            <a:r>
              <a:rPr lang="en-US" sz="2000" dirty="0"/>
              <a:t>To create a new class, write only the differences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Java purposely merges these notions for classes:</a:t>
            </a:r>
          </a:p>
          <a:p>
            <a:pPr lvl="1"/>
            <a:r>
              <a:rPr lang="en-US" sz="2000" dirty="0"/>
              <a:t>Every subclass is a Java subtype</a:t>
            </a:r>
          </a:p>
          <a:p>
            <a:pPr lvl="2"/>
            <a:r>
              <a:rPr lang="en-US" sz="2000" dirty="0"/>
              <a:t>But not necessarily a true subtype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164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000" dirty="0"/>
              <a:t>Inheritance makes adding functionality easy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495800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Suppose we run a web store with a class for </a:t>
            </a:r>
            <a:r>
              <a:rPr lang="en-GB" sz="2000" i="1" dirty="0"/>
              <a:t>products…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i="1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class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Product</a:t>
            </a:r>
            <a:r>
              <a:rPr lang="en-GB" sz="2000" b="1" dirty="0">
                <a:latin typeface="Courier New"/>
                <a:cs typeface="Courier New"/>
              </a:rPr>
              <a:t>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private String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title</a:t>
            </a:r>
            <a:r>
              <a:rPr lang="en-GB" sz="2000" b="1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private String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description</a:t>
            </a:r>
            <a:r>
              <a:rPr lang="en-GB" sz="2000" b="1" dirty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private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/>
                <a:cs typeface="Courier New"/>
              </a:rPr>
              <a:t>price</a:t>
            </a:r>
            <a:r>
              <a:rPr lang="en-GB" sz="2000" b="1" dirty="0">
                <a:latin typeface="Courier New"/>
                <a:cs typeface="Courier New"/>
              </a:rPr>
              <a:t>; </a:t>
            </a:r>
            <a:r>
              <a:rPr lang="en-GB" sz="2000" b="1" dirty="0">
                <a:solidFill>
                  <a:srgbClr val="7030A0"/>
                </a:solidFill>
                <a:latin typeface="Courier New"/>
                <a:cs typeface="Courier New"/>
              </a:rPr>
              <a:t>// in cents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public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/>
                <a:cs typeface="Courier New"/>
              </a:rPr>
              <a:t>getPrice</a:t>
            </a:r>
            <a:r>
              <a:rPr lang="en-GB" sz="2000" b="1" dirty="0">
                <a:latin typeface="Courier New"/>
                <a:cs typeface="Courier New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   return price;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public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/>
                <a:cs typeface="Courier New"/>
              </a:rPr>
              <a:t>getTax</a:t>
            </a:r>
            <a:r>
              <a:rPr lang="en-GB" sz="2000" b="1" dirty="0">
                <a:latin typeface="Courier New"/>
                <a:cs typeface="Courier New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   return (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)(</a:t>
            </a:r>
            <a:r>
              <a:rPr lang="en-GB" sz="2000" b="1" dirty="0" err="1">
                <a:latin typeface="Courier New"/>
                <a:cs typeface="Courier New"/>
              </a:rPr>
              <a:t>getPrice</a:t>
            </a:r>
            <a:r>
              <a:rPr lang="en-GB" sz="2000" b="1" dirty="0">
                <a:latin typeface="Courier New"/>
                <a:cs typeface="Courier New"/>
              </a:rPr>
              <a:t>() * 0.096);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}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…</a:t>
            </a:r>
            <a:endParaRPr lang="en-GB" sz="2000" b="1" i="1" dirty="0"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}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... and we need a class for </a:t>
            </a:r>
            <a:r>
              <a:rPr lang="en-GB" sz="2000" i="1" dirty="0"/>
              <a:t>products that are on sale</a:t>
            </a:r>
          </a:p>
        </p:txBody>
      </p:sp>
    </p:spTree>
    <p:extLst>
      <p:ext uri="{BB962C8B-B14F-4D97-AF65-F5344CB8AC3E}">
        <p14:creationId xmlns:p14="http://schemas.microsoft.com/office/powerpoint/2010/main" val="24385659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We know: don’t copy code!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We would never dream of cutting and pasting like this: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Sale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Product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private String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title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private String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description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price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GB" sz="2000" b="1" dirty="0">
                <a:solidFill>
                  <a:srgbClr val="7030A0"/>
                </a:solidFill>
                <a:latin typeface="Courier New"/>
                <a:cs typeface="Courier New"/>
              </a:rPr>
              <a:t>// in cents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private float factor;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public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getPrice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return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)(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price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*factor)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>
                <a:latin typeface="Courier New"/>
                <a:cs typeface="Courier New"/>
              </a:rPr>
              <a:t>public 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/>
                <a:cs typeface="Courier New"/>
              </a:rPr>
              <a:t>getTax</a:t>
            </a:r>
            <a:r>
              <a:rPr lang="en-GB" sz="2000" b="1" dirty="0">
                <a:latin typeface="Courier New"/>
                <a:cs typeface="Courier New"/>
              </a:rPr>
              <a:t>() {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    return (</a:t>
            </a:r>
            <a:r>
              <a:rPr lang="en-GB" sz="2000" b="1" dirty="0" err="1">
                <a:latin typeface="Courier New"/>
                <a:cs typeface="Courier New"/>
              </a:rPr>
              <a:t>int</a:t>
            </a:r>
            <a:r>
              <a:rPr lang="en-GB" sz="2000" b="1" dirty="0">
                <a:latin typeface="Courier New"/>
                <a:cs typeface="Courier New"/>
              </a:rPr>
              <a:t>)(</a:t>
            </a:r>
            <a:r>
              <a:rPr lang="en-GB" sz="2000" b="1" dirty="0" err="1">
                <a:latin typeface="Courier New"/>
                <a:cs typeface="Courier New"/>
              </a:rPr>
              <a:t>getPrice</a:t>
            </a:r>
            <a:r>
              <a:rPr lang="en-GB" sz="2000" b="1" dirty="0">
                <a:latin typeface="Courier New"/>
                <a:cs typeface="Courier New"/>
              </a:rPr>
              <a:t>() * 0.096);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/>
                <a:cs typeface="Courier New"/>
              </a:rPr>
              <a:t> 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6684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Inheritance makes small extensions small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Much better: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SaleProduct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extends Product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private float </a:t>
            </a:r>
            <a:r>
              <a:rPr lang="en-GB" sz="2000" b="1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factor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public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getPrice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 {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return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super.getPrice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()*factor); </a:t>
            </a: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endParaRPr lang="en-GB" sz="2000" b="1" i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116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966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subclassing &amp; inheritance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800600"/>
          </a:xfrm>
        </p:spPr>
        <p:txBody>
          <a:bodyPr>
            <a:normAutofit/>
          </a:bodyPr>
          <a:lstStyle/>
          <a:p>
            <a:r>
              <a:rPr lang="en-GB" sz="2000" dirty="0"/>
              <a:t>Don’t repeat unchanged fields and methods</a:t>
            </a:r>
          </a:p>
          <a:p>
            <a:pPr lvl="1"/>
            <a:r>
              <a:rPr lang="en-GB" sz="2000" dirty="0"/>
              <a:t>In implementation</a:t>
            </a:r>
          </a:p>
          <a:p>
            <a:pPr lvl="2"/>
            <a:r>
              <a:rPr lang="en-GB" sz="2000" dirty="0"/>
              <a:t>Simpler maintenance:  fix bugs once</a:t>
            </a:r>
          </a:p>
          <a:p>
            <a:pPr lvl="1"/>
            <a:r>
              <a:rPr lang="en-US" sz="2000" dirty="0"/>
              <a:t>In specification</a:t>
            </a:r>
            <a:endParaRPr lang="en-GB" sz="2000" dirty="0"/>
          </a:p>
          <a:p>
            <a:pPr lvl="2"/>
            <a:r>
              <a:rPr lang="en-GB" sz="2000" dirty="0"/>
              <a:t>Clients who understand the superclass specification need only study novel parts of the subclass</a:t>
            </a:r>
          </a:p>
          <a:p>
            <a:pPr lvl="1"/>
            <a:r>
              <a:rPr lang="en-US" sz="2000" dirty="0"/>
              <a:t>Modularity:  can ignore private fields and methods of superclass (if properly defined)</a:t>
            </a:r>
          </a:p>
          <a:p>
            <a:pPr lvl="1"/>
            <a:r>
              <a:rPr lang="en-GB" sz="2000" dirty="0"/>
              <a:t>Differences not buried under mass of similarities</a:t>
            </a:r>
          </a:p>
          <a:p>
            <a:endParaRPr lang="en-GB" sz="2000" dirty="0"/>
          </a:p>
          <a:p>
            <a:r>
              <a:rPr lang="en-GB" sz="2000" dirty="0"/>
              <a:t>Ability to substitute new implementations</a:t>
            </a:r>
          </a:p>
          <a:p>
            <a:pPr lvl="1"/>
            <a:r>
              <a:rPr lang="en-GB" sz="2000" dirty="0"/>
              <a:t>No client code changes required to use new subclasses</a:t>
            </a:r>
          </a:p>
        </p:txBody>
      </p:sp>
    </p:spTree>
    <p:extLst>
      <p:ext uri="{BB962C8B-B14F-4D97-AF65-F5344CB8AC3E}">
        <p14:creationId xmlns:p14="http://schemas.microsoft.com/office/powerpoint/2010/main" val="199272936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11698</TotalTime>
  <Words>2402</Words>
  <Application>Microsoft Macintosh PowerPoint</Application>
  <PresentationFormat>On-screen Show (4:3)</PresentationFormat>
  <Paragraphs>444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 Unicode MS</vt:lpstr>
      <vt:lpstr>22 03</vt:lpstr>
      <vt:lpstr>Arial</vt:lpstr>
      <vt:lpstr>Comic Sans MS</vt:lpstr>
      <vt:lpstr>Courier</vt:lpstr>
      <vt:lpstr>Courier New</vt:lpstr>
      <vt:lpstr>Helvetica</vt:lpstr>
      <vt:lpstr>Symbol</vt:lpstr>
      <vt:lpstr>Times New Roman</vt:lpstr>
      <vt:lpstr>Wingdings</vt:lpstr>
      <vt:lpstr>simple</vt:lpstr>
      <vt:lpstr>CSE 331 Software Design and Implementation</vt:lpstr>
      <vt:lpstr>PowerPoint Presentation</vt:lpstr>
      <vt:lpstr>What is subtyping?</vt:lpstr>
      <vt:lpstr>Subtypes are substitutable</vt:lpstr>
      <vt:lpstr>Subtyping vs. subclassing</vt:lpstr>
      <vt:lpstr>Inheritance makes adding functionality easy</vt:lpstr>
      <vt:lpstr>We know: don’t copy code!</vt:lpstr>
      <vt:lpstr>Inheritance makes small extensions small</vt:lpstr>
      <vt:lpstr>Benefits of subclassing &amp; inheritance</vt:lpstr>
      <vt:lpstr>Subclassing can be misused</vt:lpstr>
      <vt:lpstr>Is every square a rectangle?</vt:lpstr>
      <vt:lpstr>Square, Rectangle Unrelated (Subtypes)</vt:lpstr>
      <vt:lpstr>Inappropriate subtyping in the JDK</vt:lpstr>
      <vt:lpstr>Violation of rep invariant</vt:lpstr>
      <vt:lpstr>Solution 1:  Generics</vt:lpstr>
      <vt:lpstr>Solution 2:  Composition</vt:lpstr>
      <vt:lpstr>Substitution principle for classes</vt:lpstr>
      <vt:lpstr>Substitution principle for methods</vt:lpstr>
      <vt:lpstr>Spec strengthening: argument/result types</vt:lpstr>
      <vt:lpstr>Substitution exercise</vt:lpstr>
      <vt:lpstr>Java subtyping</vt:lpstr>
      <vt:lpstr>Java subtyping guarantees</vt:lpstr>
      <vt:lpstr>Inheritance can break encapsulation</vt:lpstr>
      <vt:lpstr>Dependence on implementation</vt:lpstr>
      <vt:lpstr>Solutions</vt:lpstr>
      <vt:lpstr>Solution 2b:  composition</vt:lpstr>
      <vt:lpstr>Composition (wrappers, delegation)</vt:lpstr>
      <vt:lpstr>Composition does not preserve subtyping</vt:lpstr>
      <vt:lpstr>Interfaces reintroduce Java subtyping</vt:lpstr>
      <vt:lpstr>Interfaces and abstract classes</vt:lpstr>
      <vt:lpstr>Java library interface/class example</vt:lpstr>
      <vt:lpstr>Why interfaces instead of classes?</vt:lpstr>
      <vt:lpstr>Pluses and minuses of inheritance</vt:lpstr>
    </vt:vector>
  </TitlesOfParts>
  <Company>uw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Zachary L. Tatlock</cp:lastModifiedBy>
  <cp:revision>168</cp:revision>
  <cp:lastPrinted>2017-02-01T17:33:30Z</cp:lastPrinted>
  <dcterms:created xsi:type="dcterms:W3CDTF">2012-02-17T18:07:42Z</dcterms:created>
  <dcterms:modified xsi:type="dcterms:W3CDTF">2018-04-17T23:27:25Z</dcterms:modified>
</cp:coreProperties>
</file>