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33" r:id="rId2"/>
    <p:sldId id="289" r:id="rId3"/>
    <p:sldId id="290" r:id="rId4"/>
    <p:sldId id="295" r:id="rId5"/>
    <p:sldId id="296" r:id="rId6"/>
    <p:sldId id="292" r:id="rId7"/>
    <p:sldId id="293" r:id="rId8"/>
    <p:sldId id="297" r:id="rId9"/>
    <p:sldId id="298" r:id="rId10"/>
    <p:sldId id="299" r:id="rId11"/>
    <p:sldId id="300" r:id="rId12"/>
    <p:sldId id="301" r:id="rId13"/>
    <p:sldId id="303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9" r:id="rId29"/>
    <p:sldId id="317" r:id="rId30"/>
    <p:sldId id="31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8" r:id="rId39"/>
    <p:sldId id="329" r:id="rId40"/>
    <p:sldId id="330" r:id="rId41"/>
    <p:sldId id="332" r:id="rId42"/>
    <p:sldId id="327" r:id="rId43"/>
  </p:sldIdLst>
  <p:sldSz cx="9144000" cy="6858000" type="screen4x3"/>
  <p:notesSz cx="9220200" cy="69342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43A7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4395" autoAdjust="0"/>
  </p:normalViewPr>
  <p:slideViewPr>
    <p:cSldViewPr>
      <p:cViewPr varScale="1">
        <p:scale>
          <a:sx n="90" d="100"/>
          <a:sy n="90" d="100"/>
        </p:scale>
        <p:origin x="17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0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5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9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00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5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Zach Tatlock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10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Equality and </a:t>
            </a:r>
            <a:r>
              <a:rPr lang="en-US" sz="5400" i="1" dirty="0" err="1">
                <a:latin typeface="Helvetica" charset="0"/>
                <a:ea typeface="Helvetica" charset="0"/>
                <a:cs typeface="Helvetica" charset="0"/>
              </a:rPr>
              <a:t>Hashcode</a:t>
            </a:r>
            <a:endParaRPr lang="en-US" sz="54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87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Violates contract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(not that interesting)</a:t>
            </a:r>
          </a:p>
          <a:p>
            <a:pPr lvl="1"/>
            <a:r>
              <a:rPr lang="en-US" sz="2000" dirty="0"/>
              <a:t>Can add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(more interesting)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 Java:</a:t>
            </a:r>
          </a:p>
          <a:p>
            <a:pPr lvl="1"/>
            <a:r>
              <a:rPr lang="en-US" sz="2000" dirty="0"/>
              <a:t>A class can have multiple methods with the same name and different parameters (number or type)</a:t>
            </a:r>
          </a:p>
          <a:p>
            <a:pPr lvl="1"/>
            <a:r>
              <a:rPr lang="en-US" sz="2000" dirty="0"/>
              <a:t>A method </a:t>
            </a:r>
            <a:r>
              <a:rPr lang="en-US" sz="2000" i="1" dirty="0"/>
              <a:t>overrides</a:t>
            </a:r>
            <a:r>
              <a:rPr lang="en-US" sz="2000" dirty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/>
              <a:t> does </a:t>
            </a:r>
            <a:r>
              <a:rPr lang="en-US" sz="2000" i="1" dirty="0"/>
              <a:t>not</a:t>
            </a:r>
            <a:r>
              <a:rPr lang="en-US" sz="2000" dirty="0"/>
              <a:t>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equals(Object d)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no</a:t>
            </a:r>
            <a:r>
              <a:rPr lang="en-US" dirty="0"/>
              <a:t>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fixed (mostly)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generally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Won’t go through all the </a:t>
            </a:r>
            <a:r>
              <a:rPr lang="en-US" sz="2000" i="1" dirty="0"/>
              <a:t>overloading-resolution</a:t>
            </a:r>
            <a:r>
              <a:rPr lang="en-US" sz="2000" dirty="0"/>
              <a:t> rules here</a:t>
            </a:r>
          </a:p>
          <a:p>
            <a:endParaRPr lang="en-US" sz="2000" dirty="0"/>
          </a:p>
          <a:p>
            <a:r>
              <a:rPr lang="en-US" sz="2000" dirty="0"/>
              <a:t>In short, Java:</a:t>
            </a:r>
          </a:p>
          <a:p>
            <a:pPr lvl="1"/>
            <a:r>
              <a:rPr lang="en-US" sz="2000" dirty="0"/>
              <a:t>Uses </a:t>
            </a:r>
            <a:r>
              <a:rPr lang="en-US" sz="2000" dirty="0">
                <a:solidFill>
                  <a:schemeClr val="accent6"/>
                </a:solidFill>
              </a:rPr>
              <a:t>(compile-time) types</a:t>
            </a:r>
            <a:r>
              <a:rPr lang="en-US" sz="2000" dirty="0"/>
              <a:t> to pick the </a:t>
            </a:r>
            <a:r>
              <a:rPr lang="en-US" sz="2000" i="1" dirty="0"/>
              <a:t>signature</a:t>
            </a:r>
            <a:r>
              <a:rPr lang="en-US" sz="2000" dirty="0"/>
              <a:t> (at compile-time)</a:t>
            </a:r>
          </a:p>
          <a:p>
            <a:pPr lvl="2"/>
            <a:r>
              <a:rPr lang="en-US" sz="2000" dirty="0"/>
              <a:t>In example: if receiver or argument has compile-time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, then only signature taking 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is “known to work,” so it is picked</a:t>
            </a:r>
          </a:p>
          <a:p>
            <a:pPr lvl="1"/>
            <a:r>
              <a:rPr lang="en-US" sz="2000" dirty="0"/>
              <a:t>At </a:t>
            </a:r>
            <a:r>
              <a:rPr lang="en-US" sz="2000" dirty="0">
                <a:solidFill>
                  <a:schemeClr val="accent6"/>
                </a:solidFill>
              </a:rPr>
              <a:t>run-time</a:t>
            </a:r>
            <a:r>
              <a:rPr lang="en-US" sz="2000" dirty="0"/>
              <a:t>, uses dynamic dispatch to choose what implementation with that signature runs</a:t>
            </a:r>
          </a:p>
          <a:p>
            <a:pPr lvl="2"/>
            <a:r>
              <a:rPr lang="en-US" sz="2000" dirty="0"/>
              <a:t>In un-fixed example: the inherited method is the only one with the take-an-Object signature</a:t>
            </a:r>
          </a:p>
          <a:p>
            <a:pPr lvl="2"/>
            <a:r>
              <a:rPr lang="en-US" sz="2000" dirty="0"/>
              <a:t>In fixed example: Overriding matters whenever the run-time class of the receiver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fixed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if(! 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Cast cannot fail </a:t>
            </a:r>
          </a:p>
          <a:p>
            <a:r>
              <a:rPr lang="en-US" sz="2000" dirty="0"/>
              <a:t>We want equals to work on </a:t>
            </a:r>
            <a:r>
              <a:rPr lang="en-US" sz="2000" i="1" dirty="0"/>
              <a:t>any</a:t>
            </a:r>
            <a:r>
              <a:rPr lang="en-US" sz="2000" dirty="0"/>
              <a:t> pair of objects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too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  <a:p>
            <a:r>
              <a:rPr lang="en-US" sz="2000" dirty="0"/>
              <a:t>So: rare use of cast that is correct and idiomatic</a:t>
            </a:r>
          </a:p>
          <a:p>
            <a:pPr lvl="1"/>
            <a:r>
              <a:rPr lang="en-US" sz="2000" dirty="0"/>
              <a:t>This is what you should do (cf. </a:t>
            </a:r>
            <a:r>
              <a:rPr lang="en-US" sz="2000" i="1" dirty="0"/>
              <a:t>Effective Java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Satisfies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if(! 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Reflexive: Yes</a:t>
            </a:r>
          </a:p>
          <a:p>
            <a:r>
              <a:rPr lang="en-US" sz="2000" dirty="0"/>
              <a:t>Symmetric: Yes, even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not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!</a:t>
            </a:r>
          </a:p>
          <a:p>
            <a:pPr lvl="1"/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satisfies the contract)</a:t>
            </a:r>
          </a:p>
          <a:p>
            <a:r>
              <a:rPr lang="en-US" sz="2000" dirty="0"/>
              <a:t>Transitive: Yes, similar reasoning to symmetric</a:t>
            </a:r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Great style: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 </a:t>
            </a:r>
            <a:r>
              <a:rPr lang="en-US" sz="2000" dirty="0"/>
              <a:t>annotation when overriding</a:t>
            </a:r>
          </a:p>
          <a:p>
            <a:endParaRPr lang="en-US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>
                <a:latin typeface="+mj-lt"/>
                <a:cs typeface="Courier New" pitchFamily="49" charset="0"/>
              </a:rPr>
              <a:t> 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>
                <a:latin typeface="+mj-lt"/>
                <a:cs typeface="Courier New" pitchFamily="49" charset="0"/>
              </a:rPr>
              <a:t>checked</a:t>
            </a:r>
            <a:r>
              <a:rPr lang="en-GB" sz="2000" dirty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Okay, so are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Understanding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Implementing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correctly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/>
              <a:t>Overriding</a:t>
            </a:r>
          </a:p>
          <a:p>
            <a:pPr lvl="2"/>
            <a:r>
              <a:rPr lang="en-US" sz="2000" dirty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/>
              <a:t>Alas, matters can get worse for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No perfect solution, so understand the trade-offs…</a:t>
            </a:r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dirty="0">
                <a:solidFill>
                  <a:schemeClr val="accent6"/>
                </a:solidFill>
              </a:rPr>
              <a:t>simple</a:t>
            </a:r>
            <a:r>
              <a:rPr lang="en-GB" sz="2000" dirty="0"/>
              <a:t> idea??</a:t>
            </a:r>
          </a:p>
          <a:p>
            <a:pPr lvl="1" indent="-342900"/>
            <a:r>
              <a:rPr lang="en-GB" sz="2000" dirty="0"/>
              <a:t>Two objects are equal if they have the same value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dirty="0">
                <a:solidFill>
                  <a:srgbClr val="2D2DB9"/>
                </a:solidFill>
              </a:rPr>
              <a:t>subtle</a:t>
            </a:r>
            <a:r>
              <a:rPr lang="en-GB" sz="2000" dirty="0"/>
              <a:t> idea: intuition can be misleading</a:t>
            </a:r>
          </a:p>
          <a:p>
            <a:pPr lvl="1"/>
            <a:r>
              <a:rPr lang="en-GB" sz="2000" dirty="0"/>
              <a:t>Same object or same contents?</a:t>
            </a:r>
          </a:p>
          <a:p>
            <a:pPr lvl="1"/>
            <a:r>
              <a:rPr lang="en-GB" sz="2000" dirty="0"/>
              <a:t>Same concrete value or same abstract value?</a:t>
            </a:r>
          </a:p>
          <a:p>
            <a:pPr lvl="1"/>
            <a:r>
              <a:rPr lang="en-GB" sz="2000" dirty="0"/>
              <a:t>Same right now or same forever?</a:t>
            </a:r>
          </a:p>
          <a:p>
            <a:pPr lvl="1"/>
            <a:r>
              <a:rPr lang="en-GB" sz="2000" dirty="0"/>
              <a:t>Same for instances of this class or also for subclasses?</a:t>
            </a:r>
          </a:p>
          <a:p>
            <a:pPr lvl="1"/>
            <a:r>
              <a:rPr lang="en-GB" sz="2000" dirty="0"/>
              <a:t>When are two collections equal?  </a:t>
            </a:r>
          </a:p>
          <a:p>
            <a:pPr lvl="2"/>
            <a:r>
              <a:rPr lang="en-GB" sz="2000" dirty="0"/>
              <a:t>How related to equality of elements? Order of elements?  </a:t>
            </a:r>
          </a:p>
          <a:p>
            <a:pPr lvl="2"/>
            <a:r>
              <a:rPr lang="en-GB" sz="2000" dirty="0"/>
              <a:t>What if a collection contains itself?</a:t>
            </a:r>
          </a:p>
          <a:p>
            <a:pPr lvl="1"/>
            <a:r>
              <a:rPr lang="en-GB" sz="2000" dirty="0"/>
              <a:t>How can we implement equality efficiently? </a:t>
            </a:r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final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/>
              <a:t>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/>
              <a:t>Will (implicitly) treat any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like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checking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/>
              <a:t>Any combination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 can be compared</a:t>
            </a:r>
          </a:p>
          <a:p>
            <a:pPr lvl="1"/>
            <a:r>
              <a:rPr lang="en-US" sz="2000" dirty="0"/>
              <a:t>Equal if same contents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/>
              <a:t> fields</a:t>
            </a:r>
          </a:p>
          <a:p>
            <a:pPr lvl="1"/>
            <a:r>
              <a:rPr lang="en-US" sz="2000" dirty="0"/>
              <a:t>Works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when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an instance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/>
              <a:t> [not so good!]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/>
              <a:t>If we don’t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, then objects with different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/>
              <a:t> fields will be equal</a:t>
            </a:r>
          </a:p>
          <a:p>
            <a:endParaRPr lang="en-US" sz="2000" dirty="0"/>
          </a:p>
          <a:p>
            <a:r>
              <a:rPr lang="en-US" sz="2000" dirty="0"/>
              <a:t>So using everything we have learned:</a:t>
            </a:r>
          </a:p>
          <a:p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/>
              <a:t>But we have violated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Hint: Compare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symmetry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This version restores symmetry by 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if the argument is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(and not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Alas, this </a:t>
            </a:r>
            <a:r>
              <a:rPr lang="en-US" sz="2000" i="1" dirty="0"/>
              <a:t>still</a:t>
            </a:r>
            <a:r>
              <a:rPr lang="en-US" sz="2000" dirty="0"/>
              <a:t> violates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Transitivity…</a:t>
            </a:r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transitivity bug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Duration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great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Effective Java </a:t>
            </a:r>
            <a:r>
              <a:rPr lang="en-US" sz="2000" dirty="0"/>
              <a:t>says not to (re)override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like this</a:t>
            </a:r>
          </a:p>
          <a:p>
            <a:pPr lvl="1"/>
            <a:r>
              <a:rPr lang="en-US" sz="2000" dirty="0"/>
              <a:t>Unless superclass is non-instantiable (e.g., abstract)</a:t>
            </a:r>
          </a:p>
          <a:p>
            <a:pPr lvl="1"/>
            <a:r>
              <a:rPr lang="en-US" sz="2000" dirty="0"/>
              <a:t>“Don’t do it” a non-solution given the equality we want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Don’t make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such that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that are not (proper)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are equal</a:t>
            </a:r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</a:t>
            </a:r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Choose composition over </a:t>
            </a:r>
            <a:r>
              <a:rPr lang="en-US" sz="2000" dirty="0" err="1"/>
              <a:t>subclassing</a:t>
            </a:r>
            <a:endParaRPr lang="en-US" sz="2000" dirty="0"/>
          </a:p>
          <a:p>
            <a:pPr lvl="1"/>
            <a:r>
              <a:rPr lang="en-US" sz="2000" dirty="0"/>
              <a:t>Often good advice: many programmers overuse (abuse) </a:t>
            </a:r>
            <a:r>
              <a:rPr lang="en-US" sz="2000" dirty="0" err="1"/>
              <a:t>subclassing</a:t>
            </a:r>
            <a:r>
              <a:rPr lang="en-US" sz="2000" dirty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…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now unrelated </a:t>
            </a:r>
          </a:p>
          <a:p>
            <a:pPr lvl="1"/>
            <a:r>
              <a:rPr lang="en-GB" sz="2000" dirty="0"/>
              <a:t>No presumption they can be compared to one another</a:t>
            </a:r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/>
              <a:t>Can’t 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subtype)</a:t>
            </a:r>
          </a:p>
          <a:p>
            <a:pPr lvl="1"/>
            <a:r>
              <a:rPr lang="en-GB" sz="2000" dirty="0"/>
              <a:t>No inheritance, so need explicit </a:t>
            </a:r>
            <a:r>
              <a:rPr lang="en-GB" sz="2000" i="1" dirty="0"/>
              <a:t>forwarding</a:t>
            </a:r>
            <a:r>
              <a:rPr lang="en-GB" sz="2000" dirty="0"/>
              <a:t> methods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Slight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Can avoid some method redefinition by having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both extend a common abstract class</a:t>
            </a:r>
          </a:p>
          <a:p>
            <a:pPr lvl="1"/>
            <a:r>
              <a:rPr lang="en-US" sz="2000" dirty="0"/>
              <a:t>Or implement the same interface</a:t>
            </a:r>
          </a:p>
          <a:p>
            <a:pPr lvl="1"/>
            <a:r>
              <a:rPr lang="en-US" sz="2000" dirty="0"/>
              <a:t>Leave overriding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the two subclasses</a:t>
            </a:r>
          </a:p>
          <a:p>
            <a:endParaRPr lang="en-US" sz="2000" dirty="0"/>
          </a:p>
          <a:p>
            <a:r>
              <a:rPr lang="en-US" sz="2000" dirty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from being used “like each other”</a:t>
            </a:r>
          </a:p>
          <a:p>
            <a:endParaRPr lang="en-US" sz="2000" dirty="0"/>
          </a:p>
          <a:p>
            <a:r>
              <a:rPr lang="en-US" sz="2000" dirty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/>
              <a:t>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Different run-time class checking to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But now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never equal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</a:t>
            </a:r>
          </a:p>
          <a:p>
            <a:pPr lvl="1"/>
            <a:r>
              <a:rPr lang="en-US" sz="2000" dirty="0"/>
              <a:t>Subclasses do not “act like” instances of superclass because behavior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changes with subclasses</a:t>
            </a:r>
          </a:p>
          <a:p>
            <a:pPr lvl="1"/>
            <a:r>
              <a:rPr lang="en-US" sz="2000" dirty="0"/>
              <a:t>Generally considered wrong to “break” subtyping like this</a:t>
            </a:r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==  true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reflexive,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relation</a:t>
            </a:r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r>
              <a:rPr lang="en-US" dirty="0"/>
              <a:t>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Due to subtleties, no perfect solution to how to design and implement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>
                <a:latin typeface="+mj-lt"/>
              </a:rPr>
              <a:t>“What we want for subtyping”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Now: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>
                <a:latin typeface="+mj-lt"/>
              </a:rPr>
              <a:t> </a:t>
            </a:r>
            <a:r>
              <a:rPr lang="en-US" sz="2000" i="1" dirty="0">
                <a:latin typeface="+mj-lt"/>
              </a:rPr>
              <a:t>still</a:t>
            </a:r>
            <a:r>
              <a:rPr lang="en-US" sz="2000" dirty="0">
                <a:latin typeface="+mj-lt"/>
              </a:rPr>
              <a:t> does not satisfy contracts relevant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>
                <a:latin typeface="+mj-lt"/>
              </a:rPr>
              <a:t>Have to discuss another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</a:rPr>
              <a:t> method: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Another method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:</a:t>
            </a:r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“Returns a hash code value for the object. This method is supported for the benefit of </a:t>
            </a:r>
            <a:r>
              <a:rPr lang="en-GB" sz="2000" dirty="0" err="1"/>
              <a:t>hashtables</a:t>
            </a:r>
            <a:r>
              <a:rPr lang="en-GB" sz="2000" dirty="0"/>
              <a:t>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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of it as a pre-filter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two objects are equal, they </a:t>
            </a:r>
            <a:r>
              <a:rPr lang="en-US" sz="2000" i="1" dirty="0"/>
              <a:t>must</a:t>
            </a:r>
            <a:r>
              <a:rPr lang="en-US" sz="2000" dirty="0"/>
              <a:t> have the same hash 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Up to implementers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to satisfy this</a:t>
            </a:r>
          </a:p>
          <a:p>
            <a:pPr lvl="1"/>
            <a:r>
              <a:rPr lang="en-US" sz="2000" dirty="0"/>
              <a:t>If you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, you </a:t>
            </a:r>
            <a:r>
              <a:rPr lang="en-US" sz="2000" b="1" i="1" dirty="0"/>
              <a:t>must</a:t>
            </a:r>
            <a:r>
              <a:rPr lang="en-US" sz="2000" dirty="0"/>
              <a:t>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/>
              <a:t>If two objects have the same hash code, they </a:t>
            </a:r>
            <a:r>
              <a:rPr lang="en-US" sz="2000" i="1" dirty="0"/>
              <a:t>may or may not</a:t>
            </a:r>
            <a:r>
              <a:rPr lang="en-US" sz="2000" dirty="0"/>
              <a:t> be equal</a:t>
            </a:r>
          </a:p>
          <a:p>
            <a:pPr lvl="1"/>
            <a:r>
              <a:rPr lang="en-US" sz="2000" dirty="0"/>
              <a:t>“Usually not” leads to better performance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/>
              <a:t>Hash codes are usually cheap[</a:t>
            </a:r>
            <a:r>
              <a:rPr lang="en-US" sz="2000" dirty="0" err="1"/>
              <a:t>er</a:t>
            </a:r>
            <a:r>
              <a:rPr lang="en-US" sz="2000" dirty="0"/>
              <a:t>] to compute, so check first if you “usually expect not equal” – a pre-filter</a:t>
            </a:r>
          </a:p>
        </p:txBody>
      </p:sp>
    </p:spTree>
    <p:extLst>
      <p:ext uri="{BB962C8B-B14F-4D97-AF65-F5344CB8AC3E}">
        <p14:creationId xmlns:p14="http://schemas.microsoft.com/office/powerpoint/2010/main" val="107761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/>
              <a:t>Hash codes are used for hash tables</a:t>
            </a:r>
          </a:p>
          <a:p>
            <a:pPr lvl="1"/>
            <a:r>
              <a:rPr lang="en-US" sz="2000" dirty="0"/>
              <a:t>A common collection implementation</a:t>
            </a:r>
          </a:p>
          <a:p>
            <a:pPr lvl="1"/>
            <a:r>
              <a:rPr lang="en-US" sz="2000" dirty="0"/>
              <a:t>See CSE332</a:t>
            </a:r>
          </a:p>
          <a:p>
            <a:pPr lvl="1"/>
            <a:r>
              <a:rPr lang="en-US" sz="2000" dirty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/>
              <a:t>Cheaper pre-filtering is a more general idea</a:t>
            </a:r>
          </a:p>
          <a:p>
            <a:pPr lvl="1"/>
            <a:r>
              <a:rPr lang="en-US" sz="2000" dirty="0"/>
              <a:t>Example: Are two large video files the exact same video?</a:t>
            </a:r>
          </a:p>
          <a:p>
            <a:pPr lvl="2"/>
            <a:r>
              <a:rPr lang="en-US" sz="2000" dirty="0"/>
              <a:t>Quick pre-filter: Are the files the same size?</a:t>
            </a:r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So: we have to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Must obey contract</a:t>
            </a:r>
          </a:p>
          <a:p>
            <a:pPr lvl="1"/>
            <a:r>
              <a:rPr lang="en-US" sz="2000" dirty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/>
          </a:p>
          <a:p>
            <a:r>
              <a:rPr lang="en-US" sz="2000" dirty="0"/>
              <a:t>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 ^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64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depends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/>
              <a:t>’s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true if o and this represent same # 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Must update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works: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	  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Equality, mutation, and time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If two objects are </a:t>
            </a:r>
            <a:r>
              <a:rPr lang="en-GB" sz="2000" dirty="0">
                <a:latin typeface="+mj-lt"/>
                <a:cs typeface="Courier New" pitchFamily="49" charset="0"/>
              </a:rPr>
              <a:t>equal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00FF"/>
                </a:solidFill>
              </a:rPr>
              <a:t>now</a:t>
            </a:r>
            <a:r>
              <a:rPr lang="en-GB" sz="2000" dirty="0"/>
              <a:t>, will they </a:t>
            </a:r>
            <a:r>
              <a:rPr lang="en-GB" sz="2000" dirty="0">
                <a:solidFill>
                  <a:srgbClr val="0000FF"/>
                </a:solidFill>
              </a:rPr>
              <a:t>always</a:t>
            </a:r>
            <a:r>
              <a:rPr lang="en-GB" sz="2000" dirty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/>
              <a:t>?</a:t>
            </a:r>
          </a:p>
          <a:p>
            <a:pPr lvl="1"/>
            <a:r>
              <a:rPr lang="en-GB" sz="2000" dirty="0"/>
              <a:t>In mathematics, “yes”</a:t>
            </a:r>
          </a:p>
          <a:p>
            <a:pPr lvl="1"/>
            <a:r>
              <a:rPr lang="en-GB" sz="2000" dirty="0"/>
              <a:t>In Java, “you choose”</a:t>
            </a:r>
          </a:p>
          <a:p>
            <a:pPr lvl="1"/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/>
              <a:t> contract doesn't specify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immutable</a:t>
            </a:r>
            <a:r>
              <a:rPr lang="en-GB" sz="2000" dirty="0"/>
              <a:t> objects:</a:t>
            </a:r>
          </a:p>
          <a:p>
            <a:pPr lvl="1" indent="-342900"/>
            <a:r>
              <a:rPr lang="en-GB" sz="2000" dirty="0"/>
              <a:t>Abstract value never changes</a:t>
            </a:r>
          </a:p>
          <a:p>
            <a:pPr lvl="1" indent="-342900"/>
            <a:r>
              <a:rPr lang="en-GB" sz="2000" dirty="0"/>
              <a:t>Equality should be forever (even if rep changes)</a:t>
            </a:r>
          </a:p>
          <a:p>
            <a:pPr lvl="1" indent="-342900"/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mutable</a:t>
            </a:r>
            <a:r>
              <a:rPr lang="en-GB" sz="2000" dirty="0"/>
              <a:t> objects, either: </a:t>
            </a:r>
          </a:p>
          <a:p>
            <a:pPr lvl="1"/>
            <a:r>
              <a:rPr lang="en-GB" sz="2000" dirty="0"/>
              <a:t>Stick with reference equality</a:t>
            </a:r>
          </a:p>
          <a:p>
            <a:pPr lvl="1"/>
            <a:r>
              <a:rPr lang="en-GB" sz="2000" dirty="0"/>
              <a:t>“No” equality is not forever </a:t>
            </a:r>
          </a:p>
          <a:p>
            <a:pPr lvl="2"/>
            <a:r>
              <a:rPr lang="en-GB" sz="2000" dirty="0"/>
              <a:t>Mutation changes abstract value, hence what-object-equals</a:t>
            </a:r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GB" sz="2000" dirty="0"/>
              <a:t> is mutable and sticks with reference-equality: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s1.equals(s1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Behavioral</a:t>
            </a:r>
            <a:r>
              <a:rPr lang="en-GB" dirty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 err="1">
                <a:solidFill>
                  <a:schemeClr val="accent6"/>
                </a:solidFill>
              </a:rPr>
              <a:t>behaviorally</a:t>
            </a:r>
            <a:r>
              <a:rPr lang="en-GB" sz="2000" dirty="0">
                <a:solidFill>
                  <a:schemeClr val="accent6"/>
                </a:solidFill>
              </a:rPr>
              <a:t> equivalent</a:t>
            </a:r>
            <a:r>
              <a:rPr lang="en-GB" sz="2000" dirty="0"/>
              <a:t>” if there is no sequence of operations (excluding ==) that can distinguish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>
                <a:solidFill>
                  <a:schemeClr val="accent6"/>
                </a:solidFill>
              </a:rPr>
              <a:t>observationally equivalent</a:t>
            </a:r>
            <a:r>
              <a:rPr lang="en-GB" sz="2000" dirty="0"/>
              <a:t>” if there is no sequence of </a:t>
            </a:r>
            <a:r>
              <a:rPr lang="en-GB" sz="2000" i="1" u="sng" dirty="0"/>
              <a:t>observer</a:t>
            </a:r>
            <a:r>
              <a:rPr lang="en-GB" sz="2000" dirty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Excludes </a:t>
            </a:r>
            <a:r>
              <a:rPr lang="en-GB" sz="2000" dirty="0" err="1"/>
              <a:t>mutators</a:t>
            </a:r>
            <a:r>
              <a:rPr lang="en-GB" sz="2000" dirty="0"/>
              <a:t> (and ==)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therefore </a:t>
            </a:r>
            <a:r>
              <a:rPr lang="en-GB" sz="2000" dirty="0">
                <a:solidFill>
                  <a:srgbClr val="C00000"/>
                </a:solidFill>
              </a:rPr>
              <a:t>violate rep invariant </a:t>
            </a:r>
            <a:r>
              <a:rPr lang="en-GB" sz="2000" dirty="0"/>
              <a:t>of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/>
              <a:t> by </a:t>
            </a:r>
            <a:r>
              <a:rPr lang="en-GB" sz="2000" dirty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Reference equality means an object is equal only to itself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/>
              <a:t> only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an equivalence relation</a:t>
            </a:r>
          </a:p>
          <a:p>
            <a:pPr lvl="1"/>
            <a:r>
              <a:rPr lang="en-US" sz="2000" dirty="0"/>
              <a:t>Reflexive</a:t>
            </a:r>
          </a:p>
          <a:p>
            <a:pPr lvl="1"/>
            <a:r>
              <a:rPr lang="en-US" sz="2000" dirty="0"/>
              <a:t>Symmetric</a:t>
            </a:r>
          </a:p>
          <a:p>
            <a:pPr lvl="1"/>
            <a:r>
              <a:rPr lang="en-US" sz="2000" dirty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the </a:t>
            </a:r>
            <a:r>
              <a:rPr lang="en-US" sz="2000" i="1" dirty="0"/>
              <a:t>smallest</a:t>
            </a:r>
            <a:r>
              <a:rPr lang="en-US" sz="2000" dirty="0"/>
              <a:t> equivalence relation on objects</a:t>
            </a:r>
          </a:p>
          <a:p>
            <a:pPr lvl="1"/>
            <a:r>
              <a:rPr lang="en-US" sz="2000" dirty="0"/>
              <a:t>“Hardest” to show two objects are equal (must be same object)</a:t>
            </a:r>
          </a:p>
          <a:p>
            <a:pPr lvl="1"/>
            <a:r>
              <a:rPr lang="en-US" sz="2000" dirty="0"/>
              <a:t>Cannot be smaller without violating reflexivity</a:t>
            </a:r>
          </a:p>
          <a:p>
            <a:pPr lvl="1"/>
            <a:r>
              <a:rPr lang="en-US" sz="2000" dirty="0"/>
              <a:t>Sometimes but not always what we want</a:t>
            </a:r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“Note: Great care must be exercised if mutable objects are used as set elements. The </a:t>
            </a:r>
            <a:r>
              <a:rPr lang="en-GB" sz="2000" i="1" dirty="0" err="1"/>
              <a:t>behavior</a:t>
            </a:r>
            <a:r>
              <a:rPr lang="en-GB" sz="2000" i="1" dirty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</a:t>
            </a:r>
            <a:r>
              <a:rPr lang="en-GB" sz="2000" dirty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mutations that </a:t>
            </a:r>
            <a:r>
              <a:rPr lang="en-GB" sz="2000" dirty="0">
                <a:solidFill>
                  <a:srgbClr val="C00000"/>
                </a:solidFill>
              </a:rPr>
              <a:t>change hash codes </a:t>
            </a:r>
            <a:r>
              <a:rPr lang="en-GB" sz="2000" dirty="0"/>
              <a:t>when using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/>
              <a:t> 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(Libraries choose not to copy-in for performance and to preserve object identity)</a:t>
            </a:r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on containers are recursive: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for 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list)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code = 31*code + (o==null ? 0 :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This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Different notions of equality:</a:t>
            </a:r>
          </a:p>
          <a:p>
            <a:pPr lvl="1"/>
            <a:r>
              <a:rPr lang="en-US" sz="2000" dirty="0"/>
              <a:t>Reference equality stronger than</a:t>
            </a:r>
          </a:p>
          <a:p>
            <a:pPr lvl="1"/>
            <a:r>
              <a:rPr lang="en-US" sz="2000" dirty="0"/>
              <a:t>Behavioral equality stronger than</a:t>
            </a:r>
          </a:p>
          <a:p>
            <a:pPr lvl="1"/>
            <a:r>
              <a:rPr lang="en-US" sz="2000" dirty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/>
              <a:t>Java’s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has an elaborate specification, but does not require any of the above notions</a:t>
            </a:r>
          </a:p>
          <a:p>
            <a:pPr lvl="1"/>
            <a:r>
              <a:rPr lang="en-US" sz="2000" dirty="0"/>
              <a:t>Also requires consistency with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/>
              <a:t>Mutation and/or subtyping make things even less satisfying</a:t>
            </a:r>
          </a:p>
          <a:p>
            <a:pPr lvl="1"/>
            <a:r>
              <a:rPr lang="en-US" sz="2000" dirty="0"/>
              <a:t>Good reason not to overuse/misuse either</a:t>
            </a:r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/>
              <a:t>Sometimes want equivalence relation bigger than ==</a:t>
            </a:r>
          </a:p>
          <a:p>
            <a:pPr lvl="1"/>
            <a:r>
              <a:rPr lang="en-US" sz="2000" dirty="0"/>
              <a:t>Java takes OOP approach of letting classes </a:t>
            </a:r>
            <a:r>
              <a:rPr lang="en-US" sz="2000" i="1" dirty="0"/>
              <a:t>override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d2;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…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/>
          </a:p>
          <a:p>
            <a:r>
              <a:rPr lang="en-GB" sz="2000" dirty="0"/>
              <a:t>Implements reference equality</a:t>
            </a:r>
          </a:p>
          <a:p>
            <a:r>
              <a:rPr lang="en-GB" sz="2000" dirty="0"/>
              <a:t>Subclasses can override to implement a different equality</a:t>
            </a:r>
          </a:p>
          <a:p>
            <a:r>
              <a:rPr lang="en-GB" sz="2000" dirty="0"/>
              <a:t>But library includes a </a:t>
            </a:r>
            <a:r>
              <a:rPr lang="en-GB" sz="2000" i="1" dirty="0"/>
              <a:t>contract</a:t>
            </a:r>
            <a:r>
              <a:rPr lang="en-GB" sz="2000" dirty="0"/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 should satisfy</a:t>
            </a:r>
          </a:p>
          <a:p>
            <a:pPr lvl="1"/>
            <a:r>
              <a:rPr lang="en-GB" sz="2000" dirty="0"/>
              <a:t>Reference equality satisfies it</a:t>
            </a:r>
          </a:p>
          <a:p>
            <a:pPr lvl="1"/>
            <a:r>
              <a:rPr lang="en-GB" sz="2000" dirty="0"/>
              <a:t>So should </a:t>
            </a:r>
            <a:r>
              <a:rPr lang="en-GB" sz="2000" i="1" dirty="0"/>
              <a:t>any</a:t>
            </a:r>
            <a:r>
              <a:rPr lang="en-GB" sz="2000" dirty="0"/>
              <a:t> overriding implementation</a:t>
            </a:r>
          </a:p>
          <a:p>
            <a:pPr lvl="1"/>
            <a:r>
              <a:rPr lang="en-GB" sz="2000" dirty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/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method implements an equivalence relation: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Remember the goal is a contract:</a:t>
            </a:r>
          </a:p>
          <a:p>
            <a:pPr lvl="1"/>
            <a:r>
              <a:rPr lang="en-US" sz="2000" dirty="0"/>
              <a:t>Weak enough to allow different useful overrides</a:t>
            </a:r>
          </a:p>
          <a:p>
            <a:pPr lvl="1"/>
            <a:r>
              <a:rPr lang="en-US" sz="2000" dirty="0"/>
              <a:t>Strong enough so clients can assume equal-</a:t>
            </a:r>
            <a:r>
              <a:rPr lang="en-US" sz="2000" dirty="0" err="1"/>
              <a:t>ish</a:t>
            </a:r>
            <a:r>
              <a:rPr lang="en-US" sz="2000" dirty="0"/>
              <a:t> things</a:t>
            </a:r>
          </a:p>
          <a:p>
            <a:pPr lvl="2"/>
            <a:r>
              <a:rPr lang="en-US" sz="2000" dirty="0"/>
              <a:t>Example: To implement a set</a:t>
            </a:r>
          </a:p>
          <a:p>
            <a:pPr lvl="1"/>
            <a:r>
              <a:rPr lang="en-US" sz="2000" dirty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/>
              <a:t>So:</a:t>
            </a:r>
          </a:p>
          <a:p>
            <a:pPr lvl="1"/>
            <a:r>
              <a:rPr lang="en-US" sz="2000" dirty="0"/>
              <a:t>Equivalence relation</a:t>
            </a:r>
          </a:p>
          <a:p>
            <a:pPr lvl="1"/>
            <a:r>
              <a:rPr lang="en-US" sz="2000" dirty="0"/>
              <a:t>Consistency, but allow for mutation to change the answer</a:t>
            </a:r>
          </a:p>
          <a:p>
            <a:pPr lvl="1"/>
            <a:r>
              <a:rPr lang="en-US" sz="2000" dirty="0"/>
              <a:t>Asymmetric with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(other way raises exception)</a:t>
            </a:r>
          </a:p>
          <a:p>
            <a:pPr lvl="1"/>
            <a:r>
              <a:rPr lang="en-US" sz="2000" dirty="0"/>
              <a:t>Final detail: argument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must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10450</TotalTime>
  <Words>2607</Words>
  <Application>Microsoft Macintosh PowerPoint</Application>
  <PresentationFormat>On-screen Show (4:3)</PresentationFormat>
  <Paragraphs>526</Paragraphs>
  <Slides>42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Comic Sans MS</vt:lpstr>
      <vt:lpstr>Consolas</vt:lpstr>
      <vt:lpstr>Courier New</vt:lpstr>
      <vt:lpstr>Helvetica</vt:lpstr>
      <vt:lpstr>Symbol</vt:lpstr>
      <vt:lpstr>Times New Roman</vt:lpstr>
      <vt:lpstr>Tw Cen MT</vt:lpstr>
      <vt:lpstr>simple</vt:lpstr>
      <vt:lpstr>CSE 331 Software Design and Implementation</vt:lpstr>
      <vt:lpstr>Object equality</vt:lpstr>
      <vt:lpstr>Expected properties of equality</vt:lpstr>
      <vt:lpstr>Reference equality</vt:lpstr>
      <vt:lpstr>What might we want?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Example: no overriding</vt:lpstr>
      <vt:lpstr>Example fixed (mostly)</vt:lpstr>
      <vt:lpstr>A little more generally</vt:lpstr>
      <vt:lpstr>But wait!</vt:lpstr>
      <vt:lpstr>Really fixed now</vt:lpstr>
      <vt:lpstr>Satisfies the contract</vt:lpstr>
      <vt:lpstr>Even better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Avoid subclassing</vt:lpstr>
      <vt:lpstr>Slight alternative</vt:lpstr>
      <vt:lpstr>The getClass trick</vt:lpstr>
      <vt:lpstr>Subclassing summary</vt:lpstr>
      <vt:lpstr>hashCode</vt:lpstr>
      <vt:lpstr>Think of it as a pre-filter</vt:lpstr>
      <vt:lpstr>Asides</vt:lpstr>
      <vt:lpstr>Doing it</vt:lpstr>
      <vt:lpstr>Correctness depends on equals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Another container wrinkle:  self-containment</vt:lpstr>
      <vt:lpstr>Summary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219</cp:revision>
  <cp:lastPrinted>2016-01-27T05:42:11Z</cp:lastPrinted>
  <dcterms:created xsi:type="dcterms:W3CDTF">2012-02-06T17:35:54Z</dcterms:created>
  <dcterms:modified xsi:type="dcterms:W3CDTF">2018-04-16T04:17:30Z</dcterms:modified>
</cp:coreProperties>
</file>