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426" r:id="rId2"/>
    <p:sldId id="380" r:id="rId3"/>
    <p:sldId id="419" r:id="rId4"/>
    <p:sldId id="427" r:id="rId5"/>
    <p:sldId id="428" r:id="rId6"/>
    <p:sldId id="429" r:id="rId7"/>
    <p:sldId id="430" r:id="rId8"/>
    <p:sldId id="431" r:id="rId9"/>
    <p:sldId id="432" r:id="rId10"/>
    <p:sldId id="433" r:id="rId11"/>
    <p:sldId id="434" r:id="rId12"/>
    <p:sldId id="382" r:id="rId13"/>
    <p:sldId id="381" r:id="rId14"/>
    <p:sldId id="383" r:id="rId15"/>
    <p:sldId id="384" r:id="rId16"/>
    <p:sldId id="385" r:id="rId17"/>
    <p:sldId id="386" r:id="rId18"/>
    <p:sldId id="387" r:id="rId19"/>
    <p:sldId id="388" r:id="rId20"/>
    <p:sldId id="389" r:id="rId21"/>
    <p:sldId id="420" r:id="rId22"/>
    <p:sldId id="391"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24" r:id="rId45"/>
    <p:sldId id="422" r:id="rId46"/>
    <p:sldId id="421" r:id="rId47"/>
    <p:sldId id="415" r:id="rId48"/>
    <p:sldId id="416" r:id="rId49"/>
    <p:sldId id="417" r:id="rId50"/>
    <p:sldId id="418" r:id="rId51"/>
  </p:sldIdLst>
  <p:sldSz cx="9144000" cy="6858000" type="screen4x3"/>
  <p:notesSz cx="9220200" cy="6934200"/>
  <p:custDataLst>
    <p:tags r:id="rId5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guide id="3" orient="horz" pos="2184">
          <p15:clr>
            <a:srgbClr val="A4A3A4"/>
          </p15:clr>
        </p15:guide>
        <p15:guide id="4" pos="29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43C80"/>
    <a:srgbClr val="FFFF99"/>
    <a:srgbClr val="009900"/>
    <a:srgbClr val="FF0000"/>
    <a:srgbClr val="800080"/>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84421" autoAdjust="0"/>
  </p:normalViewPr>
  <p:slideViewPr>
    <p:cSldViewPr>
      <p:cViewPr varScale="1">
        <p:scale>
          <a:sx n="110" d="100"/>
          <a:sy n="110" d="100"/>
        </p:scale>
        <p:origin x="2584" y="16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754"/>
    </p:cViewPr>
  </p:sorterViewPr>
  <p:notesViewPr>
    <p:cSldViewPr>
      <p:cViewPr varScale="1">
        <p:scale>
          <a:sx n="86" d="100"/>
          <a:sy n="86" d="100"/>
        </p:scale>
        <p:origin x="-1908" y="-84"/>
      </p:cViewPr>
      <p:guideLst>
        <p:guide orient="horz" pos="2904"/>
        <p:guide pos="2184"/>
        <p:guide orient="horz" pos="2184"/>
        <p:guide pos="29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ftr" sz="quarter" idx="2"/>
          </p:nvPr>
        </p:nvSpPr>
        <p:spPr bwMode="auto">
          <a:xfrm>
            <a:off x="1" y="6587949"/>
            <a:ext cx="3995820" cy="346251"/>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dirty="0"/>
            </a:lvl1pPr>
          </a:lstStyle>
          <a:p>
            <a:pPr>
              <a:defRPr/>
            </a:pPr>
            <a:r>
              <a:rPr lang="en-US" dirty="0"/>
              <a:t>CSE 331 15au</a:t>
            </a:r>
          </a:p>
        </p:txBody>
      </p:sp>
      <p:sp>
        <p:nvSpPr>
          <p:cNvPr id="33797" name="Rectangle 5"/>
          <p:cNvSpPr>
            <a:spLocks noGrp="1" noChangeArrowheads="1"/>
          </p:cNvSpPr>
          <p:nvPr>
            <p:ph type="sldNum" sz="quarter" idx="3"/>
          </p:nvPr>
        </p:nvSpPr>
        <p:spPr bwMode="auto">
          <a:xfrm>
            <a:off x="5224381" y="6587949"/>
            <a:ext cx="3995819" cy="346251"/>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r>
              <a:rPr lang="en-US" dirty="0"/>
              <a:t>08-</a:t>
            </a:r>
            <a:fld id="{4490ECC9-DBDA-4236-ABEF-47C2FD79DC3B}" type="slidenum">
              <a:rPr lang="en-US" smtClean="0"/>
              <a:pPr>
                <a:defRPr/>
              </a:pPr>
              <a:t>‹#›</a:t>
            </a:fld>
            <a:endParaRPr lang="en-US" dirty="0"/>
          </a:p>
        </p:txBody>
      </p:sp>
    </p:spTree>
    <p:extLst>
      <p:ext uri="{BB962C8B-B14F-4D97-AF65-F5344CB8AC3E}">
        <p14:creationId xmlns:p14="http://schemas.microsoft.com/office/powerpoint/2010/main" val="373159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995820" cy="346251"/>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defRPr sz="1300"/>
            </a:lvl1pPr>
          </a:lstStyle>
          <a:p>
            <a:pPr>
              <a:defRPr/>
            </a:pPr>
            <a:endParaRPr lang="en-US"/>
          </a:p>
        </p:txBody>
      </p:sp>
      <p:sp>
        <p:nvSpPr>
          <p:cNvPr id="25603" name="Rectangle 3"/>
          <p:cNvSpPr>
            <a:spLocks noGrp="1" noChangeArrowheads="1"/>
          </p:cNvSpPr>
          <p:nvPr>
            <p:ph type="dt" idx="1"/>
          </p:nvPr>
        </p:nvSpPr>
        <p:spPr bwMode="auto">
          <a:xfrm>
            <a:off x="5224381" y="1"/>
            <a:ext cx="3995819" cy="346251"/>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lgn="r">
              <a:defRPr sz="13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2876550" y="520700"/>
            <a:ext cx="3467100" cy="26003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1228560" y="3293975"/>
            <a:ext cx="6763081" cy="3119702"/>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6587949"/>
            <a:ext cx="3995820" cy="346251"/>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a:lvl1pPr>
          </a:lstStyle>
          <a:p>
            <a:pPr>
              <a:defRPr/>
            </a:pPr>
            <a:endParaRPr lang="en-US"/>
          </a:p>
        </p:txBody>
      </p:sp>
      <p:sp>
        <p:nvSpPr>
          <p:cNvPr id="25607" name="Rectangle 7"/>
          <p:cNvSpPr>
            <a:spLocks noGrp="1" noChangeArrowheads="1"/>
          </p:cNvSpPr>
          <p:nvPr>
            <p:ph type="sldNum" sz="quarter" idx="5"/>
          </p:nvPr>
        </p:nvSpPr>
        <p:spPr bwMode="auto">
          <a:xfrm>
            <a:off x="5224381" y="6587949"/>
            <a:ext cx="3995819" cy="346251"/>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fld id="{C0C86982-0651-4A87-8CCD-A426161CC69C}" type="slidenum">
              <a:rPr lang="en-US"/>
              <a:pPr>
                <a:defRPr/>
              </a:pPr>
              <a:t>‹#›</a:t>
            </a:fld>
            <a:endParaRPr lang="en-US"/>
          </a:p>
        </p:txBody>
      </p:sp>
    </p:spTree>
    <p:extLst>
      <p:ext uri="{BB962C8B-B14F-4D97-AF65-F5344CB8AC3E}">
        <p14:creationId xmlns:p14="http://schemas.microsoft.com/office/powerpoint/2010/main" val="30747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Radiotherapy </a:t>
            </a:r>
            <a:r>
              <a:rPr lang="en-US" dirty="0" err="1"/>
              <a:t>haha</a:t>
            </a:r>
            <a:endParaRPr lang="en-US" dirty="0"/>
          </a:p>
        </p:txBody>
      </p:sp>
      <p:sp>
        <p:nvSpPr>
          <p:cNvPr id="4" name="Slide Number Placeholder 3"/>
          <p:cNvSpPr>
            <a:spLocks noGrp="1"/>
          </p:cNvSpPr>
          <p:nvPr>
            <p:ph type="sldNum" sz="quarter" idx="10"/>
          </p:nvPr>
        </p:nvSpPr>
        <p:spPr/>
        <p:txBody>
          <a:bodyPr/>
          <a:lstStyle/>
          <a:p>
            <a:fld id="{619ED243-F83E-5D43-969B-23CC01708080}" type="slidenum">
              <a:rPr lang="en-US" smtClean="0"/>
              <a:t>4</a:t>
            </a:fld>
            <a:endParaRPr lang="en-US"/>
          </a:p>
        </p:txBody>
      </p:sp>
    </p:spTree>
    <p:extLst>
      <p:ext uri="{BB962C8B-B14F-4D97-AF65-F5344CB8AC3E}">
        <p14:creationId xmlns:p14="http://schemas.microsoft.com/office/powerpoint/2010/main" val="165108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3024188" y="693738"/>
            <a:ext cx="3170237" cy="2376487"/>
          </a:xfrm>
          <a:ln/>
        </p:spPr>
      </p:sp>
      <p:sp>
        <p:nvSpPr>
          <p:cNvPr id="43011" name="Rectangle 2"/>
          <p:cNvSpPr txBox="1">
            <a:spLocks noGrp="1" noChangeArrowheads="1"/>
          </p:cNvSpPr>
          <p:nvPr>
            <p:ph type="body" idx="1"/>
          </p:nvPr>
        </p:nvSpPr>
        <p:spPr>
          <a:xfrm>
            <a:off x="1406642" y="3300855"/>
            <a:ext cx="6414923" cy="26381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60032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ln/>
        </p:spPr>
      </p:sp>
      <p:sp>
        <p:nvSpPr>
          <p:cNvPr id="44035" name="Rectangle 2"/>
          <p:cNvSpPr txBox="1">
            <a:spLocks noGrp="1" noChangeArrowheads="1"/>
          </p:cNvSpPr>
          <p:nvPr>
            <p:ph type="body" idx="1"/>
          </p:nvPr>
        </p:nvSpPr>
        <p:spPr>
          <a:xfrm>
            <a:off x="1408642" y="3302000"/>
            <a:ext cx="6414923" cy="263816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835" tIns="41418" rIns="82835" bIns="41418" anchor="ctr"/>
          <a:lstStyle/>
          <a:p>
            <a:endParaRPr lang="en-US"/>
          </a:p>
        </p:txBody>
      </p:sp>
    </p:spTree>
    <p:extLst>
      <p:ext uri="{BB962C8B-B14F-4D97-AF65-F5344CB8AC3E}">
        <p14:creationId xmlns:p14="http://schemas.microsoft.com/office/powerpoint/2010/main" val="63608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xfrm>
            <a:off x="3024188" y="693738"/>
            <a:ext cx="3170237" cy="2376487"/>
          </a:xfrm>
          <a:ln/>
        </p:spPr>
      </p:sp>
      <p:sp>
        <p:nvSpPr>
          <p:cNvPr id="45059" name="Rectangle 2"/>
          <p:cNvSpPr txBox="1">
            <a:spLocks noGrp="1" noChangeArrowheads="1"/>
          </p:cNvSpPr>
          <p:nvPr>
            <p:ph type="body" idx="1"/>
          </p:nvPr>
        </p:nvSpPr>
        <p:spPr>
          <a:xfrm>
            <a:off x="1406642" y="3300855"/>
            <a:ext cx="6414923" cy="26381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50894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2830513" y="511175"/>
            <a:ext cx="3495675" cy="2620963"/>
          </a:xfrm>
          <a:noFill/>
          <a:ln/>
          <a:extLst>
            <a:ext uri="{909E8E84-426E-40dd-AFC4-6F175D3DCCD1}">
              <a14:hiddenFill xmlns="" xmlns:a14="http://schemas.microsoft.com/office/drawing/2010/main">
                <a:solidFill>
                  <a:srgbClr val="FFFFFF"/>
                </a:solidFill>
              </a14:hiddenFill>
            </a:ext>
          </a:extLst>
        </p:spPr>
      </p:sp>
      <p:sp>
        <p:nvSpPr>
          <p:cNvPr id="46083" name="Rectangle 3"/>
          <p:cNvSpPr txBox="1">
            <a:spLocks noGrp="1" noChangeArrowheads="1"/>
          </p:cNvSpPr>
          <p:nvPr>
            <p:ph type="body" idx="1"/>
          </p:nvPr>
        </p:nvSpPr>
        <p:spPr>
          <a:xfrm>
            <a:off x="1206551" y="3303148"/>
            <a:ext cx="6741070" cy="312887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852" tIns="45427" rIns="90852" bIns="45427"/>
          <a:lstStyle/>
          <a:p>
            <a:r>
              <a:rPr lang="en-US" dirty="0"/>
              <a:t>(But, can think about doing this many tests today)</a:t>
            </a:r>
          </a:p>
          <a:p>
            <a:endParaRPr lang="en-US" dirty="0"/>
          </a:p>
        </p:txBody>
      </p:sp>
    </p:spTree>
    <p:extLst>
      <p:ext uri="{BB962C8B-B14F-4D97-AF65-F5344CB8AC3E}">
        <p14:creationId xmlns:p14="http://schemas.microsoft.com/office/powerpoint/2010/main" val="49269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xfrm>
            <a:off x="3024188" y="693738"/>
            <a:ext cx="3170237" cy="2376487"/>
          </a:xfrm>
          <a:ln/>
        </p:spPr>
      </p:sp>
      <p:sp>
        <p:nvSpPr>
          <p:cNvPr id="47107" name="Rectangle 2"/>
          <p:cNvSpPr txBox="1">
            <a:spLocks noGrp="1" noChangeArrowheads="1"/>
          </p:cNvSpPr>
          <p:nvPr>
            <p:ph type="body" idx="1"/>
          </p:nvPr>
        </p:nvSpPr>
        <p:spPr>
          <a:xfrm>
            <a:off x="1406642" y="3300855"/>
            <a:ext cx="6414923" cy="26381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0040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txBox="1">
            <a:spLocks noGrp="1" noChangeArrowheads="1"/>
          </p:cNvSpPr>
          <p:nvPr>
            <p:ph type="body" idx="1"/>
          </p:nvPr>
        </p:nvSpPr>
        <p:spPr>
          <a:xfrm>
            <a:off x="1408642" y="3302000"/>
            <a:ext cx="6414923" cy="263816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790150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txBox="1">
            <a:spLocks noGrp="1" noChangeArrowheads="1"/>
          </p:cNvSpPr>
          <p:nvPr>
            <p:ph type="body" idx="1"/>
          </p:nvPr>
        </p:nvSpPr>
        <p:spPr>
          <a:xfrm>
            <a:off x="1408642" y="3302000"/>
            <a:ext cx="6414923" cy="263816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2160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txBox="1">
            <a:spLocks noGrp="1" noChangeArrowheads="1"/>
          </p:cNvSpPr>
          <p:nvPr>
            <p:ph type="body" idx="1"/>
          </p:nvPr>
        </p:nvSpPr>
        <p:spPr>
          <a:xfrm>
            <a:off x="1408642" y="3302000"/>
            <a:ext cx="6414923" cy="263816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93365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xfrm>
            <a:off x="3024188" y="693738"/>
            <a:ext cx="3170237" cy="2376487"/>
          </a:xfrm>
          <a:ln/>
        </p:spPr>
      </p:sp>
      <p:sp>
        <p:nvSpPr>
          <p:cNvPr id="51203" name="Rectangle 2"/>
          <p:cNvSpPr txBox="1">
            <a:spLocks noGrp="1" noChangeArrowheads="1"/>
          </p:cNvSpPr>
          <p:nvPr>
            <p:ph type="body" idx="1"/>
          </p:nvPr>
        </p:nvSpPr>
        <p:spPr>
          <a:xfrm>
            <a:off x="1406642" y="3300855"/>
            <a:ext cx="6414923" cy="26381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47821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xfrm>
            <a:off x="3024188" y="693738"/>
            <a:ext cx="3170237" cy="2376487"/>
          </a:xfrm>
          <a:ln/>
        </p:spPr>
      </p:sp>
      <p:sp>
        <p:nvSpPr>
          <p:cNvPr id="51203" name="Rectangle 2"/>
          <p:cNvSpPr txBox="1">
            <a:spLocks noGrp="1" noChangeArrowheads="1"/>
          </p:cNvSpPr>
          <p:nvPr>
            <p:ph type="body" idx="1"/>
          </p:nvPr>
        </p:nvSpPr>
        <p:spPr>
          <a:xfrm>
            <a:off x="1406642" y="3300855"/>
            <a:ext cx="6414923" cy="26381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116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Radiotherapy </a:t>
            </a:r>
            <a:r>
              <a:rPr lang="en-US" dirty="0" err="1"/>
              <a:t>haha</a:t>
            </a:r>
            <a:endParaRPr lang="en-US" dirty="0"/>
          </a:p>
        </p:txBody>
      </p:sp>
      <p:sp>
        <p:nvSpPr>
          <p:cNvPr id="4" name="Slide Number Placeholder 3"/>
          <p:cNvSpPr>
            <a:spLocks noGrp="1"/>
          </p:cNvSpPr>
          <p:nvPr>
            <p:ph type="sldNum" sz="quarter" idx="10"/>
          </p:nvPr>
        </p:nvSpPr>
        <p:spPr/>
        <p:txBody>
          <a:bodyPr/>
          <a:lstStyle/>
          <a:p>
            <a:fld id="{619ED243-F83E-5D43-969B-23CC01708080}" type="slidenum">
              <a:rPr lang="en-US" smtClean="0"/>
              <a:t>5</a:t>
            </a:fld>
            <a:endParaRPr lang="en-US"/>
          </a:p>
        </p:txBody>
      </p:sp>
    </p:spTree>
    <p:extLst>
      <p:ext uri="{BB962C8B-B14F-4D97-AF65-F5344CB8AC3E}">
        <p14:creationId xmlns:p14="http://schemas.microsoft.com/office/powerpoint/2010/main" val="136753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xfrm>
            <a:off x="3024188" y="693738"/>
            <a:ext cx="3170237" cy="2376487"/>
          </a:xfrm>
          <a:ln/>
        </p:spPr>
      </p:sp>
      <p:sp>
        <p:nvSpPr>
          <p:cNvPr id="51203" name="Rectangle 2"/>
          <p:cNvSpPr txBox="1">
            <a:spLocks noGrp="1" noChangeArrowheads="1"/>
          </p:cNvSpPr>
          <p:nvPr>
            <p:ph type="body" idx="1"/>
          </p:nvPr>
        </p:nvSpPr>
        <p:spPr>
          <a:xfrm>
            <a:off x="1406642" y="3300855"/>
            <a:ext cx="6414923" cy="26381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25409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xfrm>
            <a:off x="3024188" y="693738"/>
            <a:ext cx="3170237" cy="2376487"/>
          </a:xfrm>
          <a:ln/>
        </p:spPr>
      </p:sp>
      <p:sp>
        <p:nvSpPr>
          <p:cNvPr id="51203" name="Rectangle 2"/>
          <p:cNvSpPr txBox="1">
            <a:spLocks noGrp="1" noChangeArrowheads="1"/>
          </p:cNvSpPr>
          <p:nvPr>
            <p:ph type="body" idx="1"/>
          </p:nvPr>
        </p:nvSpPr>
        <p:spPr>
          <a:xfrm>
            <a:off x="1406642" y="3300855"/>
            <a:ext cx="6414923" cy="26381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98279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Rectangle 2"/>
          <p:cNvSpPr txBox="1">
            <a:spLocks noGrp="1" noChangeArrowheads="1"/>
          </p:cNvSpPr>
          <p:nvPr>
            <p:ph type="body" idx="1"/>
          </p:nvPr>
        </p:nvSpPr>
        <p:spPr>
          <a:xfrm>
            <a:off x="1408642" y="3302000"/>
            <a:ext cx="6414923" cy="263816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835" tIns="41418" rIns="82835" bIns="41418" anchor="ctr"/>
          <a:lstStyle/>
          <a:p>
            <a:endParaRPr lang="en-US"/>
          </a:p>
        </p:txBody>
      </p:sp>
    </p:spTree>
    <p:extLst>
      <p:ext uri="{BB962C8B-B14F-4D97-AF65-F5344CB8AC3E}">
        <p14:creationId xmlns:p14="http://schemas.microsoft.com/office/powerpoint/2010/main" val="958589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ln/>
        </p:spPr>
      </p:sp>
      <p:sp>
        <p:nvSpPr>
          <p:cNvPr id="53251" name="Rectangle 2"/>
          <p:cNvSpPr txBox="1">
            <a:spLocks noGrp="1" noChangeArrowheads="1"/>
          </p:cNvSpPr>
          <p:nvPr>
            <p:ph type="body" idx="1"/>
          </p:nvPr>
        </p:nvSpPr>
        <p:spPr>
          <a:xfrm>
            <a:off x="1408642" y="3302000"/>
            <a:ext cx="6414923" cy="263816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835" tIns="41418" rIns="82835" bIns="41418" anchor="ctr"/>
          <a:lstStyle/>
          <a:p>
            <a:endParaRPr lang="en-US"/>
          </a:p>
        </p:txBody>
      </p:sp>
    </p:spTree>
    <p:extLst>
      <p:ext uri="{BB962C8B-B14F-4D97-AF65-F5344CB8AC3E}">
        <p14:creationId xmlns:p14="http://schemas.microsoft.com/office/powerpoint/2010/main" val="59945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Radiotherapy </a:t>
            </a:r>
            <a:r>
              <a:rPr lang="en-US" dirty="0" err="1"/>
              <a:t>haha</a:t>
            </a:r>
            <a:endParaRPr lang="en-US" dirty="0"/>
          </a:p>
        </p:txBody>
      </p:sp>
      <p:sp>
        <p:nvSpPr>
          <p:cNvPr id="4" name="Slide Number Placeholder 3"/>
          <p:cNvSpPr>
            <a:spLocks noGrp="1"/>
          </p:cNvSpPr>
          <p:nvPr>
            <p:ph type="sldNum" sz="quarter" idx="10"/>
          </p:nvPr>
        </p:nvSpPr>
        <p:spPr/>
        <p:txBody>
          <a:bodyPr/>
          <a:lstStyle/>
          <a:p>
            <a:fld id="{619ED243-F83E-5D43-969B-23CC01708080}" type="slidenum">
              <a:rPr lang="en-US" smtClean="0"/>
              <a:t>6</a:t>
            </a:fld>
            <a:endParaRPr lang="en-US"/>
          </a:p>
        </p:txBody>
      </p:sp>
    </p:spTree>
    <p:extLst>
      <p:ext uri="{BB962C8B-B14F-4D97-AF65-F5344CB8AC3E}">
        <p14:creationId xmlns:p14="http://schemas.microsoft.com/office/powerpoint/2010/main" val="28269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Radiotherapy </a:t>
            </a:r>
            <a:r>
              <a:rPr lang="en-US" dirty="0" err="1"/>
              <a:t>haha</a:t>
            </a:r>
            <a:endParaRPr lang="en-US" dirty="0"/>
          </a:p>
        </p:txBody>
      </p:sp>
      <p:sp>
        <p:nvSpPr>
          <p:cNvPr id="4" name="Slide Number Placeholder 3"/>
          <p:cNvSpPr>
            <a:spLocks noGrp="1"/>
          </p:cNvSpPr>
          <p:nvPr>
            <p:ph type="sldNum" sz="quarter" idx="10"/>
          </p:nvPr>
        </p:nvSpPr>
        <p:spPr/>
        <p:txBody>
          <a:bodyPr/>
          <a:lstStyle/>
          <a:p>
            <a:fld id="{619ED243-F83E-5D43-969B-23CC01708080}" type="slidenum">
              <a:rPr lang="en-US" smtClean="0"/>
              <a:t>7</a:t>
            </a:fld>
            <a:endParaRPr lang="en-US"/>
          </a:p>
        </p:txBody>
      </p:sp>
    </p:spTree>
    <p:extLst>
      <p:ext uri="{BB962C8B-B14F-4D97-AF65-F5344CB8AC3E}">
        <p14:creationId xmlns:p14="http://schemas.microsoft.com/office/powerpoint/2010/main" val="169865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ED243-F83E-5D43-969B-23CC01708080}" type="slidenum">
              <a:rPr lang="en-US" smtClean="0"/>
              <a:t>8</a:t>
            </a:fld>
            <a:endParaRPr lang="en-US"/>
          </a:p>
        </p:txBody>
      </p:sp>
    </p:spTree>
    <p:extLst>
      <p:ext uri="{BB962C8B-B14F-4D97-AF65-F5344CB8AC3E}">
        <p14:creationId xmlns:p14="http://schemas.microsoft.com/office/powerpoint/2010/main" val="8994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ED243-F83E-5D43-969B-23CC01708080}" type="slidenum">
              <a:rPr lang="en-US" smtClean="0"/>
              <a:t>9</a:t>
            </a:fld>
            <a:endParaRPr lang="en-US"/>
          </a:p>
        </p:txBody>
      </p:sp>
    </p:spTree>
    <p:extLst>
      <p:ext uri="{BB962C8B-B14F-4D97-AF65-F5344CB8AC3E}">
        <p14:creationId xmlns:p14="http://schemas.microsoft.com/office/powerpoint/2010/main" val="189200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ED243-F83E-5D43-969B-23CC01708080}" type="slidenum">
              <a:rPr lang="en-US" smtClean="0"/>
              <a:t>10</a:t>
            </a:fld>
            <a:endParaRPr lang="en-US"/>
          </a:p>
        </p:txBody>
      </p:sp>
    </p:spTree>
    <p:extLst>
      <p:ext uri="{BB962C8B-B14F-4D97-AF65-F5344CB8AC3E}">
        <p14:creationId xmlns:p14="http://schemas.microsoft.com/office/powerpoint/2010/main" val="770277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ED243-F83E-5D43-969B-23CC01708080}" type="slidenum">
              <a:rPr lang="en-US" smtClean="0"/>
              <a:t>11</a:t>
            </a:fld>
            <a:endParaRPr lang="en-US"/>
          </a:p>
        </p:txBody>
      </p:sp>
    </p:spTree>
    <p:extLst>
      <p:ext uri="{BB962C8B-B14F-4D97-AF65-F5344CB8AC3E}">
        <p14:creationId xmlns:p14="http://schemas.microsoft.com/office/powerpoint/2010/main" val="11459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txBox="1">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GO QUICKLY through these intro slides; don’t get bogged down in details.  Spending too much time on them distracts from the more important content.</a:t>
            </a:r>
          </a:p>
        </p:txBody>
      </p:sp>
    </p:spTree>
    <p:extLst>
      <p:ext uri="{BB962C8B-B14F-4D97-AF65-F5344CB8AC3E}">
        <p14:creationId xmlns:p14="http://schemas.microsoft.com/office/powerpoint/2010/main" val="84965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443C80"/>
                </a:solidFill>
              </a:defRPr>
            </a:lvl1pPr>
          </a:lstStyle>
          <a:p>
            <a:r>
              <a:rPr lang="en-US"/>
              <a:t>Click to edit Master subtitle style</a:t>
            </a:r>
          </a:p>
        </p:txBody>
      </p:sp>
    </p:spTree>
    <p:extLst>
      <p:ext uri="{BB962C8B-B14F-4D97-AF65-F5344CB8AC3E}">
        <p14:creationId xmlns:p14="http://schemas.microsoft.com/office/powerpoint/2010/main" val="327001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8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61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402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8224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55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3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077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54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583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023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rtl="0" eaLnBrk="0" fontAlgn="base" hangingPunct="0">
        <a:spcBef>
          <a:spcPct val="0"/>
        </a:spcBef>
        <a:spcAft>
          <a:spcPct val="0"/>
        </a:spcAft>
        <a:defRPr sz="3600">
          <a:solidFill>
            <a:srgbClr val="443C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eaLnBrk="1" fontAlgn="base" hangingPunct="1">
        <a:spcBef>
          <a:spcPct val="0"/>
        </a:spcBef>
        <a:spcAft>
          <a:spcPct val="0"/>
        </a:spcAft>
        <a:defRPr sz="3600">
          <a:solidFill>
            <a:srgbClr val="800080"/>
          </a:solidFill>
          <a:latin typeface="Arial" charset="0"/>
        </a:defRPr>
      </a:lvl6pPr>
      <a:lvl7pPr marL="914400" algn="l" rtl="0" eaLnBrk="1" fontAlgn="base" hangingPunct="1">
        <a:spcBef>
          <a:spcPct val="0"/>
        </a:spcBef>
        <a:spcAft>
          <a:spcPct val="0"/>
        </a:spcAft>
        <a:defRPr sz="3600">
          <a:solidFill>
            <a:srgbClr val="800080"/>
          </a:solidFill>
          <a:latin typeface="Arial" charset="0"/>
        </a:defRPr>
      </a:lvl7pPr>
      <a:lvl8pPr marL="1371600" algn="l" rtl="0" eaLnBrk="1" fontAlgn="base" hangingPunct="1">
        <a:spcBef>
          <a:spcPct val="0"/>
        </a:spcBef>
        <a:spcAft>
          <a:spcPct val="0"/>
        </a:spcAft>
        <a:defRPr sz="3600">
          <a:solidFill>
            <a:srgbClr val="800080"/>
          </a:solidFill>
          <a:latin typeface="Arial" charset="0"/>
        </a:defRPr>
      </a:lvl8pPr>
      <a:lvl9pPr marL="1828800" algn="l" rtl="0" eaLnBrk="1" fontAlgn="base" hangingPunct="1">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5.emf"/><Relationship Id="rId7"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10.tiff"/><Relationship Id="rId4" Type="http://schemas.openxmlformats.org/officeDocument/2006/relationships/image" Target="../media/image2.jpeg"/><Relationship Id="rId9" Type="http://schemas.openxmlformats.org/officeDocument/2006/relationships/image" Target="../media/image9.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36190" y="5770880"/>
            <a:ext cx="4071620" cy="568960"/>
          </a:xfrm>
        </p:spPr>
        <p:txBody>
          <a:bodyPr anchor="ctr">
            <a:normAutofit/>
          </a:bodyPr>
          <a:lstStyle/>
          <a:p>
            <a:r>
              <a:rPr lang="en-US" dirty="0">
                <a:latin typeface="Helvetica" charset="0"/>
                <a:ea typeface="Helvetica" charset="0"/>
                <a:cs typeface="Helvetica" charset="0"/>
              </a:rPr>
              <a:t>Zach Tatlock /  Spring 2018</a:t>
            </a:r>
          </a:p>
        </p:txBody>
      </p:sp>
      <p:sp>
        <p:nvSpPr>
          <p:cNvPr id="4" name="Rectangle 3"/>
          <p:cNvSpPr/>
          <p:nvPr/>
        </p:nvSpPr>
        <p:spPr>
          <a:xfrm>
            <a:off x="0" y="0"/>
            <a:ext cx="9144000" cy="1960880"/>
          </a:xfrm>
          <a:prstGeom prst="rect">
            <a:avLst/>
          </a:prstGeom>
          <a:solidFill>
            <a:srgbClr val="443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74319"/>
            <a:ext cx="7772400" cy="1424781"/>
          </a:xfrm>
        </p:spPr>
        <p:txBody>
          <a:bodyPr>
            <a:normAutofit fontScale="90000"/>
          </a:bodyPr>
          <a:lstStyle/>
          <a:p>
            <a:pPr algn="l"/>
            <a:r>
              <a:rPr lang="en-US" dirty="0">
                <a:solidFill>
                  <a:schemeClr val="bg1"/>
                </a:solidFill>
                <a:latin typeface="Helvetica" charset="0"/>
                <a:ea typeface="Helvetica" charset="0"/>
                <a:cs typeface="Helvetica" charset="0"/>
              </a:rPr>
              <a:t>CSE 331</a:t>
            </a:r>
            <a:br>
              <a:rPr lang="en-US" dirty="0">
                <a:solidFill>
                  <a:schemeClr val="bg1"/>
                </a:solidFill>
                <a:latin typeface="Helvetica" charset="0"/>
                <a:ea typeface="Helvetica" charset="0"/>
                <a:cs typeface="Helvetica" charset="0"/>
              </a:rPr>
            </a:br>
            <a:r>
              <a:rPr lang="en-US" sz="4000" dirty="0">
                <a:solidFill>
                  <a:schemeClr val="bg1"/>
                </a:solidFill>
                <a:latin typeface="Helvetica" charset="0"/>
                <a:ea typeface="Helvetica" charset="0"/>
                <a:cs typeface="Helvetica" charset="0"/>
              </a:rPr>
              <a:t>Software Design and Implementation</a:t>
            </a:r>
          </a:p>
        </p:txBody>
      </p:sp>
      <p:sp>
        <p:nvSpPr>
          <p:cNvPr id="5" name="TextBox 4"/>
          <p:cNvSpPr txBox="1"/>
          <p:nvPr/>
        </p:nvSpPr>
        <p:spPr>
          <a:xfrm>
            <a:off x="505460" y="2917597"/>
            <a:ext cx="8133080" cy="1754326"/>
          </a:xfrm>
          <a:prstGeom prst="rect">
            <a:avLst/>
          </a:prstGeom>
          <a:noFill/>
        </p:spPr>
        <p:txBody>
          <a:bodyPr wrap="square" rtlCol="0">
            <a:spAutoFit/>
          </a:bodyPr>
          <a:lstStyle/>
          <a:p>
            <a:pPr algn="ctr"/>
            <a:r>
              <a:rPr lang="en-US" sz="5400" dirty="0">
                <a:latin typeface="Helvetica" charset="0"/>
                <a:ea typeface="Helvetica" charset="0"/>
                <a:cs typeface="Helvetica" charset="0"/>
              </a:rPr>
              <a:t>Lecture 8</a:t>
            </a:r>
          </a:p>
          <a:p>
            <a:pPr algn="ctr"/>
            <a:r>
              <a:rPr lang="en-US" sz="5400" i="1" dirty="0">
                <a:latin typeface="Helvetica" charset="0"/>
                <a:ea typeface="Helvetica" charset="0"/>
                <a:cs typeface="Helvetica" charset="0"/>
              </a:rPr>
              <a:t>Testing</a:t>
            </a:r>
          </a:p>
        </p:txBody>
      </p:sp>
    </p:spTree>
    <p:extLst>
      <p:ext uri="{BB962C8B-B14F-4D97-AF65-F5344CB8AC3E}">
        <p14:creationId xmlns:p14="http://schemas.microsoft.com/office/powerpoint/2010/main" val="214129447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40080" y="399976"/>
            <a:ext cx="3159839" cy="646331"/>
          </a:xfrm>
          <a:prstGeom prst="rect">
            <a:avLst/>
          </a:prstGeom>
          <a:noFill/>
        </p:spPr>
        <p:txBody>
          <a:bodyPr wrap="none" rtlCol="0">
            <a:spAutoFit/>
          </a:bodyPr>
          <a:lstStyle/>
          <a:p>
            <a:pPr eaLnBrk="0" hangingPunct="0"/>
            <a:r>
              <a:rPr lang="en-US" sz="3600" dirty="0">
                <a:solidFill>
                  <a:srgbClr val="443C80"/>
                </a:solidFill>
                <a:latin typeface="+mj-lt"/>
                <a:ea typeface="+mj-ea"/>
                <a:cs typeface="+mj-cs"/>
              </a:rPr>
              <a:t>Now: CNTS++</a:t>
            </a:r>
          </a:p>
        </p:txBody>
      </p:sp>
      <p:cxnSp>
        <p:nvCxnSpPr>
          <p:cNvPr id="5" name="Straight Connector 4"/>
          <p:cNvCxnSpPr/>
          <p:nvPr/>
        </p:nvCxnSpPr>
        <p:spPr>
          <a:xfrm>
            <a:off x="1182820" y="2412224"/>
            <a:ext cx="6753968"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40080" y="2024715"/>
            <a:ext cx="1085481" cy="775019"/>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Sensors</a:t>
            </a:r>
          </a:p>
        </p:txBody>
      </p:sp>
      <p:sp>
        <p:nvSpPr>
          <p:cNvPr id="29" name="Rounded Rectangle 28"/>
          <p:cNvSpPr/>
          <p:nvPr/>
        </p:nvSpPr>
        <p:spPr>
          <a:xfrm>
            <a:off x="2321551" y="1967748"/>
            <a:ext cx="1360785"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Beamline</a:t>
            </a:r>
          </a:p>
          <a:p>
            <a:pPr algn="ctr"/>
            <a:r>
              <a:rPr lang="en-US" sz="2000" dirty="0">
                <a:solidFill>
                  <a:schemeClr val="tx1"/>
                </a:solidFill>
                <a:latin typeface="Calibri" charset="0"/>
                <a:ea typeface="Calibri" charset="0"/>
                <a:cs typeface="Calibri" charset="0"/>
              </a:rPr>
              <a:t>Control</a:t>
            </a:r>
          </a:p>
        </p:txBody>
      </p:sp>
      <p:sp>
        <p:nvSpPr>
          <p:cNvPr id="33" name="Rounded Rectangle 32"/>
          <p:cNvSpPr/>
          <p:nvPr/>
        </p:nvSpPr>
        <p:spPr>
          <a:xfrm>
            <a:off x="4278326" y="1984520"/>
            <a:ext cx="1313468" cy="888952"/>
          </a:xfrm>
          <a:prstGeom prst="roundRect">
            <a:avLst/>
          </a:prstGeom>
          <a:solidFill>
            <a:schemeClr val="bg2">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Therapy</a:t>
            </a:r>
          </a:p>
          <a:p>
            <a:pPr algn="ctr"/>
            <a:r>
              <a:rPr lang="en-US" sz="2000" dirty="0">
                <a:solidFill>
                  <a:schemeClr val="tx1"/>
                </a:solidFill>
                <a:latin typeface="Calibri" charset="0"/>
                <a:ea typeface="Calibri" charset="0"/>
                <a:cs typeface="Calibri" charset="0"/>
              </a:rPr>
              <a:t>Control++</a:t>
            </a:r>
          </a:p>
        </p:txBody>
      </p:sp>
      <p:sp>
        <p:nvSpPr>
          <p:cNvPr id="34" name="Rounded Rectangle 33"/>
          <p:cNvSpPr/>
          <p:nvPr/>
        </p:nvSpPr>
        <p:spPr>
          <a:xfrm>
            <a:off x="6187784" y="2078359"/>
            <a:ext cx="750888" cy="667730"/>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PLC</a:t>
            </a:r>
          </a:p>
        </p:txBody>
      </p:sp>
      <p:sp>
        <p:nvSpPr>
          <p:cNvPr id="35" name="Rounded Rectangle 34"/>
          <p:cNvSpPr/>
          <p:nvPr/>
        </p:nvSpPr>
        <p:spPr>
          <a:xfrm>
            <a:off x="7534662" y="2095130"/>
            <a:ext cx="804252" cy="66773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HSIS</a:t>
            </a:r>
          </a:p>
        </p:txBody>
      </p:sp>
      <p:grpSp>
        <p:nvGrpSpPr>
          <p:cNvPr id="7" name="Group 6"/>
          <p:cNvGrpSpPr/>
          <p:nvPr/>
        </p:nvGrpSpPr>
        <p:grpSpPr>
          <a:xfrm>
            <a:off x="4325014" y="923675"/>
            <a:ext cx="2793137" cy="1003591"/>
            <a:chOff x="4325014" y="923675"/>
            <a:chExt cx="2793137" cy="1003591"/>
          </a:xfrm>
        </p:grpSpPr>
        <p:sp>
          <p:nvSpPr>
            <p:cNvPr id="9" name="TextBox 8"/>
            <p:cNvSpPr txBox="1"/>
            <p:nvPr/>
          </p:nvSpPr>
          <p:spPr>
            <a:xfrm>
              <a:off x="4325014" y="923675"/>
              <a:ext cx="2793137" cy="461665"/>
            </a:xfrm>
            <a:prstGeom prst="rect">
              <a:avLst/>
            </a:prstGeom>
            <a:noFill/>
          </p:spPr>
          <p:txBody>
            <a:bodyPr wrap="none" rtlCol="0">
              <a:spAutoFit/>
            </a:bodyPr>
            <a:lstStyle/>
            <a:p>
              <a:r>
                <a:rPr lang="en-US" sz="2400"/>
                <a:t>New version in EPICS</a:t>
              </a:r>
              <a:endParaRPr lang="en-US" sz="2400" dirty="0"/>
            </a:p>
          </p:txBody>
        </p:sp>
        <p:cxnSp>
          <p:nvCxnSpPr>
            <p:cNvPr id="10" name="Straight Arrow Connector 9"/>
            <p:cNvCxnSpPr>
              <a:stCxn id="9" idx="2"/>
            </p:cNvCxnSpPr>
            <p:nvPr/>
          </p:nvCxnSpPr>
          <p:spPr>
            <a:xfrm flipH="1">
              <a:off x="5309419" y="1385340"/>
              <a:ext cx="412164" cy="5419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95277" y="3254312"/>
            <a:ext cx="5592507" cy="3278344"/>
            <a:chOff x="640080" y="3284404"/>
            <a:chExt cx="5592507" cy="3278344"/>
          </a:xfrm>
        </p:grpSpPr>
        <p:sp>
          <p:nvSpPr>
            <p:cNvPr id="12" name="Rectangle 11"/>
            <p:cNvSpPr/>
            <p:nvPr/>
          </p:nvSpPr>
          <p:spPr>
            <a:xfrm>
              <a:off x="640080" y="3284404"/>
              <a:ext cx="5592507" cy="3278344"/>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9776" y="3752591"/>
              <a:ext cx="5258789" cy="2677656"/>
            </a:xfrm>
            <a:prstGeom prst="rect">
              <a:avLst/>
            </a:prstGeom>
          </p:spPr>
          <p:txBody>
            <a:bodyPr wrap="square">
              <a:spAutoFit/>
            </a:bodyPr>
            <a:lstStyle/>
            <a:p>
              <a:r>
                <a:rPr lang="en-US" sz="1400" dirty="0">
                  <a:solidFill>
                    <a:prstClr val="black"/>
                  </a:solidFill>
                  <a:latin typeface="GillSans" charset="0"/>
                </a:rPr>
                <a:t>The Maximize Severity attribute is one of NMS (Non-Maximize Severity), MS (Maximize Severity), MSS (Maximize Status and Severity) or MSI (Maximize Severity if Invalid). It determines whether alarm severity is propagated across links. If the attribute is MSI only a severity of INVALID_ALARM is propagated; settings of MS or MSS propagate all alarms that are more severe than the record's current severity. For input links the alarm severity of the record referred to by the link is propagated to the record containing the link. For output links the alarm severity of the record containing the link is propagated to the record referred to by the link. If the severity is changed the associated alarm status is set to LINK_ALARM, except if the attribute is MSS when the alarm status will be copied along with the severity.</a:t>
              </a:r>
              <a:endParaRPr lang="en-US" sz="1400" dirty="0"/>
            </a:p>
          </p:txBody>
        </p:sp>
        <p:sp>
          <p:nvSpPr>
            <p:cNvPr id="11" name="Rectangle 10"/>
            <p:cNvSpPr/>
            <p:nvPr/>
          </p:nvSpPr>
          <p:spPr>
            <a:xfrm>
              <a:off x="684324" y="3376462"/>
              <a:ext cx="2754280" cy="369332"/>
            </a:xfrm>
            <a:prstGeom prst="rect">
              <a:avLst/>
            </a:prstGeom>
          </p:spPr>
          <p:txBody>
            <a:bodyPr wrap="none">
              <a:spAutoFit/>
            </a:bodyPr>
            <a:lstStyle/>
            <a:p>
              <a:r>
                <a:rPr lang="en-US" b="1" dirty="0">
                  <a:solidFill>
                    <a:srgbClr val="000000"/>
                  </a:solidFill>
                  <a:latin typeface="GillSans-Bold" charset="0"/>
                </a:rPr>
                <a:t>EPICS documentation</a:t>
              </a:r>
              <a:endParaRPr lang="en-US" dirty="0"/>
            </a:p>
          </p:txBody>
        </p:sp>
      </p:grpSp>
      <p:sp>
        <p:nvSpPr>
          <p:cNvPr id="19" name="Rounded Rectangle 18"/>
          <p:cNvSpPr/>
          <p:nvPr/>
        </p:nvSpPr>
        <p:spPr>
          <a:xfrm>
            <a:off x="6367480" y="3254312"/>
            <a:ext cx="2437307" cy="3278344"/>
          </a:xfrm>
          <a:prstGeom prst="roundRect">
            <a:avLst>
              <a:gd name="adj" fmla="val 5460"/>
            </a:avLst>
          </a:prstGeom>
          <a:solidFill>
            <a:srgbClr val="FF968D"/>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7160" rtlCol="0" anchor="t"/>
          <a:lstStyle/>
          <a:p>
            <a:pPr>
              <a:lnSpc>
                <a:spcPct val="200000"/>
              </a:lnSpc>
            </a:pPr>
            <a:r>
              <a:rPr lang="en-US" sz="2000" dirty="0">
                <a:solidFill>
                  <a:sysClr val="windowText" lastClr="000000"/>
                </a:solidFill>
                <a:latin typeface="Calibri" charset="0"/>
                <a:ea typeface="Calibri" charset="0"/>
                <a:cs typeface="Calibri" charset="0"/>
              </a:rPr>
              <a:t>No formal definition</a:t>
            </a:r>
          </a:p>
          <a:p>
            <a:pPr>
              <a:lnSpc>
                <a:spcPct val="200000"/>
              </a:lnSpc>
            </a:pPr>
            <a:r>
              <a:rPr lang="en-US" sz="2000" dirty="0">
                <a:solidFill>
                  <a:sysClr val="windowText" lastClr="000000"/>
                </a:solidFill>
                <a:latin typeface="Calibri" charset="0"/>
                <a:ea typeface="Calibri" charset="0"/>
                <a:cs typeface="Calibri" charset="0"/>
              </a:rPr>
              <a:t>No type checking</a:t>
            </a:r>
          </a:p>
          <a:p>
            <a:pPr>
              <a:lnSpc>
                <a:spcPct val="200000"/>
              </a:lnSpc>
            </a:pPr>
            <a:r>
              <a:rPr lang="en-US" sz="2000" dirty="0">
                <a:solidFill>
                  <a:sysClr val="windowText" lastClr="000000"/>
                </a:solidFill>
                <a:latin typeface="Calibri" charset="0"/>
                <a:ea typeface="Calibri" charset="0"/>
                <a:cs typeface="Calibri" charset="0"/>
              </a:rPr>
              <a:t>Highly dynamic</a:t>
            </a:r>
          </a:p>
          <a:p>
            <a:pPr>
              <a:lnSpc>
                <a:spcPct val="200000"/>
              </a:lnSpc>
            </a:pPr>
            <a:r>
              <a:rPr lang="en-US" sz="2000" dirty="0">
                <a:solidFill>
                  <a:sysClr val="windowText" lastClr="000000"/>
                </a:solidFill>
                <a:latin typeface="Calibri" charset="0"/>
                <a:ea typeface="Calibri" charset="0"/>
                <a:cs typeface="Calibri" charset="0"/>
              </a:rPr>
              <a:t>Ubiquitous float pt.</a:t>
            </a:r>
          </a:p>
          <a:p>
            <a:pPr>
              <a:lnSpc>
                <a:spcPct val="200000"/>
              </a:lnSpc>
            </a:pPr>
            <a:r>
              <a:rPr lang="en-US" sz="2000" dirty="0" err="1">
                <a:solidFill>
                  <a:sysClr val="windowText" lastClr="000000"/>
                </a:solidFill>
                <a:latin typeface="Calibri" charset="0"/>
                <a:ea typeface="Calibri" charset="0"/>
                <a:cs typeface="Calibri" charset="0"/>
              </a:rPr>
              <a:t>Config</a:t>
            </a:r>
            <a:r>
              <a:rPr lang="en-US" sz="2000" dirty="0">
                <a:solidFill>
                  <a:sysClr val="windowText" lastClr="000000"/>
                </a:solidFill>
                <a:latin typeface="Calibri" charset="0"/>
                <a:ea typeface="Calibri" charset="0"/>
                <a:cs typeface="Calibri" charset="0"/>
              </a:rPr>
              <a:t> control flow</a:t>
            </a:r>
          </a:p>
        </p:txBody>
      </p:sp>
    </p:spTree>
    <p:extLst>
      <p:ext uri="{BB962C8B-B14F-4D97-AF65-F5344CB8AC3E}">
        <p14:creationId xmlns:p14="http://schemas.microsoft.com/office/powerpoint/2010/main" val="1104261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40080" y="399976"/>
            <a:ext cx="3159839" cy="646331"/>
          </a:xfrm>
          <a:prstGeom prst="rect">
            <a:avLst/>
          </a:prstGeom>
          <a:noFill/>
        </p:spPr>
        <p:txBody>
          <a:bodyPr wrap="none" rtlCol="0">
            <a:spAutoFit/>
          </a:bodyPr>
          <a:lstStyle/>
          <a:p>
            <a:pPr eaLnBrk="0" hangingPunct="0"/>
            <a:r>
              <a:rPr lang="en-US" sz="3600" dirty="0">
                <a:solidFill>
                  <a:srgbClr val="443C80"/>
                </a:solidFill>
                <a:latin typeface="+mj-lt"/>
                <a:ea typeface="+mj-ea"/>
                <a:cs typeface="+mj-cs"/>
              </a:rPr>
              <a:t>Now: CNTS++</a:t>
            </a:r>
          </a:p>
        </p:txBody>
      </p:sp>
      <p:cxnSp>
        <p:nvCxnSpPr>
          <p:cNvPr id="5" name="Straight Connector 4"/>
          <p:cNvCxnSpPr/>
          <p:nvPr/>
        </p:nvCxnSpPr>
        <p:spPr>
          <a:xfrm>
            <a:off x="1182820" y="2412224"/>
            <a:ext cx="6753968"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40080" y="2024715"/>
            <a:ext cx="1085481" cy="775019"/>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Sensors</a:t>
            </a:r>
          </a:p>
        </p:txBody>
      </p:sp>
      <p:sp>
        <p:nvSpPr>
          <p:cNvPr id="29" name="Rounded Rectangle 28"/>
          <p:cNvSpPr/>
          <p:nvPr/>
        </p:nvSpPr>
        <p:spPr>
          <a:xfrm>
            <a:off x="2321551" y="1967748"/>
            <a:ext cx="1360785"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Beamline</a:t>
            </a:r>
          </a:p>
          <a:p>
            <a:pPr algn="ctr"/>
            <a:r>
              <a:rPr lang="en-US" sz="2000" dirty="0">
                <a:solidFill>
                  <a:schemeClr val="tx1"/>
                </a:solidFill>
                <a:latin typeface="Calibri" charset="0"/>
                <a:ea typeface="Calibri" charset="0"/>
                <a:cs typeface="Calibri" charset="0"/>
              </a:rPr>
              <a:t>Control</a:t>
            </a:r>
          </a:p>
        </p:txBody>
      </p:sp>
      <p:sp>
        <p:nvSpPr>
          <p:cNvPr id="33" name="Rounded Rectangle 32"/>
          <p:cNvSpPr/>
          <p:nvPr/>
        </p:nvSpPr>
        <p:spPr>
          <a:xfrm>
            <a:off x="4278326" y="1984520"/>
            <a:ext cx="1313468" cy="888952"/>
          </a:xfrm>
          <a:prstGeom prst="roundRect">
            <a:avLst/>
          </a:prstGeom>
          <a:solidFill>
            <a:schemeClr val="bg2">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Therapy</a:t>
            </a:r>
          </a:p>
          <a:p>
            <a:pPr algn="ctr"/>
            <a:r>
              <a:rPr lang="en-US" sz="2000" dirty="0">
                <a:solidFill>
                  <a:schemeClr val="tx1"/>
                </a:solidFill>
                <a:latin typeface="Calibri" charset="0"/>
                <a:ea typeface="Calibri" charset="0"/>
                <a:cs typeface="Calibri" charset="0"/>
              </a:rPr>
              <a:t>Control++</a:t>
            </a:r>
          </a:p>
        </p:txBody>
      </p:sp>
      <p:sp>
        <p:nvSpPr>
          <p:cNvPr id="34" name="Rounded Rectangle 33"/>
          <p:cNvSpPr/>
          <p:nvPr/>
        </p:nvSpPr>
        <p:spPr>
          <a:xfrm>
            <a:off x="6187784" y="2078359"/>
            <a:ext cx="750888" cy="667730"/>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PLC</a:t>
            </a:r>
          </a:p>
        </p:txBody>
      </p:sp>
      <p:sp>
        <p:nvSpPr>
          <p:cNvPr id="35" name="Rounded Rectangle 34"/>
          <p:cNvSpPr/>
          <p:nvPr/>
        </p:nvSpPr>
        <p:spPr>
          <a:xfrm>
            <a:off x="7534662" y="2095130"/>
            <a:ext cx="804252" cy="66773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HSIS</a:t>
            </a:r>
          </a:p>
        </p:txBody>
      </p:sp>
      <p:grpSp>
        <p:nvGrpSpPr>
          <p:cNvPr id="18" name="Group 17"/>
          <p:cNvGrpSpPr/>
          <p:nvPr/>
        </p:nvGrpSpPr>
        <p:grpSpPr>
          <a:xfrm>
            <a:off x="778891" y="3480176"/>
            <a:ext cx="7560023" cy="2728452"/>
            <a:chOff x="778891" y="3480176"/>
            <a:chExt cx="7560023" cy="2728452"/>
          </a:xfrm>
        </p:grpSpPr>
        <p:sp>
          <p:nvSpPr>
            <p:cNvPr id="20" name="Rounded Rectangle 19"/>
            <p:cNvSpPr/>
            <p:nvPr/>
          </p:nvSpPr>
          <p:spPr>
            <a:xfrm>
              <a:off x="778891" y="3480176"/>
              <a:ext cx="7560023" cy="2728452"/>
            </a:xfrm>
            <a:prstGeom prst="roundRect">
              <a:avLst/>
            </a:prstGeom>
            <a:solidFill>
              <a:srgbClr val="FF968D"/>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7160" rtlCol="0" anchor="t"/>
            <a:lstStyle/>
            <a:p>
              <a:pPr>
                <a:lnSpc>
                  <a:spcPct val="200000"/>
                </a:lnSpc>
              </a:pPr>
              <a:endParaRPr lang="en-US" sz="2000" dirty="0">
                <a:solidFill>
                  <a:sysClr val="windowText" lastClr="000000"/>
                </a:solidFill>
              </a:endParaRPr>
            </a:p>
          </p:txBody>
        </p:sp>
        <p:sp>
          <p:nvSpPr>
            <p:cNvPr id="21" name="TextBox 20"/>
            <p:cNvSpPr txBox="1"/>
            <p:nvPr/>
          </p:nvSpPr>
          <p:spPr>
            <a:xfrm>
              <a:off x="996619" y="3618923"/>
              <a:ext cx="3902479" cy="646331"/>
            </a:xfrm>
            <a:prstGeom prst="rect">
              <a:avLst/>
            </a:prstGeom>
            <a:noFill/>
          </p:spPr>
          <p:txBody>
            <a:bodyPr wrap="none" rtlCol="0">
              <a:spAutoFit/>
            </a:bodyPr>
            <a:lstStyle/>
            <a:p>
              <a:r>
                <a:rPr lang="en-US" sz="3600" dirty="0">
                  <a:latin typeface="Calibri" charset="0"/>
                  <a:ea typeface="Calibri" charset="0"/>
                  <a:cs typeface="Calibri" charset="0"/>
                </a:rPr>
                <a:t>Prescription Safety?</a:t>
              </a:r>
            </a:p>
          </p:txBody>
        </p:sp>
        <p:sp>
          <p:nvSpPr>
            <p:cNvPr id="22" name="TextBox 21"/>
            <p:cNvSpPr txBox="1"/>
            <p:nvPr/>
          </p:nvSpPr>
          <p:spPr>
            <a:xfrm>
              <a:off x="1710813" y="4315462"/>
              <a:ext cx="6480618" cy="1569660"/>
            </a:xfrm>
            <a:prstGeom prst="rect">
              <a:avLst/>
            </a:prstGeom>
            <a:noFill/>
          </p:spPr>
          <p:txBody>
            <a:bodyPr wrap="square" rtlCol="0">
              <a:spAutoFit/>
            </a:bodyPr>
            <a:lstStyle/>
            <a:p>
              <a:r>
                <a:rPr lang="en-US" sz="3200" i="1" dirty="0">
                  <a:latin typeface="Calibri" charset="0"/>
                  <a:ea typeface="Calibri" charset="0"/>
                  <a:cs typeface="Calibri" charset="0"/>
                </a:rPr>
                <a:t>Will the beam will turn off and remain off if any machine setting goes out of prescribed tolerances?</a:t>
              </a:r>
            </a:p>
          </p:txBody>
        </p:sp>
      </p:grpSp>
    </p:spTree>
    <p:extLst>
      <p:ext uri="{BB962C8B-B14F-4D97-AF65-F5344CB8AC3E}">
        <p14:creationId xmlns:p14="http://schemas.microsoft.com/office/powerpoint/2010/main" val="10227032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a:r>
              <a:rPr lang="en-US"/>
              <a:t>Therac-25 radiation therapy machine</a:t>
            </a:r>
          </a:p>
        </p:txBody>
      </p:sp>
      <p:sp>
        <p:nvSpPr>
          <p:cNvPr id="4099" name="Rectangle 3"/>
          <p:cNvSpPr>
            <a:spLocks noGrp="1" noChangeArrowheads="1"/>
          </p:cNvSpPr>
          <p:nvPr>
            <p:ph idx="1"/>
          </p:nvPr>
        </p:nvSpPr>
        <p:spPr>
          <a:xfrm>
            <a:off x="685800" y="1600200"/>
            <a:ext cx="7772400" cy="4876800"/>
          </a:xfrm>
        </p:spPr>
        <p:txBody>
          <a:bodyPr>
            <a:normAutofit/>
          </a:bodyPr>
          <a:lstStyle/>
          <a:p>
            <a:pPr marL="311045" indent="-311045" eaLnBrk="1">
              <a:lnSpc>
                <a:spcPct val="90000"/>
              </a:lnSpc>
              <a:buSzPct val="100000"/>
              <a:buNone/>
              <a:defRPr/>
            </a:pPr>
            <a:r>
              <a:rPr lang="en-US" sz="2000" dirty="0">
                <a:solidFill>
                  <a:srgbClr val="000000"/>
                </a:solidFill>
              </a:rPr>
              <a:t>Excessive radiation killed patients (1985-87)</a:t>
            </a:r>
          </a:p>
          <a:p>
            <a:pPr marL="757626" lvl="1" indent="-342900" eaLnBrk="1">
              <a:lnSpc>
                <a:spcPct val="90000"/>
              </a:lnSpc>
              <a:buSzPct val="100000"/>
              <a:defRPr/>
            </a:pPr>
            <a:endParaRPr lang="en-US" sz="1000" dirty="0"/>
          </a:p>
          <a:p>
            <a:pPr marL="757626" lvl="1" indent="-342900" eaLnBrk="1">
              <a:lnSpc>
                <a:spcPct val="90000"/>
              </a:lnSpc>
              <a:buSzPct val="100000"/>
              <a:defRPr/>
            </a:pPr>
            <a:r>
              <a:rPr lang="en-US" sz="2000" dirty="0"/>
              <a:t>New design removed hardware that</a:t>
            </a:r>
            <a:r>
              <a:rPr lang="en-US" sz="2000" dirty="0">
                <a:solidFill>
                  <a:srgbClr val="FF0000"/>
                </a:solidFill>
              </a:rPr>
              <a:t> </a:t>
            </a:r>
            <a:r>
              <a:rPr lang="en-US" sz="2000" dirty="0"/>
              <a:t>prevents the electron-beam from operating in its high-energy mode. Now </a:t>
            </a:r>
            <a:r>
              <a:rPr lang="en-US" sz="2000" dirty="0">
                <a:solidFill>
                  <a:schemeClr val="accent2"/>
                </a:solidFill>
              </a:rPr>
              <a:t>safety checks  done in software</a:t>
            </a:r>
            <a:r>
              <a:rPr lang="en-US" sz="2000" dirty="0"/>
              <a:t>.</a:t>
            </a:r>
          </a:p>
          <a:p>
            <a:pPr marL="757626" lvl="1" indent="-342900" eaLnBrk="1">
              <a:lnSpc>
                <a:spcPct val="90000"/>
              </a:lnSpc>
              <a:buSzPct val="100000"/>
              <a:defRPr/>
            </a:pPr>
            <a:endParaRPr lang="en-US" sz="1000" dirty="0"/>
          </a:p>
          <a:p>
            <a:pPr marL="757626" lvl="1" indent="-342900" eaLnBrk="1">
              <a:lnSpc>
                <a:spcPct val="90000"/>
              </a:lnSpc>
              <a:buSzPct val="100000"/>
              <a:defRPr/>
            </a:pPr>
            <a:r>
              <a:rPr lang="en-US" sz="2000" dirty="0"/>
              <a:t>Equipment </a:t>
            </a:r>
            <a:r>
              <a:rPr lang="en-US" sz="2000"/>
              <a:t>control software </a:t>
            </a:r>
            <a:r>
              <a:rPr lang="en-US" sz="2000" dirty="0"/>
              <a:t>task </a:t>
            </a:r>
            <a:r>
              <a:rPr lang="en-US" sz="2000" dirty="0">
                <a:solidFill>
                  <a:schemeClr val="accent2"/>
                </a:solidFill>
              </a:rPr>
              <a:t>did not properly synchronize</a:t>
            </a:r>
            <a:r>
              <a:rPr lang="en-US" sz="2000" dirty="0">
                <a:solidFill>
                  <a:srgbClr val="FF0000"/>
                </a:solidFill>
              </a:rPr>
              <a:t> </a:t>
            </a:r>
            <a:r>
              <a:rPr lang="en-US" sz="2000" dirty="0"/>
              <a:t>with the operator interface task, so race conditions occurred if the operator changed the setup too quickly.</a:t>
            </a:r>
          </a:p>
          <a:p>
            <a:pPr marL="757626" lvl="1" indent="-342900" eaLnBrk="1">
              <a:lnSpc>
                <a:spcPct val="90000"/>
              </a:lnSpc>
              <a:buSzPct val="100000"/>
              <a:defRPr/>
            </a:pPr>
            <a:endParaRPr lang="en-US" sz="1000" dirty="0">
              <a:solidFill>
                <a:schemeClr val="accent2"/>
              </a:solidFill>
            </a:endParaRPr>
          </a:p>
          <a:p>
            <a:pPr marL="757626" lvl="1" indent="-342900" eaLnBrk="1">
              <a:lnSpc>
                <a:spcPct val="90000"/>
              </a:lnSpc>
              <a:buSzPct val="100000"/>
              <a:defRPr/>
            </a:pPr>
            <a:r>
              <a:rPr lang="en-US" sz="2000" dirty="0">
                <a:solidFill>
                  <a:schemeClr val="accent2"/>
                </a:solidFill>
              </a:rPr>
              <a:t>Missed during testing</a:t>
            </a:r>
            <a:br>
              <a:rPr lang="en-US" sz="2000" dirty="0"/>
            </a:br>
            <a:r>
              <a:rPr lang="en-US" sz="2000" dirty="0"/>
              <a:t>because it took practice before </a:t>
            </a:r>
            <a:br>
              <a:rPr lang="en-US" sz="2000" dirty="0"/>
            </a:br>
            <a:r>
              <a:rPr lang="en-US" sz="2000" dirty="0"/>
              <a:t>operators worked quickly enough</a:t>
            </a:r>
          </a:p>
          <a:p>
            <a:pPr marL="414726" lvl="1" indent="0" eaLnBrk="1">
              <a:lnSpc>
                <a:spcPct val="90000"/>
              </a:lnSpc>
              <a:buSzPct val="100000"/>
              <a:buNone/>
              <a:defRPr/>
            </a:pPr>
            <a:r>
              <a:rPr lang="en-US" sz="2000" dirty="0"/>
              <a:t>     for the problem to occur. </a:t>
            </a:r>
          </a:p>
          <a:p>
            <a:pPr marL="282244" indent="-259204" eaLnBrk="1">
              <a:lnSpc>
                <a:spcPct val="90000"/>
              </a:lnSpc>
              <a:buSzPct val="100000"/>
              <a:buNone/>
              <a:defRPr/>
            </a:pPr>
            <a:endParaRPr lang="en-US" sz="2000" dirty="0"/>
          </a:p>
          <a:p>
            <a:pPr marL="673930" lvl="1" indent="-259204" eaLnBrk="1">
              <a:lnSpc>
                <a:spcPct val="90000"/>
              </a:lnSpc>
              <a:buSzPct val="100000"/>
              <a:buNone/>
              <a:defRPr/>
            </a:pPr>
            <a:endParaRPr lang="en-US" sz="2000" dirty="0"/>
          </a:p>
        </p:txBody>
      </p:sp>
      <p:pic>
        <p:nvPicPr>
          <p:cNvPr id="41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6911" y="4186202"/>
            <a:ext cx="3435482" cy="2542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5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p:cNvSpPr>
            <a:spLocks noGrp="1" noChangeArrowheads="1"/>
          </p:cNvSpPr>
          <p:nvPr>
            <p:ph type="body" sz="half" idx="4294967295"/>
          </p:nvPr>
        </p:nvSpPr>
        <p:spPr>
          <a:xfrm>
            <a:off x="685800" y="1174750"/>
            <a:ext cx="8001000" cy="5389563"/>
          </a:xfrm>
        </p:spPr>
        <p:txBody>
          <a:bodyPr>
            <a:noAutofit/>
          </a:bodyPr>
          <a:lstStyle/>
          <a:p>
            <a:pPr marL="311045" indent="-311045" eaLnBrk="1">
              <a:lnSpc>
                <a:spcPct val="80000"/>
              </a:lnSpc>
              <a:buSzPct val="100000"/>
              <a:buFont typeface="Times New Roman" pitchFamily="18" charset="0"/>
              <a:buChar char="•"/>
            </a:pPr>
            <a:endParaRPr lang="en-US" sz="2000" dirty="0">
              <a:solidFill>
                <a:srgbClr val="000000"/>
              </a:solidFill>
            </a:endParaRPr>
          </a:p>
          <a:p>
            <a:pPr marL="311045" indent="-311045" eaLnBrk="1">
              <a:lnSpc>
                <a:spcPct val="80000"/>
              </a:lnSpc>
              <a:buSzPct val="100000"/>
              <a:buNone/>
            </a:pPr>
            <a:endParaRPr lang="en-US" sz="2000" dirty="0">
              <a:solidFill>
                <a:srgbClr val="000000"/>
              </a:solidFill>
            </a:endParaRPr>
          </a:p>
          <a:p>
            <a:pPr marL="311045" indent="-311045" eaLnBrk="1">
              <a:lnSpc>
                <a:spcPct val="80000"/>
              </a:lnSpc>
              <a:buSzPct val="100000"/>
              <a:buFont typeface="Times New Roman" pitchFamily="18" charset="0"/>
              <a:buChar char="•"/>
            </a:pPr>
            <a:endParaRPr lang="en-US" sz="2000" dirty="0">
              <a:solidFill>
                <a:srgbClr val="000000"/>
              </a:solidFill>
            </a:endParaRPr>
          </a:p>
          <a:p>
            <a:pPr marL="311045" indent="-311045" eaLnBrk="1">
              <a:lnSpc>
                <a:spcPct val="80000"/>
              </a:lnSpc>
              <a:buSzPct val="100000"/>
              <a:buFont typeface="Times New Roman" pitchFamily="18" charset="0"/>
              <a:buChar char="•"/>
            </a:pPr>
            <a:endParaRPr lang="en-US" sz="2000" dirty="0">
              <a:solidFill>
                <a:srgbClr val="000000"/>
              </a:solidFill>
            </a:endParaRPr>
          </a:p>
          <a:p>
            <a:pPr marL="311045" indent="-311045" eaLnBrk="1">
              <a:lnSpc>
                <a:spcPct val="80000"/>
              </a:lnSpc>
              <a:buSzPct val="100000"/>
              <a:buFont typeface="Times New Roman" pitchFamily="18" charset="0"/>
              <a:buChar char="•"/>
            </a:pPr>
            <a:endParaRPr lang="en-US" sz="2000" dirty="0">
              <a:solidFill>
                <a:srgbClr val="000000"/>
              </a:solidFill>
            </a:endParaRPr>
          </a:p>
          <a:p>
            <a:pPr marL="311045" indent="-311045" eaLnBrk="1">
              <a:lnSpc>
                <a:spcPct val="80000"/>
              </a:lnSpc>
              <a:buSzPct val="100000"/>
              <a:buFont typeface="Times New Roman" pitchFamily="18" charset="0"/>
              <a:buChar char="•"/>
            </a:pPr>
            <a:endParaRPr lang="en-US" sz="2000" dirty="0">
              <a:solidFill>
                <a:srgbClr val="000000"/>
              </a:solidFill>
            </a:endParaRPr>
          </a:p>
          <a:p>
            <a:pPr marL="311045" indent="-311045" eaLnBrk="1">
              <a:lnSpc>
                <a:spcPct val="80000"/>
              </a:lnSpc>
              <a:buSzPct val="100000"/>
              <a:buFont typeface="Times New Roman" pitchFamily="18" charset="0"/>
              <a:buChar char="•"/>
            </a:pPr>
            <a:endParaRPr lang="en-US" sz="2000" dirty="0">
              <a:solidFill>
                <a:srgbClr val="000000"/>
              </a:solidFill>
            </a:endParaRPr>
          </a:p>
          <a:p>
            <a:pPr marL="311045" indent="-311045" eaLnBrk="1">
              <a:lnSpc>
                <a:spcPct val="80000"/>
              </a:lnSpc>
              <a:buSzPct val="100000"/>
              <a:buFont typeface="Times New Roman" pitchFamily="18" charset="0"/>
              <a:buChar char="•"/>
            </a:pPr>
            <a:endParaRPr lang="en-US" sz="2000" dirty="0">
              <a:solidFill>
                <a:srgbClr val="000000"/>
              </a:solidFill>
            </a:endParaRPr>
          </a:p>
          <a:p>
            <a:pPr marL="311045" indent="-311045" eaLnBrk="1">
              <a:lnSpc>
                <a:spcPct val="80000"/>
              </a:lnSpc>
              <a:buSzPct val="100000"/>
              <a:buFont typeface="Times New Roman" pitchFamily="18" charset="0"/>
              <a:buChar char="•"/>
            </a:pPr>
            <a:endParaRPr lang="en-US" sz="2000" dirty="0">
              <a:solidFill>
                <a:srgbClr val="000000"/>
              </a:solidFill>
            </a:endParaRPr>
          </a:p>
          <a:p>
            <a:pPr marL="311045" indent="-311045" eaLnBrk="1">
              <a:lnSpc>
                <a:spcPct val="80000"/>
              </a:lnSpc>
              <a:buSzPct val="100000"/>
              <a:buNone/>
            </a:pPr>
            <a:r>
              <a:rPr lang="en-US" sz="2000" dirty="0">
                <a:solidFill>
                  <a:srgbClr val="000000"/>
                </a:solidFill>
              </a:rPr>
              <a:t>Rocket self-destructed 37 seconds after launch</a:t>
            </a:r>
          </a:p>
          <a:p>
            <a:pPr lvl="1" eaLnBrk="1">
              <a:lnSpc>
                <a:spcPct val="80000"/>
              </a:lnSpc>
              <a:buSzPct val="100000"/>
            </a:pPr>
            <a:r>
              <a:rPr lang="en-US" sz="2000" dirty="0">
                <a:solidFill>
                  <a:srgbClr val="000000"/>
                </a:solidFill>
              </a:rPr>
              <a:t>Cost: over $1 billion</a:t>
            </a:r>
          </a:p>
          <a:p>
            <a:pPr lvl="1" eaLnBrk="1">
              <a:lnSpc>
                <a:spcPct val="80000"/>
              </a:lnSpc>
              <a:buSzPct val="100000"/>
            </a:pPr>
            <a:endParaRPr lang="en-US" sz="1000" dirty="0">
              <a:solidFill>
                <a:srgbClr val="000000"/>
              </a:solidFill>
            </a:endParaRPr>
          </a:p>
          <a:p>
            <a:pPr marL="311045" indent="-311045" eaLnBrk="1">
              <a:lnSpc>
                <a:spcPct val="80000"/>
              </a:lnSpc>
              <a:buSzPct val="100000"/>
              <a:buNone/>
            </a:pPr>
            <a:r>
              <a:rPr lang="en-US" sz="2000" dirty="0">
                <a:solidFill>
                  <a:srgbClr val="000000"/>
                </a:solidFill>
              </a:rPr>
              <a:t>Reason: Undetected bug in control software</a:t>
            </a:r>
          </a:p>
          <a:p>
            <a:pPr marL="757626" lvl="1" indent="-342900" eaLnBrk="1">
              <a:lnSpc>
                <a:spcPct val="80000"/>
              </a:lnSpc>
              <a:buSzPct val="100000"/>
            </a:pPr>
            <a:r>
              <a:rPr lang="en-US" sz="2000" dirty="0"/>
              <a:t>Conversion from 64-bit floating point to 16-bit signed integer  caused an exception</a:t>
            </a:r>
          </a:p>
          <a:p>
            <a:pPr marL="772302" lvl="1" indent="-342900" eaLnBrk="1">
              <a:lnSpc>
                <a:spcPct val="80000"/>
              </a:lnSpc>
              <a:buSzPct val="100000"/>
            </a:pPr>
            <a:r>
              <a:rPr lang="en-US" sz="2000" dirty="0"/>
              <a:t>The floating point number was larger than 32767</a:t>
            </a:r>
          </a:p>
          <a:p>
            <a:pPr marL="757626" lvl="1" indent="-342900" eaLnBrk="1">
              <a:lnSpc>
                <a:spcPct val="80000"/>
              </a:lnSpc>
              <a:buSzPct val="100000"/>
            </a:pPr>
            <a:r>
              <a:rPr lang="en-US" sz="2000" dirty="0"/>
              <a:t>Efficiency considerations led to the disabling of the exception handler, so program crashed, so rocket crashed</a:t>
            </a:r>
          </a:p>
        </p:txBody>
      </p:sp>
      <p:sp>
        <p:nvSpPr>
          <p:cNvPr id="3074" name="Rectangle 2"/>
          <p:cNvSpPr>
            <a:spLocks noGrp="1" noChangeArrowheads="1"/>
          </p:cNvSpPr>
          <p:nvPr>
            <p:ph type="title"/>
          </p:nvPr>
        </p:nvSpPr>
        <p:spPr/>
        <p:txBody>
          <a:bodyPr/>
          <a:lstStyle/>
          <a:p>
            <a:pPr eaLnBrk="1"/>
            <a:r>
              <a:rPr lang="en-US" dirty="0" err="1"/>
              <a:t>Ariane</a:t>
            </a:r>
            <a:r>
              <a:rPr lang="en-US" dirty="0"/>
              <a:t> 5 rocket (1996)</a:t>
            </a:r>
          </a:p>
        </p:txBody>
      </p:sp>
      <p:pic>
        <p:nvPicPr>
          <p:cNvPr id="307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0873" y="1371600"/>
            <a:ext cx="1448927" cy="2317670"/>
          </a:xfrm>
        </p:spPr>
      </p:pic>
      <p:pic>
        <p:nvPicPr>
          <p:cNvPr id="106505" name="Picture 9"/>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354513" y="1371600"/>
            <a:ext cx="3417887" cy="2343150"/>
          </a:xfrm>
        </p:spPr>
      </p:pic>
      <p:pic>
        <p:nvPicPr>
          <p:cNvPr id="1065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4289" y="1371600"/>
            <a:ext cx="1620511" cy="2317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7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5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5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0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50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50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50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503">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650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body" sz="half" idx="4294967295"/>
          </p:nvPr>
        </p:nvSpPr>
        <p:spPr>
          <a:xfrm>
            <a:off x="685801" y="990600"/>
            <a:ext cx="7620000" cy="5562600"/>
          </a:xfrm>
        </p:spPr>
        <p:txBody>
          <a:bodyPr>
            <a:noAutofit/>
          </a:bodyPr>
          <a:lstStyle/>
          <a:p>
            <a:pPr marL="311045" indent="-311045" eaLnBrk="1">
              <a:lnSpc>
                <a:spcPct val="80000"/>
              </a:lnSpc>
              <a:buSzPct val="100000"/>
              <a:buFont typeface="Times New Roman" pitchFamily="18" charset="0"/>
              <a:buChar char="•"/>
              <a:defRPr/>
            </a:pPr>
            <a:endParaRPr lang="en-US" sz="2000" b="1" dirty="0">
              <a:solidFill>
                <a:srgbClr val="000000"/>
              </a:solidFill>
            </a:endParaRPr>
          </a:p>
          <a:p>
            <a:pPr marL="311045" indent="-311045" eaLnBrk="1">
              <a:lnSpc>
                <a:spcPct val="80000"/>
              </a:lnSpc>
              <a:buSzPct val="100000"/>
              <a:buFont typeface="Times New Roman" pitchFamily="18" charset="0"/>
              <a:buChar char="•"/>
              <a:defRPr/>
            </a:pPr>
            <a:endParaRPr lang="en-US" sz="2000" b="1" dirty="0">
              <a:solidFill>
                <a:srgbClr val="000000"/>
              </a:solidFill>
            </a:endParaRPr>
          </a:p>
          <a:p>
            <a:pPr marL="311045" indent="-311045" eaLnBrk="1">
              <a:lnSpc>
                <a:spcPct val="80000"/>
              </a:lnSpc>
              <a:buSzPct val="100000"/>
              <a:buFont typeface="Times New Roman" pitchFamily="18" charset="0"/>
              <a:buChar char="•"/>
              <a:defRPr/>
            </a:pPr>
            <a:endParaRPr lang="en-US" sz="2000" dirty="0">
              <a:solidFill>
                <a:srgbClr val="000000"/>
              </a:solidFill>
            </a:endParaRPr>
          </a:p>
          <a:p>
            <a:pPr marL="311045" indent="-311045" eaLnBrk="1">
              <a:lnSpc>
                <a:spcPct val="80000"/>
              </a:lnSpc>
              <a:buSzPct val="100000"/>
              <a:buFont typeface="Times New Roman" pitchFamily="18" charset="0"/>
              <a:buChar char="•"/>
              <a:defRPr/>
            </a:pPr>
            <a:endParaRPr lang="en-US" sz="2000" dirty="0">
              <a:solidFill>
                <a:srgbClr val="000000"/>
              </a:solidFill>
            </a:endParaRPr>
          </a:p>
          <a:p>
            <a:pPr marL="311045" indent="-311045" eaLnBrk="1">
              <a:lnSpc>
                <a:spcPct val="80000"/>
              </a:lnSpc>
              <a:buSzPct val="100000"/>
              <a:buFont typeface="Times New Roman" pitchFamily="18" charset="0"/>
              <a:buChar char="•"/>
              <a:defRPr/>
            </a:pPr>
            <a:endParaRPr lang="en-US" sz="2000" dirty="0">
              <a:solidFill>
                <a:srgbClr val="000000"/>
              </a:solidFill>
            </a:endParaRPr>
          </a:p>
          <a:p>
            <a:pPr marL="311045" indent="-311045" eaLnBrk="1">
              <a:lnSpc>
                <a:spcPct val="80000"/>
              </a:lnSpc>
              <a:buSzPct val="100000"/>
              <a:buFont typeface="Times New Roman" pitchFamily="18" charset="0"/>
              <a:buChar char="•"/>
              <a:defRPr/>
            </a:pPr>
            <a:endParaRPr lang="en-US" sz="2000" dirty="0">
              <a:solidFill>
                <a:srgbClr val="000000"/>
              </a:solidFill>
            </a:endParaRPr>
          </a:p>
          <a:p>
            <a:pPr marL="311045" indent="-311045" eaLnBrk="1">
              <a:lnSpc>
                <a:spcPct val="80000"/>
              </a:lnSpc>
              <a:buSzPct val="100000"/>
              <a:buNone/>
              <a:defRPr/>
            </a:pPr>
            <a:endParaRPr lang="en-US" sz="2000" dirty="0">
              <a:solidFill>
                <a:srgbClr val="000000"/>
              </a:solidFill>
            </a:endParaRPr>
          </a:p>
          <a:p>
            <a:pPr marL="311045" indent="-311045" eaLnBrk="1">
              <a:lnSpc>
                <a:spcPct val="80000"/>
              </a:lnSpc>
              <a:buSzPct val="100000"/>
              <a:buFont typeface="Times New Roman" pitchFamily="18" charset="0"/>
              <a:buChar char="•"/>
              <a:defRPr/>
            </a:pPr>
            <a:endParaRPr lang="en-US" sz="2000" dirty="0">
              <a:solidFill>
                <a:srgbClr val="000000"/>
              </a:solidFill>
            </a:endParaRPr>
          </a:p>
          <a:p>
            <a:pPr marL="311045" indent="-311045" eaLnBrk="1">
              <a:lnSpc>
                <a:spcPct val="80000"/>
              </a:lnSpc>
              <a:buSzPct val="100000"/>
              <a:buFont typeface="Times New Roman" pitchFamily="18" charset="0"/>
              <a:buChar char="•"/>
              <a:defRPr/>
            </a:pPr>
            <a:endParaRPr lang="en-US" sz="2000" dirty="0">
              <a:solidFill>
                <a:srgbClr val="000000"/>
              </a:solidFill>
            </a:endParaRPr>
          </a:p>
          <a:p>
            <a:pPr marL="311045" indent="-311045" eaLnBrk="1">
              <a:lnSpc>
                <a:spcPct val="80000"/>
              </a:lnSpc>
              <a:buSzPct val="100000"/>
              <a:buFont typeface="Times New Roman" pitchFamily="18" charset="0"/>
              <a:buChar char="•"/>
              <a:defRPr/>
            </a:pPr>
            <a:endParaRPr lang="en-US" sz="2000" dirty="0">
              <a:solidFill>
                <a:srgbClr val="000000"/>
              </a:solidFill>
            </a:endParaRPr>
          </a:p>
          <a:p>
            <a:pPr marL="311045" indent="-311045" eaLnBrk="1">
              <a:lnSpc>
                <a:spcPct val="80000"/>
              </a:lnSpc>
              <a:buSzPct val="100000"/>
              <a:buNone/>
              <a:defRPr/>
            </a:pPr>
            <a:r>
              <a:rPr lang="en-US" sz="2000" dirty="0">
                <a:solidFill>
                  <a:srgbClr val="000000"/>
                </a:solidFill>
              </a:rPr>
              <a:t>Legs deployed </a:t>
            </a:r>
            <a:r>
              <a:rPr lang="en-US" sz="2000" dirty="0">
                <a:sym typeface="Wingdings" pitchFamily="2" charset="2"/>
              </a:rPr>
              <a:t></a:t>
            </a:r>
            <a:r>
              <a:rPr lang="en-US" sz="2000" dirty="0">
                <a:solidFill>
                  <a:srgbClr val="000000"/>
                </a:solidFill>
              </a:rPr>
              <a:t> Sensor signal falsely indicated that the craft had touched down (130 feet above the surface)</a:t>
            </a:r>
          </a:p>
          <a:p>
            <a:pPr marL="673930" lvl="1" indent="-259204" eaLnBrk="1">
              <a:lnSpc>
                <a:spcPct val="80000"/>
              </a:lnSpc>
              <a:buSzPct val="100000"/>
              <a:buNone/>
              <a:defRPr/>
            </a:pPr>
            <a:r>
              <a:rPr lang="en-US" sz="2000" dirty="0"/>
              <a:t>Then the descent engines shut down prematurely </a:t>
            </a:r>
          </a:p>
          <a:p>
            <a:pPr marL="311045" indent="-311045" eaLnBrk="1">
              <a:lnSpc>
                <a:spcPct val="80000"/>
              </a:lnSpc>
              <a:buSzPct val="100000"/>
              <a:buNone/>
              <a:defRPr/>
            </a:pPr>
            <a:endParaRPr lang="en-US" sz="2000" dirty="0">
              <a:solidFill>
                <a:srgbClr val="000000"/>
              </a:solidFill>
            </a:endParaRPr>
          </a:p>
          <a:p>
            <a:pPr marL="311045" indent="-311045" eaLnBrk="1">
              <a:lnSpc>
                <a:spcPct val="80000"/>
              </a:lnSpc>
              <a:buSzPct val="100000"/>
              <a:buNone/>
              <a:defRPr/>
            </a:pPr>
            <a:r>
              <a:rPr lang="en-US" sz="2000" dirty="0">
                <a:solidFill>
                  <a:srgbClr val="000000"/>
                </a:solidFill>
              </a:rPr>
              <a:t>Error later traced to a single bad line of software code</a:t>
            </a:r>
          </a:p>
          <a:p>
            <a:pPr marL="702730" lvl="1" indent="-311045" eaLnBrk="1">
              <a:lnSpc>
                <a:spcPct val="80000"/>
              </a:lnSpc>
              <a:buSzPct val="100000"/>
              <a:buNone/>
              <a:defRPr/>
            </a:pPr>
            <a:r>
              <a:rPr lang="en-US" sz="2000" dirty="0"/>
              <a:t>Why didn’t they blame the sensor? </a:t>
            </a:r>
          </a:p>
          <a:p>
            <a:pPr marL="311045" indent="-311045" eaLnBrk="1">
              <a:lnSpc>
                <a:spcPct val="80000"/>
              </a:lnSpc>
              <a:buSzPct val="100000"/>
              <a:buNone/>
              <a:defRPr/>
            </a:pPr>
            <a:endParaRPr lang="en-US" sz="2000" dirty="0">
              <a:solidFill>
                <a:srgbClr val="000000"/>
              </a:solidFill>
            </a:endParaRPr>
          </a:p>
          <a:p>
            <a:pPr marL="673930" lvl="1" indent="-259204" eaLnBrk="1">
              <a:lnSpc>
                <a:spcPct val="80000"/>
              </a:lnSpc>
              <a:buSzPct val="100000"/>
              <a:buFont typeface="Times New Roman" pitchFamily="18" charset="0"/>
              <a:buChar char="–"/>
              <a:defRPr/>
            </a:pPr>
            <a:endParaRPr lang="en-US" sz="2000" dirty="0"/>
          </a:p>
        </p:txBody>
      </p:sp>
      <p:sp>
        <p:nvSpPr>
          <p:cNvPr id="5122" name="Rectangle 2"/>
          <p:cNvSpPr>
            <a:spLocks noGrp="1" noChangeArrowheads="1"/>
          </p:cNvSpPr>
          <p:nvPr>
            <p:ph type="title"/>
          </p:nvPr>
        </p:nvSpPr>
        <p:spPr/>
        <p:txBody>
          <a:bodyPr/>
          <a:lstStyle/>
          <a:p>
            <a:pPr eaLnBrk="1"/>
            <a:r>
              <a:rPr lang="en-US"/>
              <a:t>Mars Polar Lander</a:t>
            </a:r>
          </a:p>
        </p:txBody>
      </p:sp>
      <p:pic>
        <p:nvPicPr>
          <p:cNvPr id="512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1"/>
            <a:ext cx="3429000" cy="2285999"/>
          </a:xfrm>
        </p:spPr>
      </p:pic>
      <p:pic>
        <p:nvPicPr>
          <p:cNvPr id="5123"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419600" y="1492250"/>
            <a:ext cx="3835400" cy="2317750"/>
          </a:xfrm>
        </p:spPr>
      </p:pic>
    </p:spTree>
    <p:extLst>
      <p:ext uri="{BB962C8B-B14F-4D97-AF65-F5344CB8AC3E}">
        <p14:creationId xmlns:p14="http://schemas.microsoft.com/office/powerpoint/2010/main" val="162619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8">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More examples</a:t>
            </a:r>
          </a:p>
        </p:txBody>
      </p:sp>
      <p:sp>
        <p:nvSpPr>
          <p:cNvPr id="3" name="Content Placeholder 2"/>
          <p:cNvSpPr>
            <a:spLocks noGrp="1"/>
          </p:cNvSpPr>
          <p:nvPr>
            <p:ph idx="1"/>
          </p:nvPr>
        </p:nvSpPr>
        <p:spPr>
          <a:xfrm>
            <a:off x="685800" y="1600200"/>
            <a:ext cx="7772400" cy="4800600"/>
          </a:xfrm>
        </p:spPr>
        <p:txBody>
          <a:bodyPr>
            <a:noAutofit/>
          </a:bodyPr>
          <a:lstStyle/>
          <a:p>
            <a:pPr>
              <a:spcBef>
                <a:spcPts val="200"/>
              </a:spcBef>
              <a:defRPr/>
            </a:pPr>
            <a:r>
              <a:rPr lang="en-US" sz="2000" dirty="0"/>
              <a:t>Mariner I space probe (1962)</a:t>
            </a:r>
          </a:p>
          <a:p>
            <a:pPr>
              <a:spcBef>
                <a:spcPts val="200"/>
              </a:spcBef>
              <a:defRPr/>
            </a:pPr>
            <a:r>
              <a:rPr lang="en-US" sz="2000" dirty="0">
                <a:solidFill>
                  <a:schemeClr val="accent2"/>
                </a:solidFill>
              </a:rPr>
              <a:t>Microsoft Zune New Year’s Eve crash (2008)</a:t>
            </a:r>
          </a:p>
          <a:p>
            <a:pPr>
              <a:spcBef>
                <a:spcPts val="200"/>
              </a:spcBef>
              <a:defRPr/>
            </a:pPr>
            <a:r>
              <a:rPr lang="en-US" sz="2000" dirty="0"/>
              <a:t>iPhone alarm (2011)</a:t>
            </a:r>
          </a:p>
          <a:p>
            <a:pPr>
              <a:spcBef>
                <a:spcPts val="200"/>
              </a:spcBef>
              <a:defRPr/>
            </a:pPr>
            <a:r>
              <a:rPr lang="en-US" sz="2000" dirty="0"/>
              <a:t>Denver Airport baggage-handling system (1994)</a:t>
            </a:r>
          </a:p>
          <a:p>
            <a:pPr>
              <a:spcBef>
                <a:spcPts val="200"/>
              </a:spcBef>
              <a:defRPr/>
            </a:pPr>
            <a:r>
              <a:rPr lang="en-US" sz="2000" dirty="0"/>
              <a:t>Air-Traffic Control System in LA Airport (2004)</a:t>
            </a:r>
          </a:p>
          <a:p>
            <a:pPr>
              <a:spcBef>
                <a:spcPts val="200"/>
              </a:spcBef>
              <a:defRPr/>
            </a:pPr>
            <a:r>
              <a:rPr lang="en-US" sz="2000" dirty="0"/>
              <a:t>AT&amp;T network outage (1990)</a:t>
            </a:r>
          </a:p>
          <a:p>
            <a:pPr>
              <a:spcBef>
                <a:spcPts val="200"/>
              </a:spcBef>
              <a:defRPr/>
            </a:pPr>
            <a:r>
              <a:rPr lang="en-US" sz="2000" dirty="0"/>
              <a:t>Northeast blackout (2003)</a:t>
            </a:r>
          </a:p>
          <a:p>
            <a:pPr>
              <a:spcBef>
                <a:spcPts val="200"/>
              </a:spcBef>
              <a:defRPr/>
            </a:pPr>
            <a:r>
              <a:rPr lang="en-US" sz="2000" dirty="0"/>
              <a:t>USS Yorktown Incapacitated (1997)</a:t>
            </a:r>
          </a:p>
          <a:p>
            <a:pPr>
              <a:spcBef>
                <a:spcPts val="200"/>
              </a:spcBef>
              <a:defRPr/>
            </a:pPr>
            <a:r>
              <a:rPr lang="en-US" sz="2000" dirty="0"/>
              <a:t>Intel Pentium floating point divide (1993)</a:t>
            </a:r>
          </a:p>
          <a:p>
            <a:pPr>
              <a:spcBef>
                <a:spcPts val="200"/>
              </a:spcBef>
              <a:defRPr/>
            </a:pPr>
            <a:r>
              <a:rPr lang="en-US" sz="2000" dirty="0"/>
              <a:t>Excel: 65,535 displays as 100,000 (2007)</a:t>
            </a:r>
          </a:p>
          <a:p>
            <a:pPr>
              <a:spcBef>
                <a:spcPts val="200"/>
              </a:spcBef>
              <a:defRPr/>
            </a:pPr>
            <a:r>
              <a:rPr lang="en-US" sz="2000" dirty="0"/>
              <a:t>Prius brakes and engine stalling (2005)</a:t>
            </a:r>
          </a:p>
          <a:p>
            <a:pPr>
              <a:spcBef>
                <a:spcPts val="200"/>
              </a:spcBef>
              <a:defRPr/>
            </a:pPr>
            <a:r>
              <a:rPr lang="en-US" sz="2000" dirty="0"/>
              <a:t>Soviet gas pipeline (1982)</a:t>
            </a:r>
          </a:p>
          <a:p>
            <a:pPr>
              <a:spcBef>
                <a:spcPts val="200"/>
              </a:spcBef>
              <a:defRPr/>
            </a:pPr>
            <a:r>
              <a:rPr lang="en-US" sz="2000" dirty="0">
                <a:solidFill>
                  <a:schemeClr val="accent2"/>
                </a:solidFill>
              </a:rPr>
              <a:t>Study linking national debt to slow growth (2010)</a:t>
            </a:r>
          </a:p>
          <a:p>
            <a:pPr>
              <a:spcBef>
                <a:spcPts val="200"/>
              </a:spcBef>
              <a:defRPr/>
            </a:pPr>
            <a:r>
              <a:rPr lang="en-US" sz="2000" dirty="0"/>
              <a:t>…</a:t>
            </a:r>
          </a:p>
          <a:p>
            <a:pPr>
              <a:spcBef>
                <a:spcPts val="200"/>
              </a:spcBef>
              <a:defRPr/>
            </a:pPr>
            <a:endParaRPr lang="en-US" sz="2000" dirty="0"/>
          </a:p>
        </p:txBody>
      </p:sp>
    </p:spTree>
    <p:extLst>
      <p:ext uri="{BB962C8B-B14F-4D97-AF65-F5344CB8AC3E}">
        <p14:creationId xmlns:p14="http://schemas.microsoft.com/office/powerpoint/2010/main" val="97482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Software bugs cost money</a:t>
            </a:r>
          </a:p>
        </p:txBody>
      </p:sp>
      <p:sp>
        <p:nvSpPr>
          <p:cNvPr id="7171" name="Content Placeholder 2"/>
          <p:cNvSpPr>
            <a:spLocks noGrp="1"/>
          </p:cNvSpPr>
          <p:nvPr>
            <p:ph idx="1"/>
          </p:nvPr>
        </p:nvSpPr>
        <p:spPr/>
        <p:txBody>
          <a:bodyPr/>
          <a:lstStyle/>
          <a:p>
            <a:r>
              <a:rPr lang="en-US" sz="2000" dirty="0"/>
              <a:t>2013 Cambridge University study: Software bugs cost global economy $312 Billion per year</a:t>
            </a:r>
          </a:p>
          <a:p>
            <a:pPr lvl="1"/>
            <a:r>
              <a:rPr lang="en-US" sz="2000" dirty="0"/>
              <a:t>http://</a:t>
            </a:r>
            <a:r>
              <a:rPr lang="en-US" sz="2000" dirty="0" err="1"/>
              <a:t>www.prweb.com</a:t>
            </a:r>
            <a:r>
              <a:rPr lang="en-US" sz="2000" dirty="0"/>
              <a:t>/releases/2013/1/prweb10298185.htm</a:t>
            </a:r>
          </a:p>
          <a:p>
            <a:pPr lvl="1"/>
            <a:endParaRPr lang="en-US" sz="2000" dirty="0"/>
          </a:p>
          <a:p>
            <a:r>
              <a:rPr lang="en-US" sz="2000" dirty="0"/>
              <a:t>$440 million loss by Knight Capital Group in 30 minutes</a:t>
            </a:r>
          </a:p>
          <a:p>
            <a:pPr lvl="1"/>
            <a:r>
              <a:rPr lang="en-US" sz="2000" dirty="0"/>
              <a:t>August 2012 high-frequency trading error</a:t>
            </a:r>
          </a:p>
          <a:p>
            <a:endParaRPr lang="en-US" sz="2000" dirty="0"/>
          </a:p>
          <a:p>
            <a:r>
              <a:rPr lang="en-US" sz="2000" dirty="0"/>
              <a:t>$6 billion loss from 2003 blackout in NE USA &amp; Canada</a:t>
            </a:r>
          </a:p>
          <a:p>
            <a:pPr lvl="1"/>
            <a:r>
              <a:rPr lang="en-US" sz="2000" dirty="0"/>
              <a:t>Software bug in alarm system in Ohio power control room</a:t>
            </a:r>
          </a:p>
        </p:txBody>
      </p:sp>
    </p:spTree>
    <p:extLst>
      <p:ext uri="{BB962C8B-B14F-4D97-AF65-F5344CB8AC3E}">
        <p14:creationId xmlns:p14="http://schemas.microsoft.com/office/powerpoint/2010/main" val="306885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Building Quality Software</a:t>
            </a:r>
          </a:p>
        </p:txBody>
      </p:sp>
      <p:sp>
        <p:nvSpPr>
          <p:cNvPr id="8195" name="Rectangle 3"/>
          <p:cNvSpPr>
            <a:spLocks noGrp="1" noChangeArrowheads="1"/>
          </p:cNvSpPr>
          <p:nvPr>
            <p:ph idx="1"/>
          </p:nvPr>
        </p:nvSpPr>
        <p:spPr>
          <a:xfrm>
            <a:off x="533400" y="1447800"/>
            <a:ext cx="8153400" cy="4953000"/>
          </a:xfrm>
        </p:spPr>
        <p:txBody>
          <a:bodyPr>
            <a:noAutofit/>
          </a:bodyPr>
          <a:lstStyle/>
          <a:p>
            <a:pPr marL="0" indent="0">
              <a:buNone/>
            </a:pPr>
            <a:r>
              <a:rPr lang="en-US" sz="2000" dirty="0"/>
              <a:t>What Affects </a:t>
            </a:r>
            <a:r>
              <a:rPr lang="en-US" sz="2000" i="1" dirty="0">
                <a:solidFill>
                  <a:schemeClr val="accent2"/>
                </a:solidFill>
              </a:rPr>
              <a:t>Software Quality</a:t>
            </a:r>
            <a:r>
              <a:rPr lang="en-US" sz="2000" dirty="0"/>
              <a:t>?</a:t>
            </a:r>
          </a:p>
          <a:p>
            <a:pPr marL="0" indent="0">
              <a:buNone/>
            </a:pPr>
            <a:endParaRPr lang="en-US" sz="800" dirty="0">
              <a:solidFill>
                <a:schemeClr val="accent6"/>
              </a:solidFill>
            </a:endParaRPr>
          </a:p>
          <a:p>
            <a:pPr marL="0" indent="0">
              <a:buNone/>
            </a:pPr>
            <a:r>
              <a:rPr lang="en-US" sz="2000" dirty="0">
                <a:solidFill>
                  <a:schemeClr val="accent6"/>
                </a:solidFill>
              </a:rPr>
              <a:t>External</a:t>
            </a:r>
          </a:p>
          <a:p>
            <a:pPr marL="457200" lvl="1" indent="0">
              <a:spcBef>
                <a:spcPts val="150"/>
              </a:spcBef>
              <a:buNone/>
            </a:pPr>
            <a:r>
              <a:rPr lang="en-US" sz="2000" dirty="0"/>
              <a:t>Correctness		Does it do what it supposed to do?</a:t>
            </a:r>
          </a:p>
          <a:p>
            <a:pPr marL="457200" lvl="1" indent="0">
              <a:spcBef>
                <a:spcPts val="150"/>
              </a:spcBef>
              <a:buNone/>
            </a:pPr>
            <a:r>
              <a:rPr lang="en-US" sz="2000" dirty="0"/>
              <a:t>Reliability		Does it do it accurately all the time?</a:t>
            </a:r>
          </a:p>
          <a:p>
            <a:pPr marL="457200" lvl="1" indent="0">
              <a:spcBef>
                <a:spcPts val="150"/>
              </a:spcBef>
              <a:buNone/>
            </a:pPr>
            <a:r>
              <a:rPr lang="en-US" sz="2000" dirty="0"/>
              <a:t>Efficiency		Does it do without excessive resources?</a:t>
            </a:r>
          </a:p>
          <a:p>
            <a:pPr marL="457200" lvl="1" indent="0">
              <a:spcBef>
                <a:spcPts val="150"/>
              </a:spcBef>
              <a:buNone/>
            </a:pPr>
            <a:r>
              <a:rPr lang="en-US" sz="2000" dirty="0"/>
              <a:t>Integrity		Is it secure?</a:t>
            </a:r>
          </a:p>
          <a:p>
            <a:pPr marL="457200" lvl="1" indent="0">
              <a:buNone/>
            </a:pPr>
            <a:endParaRPr lang="en-US" sz="800" dirty="0"/>
          </a:p>
          <a:p>
            <a:pPr marL="0" indent="0">
              <a:buNone/>
            </a:pPr>
            <a:r>
              <a:rPr lang="en-US" sz="2000" dirty="0">
                <a:solidFill>
                  <a:schemeClr val="accent6"/>
                </a:solidFill>
              </a:rPr>
              <a:t>Internal</a:t>
            </a:r>
          </a:p>
          <a:p>
            <a:pPr marL="457200" lvl="1" indent="0">
              <a:spcBef>
                <a:spcPts val="150"/>
              </a:spcBef>
              <a:buNone/>
            </a:pPr>
            <a:r>
              <a:rPr lang="en-US" sz="2000" dirty="0"/>
              <a:t>Portability		Can I use it under different conditions?</a:t>
            </a:r>
          </a:p>
          <a:p>
            <a:pPr marL="457200" lvl="1" indent="0">
              <a:spcBef>
                <a:spcPts val="150"/>
              </a:spcBef>
              <a:buNone/>
            </a:pPr>
            <a:r>
              <a:rPr lang="en-US" sz="2000" dirty="0"/>
              <a:t>Maintainability	Can I fix it?</a:t>
            </a:r>
          </a:p>
          <a:p>
            <a:pPr marL="457200" lvl="1" indent="0">
              <a:spcBef>
                <a:spcPts val="150"/>
              </a:spcBef>
              <a:buNone/>
            </a:pPr>
            <a:r>
              <a:rPr lang="en-US" sz="2000" dirty="0"/>
              <a:t>Flexibility		Can I change it or extend it or reuse it?</a:t>
            </a:r>
          </a:p>
          <a:p>
            <a:pPr marL="457200" lvl="1" indent="0">
              <a:buNone/>
            </a:pPr>
            <a:endParaRPr lang="en-US" sz="800" dirty="0"/>
          </a:p>
          <a:p>
            <a:pPr marL="0" indent="0">
              <a:buNone/>
            </a:pPr>
            <a:r>
              <a:rPr lang="en-US" sz="2000" dirty="0">
                <a:solidFill>
                  <a:schemeClr val="accent6"/>
                </a:solidFill>
              </a:rPr>
              <a:t>Quality Assurance (QA)</a:t>
            </a:r>
          </a:p>
          <a:p>
            <a:pPr lvl="1"/>
            <a:r>
              <a:rPr lang="en-US" sz="2000" dirty="0"/>
              <a:t>Process of uncovering problems and improving software quality</a:t>
            </a:r>
          </a:p>
          <a:p>
            <a:pPr lvl="1"/>
            <a:r>
              <a:rPr lang="en-US" sz="2000" dirty="0"/>
              <a:t>Testing is a major part of QA</a:t>
            </a:r>
          </a:p>
        </p:txBody>
      </p:sp>
    </p:spTree>
    <p:extLst>
      <p:ext uri="{BB962C8B-B14F-4D97-AF65-F5344CB8AC3E}">
        <p14:creationId xmlns:p14="http://schemas.microsoft.com/office/powerpoint/2010/main" val="3014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Quality Assurance (QA)</a:t>
            </a:r>
          </a:p>
        </p:txBody>
      </p:sp>
      <p:sp>
        <p:nvSpPr>
          <p:cNvPr id="3" name="Content Placeholder 2"/>
          <p:cNvSpPr>
            <a:spLocks noGrp="1"/>
          </p:cNvSpPr>
          <p:nvPr>
            <p:ph idx="1"/>
          </p:nvPr>
        </p:nvSpPr>
        <p:spPr>
          <a:xfrm>
            <a:off x="685800" y="1600200"/>
            <a:ext cx="7772400" cy="4724400"/>
          </a:xfrm>
        </p:spPr>
        <p:txBody>
          <a:bodyPr>
            <a:normAutofit/>
          </a:bodyPr>
          <a:lstStyle/>
          <a:p>
            <a:pPr marL="0" indent="0">
              <a:buNone/>
            </a:pPr>
            <a:r>
              <a:rPr lang="en-US" sz="2000" dirty="0">
                <a:solidFill>
                  <a:srgbClr val="008000"/>
                </a:solidFill>
              </a:rPr>
              <a:t>Testing </a:t>
            </a:r>
            <a:r>
              <a:rPr lang="en-US" sz="2000" dirty="0">
                <a:solidFill>
                  <a:schemeClr val="accent6"/>
                </a:solidFill>
              </a:rPr>
              <a:t>plus other activities including:</a:t>
            </a:r>
          </a:p>
          <a:p>
            <a:pPr lvl="1" indent="-342900"/>
            <a:r>
              <a:rPr lang="en-US" sz="2000" dirty="0"/>
              <a:t>Static analysis (assessing code without executing it)</a:t>
            </a:r>
          </a:p>
          <a:p>
            <a:pPr lvl="1" indent="-342900"/>
            <a:r>
              <a:rPr lang="en-US" sz="2000" dirty="0"/>
              <a:t>Correctness proofs (theorems about program properties)</a:t>
            </a:r>
          </a:p>
          <a:p>
            <a:pPr lvl="1" indent="-342900"/>
            <a:r>
              <a:rPr lang="en-US" sz="2000" dirty="0"/>
              <a:t>Code reviews (people reading each others’ code)</a:t>
            </a:r>
          </a:p>
          <a:p>
            <a:pPr lvl="1" indent="-342900"/>
            <a:r>
              <a:rPr lang="en-US" sz="2000" dirty="0"/>
              <a:t>Software process (methodology for code development)</a:t>
            </a:r>
          </a:p>
          <a:p>
            <a:pPr lvl="1" indent="-342900"/>
            <a:r>
              <a:rPr lang="en-US" sz="2000" dirty="0"/>
              <a:t>…and many other ways to find problems and increase confidence</a:t>
            </a:r>
          </a:p>
          <a:p>
            <a:pPr marL="400050" lvl="1" indent="0">
              <a:buNone/>
            </a:pPr>
            <a:endParaRPr lang="en-US" sz="2000" dirty="0"/>
          </a:p>
          <a:p>
            <a:pPr marL="0" indent="0">
              <a:buNone/>
            </a:pPr>
            <a:r>
              <a:rPr lang="en-US" sz="2000" dirty="0">
                <a:solidFill>
                  <a:schemeClr val="accent6"/>
                </a:solidFill>
              </a:rPr>
              <a:t>No single activity or approach can guarantee software quality</a:t>
            </a:r>
          </a:p>
          <a:p>
            <a:pPr marL="0" lvl="1" indent="0">
              <a:buNone/>
            </a:pPr>
            <a:r>
              <a:rPr lang="en-US" sz="2000" dirty="0"/>
              <a:t>	“Beware of bugs in the above code;</a:t>
            </a:r>
            <a:br>
              <a:rPr lang="en-US" sz="2000" dirty="0"/>
            </a:br>
            <a:r>
              <a:rPr lang="en-US" sz="2000" dirty="0"/>
              <a:t>	I have only proved it correct, not tried it.”</a:t>
            </a:r>
            <a:br>
              <a:rPr lang="en-US" sz="2000" dirty="0"/>
            </a:br>
            <a:r>
              <a:rPr lang="en-US" sz="2000" dirty="0"/>
              <a:t>		-Donald Knuth, 1977</a:t>
            </a:r>
          </a:p>
        </p:txBody>
      </p:sp>
      <p:pic>
        <p:nvPicPr>
          <p:cNvPr id="5" name="Picture 2" descr="http://upload.wikimedia.org/wikipedia/commons/thumb/4/4f/KnuthAtOpenContentAlliance.jpg/192px-KnuthAtOpenContentAlli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953000"/>
            <a:ext cx="1371600" cy="16216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7685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learn from testing?</a:t>
            </a:r>
          </a:p>
        </p:txBody>
      </p:sp>
      <p:sp>
        <p:nvSpPr>
          <p:cNvPr id="5" name="Content Placeholder 4"/>
          <p:cNvSpPr>
            <a:spLocks noGrp="1"/>
          </p:cNvSpPr>
          <p:nvPr>
            <p:ph sz="half" idx="1"/>
          </p:nvPr>
        </p:nvSpPr>
        <p:spPr>
          <a:xfrm>
            <a:off x="685800" y="1981200"/>
            <a:ext cx="4572000" cy="2590800"/>
          </a:xfrm>
        </p:spPr>
        <p:txBody>
          <a:bodyPr/>
          <a:lstStyle/>
          <a:p>
            <a:pPr marL="0" indent="0">
              <a:buNone/>
            </a:pPr>
            <a:r>
              <a:rPr lang="en-US" sz="2000" dirty="0"/>
              <a:t>“Program testing can be used to show the presence of bugs, but never to show their absence!”</a:t>
            </a:r>
          </a:p>
          <a:p>
            <a:pPr marL="0" indent="0" algn="r">
              <a:buNone/>
            </a:pPr>
            <a:r>
              <a:rPr lang="en-US" sz="2000" i="1" dirty="0" err="1"/>
              <a:t>Edsgar</a:t>
            </a:r>
            <a:r>
              <a:rPr lang="en-US" sz="2000" i="1" dirty="0"/>
              <a:t> </a:t>
            </a:r>
            <a:r>
              <a:rPr lang="en-US" sz="2000" i="1" dirty="0" err="1"/>
              <a:t>Dijkstra</a:t>
            </a:r>
            <a:endParaRPr lang="en-US" sz="2000" i="1" dirty="0"/>
          </a:p>
          <a:p>
            <a:pPr marL="0" indent="0" algn="r">
              <a:buNone/>
            </a:pPr>
            <a:r>
              <a:rPr lang="en-US" sz="2000" i="1" dirty="0"/>
              <a:t>Notes on Structured Programming, </a:t>
            </a:r>
            <a:r>
              <a:rPr lang="en-US" sz="2000" dirty="0"/>
              <a:t>1970</a:t>
            </a:r>
            <a:endParaRPr lang="en-US" sz="2000" i="1" dirty="0"/>
          </a:p>
          <a:p>
            <a:pPr marL="0" indent="0">
              <a:buNone/>
            </a:pP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52625"/>
            <a:ext cx="1905000" cy="2543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85800" y="5638800"/>
            <a:ext cx="4714752" cy="400110"/>
          </a:xfrm>
          <a:prstGeom prst="rect">
            <a:avLst/>
          </a:prstGeom>
          <a:noFill/>
          <a:ln>
            <a:solidFill>
              <a:schemeClr val="tx2"/>
            </a:solidFill>
          </a:ln>
        </p:spPr>
        <p:txBody>
          <a:bodyPr wrap="none" rtlCol="0">
            <a:spAutoFit/>
          </a:bodyPr>
          <a:lstStyle/>
          <a:p>
            <a:r>
              <a:rPr lang="en-US" sz="2000" dirty="0">
                <a:latin typeface="+mn-lt"/>
              </a:rPr>
              <a:t>Nevertheless testing is essential.  Why?</a:t>
            </a:r>
          </a:p>
        </p:txBody>
      </p:sp>
    </p:spTree>
    <p:extLst>
      <p:ext uri="{BB962C8B-B14F-4D97-AF65-F5344CB8AC3E}">
        <p14:creationId xmlns:p14="http://schemas.microsoft.com/office/powerpoint/2010/main" val="23029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000" dirty="0"/>
              <a:t>Why correct software matters</a:t>
            </a:r>
          </a:p>
          <a:p>
            <a:pPr lvl="1"/>
            <a:r>
              <a:rPr lang="en-US" sz="2000" dirty="0"/>
              <a:t>Motivates testing </a:t>
            </a:r>
            <a:r>
              <a:rPr lang="en-US" sz="2000" i="1" dirty="0"/>
              <a:t>and</a:t>
            </a:r>
            <a:r>
              <a:rPr lang="en-US" sz="2000" dirty="0"/>
              <a:t> more than testing, but now seems like a fine time for the discussion</a:t>
            </a:r>
          </a:p>
          <a:p>
            <a:endParaRPr lang="en-US" sz="1000" dirty="0"/>
          </a:p>
          <a:p>
            <a:r>
              <a:rPr lang="en-US" sz="2000" dirty="0"/>
              <a:t>Testing principles and strategies</a:t>
            </a:r>
          </a:p>
          <a:p>
            <a:endParaRPr lang="en-US" sz="600" dirty="0"/>
          </a:p>
          <a:p>
            <a:pPr lvl="1"/>
            <a:r>
              <a:rPr lang="en-US" sz="2000" dirty="0"/>
              <a:t>Purpose of testing</a:t>
            </a:r>
          </a:p>
          <a:p>
            <a:endParaRPr lang="en-US" sz="600" dirty="0"/>
          </a:p>
          <a:p>
            <a:pPr lvl="1"/>
            <a:r>
              <a:rPr lang="en-US" sz="2000" dirty="0"/>
              <a:t>Kinds of testing</a:t>
            </a:r>
          </a:p>
          <a:p>
            <a:endParaRPr lang="en-US" sz="600" dirty="0"/>
          </a:p>
          <a:p>
            <a:pPr lvl="1"/>
            <a:r>
              <a:rPr lang="en-US" sz="2000" dirty="0"/>
              <a:t>Heuristics for good test suites</a:t>
            </a:r>
          </a:p>
          <a:p>
            <a:endParaRPr lang="en-US" sz="600" dirty="0"/>
          </a:p>
          <a:p>
            <a:pPr lvl="1"/>
            <a:r>
              <a:rPr lang="en-US" sz="2000" dirty="0"/>
              <a:t>Black-box testing</a:t>
            </a:r>
          </a:p>
          <a:p>
            <a:endParaRPr lang="en-US" sz="600" dirty="0"/>
          </a:p>
          <a:p>
            <a:pPr lvl="1"/>
            <a:r>
              <a:rPr lang="en-US" sz="2000" dirty="0"/>
              <a:t>Clear-box testing and coverage metrics</a:t>
            </a:r>
          </a:p>
          <a:p>
            <a:endParaRPr lang="en-US" sz="600" dirty="0"/>
          </a:p>
          <a:p>
            <a:pPr lvl="1"/>
            <a:r>
              <a:rPr lang="en-US" sz="2000" dirty="0"/>
              <a:t>Regression testing</a:t>
            </a:r>
          </a:p>
          <a:p>
            <a:endParaRPr lang="en-US" sz="2000" dirty="0"/>
          </a:p>
        </p:txBody>
      </p:sp>
    </p:spTree>
    <p:extLst>
      <p:ext uri="{BB962C8B-B14F-4D97-AF65-F5344CB8AC3E}">
        <p14:creationId xmlns:p14="http://schemas.microsoft.com/office/powerpoint/2010/main" val="199678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a:t>What Is Testing For?</a:t>
            </a:r>
          </a:p>
        </p:txBody>
      </p:sp>
      <p:sp>
        <p:nvSpPr>
          <p:cNvPr id="9219" name="Rectangle 2"/>
          <p:cNvSpPr>
            <a:spLocks noGrp="1" noChangeArrowheads="1"/>
          </p:cNvSpPr>
          <p:nvPr>
            <p:ph idx="1"/>
          </p:nvPr>
        </p:nvSpPr>
        <p:spPr>
          <a:xfrm>
            <a:off x="685800" y="1600200"/>
            <a:ext cx="7772400" cy="4724400"/>
          </a:xfrm>
        </p:spPr>
        <p:txBody>
          <a:bodyPr>
            <a:noAutofit/>
          </a:bodyPr>
          <a:lstStyle/>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tx2"/>
                </a:solidFill>
              </a:rPr>
              <a:t>Validation = reasoning + testing</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Make sure module does what it is specified to do</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Uncover problems, increase confidence</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600" dirty="0"/>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Two rules:</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600" dirty="0">
              <a:solidFill>
                <a:schemeClr val="accent6"/>
              </a:solidFill>
            </a:endParaRP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tx2"/>
                </a:solidFill>
              </a:rPr>
              <a:t>1. Do it </a:t>
            </a:r>
            <a:r>
              <a:rPr lang="en-GB" sz="2000" dirty="0">
                <a:solidFill>
                  <a:schemeClr val="accent6"/>
                </a:solidFill>
              </a:rPr>
              <a:t>early</a:t>
            </a:r>
            <a:r>
              <a:rPr lang="en-GB" sz="2000" dirty="0">
                <a:solidFill>
                  <a:schemeClr val="tx2"/>
                </a:solidFill>
              </a:rPr>
              <a:t> and </a:t>
            </a:r>
            <a:r>
              <a:rPr lang="en-GB" sz="2000" dirty="0">
                <a:solidFill>
                  <a:schemeClr val="accent6"/>
                </a:solidFill>
              </a:rPr>
              <a:t>often</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Catch bugs quickly, before they have a chance to hide</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accent6"/>
                </a:solidFill>
              </a:rPr>
              <a:t>Automate</a:t>
            </a:r>
            <a:r>
              <a:rPr lang="en-GB" sz="2000" dirty="0"/>
              <a:t> the process wherever feasible</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600" dirty="0"/>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solidFill>
                  <a:schemeClr val="tx2"/>
                </a:solidFill>
              </a:rPr>
              <a:t>2. Be </a:t>
            </a:r>
            <a:r>
              <a:rPr lang="en-GB" sz="2000" dirty="0">
                <a:solidFill>
                  <a:schemeClr val="accent6"/>
                </a:solidFill>
              </a:rPr>
              <a:t>systematic</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If you thrash about randomly, the bugs will hide in the corner until you're gone</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Understand what has been tested for and what has not</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Have a strategy!</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p:txBody>
      </p:sp>
    </p:spTree>
    <p:extLst>
      <p:ext uri="{BB962C8B-B14F-4D97-AF65-F5344CB8AC3E}">
        <p14:creationId xmlns:p14="http://schemas.microsoft.com/office/powerpoint/2010/main" val="279098112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Kinds of testing</a:t>
            </a:r>
          </a:p>
        </p:txBody>
      </p:sp>
      <p:sp>
        <p:nvSpPr>
          <p:cNvPr id="3" name="Content Placeholder 2"/>
          <p:cNvSpPr>
            <a:spLocks noGrp="1"/>
          </p:cNvSpPr>
          <p:nvPr>
            <p:ph idx="1"/>
          </p:nvPr>
        </p:nvSpPr>
        <p:spPr/>
        <p:txBody>
          <a:bodyPr/>
          <a:lstStyle/>
          <a:p>
            <a:r>
              <a:rPr lang="en-US" sz="2000" dirty="0"/>
              <a:t>Testing is so important the field has terminology for different kinds of tests</a:t>
            </a:r>
          </a:p>
          <a:p>
            <a:pPr lvl="1"/>
            <a:r>
              <a:rPr lang="en-US" sz="2000" dirty="0"/>
              <a:t>Won’t discuss all the kinds and terms</a:t>
            </a:r>
          </a:p>
          <a:p>
            <a:pPr lvl="1"/>
            <a:endParaRPr lang="en-US" sz="1200" dirty="0"/>
          </a:p>
          <a:p>
            <a:r>
              <a:rPr lang="en-US" sz="2000" dirty="0"/>
              <a:t>Here are three orthogonal dimensions [so 8 varieties total]:</a:t>
            </a:r>
          </a:p>
          <a:p>
            <a:endParaRPr lang="en-US" sz="400" dirty="0"/>
          </a:p>
          <a:p>
            <a:pPr lvl="1">
              <a:buClr>
                <a:schemeClr val="tx1"/>
              </a:buClr>
            </a:pPr>
            <a:r>
              <a:rPr lang="en-US" sz="2000" b="1" i="1" dirty="0">
                <a:solidFill>
                  <a:srgbClr val="FF0000"/>
                </a:solidFill>
              </a:rPr>
              <a:t>Unit</a:t>
            </a:r>
            <a:r>
              <a:rPr lang="en-US" sz="2000" dirty="0"/>
              <a:t> testing versus </a:t>
            </a:r>
            <a:r>
              <a:rPr lang="en-US" sz="2000" b="1" i="1" dirty="0">
                <a:solidFill>
                  <a:srgbClr val="FF0000"/>
                </a:solidFill>
              </a:rPr>
              <a:t>system/integration</a:t>
            </a:r>
            <a:r>
              <a:rPr lang="en-US" sz="2000" dirty="0"/>
              <a:t> testing</a:t>
            </a:r>
          </a:p>
          <a:p>
            <a:pPr lvl="2"/>
            <a:r>
              <a:rPr lang="en-US" sz="2000" dirty="0"/>
              <a:t>One module’s functionality versus pieces fitting together</a:t>
            </a:r>
          </a:p>
          <a:p>
            <a:pPr lvl="2"/>
            <a:endParaRPr lang="en-US" sz="400" dirty="0"/>
          </a:p>
          <a:p>
            <a:pPr lvl="1">
              <a:buClr>
                <a:schemeClr val="tx1"/>
              </a:buClr>
            </a:pPr>
            <a:r>
              <a:rPr lang="en-US" sz="2000" b="1" i="1" dirty="0">
                <a:solidFill>
                  <a:srgbClr val="FF0000"/>
                </a:solidFill>
              </a:rPr>
              <a:t>Black-box</a:t>
            </a:r>
            <a:r>
              <a:rPr lang="en-US" sz="2000" dirty="0"/>
              <a:t> testing versus </a:t>
            </a:r>
            <a:r>
              <a:rPr lang="en-US" sz="2000" b="1" i="1" dirty="0">
                <a:solidFill>
                  <a:srgbClr val="FF0000"/>
                </a:solidFill>
              </a:rPr>
              <a:t>clear-box</a:t>
            </a:r>
            <a:r>
              <a:rPr lang="en-US" sz="2000" dirty="0"/>
              <a:t> testing</a:t>
            </a:r>
          </a:p>
          <a:p>
            <a:pPr lvl="2"/>
            <a:r>
              <a:rPr lang="en-US" sz="2000" dirty="0"/>
              <a:t>Does implementation influence test creation?</a:t>
            </a:r>
          </a:p>
          <a:p>
            <a:pPr lvl="2"/>
            <a:r>
              <a:rPr lang="en-US" sz="2000" dirty="0"/>
              <a:t>“Do you look at the code when choosing test data?”</a:t>
            </a:r>
          </a:p>
          <a:p>
            <a:pPr lvl="2"/>
            <a:endParaRPr lang="en-US" sz="400" dirty="0"/>
          </a:p>
          <a:p>
            <a:pPr lvl="1">
              <a:buClr>
                <a:schemeClr val="tx1"/>
              </a:buClr>
            </a:pPr>
            <a:r>
              <a:rPr lang="en-US" sz="2000" b="1" i="1" dirty="0">
                <a:solidFill>
                  <a:srgbClr val="FF0000"/>
                </a:solidFill>
              </a:rPr>
              <a:t>Specification</a:t>
            </a:r>
            <a:r>
              <a:rPr lang="en-US" sz="2000" dirty="0">
                <a:solidFill>
                  <a:srgbClr val="FF0000"/>
                </a:solidFill>
              </a:rPr>
              <a:t> </a:t>
            </a:r>
            <a:r>
              <a:rPr lang="en-US" sz="2000" dirty="0"/>
              <a:t>testing versus </a:t>
            </a:r>
            <a:r>
              <a:rPr lang="en-US" sz="2000" b="1" i="1" dirty="0">
                <a:solidFill>
                  <a:srgbClr val="FF0000"/>
                </a:solidFill>
              </a:rPr>
              <a:t>implementation</a:t>
            </a:r>
            <a:r>
              <a:rPr lang="en-US" sz="2000" dirty="0">
                <a:solidFill>
                  <a:srgbClr val="FF0000"/>
                </a:solidFill>
              </a:rPr>
              <a:t> </a:t>
            </a:r>
            <a:r>
              <a:rPr lang="en-US" sz="2000" dirty="0"/>
              <a:t>testing</a:t>
            </a:r>
          </a:p>
          <a:p>
            <a:pPr lvl="2"/>
            <a:r>
              <a:rPr lang="en-US" sz="2000" dirty="0"/>
              <a:t>Test only behavior guaranteed by specification or other behavior expected for the implementation?</a:t>
            </a:r>
          </a:p>
          <a:p>
            <a:pPr lvl="2"/>
            <a:endParaRPr lang="en-US" sz="2000" dirty="0"/>
          </a:p>
          <a:p>
            <a:pPr lvl="2"/>
            <a:endParaRPr lang="en-US" sz="2000" dirty="0"/>
          </a:p>
        </p:txBody>
      </p:sp>
    </p:spTree>
    <p:extLst>
      <p:ext uri="{BB962C8B-B14F-4D97-AF65-F5344CB8AC3E}">
        <p14:creationId xmlns:p14="http://schemas.microsoft.com/office/powerpoint/2010/main" val="379867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Unit Testing</a:t>
            </a:r>
          </a:p>
        </p:txBody>
      </p:sp>
      <p:sp>
        <p:nvSpPr>
          <p:cNvPr id="11267" name="Rectangle 3"/>
          <p:cNvSpPr>
            <a:spLocks noGrp="1" noChangeArrowheads="1"/>
          </p:cNvSpPr>
          <p:nvPr>
            <p:ph type="body" idx="1"/>
          </p:nvPr>
        </p:nvSpPr>
        <p:spPr/>
        <p:txBody>
          <a:bodyPr/>
          <a:lstStyle/>
          <a:p>
            <a:pPr marL="0" indent="0">
              <a:buNone/>
            </a:pPr>
            <a:endParaRPr lang="en-US" dirty="0">
              <a:solidFill>
                <a:schemeClr val="accent6"/>
              </a:solidFill>
            </a:endParaRPr>
          </a:p>
          <a:p>
            <a:r>
              <a:rPr lang="en-US" sz="2000" dirty="0"/>
              <a:t>A unit test focuses on one method, class, interface, or module</a:t>
            </a:r>
          </a:p>
          <a:p>
            <a:endParaRPr lang="en-US" sz="2000" dirty="0"/>
          </a:p>
          <a:p>
            <a:r>
              <a:rPr lang="en-US" sz="2000" dirty="0"/>
              <a:t>Test a single unit in isolation from all others</a:t>
            </a:r>
          </a:p>
          <a:p>
            <a:endParaRPr lang="en-US" sz="2000" dirty="0"/>
          </a:p>
          <a:p>
            <a:r>
              <a:rPr lang="en-US" sz="2000" dirty="0"/>
              <a:t>Typically done earlier in software life-cycle</a:t>
            </a:r>
          </a:p>
          <a:p>
            <a:pPr lvl="1"/>
            <a:r>
              <a:rPr lang="en-US" sz="2000" dirty="0"/>
              <a:t>Integrate (and test the integration) after successful unit testing</a:t>
            </a:r>
          </a:p>
        </p:txBody>
      </p:sp>
    </p:spTree>
    <p:extLst>
      <p:ext uri="{BB962C8B-B14F-4D97-AF65-F5344CB8AC3E}">
        <p14:creationId xmlns:p14="http://schemas.microsoft.com/office/powerpoint/2010/main" val="293568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lstStyle/>
          <a:p>
            <a:r>
              <a:rPr lang="en-GB"/>
              <a:t>How is testing done?</a:t>
            </a:r>
          </a:p>
        </p:txBody>
      </p:sp>
      <p:sp>
        <p:nvSpPr>
          <p:cNvPr id="6146" name="Rectangle 2"/>
          <p:cNvSpPr>
            <a:spLocks noGrp="1" noChangeArrowheads="1"/>
          </p:cNvSpPr>
          <p:nvPr>
            <p:ph type="body" idx="1"/>
          </p:nvPr>
        </p:nvSpPr>
        <p:spPr>
          <a:xfrm>
            <a:off x="685800" y="1981200"/>
            <a:ext cx="7620000" cy="3048000"/>
          </a:xfrm>
        </p:spPr>
        <p:txBody>
          <a:bodyPr/>
          <a:lstStyle/>
          <a:p>
            <a:pPr marL="0" indent="0">
              <a:buNone/>
            </a:pPr>
            <a:r>
              <a:rPr lang="en-GB" sz="2000" dirty="0">
                <a:solidFill>
                  <a:schemeClr val="accent6"/>
                </a:solidFill>
              </a:rPr>
              <a:t>Write the test</a:t>
            </a:r>
          </a:p>
          <a:p>
            <a:pPr marL="457200" lvl="1" indent="0">
              <a:buNone/>
            </a:pPr>
            <a:r>
              <a:rPr lang="en-GB" sz="2000" dirty="0"/>
              <a:t>1) Choose input data/configuration</a:t>
            </a:r>
          </a:p>
          <a:p>
            <a:pPr marL="457200" lvl="1" indent="0">
              <a:buNone/>
            </a:pPr>
            <a:r>
              <a:rPr lang="en-GB" sz="2000" dirty="0"/>
              <a:t>2) Define the expected outcome </a:t>
            </a:r>
          </a:p>
          <a:p>
            <a:pPr marL="457200" lvl="1" indent="0">
              <a:buNone/>
            </a:pPr>
            <a:endParaRPr lang="en-GB" sz="2000" dirty="0"/>
          </a:p>
          <a:p>
            <a:pPr marL="57150" indent="0">
              <a:buNone/>
            </a:pPr>
            <a:r>
              <a:rPr lang="en-GB" sz="2000" dirty="0">
                <a:solidFill>
                  <a:schemeClr val="accent6"/>
                </a:solidFill>
              </a:rPr>
              <a:t>Run the test</a:t>
            </a:r>
            <a:endParaRPr lang="en-GB" sz="2000" dirty="0"/>
          </a:p>
          <a:p>
            <a:pPr marL="457200" lvl="1" indent="0">
              <a:buNone/>
            </a:pPr>
            <a:r>
              <a:rPr lang="en-GB" sz="2000" dirty="0"/>
              <a:t>3) Run with input and record the outcome</a:t>
            </a:r>
          </a:p>
          <a:p>
            <a:pPr marL="457200" lvl="1" indent="0">
              <a:buNone/>
            </a:pPr>
            <a:r>
              <a:rPr lang="en-GB" sz="2000" dirty="0"/>
              <a:t>4) Compare </a:t>
            </a:r>
            <a:r>
              <a:rPr lang="en-GB" sz="2000" i="1" dirty="0"/>
              <a:t>observed</a:t>
            </a:r>
            <a:r>
              <a:rPr lang="en-GB" sz="2000" dirty="0"/>
              <a:t> outcome to </a:t>
            </a:r>
            <a:r>
              <a:rPr lang="en-GB" sz="2000" i="1" dirty="0"/>
              <a:t>expected</a:t>
            </a:r>
            <a:r>
              <a:rPr lang="en-GB" sz="2000" dirty="0"/>
              <a:t> outcome</a:t>
            </a:r>
          </a:p>
          <a:p>
            <a:pPr marL="0" indent="0">
              <a:buNone/>
            </a:pPr>
            <a:endParaRPr lang="en-GB" sz="2000" dirty="0"/>
          </a:p>
          <a:p>
            <a:pPr marL="457200" lvl="1" indent="0">
              <a:buNone/>
            </a:pPr>
            <a:endParaRPr lang="en-GB" sz="2000" dirty="0"/>
          </a:p>
        </p:txBody>
      </p:sp>
    </p:spTree>
    <p:extLst>
      <p:ext uri="{BB962C8B-B14F-4D97-AF65-F5344CB8AC3E}">
        <p14:creationId xmlns:p14="http://schemas.microsoft.com/office/powerpoint/2010/main" val="27114001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a:t>sqrt example</a:t>
            </a:r>
          </a:p>
        </p:txBody>
      </p:sp>
      <p:sp>
        <p:nvSpPr>
          <p:cNvPr id="7170" name="Rectangle 2"/>
          <p:cNvSpPr>
            <a:spLocks noGrp="1" noChangeArrowheads="1"/>
          </p:cNvSpPr>
          <p:nvPr>
            <p:ph idx="1"/>
          </p:nvPr>
        </p:nvSpPr>
        <p:spPr>
          <a:xfrm>
            <a:off x="685800" y="1600200"/>
            <a:ext cx="8077200" cy="4495800"/>
          </a:xfrm>
        </p:spPr>
        <p:txBody>
          <a:bodyPr>
            <a:normAutofit/>
          </a:bodyPr>
          <a:lstStyle/>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solidFill>
                  <a:srgbClr val="7030A0"/>
                </a:solidFill>
                <a:latin typeface="Courier New" pitchFamily="49" charset="0"/>
                <a:cs typeface="Courier New" pitchFamily="49" charset="0"/>
              </a:rPr>
              <a:t>// throws: </a:t>
            </a:r>
            <a:r>
              <a:rPr lang="en-GB" sz="2000" b="1" dirty="0" err="1">
                <a:solidFill>
                  <a:srgbClr val="7030A0"/>
                </a:solidFill>
                <a:latin typeface="Courier New" pitchFamily="49" charset="0"/>
                <a:cs typeface="Courier New" pitchFamily="49" charset="0"/>
              </a:rPr>
              <a:t>IllegalArgumentException</a:t>
            </a:r>
            <a:r>
              <a:rPr lang="en-GB" sz="2000" b="1" dirty="0">
                <a:solidFill>
                  <a:srgbClr val="7030A0"/>
                </a:solidFill>
                <a:latin typeface="Courier New" pitchFamily="49" charset="0"/>
                <a:cs typeface="Courier New" pitchFamily="49" charset="0"/>
              </a:rPr>
              <a:t> if x&lt;0</a:t>
            </a:r>
            <a:br>
              <a:rPr lang="en-GB" sz="2000" b="1" dirty="0">
                <a:solidFill>
                  <a:srgbClr val="7030A0"/>
                </a:solidFill>
                <a:latin typeface="Courier New" pitchFamily="49" charset="0"/>
                <a:cs typeface="Courier New" pitchFamily="49" charset="0"/>
              </a:rPr>
            </a:br>
            <a:r>
              <a:rPr lang="en-GB" sz="2000" b="1" dirty="0">
                <a:solidFill>
                  <a:srgbClr val="7030A0"/>
                </a:solidFill>
                <a:latin typeface="Courier New" pitchFamily="49" charset="0"/>
                <a:cs typeface="Courier New" pitchFamily="49" charset="0"/>
              </a:rPr>
              <a:t>// returns: approximation to square root of x</a:t>
            </a:r>
            <a:br>
              <a:rPr lang="en-GB" sz="2000" b="1" dirty="0">
                <a:solidFill>
                  <a:srgbClr val="7030A0"/>
                </a:solidFill>
                <a:latin typeface="Courier New" pitchFamily="49" charset="0"/>
                <a:cs typeface="Courier New" pitchFamily="49" charset="0"/>
              </a:rPr>
            </a:br>
            <a:r>
              <a:rPr lang="en-GB" sz="2000" b="1" dirty="0">
                <a:latin typeface="Courier New" pitchFamily="49" charset="0"/>
                <a:cs typeface="Courier New" pitchFamily="49" charset="0"/>
              </a:rPr>
              <a:t>public</a:t>
            </a:r>
            <a:r>
              <a:rPr lang="en-GB" sz="2000" b="1" dirty="0">
                <a:solidFill>
                  <a:schemeClr val="accent6"/>
                </a:solidFill>
                <a:latin typeface="Courier New" pitchFamily="49" charset="0"/>
                <a:cs typeface="Courier New" pitchFamily="49" charset="0"/>
              </a:rPr>
              <a:t> </a:t>
            </a:r>
            <a:r>
              <a:rPr lang="en-GB" sz="2000" b="1" dirty="0">
                <a:solidFill>
                  <a:srgbClr val="000000"/>
                </a:solidFill>
                <a:latin typeface="Courier New" pitchFamily="49" charset="0"/>
                <a:cs typeface="Courier New" pitchFamily="49" charset="0"/>
              </a:rPr>
              <a:t>double </a:t>
            </a:r>
            <a:r>
              <a:rPr lang="en-GB" sz="2000" b="1" dirty="0" err="1">
                <a:solidFill>
                  <a:schemeClr val="accent6"/>
                </a:solidFill>
                <a:latin typeface="Courier New" pitchFamily="49" charset="0"/>
                <a:cs typeface="Courier New" pitchFamily="49" charset="0"/>
              </a:rPr>
              <a:t>sqrt</a:t>
            </a:r>
            <a:r>
              <a:rPr lang="en-GB" sz="2000" b="1" dirty="0">
                <a:solidFill>
                  <a:srgbClr val="000000"/>
                </a:solidFill>
                <a:latin typeface="Courier New" pitchFamily="49" charset="0"/>
                <a:cs typeface="Courier New" pitchFamily="49" charset="0"/>
              </a:rPr>
              <a:t>(double</a:t>
            </a:r>
            <a:r>
              <a:rPr lang="en-GB" sz="2000" b="1" dirty="0">
                <a:solidFill>
                  <a:schemeClr val="accent6"/>
                </a:solidFill>
                <a:latin typeface="Courier New" pitchFamily="49" charset="0"/>
                <a:cs typeface="Courier New" pitchFamily="49" charset="0"/>
              </a:rPr>
              <a:t> x</a:t>
            </a:r>
            <a:r>
              <a:rPr lang="en-GB" sz="2000" b="1" dirty="0">
                <a:solidFill>
                  <a:srgbClr val="000000"/>
                </a:solidFill>
                <a:latin typeface="Courier New" pitchFamily="49" charset="0"/>
                <a:cs typeface="Courier New" pitchFamily="49" charset="0"/>
              </a:rPr>
              <a:t>){…}</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What are some values or ranges of </a:t>
            </a:r>
            <a:r>
              <a:rPr lang="en-GB" sz="2000" i="1" dirty="0"/>
              <a:t>x</a:t>
            </a:r>
            <a:r>
              <a:rPr lang="en-GB" sz="2000" dirty="0"/>
              <a:t> that might be worth probing?</a:t>
            </a:r>
          </a:p>
          <a:p>
            <a:pPr marL="914400" lvl="2"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i="1" dirty="0"/>
              <a:t>x </a:t>
            </a:r>
            <a:r>
              <a:rPr lang="en-GB" sz="2000" dirty="0"/>
              <a:t>&lt; 0 (exception thrown)</a:t>
            </a:r>
          </a:p>
          <a:p>
            <a:pPr marL="914400" lvl="2"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i="1" dirty="0"/>
              <a:t>x </a:t>
            </a:r>
            <a:r>
              <a:rPr lang="en-GB" sz="2000" i="1" dirty="0">
                <a:cs typeface="Times New Roman" pitchFamily="18" charset="0"/>
              </a:rPr>
              <a:t>≥ </a:t>
            </a:r>
            <a:r>
              <a:rPr lang="en-GB" sz="2000" dirty="0"/>
              <a:t>0 (returns normally)</a:t>
            </a:r>
          </a:p>
          <a:p>
            <a:pPr marL="914400" lvl="2"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around </a:t>
            </a:r>
            <a:r>
              <a:rPr lang="en-GB" sz="2000" i="1" dirty="0"/>
              <a:t>x </a:t>
            </a:r>
            <a:r>
              <a:rPr lang="en-GB" sz="2000" dirty="0"/>
              <a:t>= 0 (boundary condition)</a:t>
            </a:r>
          </a:p>
          <a:p>
            <a:pPr marL="914400" lvl="2"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perfect squares (</a:t>
            </a:r>
            <a:r>
              <a:rPr lang="en-GB" sz="2000" dirty="0" err="1"/>
              <a:t>sqrt</a:t>
            </a:r>
            <a:r>
              <a:rPr lang="en-GB" sz="2000" dirty="0"/>
              <a:t>(</a:t>
            </a:r>
            <a:r>
              <a:rPr lang="en-GB" sz="2000" i="1" dirty="0"/>
              <a:t>x</a:t>
            </a:r>
            <a:r>
              <a:rPr lang="en-GB" sz="2000" dirty="0"/>
              <a:t>) an integer), non-perfect squares</a:t>
            </a:r>
          </a:p>
          <a:p>
            <a:pPr marL="914400" lvl="2"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i="1" dirty="0"/>
              <a:t>x</a:t>
            </a:r>
            <a:r>
              <a:rPr lang="en-GB" sz="2000" dirty="0"/>
              <a:t>&lt;</a:t>
            </a:r>
            <a:r>
              <a:rPr lang="en-GB" sz="2000" dirty="0" err="1"/>
              <a:t>sqrt</a:t>
            </a:r>
            <a:r>
              <a:rPr lang="en-GB" sz="2000" dirty="0"/>
              <a:t>(</a:t>
            </a:r>
            <a:r>
              <a:rPr lang="en-GB" sz="2000" i="1" dirty="0"/>
              <a:t>x</a:t>
            </a:r>
            <a:r>
              <a:rPr lang="en-GB" sz="2000" dirty="0"/>
              <a:t>) and </a:t>
            </a:r>
            <a:r>
              <a:rPr lang="en-GB" sz="2000" i="1" dirty="0"/>
              <a:t>x</a:t>
            </a:r>
            <a:r>
              <a:rPr lang="en-GB" sz="2000" dirty="0"/>
              <a:t>&gt;</a:t>
            </a:r>
            <a:r>
              <a:rPr lang="en-GB" sz="2000" dirty="0" err="1"/>
              <a:t>sqrt</a:t>
            </a:r>
            <a:r>
              <a:rPr lang="en-GB" sz="2000" dirty="0"/>
              <a:t>(</a:t>
            </a:r>
            <a:r>
              <a:rPr lang="en-GB" sz="2000" i="1" dirty="0"/>
              <a:t>x</a:t>
            </a:r>
            <a:r>
              <a:rPr lang="en-GB" sz="2000" dirty="0"/>
              <a:t>) – that's </a:t>
            </a:r>
            <a:r>
              <a:rPr lang="en-GB" sz="2000" i="1" dirty="0"/>
              <a:t>x</a:t>
            </a:r>
            <a:r>
              <a:rPr lang="en-GB" sz="2000" dirty="0"/>
              <a:t>&lt;1 and </a:t>
            </a:r>
            <a:r>
              <a:rPr lang="en-GB" sz="2000" i="1" dirty="0"/>
              <a:t>x</a:t>
            </a:r>
            <a:r>
              <a:rPr lang="en-GB" sz="2000" dirty="0"/>
              <a:t>&gt;1 (and </a:t>
            </a:r>
            <a:r>
              <a:rPr lang="en-GB" sz="2000" i="1" dirty="0"/>
              <a:t>x</a:t>
            </a:r>
            <a:r>
              <a:rPr lang="en-GB" sz="2000" dirty="0"/>
              <a:t>=1)</a:t>
            </a:r>
          </a:p>
          <a:p>
            <a:pPr marL="914400" lvl="2"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i="1" dirty="0"/>
              <a:t>Specific tests: say x = -1, 0, 0.5, 1, 4</a:t>
            </a:r>
          </a:p>
        </p:txBody>
      </p:sp>
    </p:spTree>
    <p:extLst>
      <p:ext uri="{BB962C8B-B14F-4D97-AF65-F5344CB8AC3E}">
        <p14:creationId xmlns:p14="http://schemas.microsoft.com/office/powerpoint/2010/main" val="191457846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a:r>
              <a:rPr lang="en-US"/>
              <a:t>What’s So Hard About Testing?</a:t>
            </a:r>
          </a:p>
        </p:txBody>
      </p:sp>
      <p:sp>
        <p:nvSpPr>
          <p:cNvPr id="14339" name="Rectangle 3"/>
          <p:cNvSpPr>
            <a:spLocks noGrp="1" noChangeArrowheads="1"/>
          </p:cNvSpPr>
          <p:nvPr>
            <p:ph idx="1"/>
          </p:nvPr>
        </p:nvSpPr>
        <p:spPr>
          <a:xfrm>
            <a:off x="685800" y="1600200"/>
            <a:ext cx="8077200" cy="4495800"/>
          </a:xfrm>
        </p:spPr>
        <p:txBody>
          <a:bodyPr>
            <a:normAutofit/>
          </a:bodyPr>
          <a:lstStyle/>
          <a:p>
            <a:pPr marL="0" indent="0" eaLnBrk="1">
              <a:buNone/>
            </a:pPr>
            <a:r>
              <a:rPr lang="en-US" sz="2000" dirty="0"/>
              <a:t>“Just try it and see if it works...”</a:t>
            </a:r>
          </a:p>
          <a:p>
            <a:pPr marL="0" indent="0" eaLnBrk="1">
              <a:buNone/>
            </a:pPr>
            <a:endParaRPr lang="en-US" sz="2000" dirty="0"/>
          </a:p>
          <a:p>
            <a:pPr marL="0" indent="0" eaLnBrk="1">
              <a:lnSpc>
                <a:spcPct val="80000"/>
              </a:lnSpc>
              <a:buClr>
                <a:schemeClr val="tx1"/>
              </a:buClr>
              <a:buNone/>
            </a:pPr>
            <a:r>
              <a:rPr lang="en-US" sz="2000" b="1" dirty="0">
                <a:solidFill>
                  <a:schemeClr val="accent6"/>
                </a:solidFill>
                <a:latin typeface="Courier New" pitchFamily="49" charset="0"/>
              </a:rPr>
              <a:t>  </a:t>
            </a:r>
            <a:r>
              <a:rPr lang="en-US" sz="2000" b="1" dirty="0">
                <a:solidFill>
                  <a:srgbClr val="7030A0"/>
                </a:solidFill>
                <a:latin typeface="Courier New" pitchFamily="49" charset="0"/>
              </a:rPr>
              <a:t>// requires: 1 ≤ </a:t>
            </a:r>
            <a:r>
              <a:rPr lang="en-US" sz="2000" b="1" dirty="0" err="1">
                <a:solidFill>
                  <a:srgbClr val="7030A0"/>
                </a:solidFill>
                <a:latin typeface="Courier New" pitchFamily="49" charset="0"/>
              </a:rPr>
              <a:t>x,y,z</a:t>
            </a:r>
            <a:r>
              <a:rPr lang="en-US" sz="2000" b="1" dirty="0">
                <a:solidFill>
                  <a:srgbClr val="7030A0"/>
                </a:solidFill>
                <a:latin typeface="Courier New" pitchFamily="49" charset="0"/>
              </a:rPr>
              <a:t> ≤ 10000</a:t>
            </a:r>
          </a:p>
          <a:p>
            <a:pPr marL="0" indent="0" eaLnBrk="1">
              <a:lnSpc>
                <a:spcPct val="80000"/>
              </a:lnSpc>
              <a:buClr>
                <a:schemeClr val="tx1"/>
              </a:buClr>
              <a:buNone/>
            </a:pPr>
            <a:r>
              <a:rPr lang="en-US" sz="2000" b="1" dirty="0">
                <a:solidFill>
                  <a:srgbClr val="7030A0"/>
                </a:solidFill>
                <a:latin typeface="Courier New" pitchFamily="49" charset="0"/>
              </a:rPr>
              <a:t>  // returns:  computes </a:t>
            </a:r>
            <a:r>
              <a:rPr lang="en-US" sz="2000" b="1" i="1" dirty="0">
                <a:solidFill>
                  <a:srgbClr val="7030A0"/>
                </a:solidFill>
                <a:latin typeface="Courier New" pitchFamily="49" charset="0"/>
              </a:rPr>
              <a:t>some f(</a:t>
            </a:r>
            <a:r>
              <a:rPr lang="en-US" sz="2000" b="1" i="1" dirty="0" err="1">
                <a:solidFill>
                  <a:srgbClr val="7030A0"/>
                </a:solidFill>
                <a:latin typeface="Courier New" pitchFamily="49" charset="0"/>
              </a:rPr>
              <a:t>x,y,z</a:t>
            </a:r>
            <a:r>
              <a:rPr lang="en-US" sz="2000" b="1" i="1" dirty="0">
                <a:solidFill>
                  <a:srgbClr val="7030A0"/>
                </a:solidFill>
                <a:latin typeface="Courier New" pitchFamily="49" charset="0"/>
              </a:rPr>
              <a:t>)</a:t>
            </a:r>
            <a:endParaRPr lang="en-US" sz="2000" b="1" dirty="0">
              <a:solidFill>
                <a:srgbClr val="7030A0"/>
              </a:solidFill>
              <a:latin typeface="Courier New" pitchFamily="49" charset="0"/>
            </a:endParaRPr>
          </a:p>
          <a:p>
            <a:pPr marL="0" indent="0" eaLnBrk="1">
              <a:lnSpc>
                <a:spcPct val="80000"/>
              </a:lnSpc>
              <a:buClr>
                <a:schemeClr val="tx1"/>
              </a:buClr>
              <a:buNone/>
            </a:pPr>
            <a:r>
              <a:rPr lang="en-US" sz="2000" b="1" dirty="0">
                <a:solidFill>
                  <a:srgbClr val="9C20EE"/>
                </a:solidFill>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proc1</a:t>
            </a:r>
            <a:r>
              <a:rPr lang="en-US" sz="2000" b="1" dirty="0">
                <a:latin typeface="Courier New" pitchFamily="49" charset="0"/>
              </a:rPr>
              <a:t>(</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x</a:t>
            </a:r>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y</a:t>
            </a:r>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z</a:t>
            </a:r>
            <a:r>
              <a:rPr lang="en-US" sz="2000" b="1" dirty="0">
                <a:latin typeface="Courier New" pitchFamily="49" charset="0"/>
              </a:rPr>
              <a:t>){…}</a:t>
            </a:r>
          </a:p>
          <a:p>
            <a:pPr marL="0" indent="0" eaLnBrk="1">
              <a:lnSpc>
                <a:spcPct val="80000"/>
              </a:lnSpc>
              <a:buClr>
                <a:schemeClr val="tx1"/>
              </a:buClr>
              <a:buNone/>
            </a:pPr>
            <a:r>
              <a:rPr lang="en-US" sz="2000" b="1" dirty="0">
                <a:latin typeface="Courier New" pitchFamily="49" charset="0"/>
              </a:rPr>
              <a:t>       </a:t>
            </a:r>
            <a:endParaRPr lang="en-US" sz="2000" b="1" dirty="0">
              <a:solidFill>
                <a:schemeClr val="accent2"/>
              </a:solidFill>
            </a:endParaRPr>
          </a:p>
          <a:p>
            <a:pPr marL="0" indent="0" eaLnBrk="1">
              <a:buNone/>
            </a:pPr>
            <a:r>
              <a:rPr lang="en-US" sz="2000" dirty="0">
                <a:solidFill>
                  <a:schemeClr val="tx2"/>
                </a:solidFill>
              </a:rPr>
              <a:t>Exhaustive testing would require 1 trillion runs!</a:t>
            </a:r>
          </a:p>
          <a:p>
            <a:pPr lvl="1" eaLnBrk="1"/>
            <a:r>
              <a:rPr lang="en-US" sz="2000" dirty="0"/>
              <a:t>Sounds totally impractical – and this is a trivially small problem</a:t>
            </a:r>
          </a:p>
          <a:p>
            <a:pPr marL="0" indent="0" eaLnBrk="1">
              <a:buNone/>
            </a:pPr>
            <a:endParaRPr lang="en-US" sz="2000" dirty="0"/>
          </a:p>
          <a:p>
            <a:pPr marL="0" indent="0" eaLnBrk="1">
              <a:buNone/>
            </a:pPr>
            <a:r>
              <a:rPr lang="en-US" sz="2000" dirty="0">
                <a:solidFill>
                  <a:schemeClr val="tx2"/>
                </a:solidFill>
              </a:rPr>
              <a:t>Key problem: choosing test suite</a:t>
            </a:r>
          </a:p>
          <a:p>
            <a:pPr lvl="1" eaLnBrk="1">
              <a:buClr>
                <a:schemeClr val="tx1"/>
              </a:buClr>
            </a:pPr>
            <a:r>
              <a:rPr lang="en-US" sz="2000" b="1" dirty="0">
                <a:solidFill>
                  <a:srgbClr val="FF0000"/>
                </a:solidFill>
              </a:rPr>
              <a:t>Small enough </a:t>
            </a:r>
            <a:r>
              <a:rPr lang="en-US" sz="2000" dirty="0"/>
              <a:t>to finish in a useful amount of time </a:t>
            </a:r>
          </a:p>
          <a:p>
            <a:pPr lvl="1" eaLnBrk="1">
              <a:buClr>
                <a:schemeClr val="tx1"/>
              </a:buClr>
            </a:pPr>
            <a:r>
              <a:rPr lang="en-US" sz="2000" b="1" dirty="0">
                <a:solidFill>
                  <a:srgbClr val="FF0000"/>
                </a:solidFill>
              </a:rPr>
              <a:t>Large enough </a:t>
            </a:r>
            <a:r>
              <a:rPr lang="en-US" sz="2000" dirty="0"/>
              <a:t>to provide a useful amount of validation</a:t>
            </a:r>
            <a:endParaRPr lang="en-US" sz="2000" b="1" dirty="0">
              <a:latin typeface="Courier New" pitchFamily="49" charset="0"/>
            </a:endParaRPr>
          </a:p>
        </p:txBody>
      </p:sp>
    </p:spTree>
    <p:extLst>
      <p:ext uri="{BB962C8B-B14F-4D97-AF65-F5344CB8AC3E}">
        <p14:creationId xmlns:p14="http://schemas.microsoft.com/office/powerpoint/2010/main" val="24652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a:r>
              <a:rPr lang="en-US"/>
              <a:t>Approach: Partition the Input Space</a:t>
            </a:r>
          </a:p>
        </p:txBody>
      </p:sp>
      <p:sp>
        <p:nvSpPr>
          <p:cNvPr id="77827" name="Rectangle 3"/>
          <p:cNvSpPr>
            <a:spLocks noGrp="1" noChangeArrowheads="1"/>
          </p:cNvSpPr>
          <p:nvPr>
            <p:ph idx="1"/>
          </p:nvPr>
        </p:nvSpPr>
        <p:spPr/>
        <p:txBody>
          <a:bodyPr/>
          <a:lstStyle/>
          <a:p>
            <a:pPr marL="0" indent="0" defTabSz="829452" eaLnBrk="1">
              <a:lnSpc>
                <a:spcPct val="90000"/>
              </a:lnSpc>
              <a:buNone/>
            </a:pPr>
            <a:r>
              <a:rPr lang="en-US" sz="2000" dirty="0">
                <a:solidFill>
                  <a:schemeClr val="accent6"/>
                </a:solidFill>
              </a:rPr>
              <a:t>Ideal test suite: </a:t>
            </a:r>
          </a:p>
          <a:p>
            <a:pPr marL="313925" lvl="1" indent="0" defTabSz="829452" eaLnBrk="1">
              <a:lnSpc>
                <a:spcPct val="90000"/>
              </a:lnSpc>
              <a:buNone/>
            </a:pPr>
            <a:r>
              <a:rPr lang="en-US" sz="2000" dirty="0"/>
              <a:t>Identify sets with same behavior</a:t>
            </a:r>
          </a:p>
          <a:p>
            <a:pPr marL="313925" lvl="1" indent="0" defTabSz="829452" eaLnBrk="1">
              <a:lnSpc>
                <a:spcPct val="90000"/>
              </a:lnSpc>
              <a:buNone/>
            </a:pPr>
            <a:r>
              <a:rPr lang="en-US" sz="2000" dirty="0"/>
              <a:t>Try one input from each set</a:t>
            </a:r>
          </a:p>
          <a:p>
            <a:pPr marL="0" indent="0" defTabSz="829452" eaLnBrk="1">
              <a:lnSpc>
                <a:spcPct val="110000"/>
              </a:lnSpc>
              <a:buNone/>
            </a:pPr>
            <a:endParaRPr lang="en-US" sz="2000" dirty="0">
              <a:solidFill>
                <a:schemeClr val="accent6"/>
              </a:solidFill>
            </a:endParaRPr>
          </a:p>
          <a:p>
            <a:pPr marL="0" indent="0" defTabSz="829452" eaLnBrk="1">
              <a:lnSpc>
                <a:spcPct val="110000"/>
              </a:lnSpc>
              <a:buNone/>
            </a:pPr>
            <a:r>
              <a:rPr lang="en-US" sz="2000" dirty="0">
                <a:solidFill>
                  <a:schemeClr val="tx2"/>
                </a:solidFill>
              </a:rPr>
              <a:t>Two problems:</a:t>
            </a:r>
          </a:p>
          <a:p>
            <a:pPr marL="0" indent="0" defTabSz="829452" eaLnBrk="1">
              <a:lnSpc>
                <a:spcPct val="110000"/>
              </a:lnSpc>
              <a:buNone/>
            </a:pPr>
            <a:endParaRPr lang="en-US" sz="1000" dirty="0">
              <a:solidFill>
                <a:schemeClr val="tx2"/>
              </a:solidFill>
            </a:endParaRPr>
          </a:p>
          <a:p>
            <a:pPr marL="313925" lvl="1" indent="0" defTabSz="829452" eaLnBrk="1">
              <a:lnSpc>
                <a:spcPct val="90000"/>
              </a:lnSpc>
              <a:buNone/>
            </a:pPr>
            <a:r>
              <a:rPr lang="en-US" sz="2000" dirty="0"/>
              <a:t>1. Notion of </a:t>
            </a:r>
            <a:r>
              <a:rPr lang="en-US" sz="2000" dirty="0">
                <a:solidFill>
                  <a:srgbClr val="0206AC"/>
                </a:solidFill>
              </a:rPr>
              <a:t>same behavior</a:t>
            </a:r>
            <a:r>
              <a:rPr lang="en-US" sz="2000" dirty="0"/>
              <a:t> is subtle</a:t>
            </a:r>
          </a:p>
          <a:p>
            <a:pPr marL="1129878" lvl="2" indent="-342900" defTabSz="829452" eaLnBrk="1">
              <a:lnSpc>
                <a:spcPct val="90000"/>
              </a:lnSpc>
            </a:pPr>
            <a:r>
              <a:rPr lang="en-US" sz="2000" dirty="0"/>
              <a:t>Naive approach: </a:t>
            </a:r>
            <a:r>
              <a:rPr lang="en-US" sz="2000" dirty="0">
                <a:solidFill>
                  <a:srgbClr val="0206AC"/>
                </a:solidFill>
              </a:rPr>
              <a:t>execution equivalence</a:t>
            </a:r>
            <a:endParaRPr lang="en-US" sz="2000" dirty="0"/>
          </a:p>
          <a:p>
            <a:pPr marL="1129878" lvl="2" indent="-342900" defTabSz="829452" eaLnBrk="1">
              <a:lnSpc>
                <a:spcPct val="90000"/>
              </a:lnSpc>
            </a:pPr>
            <a:r>
              <a:rPr lang="en-US" sz="2000" dirty="0"/>
              <a:t>Better approach: </a:t>
            </a:r>
            <a:r>
              <a:rPr lang="en-US" sz="2000" dirty="0">
                <a:solidFill>
                  <a:srgbClr val="0206AC"/>
                </a:solidFill>
              </a:rPr>
              <a:t>revealing subdomains</a:t>
            </a:r>
          </a:p>
          <a:p>
            <a:pPr marL="1244178" lvl="3" indent="0" defTabSz="829452" eaLnBrk="1">
              <a:lnSpc>
                <a:spcPct val="90000"/>
              </a:lnSpc>
              <a:buNone/>
            </a:pPr>
            <a:endParaRPr lang="en-US" dirty="0"/>
          </a:p>
          <a:p>
            <a:pPr marL="313925" lvl="1" indent="0" defTabSz="829452" eaLnBrk="1">
              <a:lnSpc>
                <a:spcPct val="90000"/>
              </a:lnSpc>
              <a:buNone/>
            </a:pPr>
            <a:r>
              <a:rPr lang="en-US" sz="2000" dirty="0"/>
              <a:t>2. Discovering the sets requires perfect knowledge</a:t>
            </a:r>
          </a:p>
          <a:p>
            <a:pPr marL="1056875" lvl="2" indent="-342900" defTabSz="829452" eaLnBrk="1">
              <a:lnSpc>
                <a:spcPct val="90000"/>
              </a:lnSpc>
            </a:pPr>
            <a:r>
              <a:rPr lang="en-US" sz="2000" dirty="0"/>
              <a:t>If we had it, we wouldn’t need to test</a:t>
            </a:r>
          </a:p>
          <a:p>
            <a:pPr marL="1056875" lvl="2" indent="-342900" defTabSz="829452" eaLnBrk="1">
              <a:lnSpc>
                <a:spcPct val="90000"/>
              </a:lnSpc>
            </a:pPr>
            <a:r>
              <a:rPr lang="en-US" sz="2000" dirty="0"/>
              <a:t>Use heuristics to approximate cheaply</a:t>
            </a:r>
          </a:p>
          <a:p>
            <a:pPr marL="1056875" lvl="2" indent="-342900" defTabSz="829452" eaLnBrk="1">
              <a:lnSpc>
                <a:spcPct val="90000"/>
              </a:lnSpc>
            </a:pPr>
            <a:endParaRPr lang="en-US" sz="2000" dirty="0"/>
          </a:p>
          <a:p>
            <a:pPr marL="1056875" lvl="2" indent="-342900" defTabSz="829452" eaLnBrk="1">
              <a:lnSpc>
                <a:spcPct val="90000"/>
              </a:lnSpc>
            </a:pPr>
            <a:endParaRPr lang="en-US" sz="2000" dirty="0"/>
          </a:p>
        </p:txBody>
      </p:sp>
      <p:grpSp>
        <p:nvGrpSpPr>
          <p:cNvPr id="4" name="Group 3"/>
          <p:cNvGrpSpPr/>
          <p:nvPr/>
        </p:nvGrpSpPr>
        <p:grpSpPr>
          <a:xfrm>
            <a:off x="6096000" y="1618242"/>
            <a:ext cx="2143395" cy="1658358"/>
            <a:chOff x="6646253" y="2116133"/>
            <a:chExt cx="2143395" cy="1658358"/>
          </a:xfrm>
        </p:grpSpPr>
        <p:sp>
          <p:nvSpPr>
            <p:cNvPr id="15364" name="Rectangle 4"/>
            <p:cNvSpPr>
              <a:spLocks noChangeArrowheads="1"/>
            </p:cNvSpPr>
            <p:nvPr/>
          </p:nvSpPr>
          <p:spPr bwMode="auto">
            <a:xfrm>
              <a:off x="6646253" y="2116133"/>
              <a:ext cx="2143395" cy="1658358"/>
            </a:xfrm>
            <a:prstGeom prst="rect">
              <a:avLst/>
            </a:prstGeom>
            <a:solidFill>
              <a:srgbClr val="99FFCC"/>
            </a:solidFill>
            <a:ln w="28575">
              <a:solidFill>
                <a:schemeClr val="tx1"/>
              </a:solidFill>
              <a:miter lim="800000"/>
              <a:headEnd type="none" w="sm" len="sm"/>
              <a:tailEnd type="none" w="sm" len="sm"/>
            </a:ln>
          </p:spPr>
          <p:txBody>
            <a:bodyPr wrap="none" lIns="82945" tIns="41473" rIns="82945" bIns="41473" anchor="ctr"/>
            <a:lstStyle/>
            <a:p>
              <a:endParaRPr lang="en-US"/>
            </a:p>
          </p:txBody>
        </p:sp>
        <p:grpSp>
          <p:nvGrpSpPr>
            <p:cNvPr id="15365" name="Group 5"/>
            <p:cNvGrpSpPr>
              <a:grpSpLocks/>
            </p:cNvGrpSpPr>
            <p:nvPr/>
          </p:nvGrpSpPr>
          <p:grpSpPr bwMode="auto">
            <a:xfrm>
              <a:off x="6646253" y="2116133"/>
              <a:ext cx="2143395" cy="1658358"/>
              <a:chOff x="4080" y="1248"/>
              <a:chExt cx="1488" cy="1152"/>
            </a:xfrm>
          </p:grpSpPr>
          <p:sp>
            <p:nvSpPr>
              <p:cNvPr id="15372" name="Freeform 6"/>
              <p:cNvSpPr>
                <a:spLocks/>
              </p:cNvSpPr>
              <p:nvPr/>
            </p:nvSpPr>
            <p:spPr bwMode="auto">
              <a:xfrm>
                <a:off x="4608" y="1248"/>
                <a:ext cx="648" cy="1152"/>
              </a:xfrm>
              <a:custGeom>
                <a:avLst/>
                <a:gdLst>
                  <a:gd name="T0" fmla="*/ 192 w 648"/>
                  <a:gd name="T1" fmla="*/ 0 h 1152"/>
                  <a:gd name="T2" fmla="*/ 0 w 648"/>
                  <a:gd name="T3" fmla="*/ 528 h 1152"/>
                  <a:gd name="T4" fmla="*/ 192 w 648"/>
                  <a:gd name="T5" fmla="*/ 864 h 1152"/>
                  <a:gd name="T6" fmla="*/ 576 w 648"/>
                  <a:gd name="T7" fmla="*/ 1008 h 1152"/>
                  <a:gd name="T8" fmla="*/ 624 w 648"/>
                  <a:gd name="T9" fmla="*/ 1152 h 1152"/>
                  <a:gd name="T10" fmla="*/ 0 60000 65536"/>
                  <a:gd name="T11" fmla="*/ 0 60000 65536"/>
                  <a:gd name="T12" fmla="*/ 0 60000 65536"/>
                  <a:gd name="T13" fmla="*/ 0 60000 65536"/>
                  <a:gd name="T14" fmla="*/ 0 60000 65536"/>
                  <a:gd name="T15" fmla="*/ 0 w 648"/>
                  <a:gd name="T16" fmla="*/ 0 h 1152"/>
                  <a:gd name="T17" fmla="*/ 648 w 648"/>
                  <a:gd name="T18" fmla="*/ 1152 h 1152"/>
                </a:gdLst>
                <a:ahLst/>
                <a:cxnLst>
                  <a:cxn ang="T10">
                    <a:pos x="T0" y="T1"/>
                  </a:cxn>
                  <a:cxn ang="T11">
                    <a:pos x="T2" y="T3"/>
                  </a:cxn>
                  <a:cxn ang="T12">
                    <a:pos x="T4" y="T5"/>
                  </a:cxn>
                  <a:cxn ang="T13">
                    <a:pos x="T6" y="T7"/>
                  </a:cxn>
                  <a:cxn ang="T14">
                    <a:pos x="T8" y="T9"/>
                  </a:cxn>
                </a:cxnLst>
                <a:rect l="T15" t="T16" r="T17" b="T18"/>
                <a:pathLst>
                  <a:path w="648" h="1152">
                    <a:moveTo>
                      <a:pt x="192" y="0"/>
                    </a:moveTo>
                    <a:cubicBezTo>
                      <a:pt x="96" y="192"/>
                      <a:pt x="0" y="384"/>
                      <a:pt x="0" y="528"/>
                    </a:cubicBezTo>
                    <a:cubicBezTo>
                      <a:pt x="0" y="672"/>
                      <a:pt x="96" y="784"/>
                      <a:pt x="192" y="864"/>
                    </a:cubicBezTo>
                    <a:cubicBezTo>
                      <a:pt x="288" y="944"/>
                      <a:pt x="504" y="960"/>
                      <a:pt x="576" y="1008"/>
                    </a:cubicBezTo>
                    <a:cubicBezTo>
                      <a:pt x="648" y="1056"/>
                      <a:pt x="616" y="1128"/>
                      <a:pt x="624" y="1152"/>
                    </a:cubicBezTo>
                  </a:path>
                </a:pathLst>
              </a:custGeom>
              <a:noFill/>
              <a:ln w="12700" cap="flat" cmpd="sng">
                <a:solidFill>
                  <a:schemeClr val="tx1"/>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73" name="Freeform 7"/>
              <p:cNvSpPr>
                <a:spLocks/>
              </p:cNvSpPr>
              <p:nvPr/>
            </p:nvSpPr>
            <p:spPr bwMode="auto">
              <a:xfrm>
                <a:off x="4080" y="1728"/>
                <a:ext cx="1488" cy="336"/>
              </a:xfrm>
              <a:custGeom>
                <a:avLst/>
                <a:gdLst>
                  <a:gd name="T0" fmla="*/ 0 w 1488"/>
                  <a:gd name="T1" fmla="*/ 288 h 336"/>
                  <a:gd name="T2" fmla="*/ 48 w 1488"/>
                  <a:gd name="T3" fmla="*/ 288 h 336"/>
                  <a:gd name="T4" fmla="*/ 288 w 1488"/>
                  <a:gd name="T5" fmla="*/ 48 h 336"/>
                  <a:gd name="T6" fmla="*/ 576 w 1488"/>
                  <a:gd name="T7" fmla="*/ 336 h 336"/>
                  <a:gd name="T8" fmla="*/ 1056 w 1488"/>
                  <a:gd name="T9" fmla="*/ 48 h 336"/>
                  <a:gd name="T10" fmla="*/ 1488 w 1488"/>
                  <a:gd name="T11" fmla="*/ 48 h 336"/>
                  <a:gd name="T12" fmla="*/ 0 60000 65536"/>
                  <a:gd name="T13" fmla="*/ 0 60000 65536"/>
                  <a:gd name="T14" fmla="*/ 0 60000 65536"/>
                  <a:gd name="T15" fmla="*/ 0 60000 65536"/>
                  <a:gd name="T16" fmla="*/ 0 60000 65536"/>
                  <a:gd name="T17" fmla="*/ 0 60000 65536"/>
                  <a:gd name="T18" fmla="*/ 0 w 1488"/>
                  <a:gd name="T19" fmla="*/ 0 h 336"/>
                  <a:gd name="T20" fmla="*/ 1488 w 148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1488" h="336">
                    <a:moveTo>
                      <a:pt x="0" y="288"/>
                    </a:moveTo>
                    <a:cubicBezTo>
                      <a:pt x="0" y="308"/>
                      <a:pt x="0" y="328"/>
                      <a:pt x="48" y="288"/>
                    </a:cubicBezTo>
                    <a:cubicBezTo>
                      <a:pt x="96" y="248"/>
                      <a:pt x="200" y="40"/>
                      <a:pt x="288" y="48"/>
                    </a:cubicBezTo>
                    <a:cubicBezTo>
                      <a:pt x="376" y="56"/>
                      <a:pt x="448" y="336"/>
                      <a:pt x="576" y="336"/>
                    </a:cubicBezTo>
                    <a:cubicBezTo>
                      <a:pt x="704" y="336"/>
                      <a:pt x="904" y="96"/>
                      <a:pt x="1056" y="48"/>
                    </a:cubicBezTo>
                    <a:cubicBezTo>
                      <a:pt x="1208" y="0"/>
                      <a:pt x="1348" y="24"/>
                      <a:pt x="1488" y="48"/>
                    </a:cubicBezTo>
                  </a:path>
                </a:pathLst>
              </a:custGeom>
              <a:noFill/>
              <a:ln w="12700" cap="flat" cmpd="sng">
                <a:solidFill>
                  <a:schemeClr val="tx1"/>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74" name="Freeform 8"/>
              <p:cNvSpPr>
                <a:spLocks/>
              </p:cNvSpPr>
              <p:nvPr/>
            </p:nvSpPr>
            <p:spPr bwMode="auto">
              <a:xfrm>
                <a:off x="5136" y="1248"/>
                <a:ext cx="328" cy="528"/>
              </a:xfrm>
              <a:custGeom>
                <a:avLst/>
                <a:gdLst>
                  <a:gd name="T0" fmla="*/ 48 w 328"/>
                  <a:gd name="T1" fmla="*/ 528 h 528"/>
                  <a:gd name="T2" fmla="*/ 0 w 328"/>
                  <a:gd name="T3" fmla="*/ 384 h 528"/>
                  <a:gd name="T4" fmla="*/ 48 w 328"/>
                  <a:gd name="T5" fmla="*/ 240 h 528"/>
                  <a:gd name="T6" fmla="*/ 288 w 328"/>
                  <a:gd name="T7" fmla="*/ 144 h 528"/>
                  <a:gd name="T8" fmla="*/ 288 w 328"/>
                  <a:gd name="T9" fmla="*/ 0 h 528"/>
                  <a:gd name="T10" fmla="*/ 0 60000 65536"/>
                  <a:gd name="T11" fmla="*/ 0 60000 65536"/>
                  <a:gd name="T12" fmla="*/ 0 60000 65536"/>
                  <a:gd name="T13" fmla="*/ 0 60000 65536"/>
                  <a:gd name="T14" fmla="*/ 0 60000 65536"/>
                  <a:gd name="T15" fmla="*/ 0 w 328"/>
                  <a:gd name="T16" fmla="*/ 0 h 528"/>
                  <a:gd name="T17" fmla="*/ 328 w 328"/>
                  <a:gd name="T18" fmla="*/ 528 h 528"/>
                </a:gdLst>
                <a:ahLst/>
                <a:cxnLst>
                  <a:cxn ang="T10">
                    <a:pos x="T0" y="T1"/>
                  </a:cxn>
                  <a:cxn ang="T11">
                    <a:pos x="T2" y="T3"/>
                  </a:cxn>
                  <a:cxn ang="T12">
                    <a:pos x="T4" y="T5"/>
                  </a:cxn>
                  <a:cxn ang="T13">
                    <a:pos x="T6" y="T7"/>
                  </a:cxn>
                  <a:cxn ang="T14">
                    <a:pos x="T8" y="T9"/>
                  </a:cxn>
                </a:cxnLst>
                <a:rect l="T15" t="T16" r="T17" b="T18"/>
                <a:pathLst>
                  <a:path w="328" h="528">
                    <a:moveTo>
                      <a:pt x="48" y="528"/>
                    </a:moveTo>
                    <a:cubicBezTo>
                      <a:pt x="24" y="480"/>
                      <a:pt x="0" y="432"/>
                      <a:pt x="0" y="384"/>
                    </a:cubicBezTo>
                    <a:cubicBezTo>
                      <a:pt x="0" y="336"/>
                      <a:pt x="0" y="280"/>
                      <a:pt x="48" y="240"/>
                    </a:cubicBezTo>
                    <a:cubicBezTo>
                      <a:pt x="96" y="200"/>
                      <a:pt x="248" y="184"/>
                      <a:pt x="288" y="144"/>
                    </a:cubicBezTo>
                    <a:cubicBezTo>
                      <a:pt x="328" y="104"/>
                      <a:pt x="308" y="52"/>
                      <a:pt x="288" y="0"/>
                    </a:cubicBezTo>
                  </a:path>
                </a:pathLst>
              </a:custGeom>
              <a:noFill/>
              <a:ln w="12700" cap="flat" cmpd="sng">
                <a:solidFill>
                  <a:schemeClr val="tx1"/>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5366" name="Group 9"/>
            <p:cNvGrpSpPr>
              <a:grpSpLocks/>
            </p:cNvGrpSpPr>
            <p:nvPr/>
          </p:nvGrpSpPr>
          <p:grpSpPr bwMode="auto">
            <a:xfrm>
              <a:off x="6922820" y="2461625"/>
              <a:ext cx="1659403" cy="1105572"/>
              <a:chOff x="4272" y="1488"/>
              <a:chExt cx="1152" cy="768"/>
            </a:xfrm>
          </p:grpSpPr>
          <p:sp>
            <p:nvSpPr>
              <p:cNvPr id="15367" name="Oval 10"/>
              <p:cNvSpPr>
                <a:spLocks noChangeArrowheads="1"/>
              </p:cNvSpPr>
              <p:nvPr/>
            </p:nvSpPr>
            <p:spPr bwMode="auto">
              <a:xfrm>
                <a:off x="4272" y="1488"/>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5368" name="Oval 11"/>
              <p:cNvSpPr>
                <a:spLocks noChangeArrowheads="1"/>
              </p:cNvSpPr>
              <p:nvPr/>
            </p:nvSpPr>
            <p:spPr bwMode="auto">
              <a:xfrm>
                <a:off x="4848" y="1536"/>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5369" name="Oval 12"/>
              <p:cNvSpPr>
                <a:spLocks noChangeArrowheads="1"/>
              </p:cNvSpPr>
              <p:nvPr/>
            </p:nvSpPr>
            <p:spPr bwMode="auto">
              <a:xfrm>
                <a:off x="5328" y="1584"/>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5370" name="Oval 13"/>
              <p:cNvSpPr>
                <a:spLocks noChangeArrowheads="1"/>
              </p:cNvSpPr>
              <p:nvPr/>
            </p:nvSpPr>
            <p:spPr bwMode="auto">
              <a:xfrm>
                <a:off x="5040" y="1968"/>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15371" name="Oval 14"/>
              <p:cNvSpPr>
                <a:spLocks noChangeArrowheads="1"/>
              </p:cNvSpPr>
              <p:nvPr/>
            </p:nvSpPr>
            <p:spPr bwMode="auto">
              <a:xfrm>
                <a:off x="4560" y="2160"/>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grpSp>
      </p:grpSp>
    </p:spTree>
    <p:extLst>
      <p:ext uri="{BB962C8B-B14F-4D97-AF65-F5344CB8AC3E}">
        <p14:creationId xmlns:p14="http://schemas.microsoft.com/office/powerpoint/2010/main" val="2316796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dirty="0"/>
              <a:t>Naive Approach: Execution Equivalence</a:t>
            </a:r>
          </a:p>
        </p:txBody>
      </p:sp>
      <p:sp>
        <p:nvSpPr>
          <p:cNvPr id="8" name="Content Placeholder 7"/>
          <p:cNvSpPr>
            <a:spLocks noGrp="1"/>
          </p:cNvSpPr>
          <p:nvPr>
            <p:ph idx="1"/>
          </p:nvPr>
        </p:nvSpPr>
        <p:spPr/>
        <p:txBody>
          <a:bodyPr>
            <a:normAutofit/>
          </a:bodyPr>
          <a:lstStyle/>
          <a:p>
            <a:pPr marL="0" indent="0">
              <a:buNone/>
            </a:pPr>
            <a:r>
              <a:rPr lang="en-US" sz="2000" b="1" dirty="0">
                <a:solidFill>
                  <a:srgbClr val="7030A0"/>
                </a:solidFill>
                <a:latin typeface="Courier New" pitchFamily="49" charset="0"/>
              </a:rPr>
              <a:t>// returns:  x &lt; 0     ⇒ returns –x</a:t>
            </a:r>
            <a:br>
              <a:rPr lang="en-US" sz="2000" b="1" dirty="0">
                <a:solidFill>
                  <a:srgbClr val="7030A0"/>
                </a:solidFill>
                <a:latin typeface="Courier New" pitchFamily="49" charset="0"/>
              </a:rPr>
            </a:br>
            <a:r>
              <a:rPr lang="en-US" sz="2000" b="1" dirty="0">
                <a:solidFill>
                  <a:srgbClr val="7030A0"/>
                </a:solidFill>
                <a:latin typeface="Courier New" pitchFamily="49" charset="0"/>
              </a:rPr>
              <a:t>//           otherwise ⇒ returns x</a:t>
            </a:r>
          </a:p>
          <a:p>
            <a:pPr marL="0" indent="0">
              <a:buNone/>
            </a:pP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abs</a:t>
            </a:r>
            <a:r>
              <a:rPr lang="en-US" sz="2000" b="1" dirty="0">
                <a:latin typeface="Courier New" pitchFamily="49" charset="0"/>
              </a:rPr>
              <a:t>(</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x</a:t>
            </a:r>
            <a:r>
              <a:rPr lang="en-US" sz="2000" b="1" dirty="0">
                <a:latin typeface="Courier New" pitchFamily="49" charset="0"/>
              </a:rPr>
              <a:t>) {</a:t>
            </a:r>
          </a:p>
          <a:p>
            <a:pPr marL="0" indent="0">
              <a:buNone/>
            </a:pPr>
            <a:r>
              <a:rPr lang="en-US" sz="2000" b="1" dirty="0">
                <a:latin typeface="Courier New" pitchFamily="49" charset="0"/>
              </a:rPr>
              <a:t>   if (x &lt; 0) return -x;</a:t>
            </a:r>
            <a:br>
              <a:rPr lang="en-US" sz="2000" b="1" dirty="0">
                <a:latin typeface="Courier New" pitchFamily="49" charset="0"/>
              </a:rPr>
            </a:br>
            <a:r>
              <a:rPr lang="en-US" sz="2000" b="1" dirty="0">
                <a:latin typeface="Courier New" pitchFamily="49" charset="0"/>
              </a:rPr>
              <a:t>   else       return x;</a:t>
            </a:r>
            <a:br>
              <a:rPr lang="en-US" sz="2000" b="1" dirty="0">
                <a:latin typeface="Courier New" pitchFamily="49" charset="0"/>
              </a:rPr>
            </a:br>
            <a:r>
              <a:rPr lang="en-US" sz="2000" b="1" dirty="0">
                <a:latin typeface="Courier New" pitchFamily="49" charset="0"/>
              </a:rPr>
              <a:t>}</a:t>
            </a:r>
          </a:p>
          <a:p>
            <a:pPr marL="0" indent="0">
              <a:lnSpc>
                <a:spcPct val="80000"/>
              </a:lnSpc>
              <a:buNone/>
            </a:pPr>
            <a:endParaRPr lang="en-US" sz="2000" b="1" dirty="0">
              <a:latin typeface="Courier New" pitchFamily="49" charset="0"/>
            </a:endParaRPr>
          </a:p>
          <a:p>
            <a:pPr marL="0" indent="0">
              <a:buNone/>
            </a:pPr>
            <a:r>
              <a:rPr lang="en-US" sz="2000" dirty="0"/>
              <a:t>All x &lt; 0 are </a:t>
            </a:r>
            <a:r>
              <a:rPr lang="en-US" sz="2000" dirty="0">
                <a:solidFill>
                  <a:srgbClr val="0206AC"/>
                </a:solidFill>
              </a:rPr>
              <a:t>execution equivalent</a:t>
            </a:r>
            <a:r>
              <a:rPr lang="en-US" sz="2000" dirty="0"/>
              <a:t>:</a:t>
            </a:r>
          </a:p>
          <a:p>
            <a:pPr lvl="1"/>
            <a:r>
              <a:rPr lang="en-US" sz="2000" dirty="0"/>
              <a:t>Program takes same sequence of steps for any x &lt; 0</a:t>
            </a:r>
          </a:p>
          <a:p>
            <a:pPr marL="0" indent="0">
              <a:buNone/>
            </a:pPr>
            <a:endParaRPr lang="en-US" sz="2000" dirty="0"/>
          </a:p>
          <a:p>
            <a:pPr marL="0" indent="0">
              <a:buNone/>
            </a:pPr>
            <a:r>
              <a:rPr lang="en-US" sz="2000" dirty="0"/>
              <a:t>All x ≥ 0 are execution equivalent</a:t>
            </a:r>
            <a:br>
              <a:rPr lang="en-US" sz="2000" dirty="0"/>
            </a:br>
            <a:endParaRPr lang="en-US" sz="2000" dirty="0"/>
          </a:p>
          <a:p>
            <a:pPr marL="0" indent="0">
              <a:buNone/>
            </a:pPr>
            <a:r>
              <a:rPr lang="en-US" sz="2000" dirty="0"/>
              <a:t>Suggests that {-3, 3}, for example, is a good test suite</a:t>
            </a:r>
          </a:p>
          <a:p>
            <a:endParaRPr lang="en-US" sz="2000" dirty="0"/>
          </a:p>
        </p:txBody>
      </p:sp>
    </p:spTree>
    <p:extLst>
      <p:ext uri="{BB962C8B-B14F-4D97-AF65-F5344CB8AC3E}">
        <p14:creationId xmlns:p14="http://schemas.microsoft.com/office/powerpoint/2010/main" val="1887149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a:r>
              <a:rPr lang="en-US" sz="3200" dirty="0"/>
              <a:t>Execution Equivalence Can Be Wrong</a:t>
            </a:r>
          </a:p>
        </p:txBody>
      </p:sp>
      <p:sp>
        <p:nvSpPr>
          <p:cNvPr id="17411" name="Rectangle 3"/>
          <p:cNvSpPr>
            <a:spLocks noGrp="1" noChangeArrowheads="1"/>
          </p:cNvSpPr>
          <p:nvPr>
            <p:ph idx="1"/>
          </p:nvPr>
        </p:nvSpPr>
        <p:spPr>
          <a:xfrm>
            <a:off x="685800" y="1600200"/>
            <a:ext cx="7772400" cy="5257800"/>
          </a:xfrm>
        </p:spPr>
        <p:txBody>
          <a:bodyPr>
            <a:normAutofit lnSpcReduction="10000"/>
          </a:bodyPr>
          <a:lstStyle/>
          <a:p>
            <a:pPr marL="0" indent="0">
              <a:buNone/>
            </a:pPr>
            <a:r>
              <a:rPr lang="en-US" sz="2000" b="1" dirty="0">
                <a:solidFill>
                  <a:srgbClr val="7030A0"/>
                </a:solidFill>
                <a:latin typeface="Courier New" pitchFamily="49" charset="0"/>
              </a:rPr>
              <a:t>// returns:  x &lt; 0     ⇒ returns –x</a:t>
            </a:r>
            <a:br>
              <a:rPr lang="en-US" sz="2000" b="1" dirty="0">
                <a:solidFill>
                  <a:srgbClr val="7030A0"/>
                </a:solidFill>
                <a:latin typeface="Courier New" pitchFamily="49" charset="0"/>
              </a:rPr>
            </a:br>
            <a:r>
              <a:rPr lang="en-US" sz="2000" b="1" dirty="0">
                <a:solidFill>
                  <a:srgbClr val="7030A0"/>
                </a:solidFill>
                <a:latin typeface="Courier New" pitchFamily="49" charset="0"/>
              </a:rPr>
              <a:t>//           otherwise ⇒ returns x</a:t>
            </a:r>
          </a:p>
          <a:p>
            <a:pPr marL="0" indent="0">
              <a:buNone/>
            </a:pP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abs</a:t>
            </a:r>
            <a:r>
              <a:rPr lang="en-US" sz="2000" b="1" dirty="0">
                <a:latin typeface="Courier New" pitchFamily="49" charset="0"/>
              </a:rPr>
              <a:t>(</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x</a:t>
            </a:r>
            <a:r>
              <a:rPr lang="en-US" sz="2000" b="1" dirty="0">
                <a:latin typeface="Courier New" pitchFamily="49" charset="0"/>
              </a:rPr>
              <a:t>) {</a:t>
            </a:r>
          </a:p>
          <a:p>
            <a:pPr marL="0" indent="0">
              <a:buNone/>
            </a:pPr>
            <a:r>
              <a:rPr lang="en-US" sz="2000" b="1" dirty="0">
                <a:latin typeface="Courier New" pitchFamily="49" charset="0"/>
              </a:rPr>
              <a:t>   if (x &lt; -2) return -x;</a:t>
            </a:r>
            <a:br>
              <a:rPr lang="en-US" sz="2000" b="1" dirty="0">
                <a:latin typeface="Courier New" pitchFamily="49" charset="0"/>
              </a:rPr>
            </a:br>
            <a:r>
              <a:rPr lang="en-US" sz="2000" b="1" dirty="0">
                <a:latin typeface="Courier New" pitchFamily="49" charset="0"/>
              </a:rPr>
              <a:t>   else        return x;</a:t>
            </a:r>
            <a:br>
              <a:rPr lang="en-US" sz="2000" b="1" dirty="0">
                <a:latin typeface="Courier New" pitchFamily="49" charset="0"/>
              </a:rPr>
            </a:br>
            <a:r>
              <a:rPr lang="en-US" sz="2000" b="1" dirty="0">
                <a:latin typeface="Courier New" pitchFamily="49" charset="0"/>
              </a:rPr>
              <a:t>}</a:t>
            </a:r>
          </a:p>
          <a:p>
            <a:pPr marL="0" indent="0">
              <a:buNone/>
            </a:pPr>
            <a:endParaRPr lang="en-US" sz="2000" dirty="0"/>
          </a:p>
          <a:p>
            <a:pPr marL="0" indent="0">
              <a:buNone/>
            </a:pPr>
            <a:r>
              <a:rPr lang="en-US" sz="2000" dirty="0"/>
              <a:t>{-3, 3} does not reveal the error!</a:t>
            </a:r>
          </a:p>
          <a:p>
            <a:pPr marL="0" indent="0">
              <a:buNone/>
            </a:pPr>
            <a:endParaRPr lang="en-US" sz="2000" dirty="0"/>
          </a:p>
          <a:p>
            <a:pPr marL="0" indent="0">
              <a:buNone/>
            </a:pPr>
            <a:r>
              <a:rPr lang="en-US" sz="2000" dirty="0"/>
              <a:t>Two possible executions: x &lt; -2 and x &gt;= -2</a:t>
            </a:r>
          </a:p>
          <a:p>
            <a:pPr marL="0" indent="0">
              <a:buNone/>
            </a:pPr>
            <a:endParaRPr lang="en-US" sz="2000" dirty="0"/>
          </a:p>
          <a:p>
            <a:pPr marL="0" indent="0">
              <a:buNone/>
            </a:pPr>
            <a:r>
              <a:rPr lang="en-US" sz="2000" dirty="0"/>
              <a:t>Three possible behaviors:</a:t>
            </a:r>
          </a:p>
          <a:p>
            <a:pPr lvl="1"/>
            <a:r>
              <a:rPr lang="en-US" sz="2000" dirty="0"/>
              <a:t>x &lt; -2 OK</a:t>
            </a:r>
          </a:p>
          <a:p>
            <a:pPr lvl="1"/>
            <a:r>
              <a:rPr lang="en-US" sz="2000" dirty="0"/>
              <a:t>x = -2 or x= -1 (BAD)</a:t>
            </a:r>
          </a:p>
          <a:p>
            <a:pPr lvl="1"/>
            <a:r>
              <a:rPr lang="en-US" sz="2000" dirty="0"/>
              <a:t>x ≥ 0 OK</a:t>
            </a:r>
          </a:p>
          <a:p>
            <a:pPr lvl="1" eaLnBrk="1">
              <a:buFont typeface="22 03" charset="0"/>
              <a:buNone/>
            </a:pPr>
            <a:endParaRPr lang="en-US" sz="2000" dirty="0"/>
          </a:p>
          <a:p>
            <a:pPr lvl="1" eaLnBrk="1">
              <a:buFont typeface="22 03" charset="0"/>
              <a:buNone/>
            </a:pPr>
            <a:endParaRPr lang="en-US" sz="2000" dirty="0"/>
          </a:p>
        </p:txBody>
      </p:sp>
    </p:spTree>
    <p:extLst>
      <p:ext uri="{BB962C8B-B14F-4D97-AF65-F5344CB8AC3E}">
        <p14:creationId xmlns:p14="http://schemas.microsoft.com/office/powerpoint/2010/main" val="3178248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lstStyle/>
          <a:p>
            <a:r>
              <a:rPr lang="en-GB"/>
              <a:t>Heuristic:  Revealing Subdomains</a:t>
            </a:r>
          </a:p>
        </p:txBody>
      </p:sp>
      <p:sp>
        <p:nvSpPr>
          <p:cNvPr id="18435" name="Rectangle 2"/>
          <p:cNvSpPr>
            <a:spLocks noGrp="1" noChangeArrowheads="1"/>
          </p:cNvSpPr>
          <p:nvPr>
            <p:ph idx="1"/>
          </p:nvPr>
        </p:nvSpPr>
        <p:spPr/>
        <p:txBody>
          <a:bodyPr/>
          <a:lstStyle/>
          <a:p>
            <a:r>
              <a:rPr lang="en-GB" sz="2000" dirty="0"/>
              <a:t>A </a:t>
            </a:r>
            <a:r>
              <a:rPr lang="en-GB" sz="2000" i="1" dirty="0">
                <a:solidFill>
                  <a:srgbClr val="0000FF"/>
                </a:solidFill>
              </a:rPr>
              <a:t>subdomain</a:t>
            </a:r>
            <a:r>
              <a:rPr lang="en-GB" sz="2000" dirty="0"/>
              <a:t> is a subset of possible inputs</a:t>
            </a:r>
          </a:p>
          <a:p>
            <a:endParaRPr lang="en-GB" sz="2000" dirty="0"/>
          </a:p>
          <a:p>
            <a:r>
              <a:rPr lang="en-GB" sz="2000" dirty="0"/>
              <a:t>A subdomain is </a:t>
            </a:r>
            <a:r>
              <a:rPr lang="en-GB" sz="2000" i="1" dirty="0">
                <a:solidFill>
                  <a:srgbClr val="0000FF"/>
                </a:solidFill>
              </a:rPr>
              <a:t>revealing</a:t>
            </a:r>
            <a:r>
              <a:rPr lang="en-GB" sz="2000" dirty="0">
                <a:solidFill>
                  <a:srgbClr val="0000FF"/>
                </a:solidFill>
              </a:rPr>
              <a:t> </a:t>
            </a:r>
            <a:r>
              <a:rPr lang="en-GB" sz="2000" dirty="0"/>
              <a:t>for error </a:t>
            </a:r>
            <a:r>
              <a:rPr lang="en-GB" sz="2000" i="1" dirty="0"/>
              <a:t>E</a:t>
            </a:r>
            <a:r>
              <a:rPr lang="en-GB" sz="2000" dirty="0"/>
              <a:t> if either:</a:t>
            </a:r>
          </a:p>
          <a:p>
            <a:pPr lvl="1">
              <a:buClr>
                <a:schemeClr val="tx1"/>
              </a:buClr>
            </a:pPr>
            <a:r>
              <a:rPr lang="en-GB" sz="2000" i="1" dirty="0">
                <a:solidFill>
                  <a:srgbClr val="008000"/>
                </a:solidFill>
              </a:rPr>
              <a:t>Every</a:t>
            </a:r>
            <a:r>
              <a:rPr lang="en-GB" sz="2000" dirty="0">
                <a:solidFill>
                  <a:srgbClr val="008000"/>
                </a:solidFill>
              </a:rPr>
              <a:t> </a:t>
            </a:r>
            <a:r>
              <a:rPr lang="en-GB" sz="2000" dirty="0"/>
              <a:t>input in that subdomain triggers error E, </a:t>
            </a:r>
            <a:r>
              <a:rPr lang="en-GB" sz="2000" i="1" dirty="0">
                <a:solidFill>
                  <a:srgbClr val="00B050"/>
                </a:solidFill>
              </a:rPr>
              <a:t>or</a:t>
            </a:r>
          </a:p>
          <a:p>
            <a:pPr lvl="1">
              <a:buClr>
                <a:schemeClr val="tx1"/>
              </a:buClr>
            </a:pPr>
            <a:r>
              <a:rPr lang="en-GB" sz="2000" i="1" dirty="0">
                <a:solidFill>
                  <a:srgbClr val="008000"/>
                </a:solidFill>
              </a:rPr>
              <a:t>No</a:t>
            </a:r>
            <a:r>
              <a:rPr lang="en-GB" sz="2000" dirty="0">
                <a:solidFill>
                  <a:srgbClr val="008000"/>
                </a:solidFill>
              </a:rPr>
              <a:t> </a:t>
            </a:r>
            <a:r>
              <a:rPr lang="en-GB" sz="2000" dirty="0"/>
              <a:t>input in that subdomain triggers error E</a:t>
            </a:r>
          </a:p>
          <a:p>
            <a:pPr lvl="1"/>
            <a:endParaRPr lang="en-GB" sz="2000" dirty="0"/>
          </a:p>
          <a:p>
            <a:r>
              <a:rPr lang="en-GB" sz="2000" dirty="0"/>
              <a:t>Need test only one input from a given subdomain</a:t>
            </a:r>
          </a:p>
          <a:p>
            <a:pPr lvl="1"/>
            <a:r>
              <a:rPr lang="en-GB" sz="2000" dirty="0"/>
              <a:t>If subdomains cover the entire input space, we are </a:t>
            </a:r>
            <a:r>
              <a:rPr lang="en-GB" sz="2000" i="1" dirty="0">
                <a:solidFill>
                  <a:srgbClr val="008000"/>
                </a:solidFill>
              </a:rPr>
              <a:t>guaranteed</a:t>
            </a:r>
            <a:r>
              <a:rPr lang="en-GB" sz="2000" dirty="0">
                <a:solidFill>
                  <a:srgbClr val="008000"/>
                </a:solidFill>
              </a:rPr>
              <a:t> </a:t>
            </a:r>
            <a:r>
              <a:rPr lang="en-GB" sz="1000" dirty="0">
                <a:solidFill>
                  <a:srgbClr val="008000"/>
                </a:solidFill>
              </a:rPr>
              <a:t> </a:t>
            </a:r>
            <a:r>
              <a:rPr lang="en-GB" sz="2000" dirty="0"/>
              <a:t>to detect the error if it is present</a:t>
            </a:r>
          </a:p>
          <a:p>
            <a:pPr lvl="1"/>
            <a:endParaRPr lang="en-GB" sz="2000" dirty="0"/>
          </a:p>
          <a:p>
            <a:r>
              <a:rPr lang="en-GB" sz="2000" dirty="0"/>
              <a:t>The trick is to </a:t>
            </a:r>
            <a:r>
              <a:rPr lang="en-GB" sz="2000" i="1" dirty="0"/>
              <a:t>guess</a:t>
            </a:r>
            <a:r>
              <a:rPr lang="en-GB" sz="2000" dirty="0"/>
              <a:t> these revealing subdomains</a:t>
            </a:r>
          </a:p>
        </p:txBody>
      </p:sp>
    </p:spTree>
    <p:extLst>
      <p:ext uri="{BB962C8B-B14F-4D97-AF65-F5344CB8AC3E}">
        <p14:creationId xmlns:p14="http://schemas.microsoft.com/office/powerpoint/2010/main" val="27625785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Non-outline</a:t>
            </a:r>
          </a:p>
        </p:txBody>
      </p:sp>
      <p:sp>
        <p:nvSpPr>
          <p:cNvPr id="3" name="Content Placeholder 2"/>
          <p:cNvSpPr>
            <a:spLocks noGrp="1"/>
          </p:cNvSpPr>
          <p:nvPr>
            <p:ph idx="1"/>
          </p:nvPr>
        </p:nvSpPr>
        <p:spPr>
          <a:xfrm>
            <a:off x="685800" y="1676400"/>
            <a:ext cx="7772400" cy="4495800"/>
          </a:xfrm>
        </p:spPr>
        <p:txBody>
          <a:bodyPr/>
          <a:lstStyle/>
          <a:p>
            <a:r>
              <a:rPr lang="en-US" sz="2000" dirty="0"/>
              <a:t>Modern development ecosystems have much built-in support for testing</a:t>
            </a:r>
          </a:p>
          <a:p>
            <a:pPr lvl="1"/>
            <a:r>
              <a:rPr lang="en-US" sz="2000" dirty="0"/>
              <a:t>Unit-testing frameworks like </a:t>
            </a:r>
            <a:r>
              <a:rPr lang="en-US" sz="2000" dirty="0" err="1"/>
              <a:t>JUnit</a:t>
            </a:r>
            <a:endParaRPr lang="en-US" sz="2000" dirty="0"/>
          </a:p>
          <a:p>
            <a:pPr lvl="1"/>
            <a:r>
              <a:rPr lang="en-US" sz="2000" dirty="0"/>
              <a:t>Regression-testing frameworks connected to builds and version control</a:t>
            </a:r>
          </a:p>
          <a:p>
            <a:pPr lvl="1"/>
            <a:r>
              <a:rPr lang="en-US" sz="2000" dirty="0"/>
              <a:t>Continuous testing</a:t>
            </a:r>
          </a:p>
          <a:p>
            <a:pPr lvl="1"/>
            <a:r>
              <a:rPr lang="en-US" sz="2000" dirty="0"/>
              <a:t>…</a:t>
            </a:r>
          </a:p>
          <a:p>
            <a:endParaRPr lang="en-US" sz="2000" dirty="0"/>
          </a:p>
          <a:p>
            <a:r>
              <a:rPr lang="en-US" sz="2000" dirty="0"/>
              <a:t>No tool details covered here </a:t>
            </a:r>
          </a:p>
          <a:p>
            <a:pPr lvl="1"/>
            <a:r>
              <a:rPr lang="en-US" sz="2000" dirty="0"/>
              <a:t>See homework, section, internships, …</a:t>
            </a:r>
          </a:p>
        </p:txBody>
      </p:sp>
    </p:spTree>
    <p:extLst>
      <p:ext uri="{BB962C8B-B14F-4D97-AF65-F5344CB8AC3E}">
        <p14:creationId xmlns:p14="http://schemas.microsoft.com/office/powerpoint/2010/main" val="2345121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p:txBody>
          <a:bodyPr/>
          <a:lstStyle/>
          <a:p>
            <a:pPr eaLnBrk="1"/>
            <a:r>
              <a:rPr lang="en-US"/>
              <a:t>Example</a:t>
            </a:r>
          </a:p>
        </p:txBody>
      </p:sp>
      <p:sp>
        <p:nvSpPr>
          <p:cNvPr id="17410" name="Rectangle 2"/>
          <p:cNvSpPr>
            <a:spLocks noGrp="1" noChangeArrowheads="1"/>
          </p:cNvSpPr>
          <p:nvPr>
            <p:ph idx="1"/>
          </p:nvPr>
        </p:nvSpPr>
        <p:spPr>
          <a:xfrm>
            <a:off x="838200" y="1600200"/>
            <a:ext cx="7772400" cy="4495800"/>
          </a:xfrm>
        </p:spPr>
        <p:txBody>
          <a:bodyPr>
            <a:noAutofit/>
          </a:bodyPr>
          <a:lstStyle/>
          <a:p>
            <a:pPr marL="97921" indent="0">
              <a:buNone/>
              <a:defRPr/>
            </a:pPr>
            <a:r>
              <a:rPr lang="en-US" sz="2000" dirty="0"/>
              <a:t>For buggy </a:t>
            </a:r>
            <a:r>
              <a:rPr lang="en-US" sz="2000" b="1" dirty="0">
                <a:latin typeface="Courier New" pitchFamily="49" charset="0"/>
              </a:rPr>
              <a:t>abs</a:t>
            </a:r>
            <a:r>
              <a:rPr lang="en-US" sz="2000" dirty="0"/>
              <a:t>, what are revealing subdomains?</a:t>
            </a:r>
          </a:p>
          <a:p>
            <a:pPr marL="840871" lvl="1">
              <a:defRPr/>
            </a:pPr>
            <a:r>
              <a:rPr lang="en-US" sz="2000" dirty="0"/>
              <a:t>Value tested on is a good (clear-box) hint</a:t>
            </a:r>
          </a:p>
          <a:p>
            <a:pPr marL="0" indent="0">
              <a:buNone/>
            </a:pPr>
            <a:r>
              <a:rPr lang="en-US" sz="2000" b="1" dirty="0">
                <a:solidFill>
                  <a:srgbClr val="7030A0"/>
                </a:solidFill>
                <a:latin typeface="Courier New" pitchFamily="49" charset="0"/>
              </a:rPr>
              <a:t>// returns:  x &lt; 0     ⇒ returns –x</a:t>
            </a:r>
            <a:br>
              <a:rPr lang="en-US" sz="2000" b="1" dirty="0">
                <a:solidFill>
                  <a:srgbClr val="7030A0"/>
                </a:solidFill>
                <a:latin typeface="Courier New" pitchFamily="49" charset="0"/>
              </a:rPr>
            </a:br>
            <a:r>
              <a:rPr lang="en-US" sz="2000" b="1" dirty="0">
                <a:solidFill>
                  <a:srgbClr val="7030A0"/>
                </a:solidFill>
                <a:latin typeface="Courier New" pitchFamily="49" charset="0"/>
              </a:rPr>
              <a:t>//           otherwise ⇒ returns x</a:t>
            </a:r>
          </a:p>
          <a:p>
            <a:pPr marL="0" indent="0">
              <a:buNone/>
            </a:pP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abs</a:t>
            </a:r>
            <a:r>
              <a:rPr lang="en-US" sz="2000" b="1" dirty="0">
                <a:latin typeface="Courier New" pitchFamily="49" charset="0"/>
              </a:rPr>
              <a:t>(</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x</a:t>
            </a:r>
            <a:r>
              <a:rPr lang="en-US" sz="2000" b="1" dirty="0">
                <a:latin typeface="Courier New" pitchFamily="49" charset="0"/>
              </a:rPr>
              <a:t>) {</a:t>
            </a:r>
          </a:p>
          <a:p>
            <a:pPr marL="0" indent="0">
              <a:buNone/>
            </a:pPr>
            <a:r>
              <a:rPr lang="en-US" sz="2000" b="1" dirty="0">
                <a:latin typeface="Courier New" pitchFamily="49" charset="0"/>
              </a:rPr>
              <a:t>   if (x &lt; -2) return -x;</a:t>
            </a:r>
            <a:br>
              <a:rPr lang="en-US" sz="2000" b="1" dirty="0">
                <a:latin typeface="Courier New" pitchFamily="49" charset="0"/>
              </a:rPr>
            </a:br>
            <a:r>
              <a:rPr lang="en-US" sz="2000" b="1" dirty="0">
                <a:latin typeface="Courier New" pitchFamily="49" charset="0"/>
              </a:rPr>
              <a:t>   else        return x;</a:t>
            </a:r>
            <a:br>
              <a:rPr lang="en-US" sz="2000" b="1" dirty="0">
                <a:latin typeface="Courier New" pitchFamily="49" charset="0"/>
              </a:rPr>
            </a:br>
            <a:r>
              <a:rPr lang="en-US" sz="2000" b="1" dirty="0">
                <a:latin typeface="Courier New" pitchFamily="49" charset="0"/>
              </a:rPr>
              <a:t>}</a:t>
            </a:r>
          </a:p>
          <a:p>
            <a:pPr marL="0" indent="0" eaLnBrk="1">
              <a:buNone/>
              <a:defRPr/>
            </a:pPr>
            <a:endParaRPr lang="en-US" sz="1400" b="1" dirty="0">
              <a:latin typeface="Courier New" pitchFamily="49" charset="0"/>
            </a:endParaRPr>
          </a:p>
          <a:p>
            <a:pPr eaLnBrk="1">
              <a:buFont typeface="22 03" charset="0"/>
              <a:buNone/>
              <a:defRPr/>
            </a:pPr>
            <a:r>
              <a:rPr lang="en-US" sz="2000" dirty="0"/>
              <a:t>Example sets of subdomains:</a:t>
            </a:r>
          </a:p>
          <a:p>
            <a:pPr lvl="1" eaLnBrk="1">
              <a:defRPr/>
            </a:pPr>
            <a:r>
              <a:rPr lang="en-US" sz="2000" dirty="0"/>
              <a:t>Which is best?</a:t>
            </a:r>
          </a:p>
          <a:p>
            <a:pPr marL="457200" lvl="1" indent="0" eaLnBrk="1">
              <a:buNone/>
              <a:defRPr/>
            </a:pPr>
            <a:endParaRPr lang="en-US" sz="2000" dirty="0"/>
          </a:p>
          <a:p>
            <a:pPr marL="0" indent="0" eaLnBrk="1">
              <a:buNone/>
              <a:defRPr/>
            </a:pPr>
            <a:r>
              <a:rPr lang="en-US" sz="2000" dirty="0"/>
              <a:t>Why </a:t>
            </a:r>
            <a:r>
              <a:rPr lang="en-US" sz="2000" i="1" dirty="0"/>
              <a:t>not</a:t>
            </a:r>
            <a:r>
              <a:rPr lang="en-US" sz="2000" dirty="0"/>
              <a:t>:</a:t>
            </a:r>
          </a:p>
        </p:txBody>
      </p:sp>
      <p:sp>
        <p:nvSpPr>
          <p:cNvPr id="82948" name="Text Box 4"/>
          <p:cNvSpPr txBox="1">
            <a:spLocks noChangeArrowheads="1"/>
          </p:cNvSpPr>
          <p:nvPr/>
        </p:nvSpPr>
        <p:spPr bwMode="auto">
          <a:xfrm>
            <a:off x="4343400" y="4702324"/>
            <a:ext cx="3336150" cy="707876"/>
          </a:xfrm>
          <a:prstGeom prst="rect">
            <a:avLst/>
          </a:prstGeom>
          <a:solidFill>
            <a:schemeClr val="accent1">
              <a:lumMod val="20000"/>
              <a:lumOff val="80000"/>
            </a:schemeClr>
          </a:solidFill>
          <a:ln>
            <a:noFill/>
          </a:ln>
          <a:extLst/>
        </p:spPr>
        <p:txBody>
          <a:bodyPr wrap="none" lIns="91430" tIns="45715" rIns="91430" bIns="45715">
            <a:spAutoFit/>
          </a:bodyPr>
          <a:lstStyle>
            <a:lvl1pPr defTabSz="1008063">
              <a:defRPr sz="2400">
                <a:solidFill>
                  <a:schemeClr val="tx1"/>
                </a:solidFill>
                <a:latin typeface="Times New Roman" pitchFamily="18" charset="0"/>
              </a:defRPr>
            </a:lvl1pPr>
            <a:lvl2pPr marL="742950" indent="-285750" defTabSz="1008063">
              <a:defRPr sz="2400">
                <a:solidFill>
                  <a:schemeClr val="tx1"/>
                </a:solidFill>
                <a:latin typeface="Times New Roman" pitchFamily="18" charset="0"/>
              </a:defRPr>
            </a:lvl2pPr>
            <a:lvl3pPr marL="1143000" indent="-228600" defTabSz="1008063">
              <a:defRPr sz="2400">
                <a:solidFill>
                  <a:schemeClr val="tx1"/>
                </a:solidFill>
                <a:latin typeface="Times New Roman" pitchFamily="18" charset="0"/>
              </a:defRPr>
            </a:lvl3pPr>
            <a:lvl4pPr marL="1600200" indent="-228600" defTabSz="1008063">
              <a:defRPr sz="2400">
                <a:solidFill>
                  <a:schemeClr val="tx1"/>
                </a:solidFill>
                <a:latin typeface="Times New Roman" pitchFamily="18" charset="0"/>
              </a:defRPr>
            </a:lvl4pPr>
            <a:lvl5pPr marL="2057400" indent="-228600" defTabSz="1008063">
              <a:defRPr sz="2400">
                <a:solidFill>
                  <a:schemeClr val="tx1"/>
                </a:solidFill>
                <a:latin typeface="Times New Roman" pitchFamily="18" charset="0"/>
              </a:defRPr>
            </a:lvl5pPr>
            <a:lvl6pPr marL="2514600" indent="-228600" defTabSz="1008063" eaLnBrk="0" fontAlgn="base" hangingPunct="0">
              <a:spcBef>
                <a:spcPct val="0"/>
              </a:spcBef>
              <a:spcAft>
                <a:spcPct val="0"/>
              </a:spcAft>
              <a:defRPr sz="2400">
                <a:solidFill>
                  <a:schemeClr val="tx1"/>
                </a:solidFill>
                <a:latin typeface="Times New Roman" pitchFamily="18" charset="0"/>
              </a:defRPr>
            </a:lvl6pPr>
            <a:lvl7pPr marL="2971800" indent="-228600" defTabSz="1008063" eaLnBrk="0" fontAlgn="base" hangingPunct="0">
              <a:spcBef>
                <a:spcPct val="0"/>
              </a:spcBef>
              <a:spcAft>
                <a:spcPct val="0"/>
              </a:spcAft>
              <a:defRPr sz="2400">
                <a:solidFill>
                  <a:schemeClr val="tx1"/>
                </a:solidFill>
                <a:latin typeface="Times New Roman" pitchFamily="18" charset="0"/>
              </a:defRPr>
            </a:lvl7pPr>
            <a:lvl8pPr marL="3429000" indent="-228600" defTabSz="1008063" eaLnBrk="0" fontAlgn="base" hangingPunct="0">
              <a:spcBef>
                <a:spcPct val="0"/>
              </a:spcBef>
              <a:spcAft>
                <a:spcPct val="0"/>
              </a:spcAft>
              <a:defRPr sz="2400">
                <a:solidFill>
                  <a:schemeClr val="tx1"/>
                </a:solidFill>
                <a:latin typeface="Times New Roman" pitchFamily="18" charset="0"/>
              </a:defRPr>
            </a:lvl8pPr>
            <a:lvl9pPr marL="3886200" indent="-228600" defTabSz="1008063" eaLnBrk="0" fontAlgn="base" hangingPunct="0">
              <a:spcBef>
                <a:spcPct val="0"/>
              </a:spcBef>
              <a:spcAft>
                <a:spcPct val="0"/>
              </a:spcAft>
              <a:defRPr sz="2400">
                <a:solidFill>
                  <a:schemeClr val="tx1"/>
                </a:solidFill>
                <a:latin typeface="Times New Roman" pitchFamily="18" charset="0"/>
              </a:defRPr>
            </a:lvl9pPr>
          </a:lstStyle>
          <a:p>
            <a:r>
              <a:rPr lang="en-US" sz="2000" b="1" dirty="0">
                <a:solidFill>
                  <a:srgbClr val="001963"/>
                </a:solidFill>
                <a:latin typeface="+mn-lt"/>
              </a:rPr>
              <a:t>… {-2} {-1} {0} {1} …</a:t>
            </a:r>
          </a:p>
          <a:p>
            <a:r>
              <a:rPr lang="en-US" sz="2000" b="1" dirty="0">
                <a:solidFill>
                  <a:srgbClr val="001963"/>
                </a:solidFill>
                <a:latin typeface="+mn-lt"/>
              </a:rPr>
              <a:t>{…, -4, -3} {-2, -1} {0, 1, …}</a:t>
            </a:r>
          </a:p>
        </p:txBody>
      </p:sp>
      <p:sp>
        <p:nvSpPr>
          <p:cNvPr id="19462" name="Text Box 8"/>
          <p:cNvSpPr txBox="1">
            <a:spLocks noChangeArrowheads="1"/>
          </p:cNvSpPr>
          <p:nvPr/>
        </p:nvSpPr>
        <p:spPr bwMode="auto">
          <a:xfrm>
            <a:off x="3277033" y="5029776"/>
            <a:ext cx="303935" cy="461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30" tIns="45715" rIns="91430" bIns="45715">
            <a:spAutoFit/>
          </a:bodyPr>
          <a:lstStyle>
            <a:lvl1pPr defTabSz="1008063">
              <a:defRPr sz="2400">
                <a:solidFill>
                  <a:schemeClr val="tx1"/>
                </a:solidFill>
                <a:latin typeface="Times New Roman" pitchFamily="18" charset="0"/>
              </a:defRPr>
            </a:lvl1pPr>
            <a:lvl2pPr marL="742950" indent="-285750" defTabSz="1008063">
              <a:defRPr sz="2400">
                <a:solidFill>
                  <a:schemeClr val="tx1"/>
                </a:solidFill>
                <a:latin typeface="Times New Roman" pitchFamily="18" charset="0"/>
              </a:defRPr>
            </a:lvl2pPr>
            <a:lvl3pPr marL="1143000" indent="-228600" defTabSz="1008063">
              <a:defRPr sz="2400">
                <a:solidFill>
                  <a:schemeClr val="tx1"/>
                </a:solidFill>
                <a:latin typeface="Times New Roman" pitchFamily="18" charset="0"/>
              </a:defRPr>
            </a:lvl3pPr>
            <a:lvl4pPr marL="1600200" indent="-228600" defTabSz="1008063">
              <a:defRPr sz="2400">
                <a:solidFill>
                  <a:schemeClr val="tx1"/>
                </a:solidFill>
                <a:latin typeface="Times New Roman" pitchFamily="18" charset="0"/>
              </a:defRPr>
            </a:lvl4pPr>
            <a:lvl5pPr marL="2057400" indent="-228600" defTabSz="1008063">
              <a:defRPr sz="2400">
                <a:solidFill>
                  <a:schemeClr val="tx1"/>
                </a:solidFill>
                <a:latin typeface="Times New Roman" pitchFamily="18" charset="0"/>
              </a:defRPr>
            </a:lvl5pPr>
            <a:lvl6pPr marL="2514600" indent="-228600" defTabSz="1008063" eaLnBrk="0" fontAlgn="base" hangingPunct="0">
              <a:spcBef>
                <a:spcPct val="0"/>
              </a:spcBef>
              <a:spcAft>
                <a:spcPct val="0"/>
              </a:spcAft>
              <a:defRPr sz="2400">
                <a:solidFill>
                  <a:schemeClr val="tx1"/>
                </a:solidFill>
                <a:latin typeface="Times New Roman" pitchFamily="18" charset="0"/>
              </a:defRPr>
            </a:lvl6pPr>
            <a:lvl7pPr marL="2971800" indent="-228600" defTabSz="1008063" eaLnBrk="0" fontAlgn="base" hangingPunct="0">
              <a:spcBef>
                <a:spcPct val="0"/>
              </a:spcBef>
              <a:spcAft>
                <a:spcPct val="0"/>
              </a:spcAft>
              <a:defRPr sz="2400">
                <a:solidFill>
                  <a:schemeClr val="tx1"/>
                </a:solidFill>
                <a:latin typeface="Times New Roman" pitchFamily="18" charset="0"/>
              </a:defRPr>
            </a:lvl7pPr>
            <a:lvl8pPr marL="3429000" indent="-228600" defTabSz="1008063" eaLnBrk="0" fontAlgn="base" hangingPunct="0">
              <a:spcBef>
                <a:spcPct val="0"/>
              </a:spcBef>
              <a:spcAft>
                <a:spcPct val="0"/>
              </a:spcAft>
              <a:defRPr sz="2400">
                <a:solidFill>
                  <a:schemeClr val="tx1"/>
                </a:solidFill>
                <a:latin typeface="Times New Roman" pitchFamily="18" charset="0"/>
              </a:defRPr>
            </a:lvl8pPr>
            <a:lvl9pPr marL="3886200" indent="-228600" defTabSz="1008063"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u="sng">
              <a:latin typeface="Symbol" pitchFamily="18" charset="2"/>
            </a:endParaRPr>
          </a:p>
        </p:txBody>
      </p:sp>
      <p:sp>
        <p:nvSpPr>
          <p:cNvPr id="11" name="Text Box 4"/>
          <p:cNvSpPr txBox="1">
            <a:spLocks noChangeArrowheads="1"/>
          </p:cNvSpPr>
          <p:nvPr/>
        </p:nvSpPr>
        <p:spPr bwMode="auto">
          <a:xfrm>
            <a:off x="2133600" y="5638800"/>
            <a:ext cx="4286731" cy="400099"/>
          </a:xfrm>
          <a:prstGeom prst="rect">
            <a:avLst/>
          </a:prstGeom>
          <a:solidFill>
            <a:schemeClr val="accent1">
              <a:lumMod val="20000"/>
              <a:lumOff val="80000"/>
            </a:schemeClr>
          </a:solidFill>
          <a:ln>
            <a:noFill/>
          </a:ln>
          <a:extLst/>
        </p:spPr>
        <p:txBody>
          <a:bodyPr wrap="none" lIns="91430" tIns="45715" rIns="91430" bIns="45715">
            <a:spAutoFit/>
          </a:bodyPr>
          <a:lstStyle>
            <a:lvl1pPr defTabSz="1008063">
              <a:defRPr sz="2400">
                <a:solidFill>
                  <a:schemeClr val="tx1"/>
                </a:solidFill>
                <a:latin typeface="Times New Roman" pitchFamily="18" charset="0"/>
              </a:defRPr>
            </a:lvl1pPr>
            <a:lvl2pPr marL="742950" indent="-285750" defTabSz="1008063">
              <a:defRPr sz="2400">
                <a:solidFill>
                  <a:schemeClr val="tx1"/>
                </a:solidFill>
                <a:latin typeface="Times New Roman" pitchFamily="18" charset="0"/>
              </a:defRPr>
            </a:lvl2pPr>
            <a:lvl3pPr marL="1143000" indent="-228600" defTabSz="1008063">
              <a:defRPr sz="2400">
                <a:solidFill>
                  <a:schemeClr val="tx1"/>
                </a:solidFill>
                <a:latin typeface="Times New Roman" pitchFamily="18" charset="0"/>
              </a:defRPr>
            </a:lvl3pPr>
            <a:lvl4pPr marL="1600200" indent="-228600" defTabSz="1008063">
              <a:defRPr sz="2400">
                <a:solidFill>
                  <a:schemeClr val="tx1"/>
                </a:solidFill>
                <a:latin typeface="Times New Roman" pitchFamily="18" charset="0"/>
              </a:defRPr>
            </a:lvl4pPr>
            <a:lvl5pPr marL="2057400" indent="-228600" defTabSz="1008063">
              <a:defRPr sz="2400">
                <a:solidFill>
                  <a:schemeClr val="tx1"/>
                </a:solidFill>
                <a:latin typeface="Times New Roman" pitchFamily="18" charset="0"/>
              </a:defRPr>
            </a:lvl5pPr>
            <a:lvl6pPr marL="2514600" indent="-228600" defTabSz="1008063" eaLnBrk="0" fontAlgn="base" hangingPunct="0">
              <a:spcBef>
                <a:spcPct val="0"/>
              </a:spcBef>
              <a:spcAft>
                <a:spcPct val="0"/>
              </a:spcAft>
              <a:defRPr sz="2400">
                <a:solidFill>
                  <a:schemeClr val="tx1"/>
                </a:solidFill>
                <a:latin typeface="Times New Roman" pitchFamily="18" charset="0"/>
              </a:defRPr>
            </a:lvl6pPr>
            <a:lvl7pPr marL="2971800" indent="-228600" defTabSz="1008063" eaLnBrk="0" fontAlgn="base" hangingPunct="0">
              <a:spcBef>
                <a:spcPct val="0"/>
              </a:spcBef>
              <a:spcAft>
                <a:spcPct val="0"/>
              </a:spcAft>
              <a:defRPr sz="2400">
                <a:solidFill>
                  <a:schemeClr val="tx1"/>
                </a:solidFill>
                <a:latin typeface="Times New Roman" pitchFamily="18" charset="0"/>
              </a:defRPr>
            </a:lvl7pPr>
            <a:lvl8pPr marL="3429000" indent="-228600" defTabSz="1008063" eaLnBrk="0" fontAlgn="base" hangingPunct="0">
              <a:spcBef>
                <a:spcPct val="0"/>
              </a:spcBef>
              <a:spcAft>
                <a:spcPct val="0"/>
              </a:spcAft>
              <a:defRPr sz="2400">
                <a:solidFill>
                  <a:schemeClr val="tx1"/>
                </a:solidFill>
                <a:latin typeface="Times New Roman" pitchFamily="18" charset="0"/>
              </a:defRPr>
            </a:lvl8pPr>
            <a:lvl9pPr marL="3886200" indent="-228600" defTabSz="1008063" eaLnBrk="0" fontAlgn="base" hangingPunct="0">
              <a:spcBef>
                <a:spcPct val="0"/>
              </a:spcBef>
              <a:spcAft>
                <a:spcPct val="0"/>
              </a:spcAft>
              <a:defRPr sz="2400">
                <a:solidFill>
                  <a:schemeClr val="tx1"/>
                </a:solidFill>
                <a:latin typeface="Times New Roman" pitchFamily="18" charset="0"/>
              </a:defRPr>
            </a:lvl9pPr>
          </a:lstStyle>
          <a:p>
            <a:r>
              <a:rPr lang="en-US" sz="2000" b="1" dirty="0">
                <a:solidFill>
                  <a:srgbClr val="001963"/>
                </a:solidFill>
                <a:latin typeface="+mn-lt"/>
              </a:rPr>
              <a:t>{…,-6, -5, -4} {-3, -2, -1} {0, 1, 2, …}</a:t>
            </a:r>
          </a:p>
        </p:txBody>
      </p:sp>
    </p:spTree>
    <p:extLst>
      <p:ext uri="{BB962C8B-B14F-4D97-AF65-F5344CB8AC3E}">
        <p14:creationId xmlns:p14="http://schemas.microsoft.com/office/powerpoint/2010/main" val="27352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a:r>
              <a:rPr lang="en-US"/>
              <a:t>Heuristics for Designing Test Suites</a:t>
            </a:r>
          </a:p>
        </p:txBody>
      </p:sp>
      <p:sp>
        <p:nvSpPr>
          <p:cNvPr id="20483" name="Rectangle 3"/>
          <p:cNvSpPr>
            <a:spLocks noGrp="1" noChangeArrowheads="1"/>
          </p:cNvSpPr>
          <p:nvPr>
            <p:ph idx="1"/>
          </p:nvPr>
        </p:nvSpPr>
        <p:spPr>
          <a:xfrm>
            <a:off x="685800" y="1600200"/>
            <a:ext cx="7620000" cy="4495800"/>
          </a:xfrm>
        </p:spPr>
        <p:txBody>
          <a:bodyPr/>
          <a:lstStyle/>
          <a:p>
            <a:pPr eaLnBrk="1">
              <a:buFont typeface="22 03" charset="0"/>
              <a:buNone/>
            </a:pPr>
            <a:r>
              <a:rPr lang="en-US" sz="2000" dirty="0"/>
              <a:t>A good heuristic gives:</a:t>
            </a:r>
          </a:p>
          <a:p>
            <a:pPr lvl="1" eaLnBrk="1"/>
            <a:r>
              <a:rPr lang="en-US" sz="2000" dirty="0"/>
              <a:t>Few subdomains</a:t>
            </a:r>
          </a:p>
          <a:p>
            <a:pPr lvl="1" eaLnBrk="1"/>
            <a:r>
              <a:rPr lang="en-US" sz="2000" b="1" dirty="0">
                <a:sym typeface="Symbol" pitchFamily="18" charset="2"/>
              </a:rPr>
              <a:t></a:t>
            </a:r>
            <a:r>
              <a:rPr lang="en-US" sz="2000" dirty="0"/>
              <a:t> errors </a:t>
            </a:r>
            <a:r>
              <a:rPr lang="en-US" sz="2000" dirty="0">
                <a:sym typeface="Symbol" pitchFamily="18" charset="2"/>
              </a:rPr>
              <a:t>in some class of errors E</a:t>
            </a:r>
            <a:r>
              <a:rPr lang="en-US" sz="2000" dirty="0"/>
              <a:t>, </a:t>
            </a:r>
          </a:p>
          <a:p>
            <a:pPr marL="457200" lvl="1" indent="0" eaLnBrk="1">
              <a:buNone/>
            </a:pPr>
            <a:r>
              <a:rPr lang="en-US" sz="2000" dirty="0"/>
              <a:t>      High probability that some subdomain is revealing for E 	and triggers E</a:t>
            </a:r>
          </a:p>
          <a:p>
            <a:pPr lvl="1" eaLnBrk="1"/>
            <a:endParaRPr lang="en-US" sz="2000" dirty="0"/>
          </a:p>
          <a:p>
            <a:pPr marL="0" indent="0" eaLnBrk="1">
              <a:buNone/>
            </a:pPr>
            <a:r>
              <a:rPr lang="en-US" sz="2000" dirty="0"/>
              <a:t>Different heuristics target different classes of errors</a:t>
            </a:r>
          </a:p>
          <a:p>
            <a:pPr lvl="1" eaLnBrk="1"/>
            <a:r>
              <a:rPr lang="en-US" sz="2000" dirty="0"/>
              <a:t>In practice, combine multiple heuristics </a:t>
            </a:r>
          </a:p>
          <a:p>
            <a:pPr lvl="1" eaLnBrk="1"/>
            <a:r>
              <a:rPr lang="en-US" sz="2000" dirty="0"/>
              <a:t>Really a way to think about and communicate your test choices</a:t>
            </a:r>
          </a:p>
        </p:txBody>
      </p:sp>
    </p:spTree>
    <p:extLst>
      <p:ext uri="{BB962C8B-B14F-4D97-AF65-F5344CB8AC3E}">
        <p14:creationId xmlns:p14="http://schemas.microsoft.com/office/powerpoint/2010/main" val="1331060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a:r>
              <a:rPr lang="en-US" dirty="0"/>
              <a:t>Black-Box Testing</a:t>
            </a:r>
          </a:p>
        </p:txBody>
      </p:sp>
      <p:sp>
        <p:nvSpPr>
          <p:cNvPr id="21507" name="Rectangle 3"/>
          <p:cNvSpPr>
            <a:spLocks noGrp="1" noChangeArrowheads="1"/>
          </p:cNvSpPr>
          <p:nvPr>
            <p:ph idx="1"/>
          </p:nvPr>
        </p:nvSpPr>
        <p:spPr>
          <a:xfrm>
            <a:off x="685800" y="1600200"/>
            <a:ext cx="8001000" cy="4876800"/>
          </a:xfrm>
        </p:spPr>
        <p:txBody>
          <a:bodyPr>
            <a:normAutofit/>
          </a:bodyPr>
          <a:lstStyle/>
          <a:p>
            <a:pPr marL="0" indent="0" eaLnBrk="1">
              <a:buNone/>
            </a:pPr>
            <a:r>
              <a:rPr lang="en-US" sz="2000" dirty="0">
                <a:solidFill>
                  <a:schemeClr val="accent6"/>
                </a:solidFill>
              </a:rPr>
              <a:t>Heuristic: Explore alternate cases in the specification</a:t>
            </a:r>
          </a:p>
          <a:p>
            <a:pPr marL="457200" lvl="1" indent="0" eaLnBrk="1">
              <a:buNone/>
            </a:pPr>
            <a:r>
              <a:rPr lang="en-US" sz="2000" dirty="0"/>
              <a:t>Procedure is a </a:t>
            </a:r>
            <a:r>
              <a:rPr lang="en-US" sz="2000" dirty="0">
                <a:solidFill>
                  <a:srgbClr val="0206AC"/>
                </a:solidFill>
              </a:rPr>
              <a:t>black box</a:t>
            </a:r>
            <a:r>
              <a:rPr lang="en-US" sz="2000" dirty="0">
                <a:solidFill>
                  <a:schemeClr val="tx1"/>
                </a:solidFill>
              </a:rPr>
              <a:t>:</a:t>
            </a:r>
            <a:r>
              <a:rPr lang="en-US" sz="2000" dirty="0"/>
              <a:t>  interface visible, internals hidden</a:t>
            </a:r>
          </a:p>
          <a:p>
            <a:pPr marL="0" indent="0" eaLnBrk="1">
              <a:buNone/>
            </a:pPr>
            <a:endParaRPr lang="en-US" sz="2000" dirty="0">
              <a:solidFill>
                <a:schemeClr val="accent6"/>
              </a:solidFill>
            </a:endParaRPr>
          </a:p>
          <a:p>
            <a:pPr marL="0" indent="0" eaLnBrk="1">
              <a:buNone/>
            </a:pPr>
            <a:r>
              <a:rPr lang="en-US" sz="2000" dirty="0"/>
              <a:t>Example</a:t>
            </a:r>
          </a:p>
          <a:p>
            <a:pPr marL="457200" lvl="1" indent="0">
              <a:buNone/>
            </a:pPr>
            <a:r>
              <a:rPr lang="en-US" sz="2000" b="1" i="1" dirty="0">
                <a:solidFill>
                  <a:srgbClr val="7030A0"/>
                </a:solidFill>
                <a:latin typeface="Courier New" pitchFamily="49" charset="0"/>
              </a:rPr>
              <a:t>  // returns:  a &gt; b </a:t>
            </a:r>
            <a:r>
              <a:rPr lang="en-US" sz="2000" b="1" dirty="0">
                <a:solidFill>
                  <a:srgbClr val="7030A0"/>
                </a:solidFill>
                <a:latin typeface="Courier New" pitchFamily="49" charset="0"/>
              </a:rPr>
              <a:t>⇒</a:t>
            </a:r>
            <a:r>
              <a:rPr lang="en-US" sz="2000" b="1" i="1" dirty="0">
                <a:solidFill>
                  <a:srgbClr val="7030A0"/>
                </a:solidFill>
                <a:latin typeface="Courier New" pitchFamily="49" charset="0"/>
              </a:rPr>
              <a:t> returns a</a:t>
            </a:r>
            <a:br>
              <a:rPr lang="en-US" sz="2000" b="1" i="1" dirty="0">
                <a:solidFill>
                  <a:srgbClr val="7030A0"/>
                </a:solidFill>
                <a:latin typeface="Courier New" pitchFamily="49" charset="0"/>
              </a:rPr>
            </a:br>
            <a:r>
              <a:rPr lang="en-US" sz="2000" b="1" i="1" dirty="0">
                <a:solidFill>
                  <a:srgbClr val="7030A0"/>
                </a:solidFill>
                <a:latin typeface="Courier New" pitchFamily="49" charset="0"/>
              </a:rPr>
              <a:t>  //           a &lt; b </a:t>
            </a:r>
            <a:r>
              <a:rPr lang="en-US" sz="2000" b="1" dirty="0">
                <a:solidFill>
                  <a:srgbClr val="7030A0"/>
                </a:solidFill>
                <a:latin typeface="Courier New" pitchFamily="49" charset="0"/>
              </a:rPr>
              <a:t>⇒</a:t>
            </a:r>
            <a:r>
              <a:rPr lang="en-US" sz="2000" b="1" i="1" dirty="0">
                <a:solidFill>
                  <a:srgbClr val="7030A0"/>
                </a:solidFill>
                <a:latin typeface="Courier New" pitchFamily="49" charset="0"/>
              </a:rPr>
              <a:t> returns b</a:t>
            </a:r>
            <a:br>
              <a:rPr lang="en-US" sz="2000" b="1" i="1" dirty="0">
                <a:solidFill>
                  <a:srgbClr val="7030A0"/>
                </a:solidFill>
                <a:latin typeface="Courier New" pitchFamily="49" charset="0"/>
              </a:rPr>
            </a:br>
            <a:r>
              <a:rPr lang="en-US" sz="2000" b="1" i="1" dirty="0">
                <a:solidFill>
                  <a:srgbClr val="7030A0"/>
                </a:solidFill>
                <a:latin typeface="Courier New" pitchFamily="49" charset="0"/>
              </a:rPr>
              <a:t>  //           a = b </a:t>
            </a:r>
            <a:r>
              <a:rPr lang="en-US" sz="2000" b="1" dirty="0">
                <a:solidFill>
                  <a:srgbClr val="7030A0"/>
                </a:solidFill>
                <a:latin typeface="Courier New" pitchFamily="49" charset="0"/>
              </a:rPr>
              <a:t>⇒</a:t>
            </a:r>
            <a:r>
              <a:rPr lang="en-US" sz="2000" b="1" i="1" dirty="0">
                <a:solidFill>
                  <a:srgbClr val="7030A0"/>
                </a:solidFill>
                <a:latin typeface="Courier New" pitchFamily="49" charset="0"/>
              </a:rPr>
              <a:t> returns a</a:t>
            </a:r>
          </a:p>
          <a:p>
            <a:pPr marL="457200" lvl="1" indent="0" eaLnBrk="1">
              <a:buNone/>
            </a:pPr>
            <a:r>
              <a:rPr lang="en-US" sz="2000" b="1" i="1" dirty="0">
                <a:solidFill>
                  <a:srgbClr val="9C20EE"/>
                </a:solidFill>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max</a:t>
            </a:r>
            <a:r>
              <a:rPr lang="en-US" sz="2000" b="1" dirty="0">
                <a:latin typeface="Courier New" pitchFamily="49" charset="0"/>
              </a:rPr>
              <a:t>(</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a</a:t>
            </a:r>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b</a:t>
            </a:r>
            <a:r>
              <a:rPr lang="en-US" sz="2000" b="1" dirty="0">
                <a:latin typeface="Courier New" pitchFamily="49" charset="0"/>
              </a:rPr>
              <a:t>) {…}</a:t>
            </a:r>
            <a:br>
              <a:rPr lang="en-US" sz="2000" b="1" dirty="0">
                <a:latin typeface="Courier New" pitchFamily="49" charset="0"/>
              </a:rPr>
            </a:br>
            <a:endParaRPr lang="en-US" sz="2000" b="1" dirty="0">
              <a:solidFill>
                <a:schemeClr val="accent2"/>
              </a:solidFill>
            </a:endParaRPr>
          </a:p>
          <a:p>
            <a:pPr marL="457200" lvl="1" indent="0" eaLnBrk="1">
              <a:buNone/>
            </a:pPr>
            <a:r>
              <a:rPr lang="en-US" sz="2000" dirty="0"/>
              <a:t>3 cases lead to 3 tests</a:t>
            </a:r>
          </a:p>
          <a:p>
            <a:pPr marL="457200" lvl="1" indent="0" eaLnBrk="1">
              <a:buNone/>
            </a:pPr>
            <a:r>
              <a:rPr lang="en-US" sz="2000" dirty="0"/>
              <a:t>	(4, 3)  ⇒ 4   </a:t>
            </a:r>
            <a:r>
              <a:rPr lang="en-US" sz="2000" i="1" dirty="0"/>
              <a:t>(i.e. any input in the subdomain a &gt; b)</a:t>
            </a:r>
            <a:r>
              <a:rPr lang="en-US" sz="2000" dirty="0"/>
              <a:t> </a:t>
            </a:r>
            <a:br>
              <a:rPr lang="en-US" sz="2000" dirty="0"/>
            </a:br>
            <a:r>
              <a:rPr lang="en-US" sz="2000" dirty="0"/>
              <a:t> 	(3, 4)  ⇒ 4   </a:t>
            </a:r>
            <a:r>
              <a:rPr lang="en-US" sz="2000" i="1" dirty="0"/>
              <a:t>(i.e. any input in the subdomain a &lt; b)</a:t>
            </a:r>
            <a:br>
              <a:rPr lang="en-US" sz="2000" i="1" dirty="0"/>
            </a:br>
            <a:r>
              <a:rPr lang="en-US" sz="2000" i="1" dirty="0"/>
              <a:t> 	</a:t>
            </a:r>
            <a:r>
              <a:rPr lang="en-US" sz="2000" dirty="0"/>
              <a:t>(3, 3)  ⇒ 3   </a:t>
            </a:r>
            <a:r>
              <a:rPr lang="en-US" sz="2000" i="1" dirty="0"/>
              <a:t>(i.e. any input in the subdomain a = b)</a:t>
            </a:r>
            <a:r>
              <a:rPr lang="en-US" sz="2000" dirty="0"/>
              <a:t> </a:t>
            </a:r>
          </a:p>
        </p:txBody>
      </p:sp>
    </p:spTree>
    <p:extLst>
      <p:ext uri="{BB962C8B-B14F-4D97-AF65-F5344CB8AC3E}">
        <p14:creationId xmlns:p14="http://schemas.microsoft.com/office/powerpoint/2010/main" val="194096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Black Box Testing: Advantages</a:t>
            </a:r>
          </a:p>
        </p:txBody>
      </p:sp>
      <p:sp>
        <p:nvSpPr>
          <p:cNvPr id="20483" name="Rectangle 3"/>
          <p:cNvSpPr>
            <a:spLocks noGrp="1" noChangeArrowheads="1"/>
          </p:cNvSpPr>
          <p:nvPr>
            <p:ph type="body" idx="1"/>
          </p:nvPr>
        </p:nvSpPr>
        <p:spPr/>
        <p:txBody>
          <a:bodyPr/>
          <a:lstStyle/>
          <a:p>
            <a:pPr marL="0" indent="0">
              <a:buNone/>
            </a:pPr>
            <a:endParaRPr lang="en-US" sz="2000" dirty="0">
              <a:solidFill>
                <a:schemeClr val="accent6"/>
              </a:solidFill>
            </a:endParaRPr>
          </a:p>
          <a:p>
            <a:pPr marL="0" indent="0">
              <a:buNone/>
            </a:pPr>
            <a:r>
              <a:rPr lang="en-US" sz="2000" dirty="0">
                <a:solidFill>
                  <a:schemeClr val="accent6"/>
                </a:solidFill>
              </a:rPr>
              <a:t>Process is not influenced by component being tested</a:t>
            </a:r>
          </a:p>
          <a:p>
            <a:pPr lvl="1"/>
            <a:r>
              <a:rPr lang="en-US" sz="2000" dirty="0"/>
              <a:t>Assumptions embodied in code not propagated to test data</a:t>
            </a:r>
          </a:p>
          <a:p>
            <a:pPr lvl="1"/>
            <a:r>
              <a:rPr lang="en-US" sz="2000" dirty="0"/>
              <a:t>(Avoids “group-think” of making the same mistake)</a:t>
            </a:r>
          </a:p>
          <a:p>
            <a:pPr marL="0" indent="0">
              <a:buNone/>
            </a:pPr>
            <a:endParaRPr lang="en-US" sz="2000" dirty="0">
              <a:solidFill>
                <a:schemeClr val="accent6"/>
              </a:solidFill>
            </a:endParaRPr>
          </a:p>
          <a:p>
            <a:pPr marL="0" indent="0">
              <a:buNone/>
            </a:pPr>
            <a:r>
              <a:rPr lang="en-US" sz="2000" dirty="0">
                <a:solidFill>
                  <a:schemeClr val="accent6"/>
                </a:solidFill>
              </a:rPr>
              <a:t>Robust with respect to changes in implementation</a:t>
            </a:r>
          </a:p>
          <a:p>
            <a:pPr lvl="1"/>
            <a:r>
              <a:rPr lang="en-US" sz="2000" dirty="0"/>
              <a:t>Test data need not be changed when code is changed</a:t>
            </a:r>
          </a:p>
          <a:p>
            <a:pPr marL="0" indent="0">
              <a:buNone/>
            </a:pPr>
            <a:endParaRPr lang="en-US" sz="2000" dirty="0">
              <a:solidFill>
                <a:schemeClr val="accent6"/>
              </a:solidFill>
            </a:endParaRPr>
          </a:p>
          <a:p>
            <a:pPr marL="0" indent="0">
              <a:buNone/>
            </a:pPr>
            <a:r>
              <a:rPr lang="en-US" sz="2000" dirty="0">
                <a:solidFill>
                  <a:schemeClr val="accent6"/>
                </a:solidFill>
              </a:rPr>
              <a:t>Allows for independent testers</a:t>
            </a:r>
          </a:p>
          <a:p>
            <a:pPr lvl="1"/>
            <a:r>
              <a:rPr lang="en-US" sz="2000" dirty="0"/>
              <a:t>Testers need not be familiar with code</a:t>
            </a:r>
          </a:p>
          <a:p>
            <a:pPr lvl="1"/>
            <a:r>
              <a:rPr lang="en-US" sz="2000" dirty="0"/>
              <a:t>Tests can be developed before the code</a:t>
            </a:r>
          </a:p>
        </p:txBody>
      </p:sp>
    </p:spTree>
    <p:extLst>
      <p:ext uri="{BB962C8B-B14F-4D97-AF65-F5344CB8AC3E}">
        <p14:creationId xmlns:p14="http://schemas.microsoft.com/office/powerpoint/2010/main" val="1484680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a:r>
              <a:rPr lang="en-US"/>
              <a:t>More Complex Example</a:t>
            </a:r>
          </a:p>
        </p:txBody>
      </p:sp>
      <p:sp>
        <p:nvSpPr>
          <p:cNvPr id="23555" name="Rectangle 3"/>
          <p:cNvSpPr>
            <a:spLocks noGrp="1" noChangeArrowheads="1"/>
          </p:cNvSpPr>
          <p:nvPr>
            <p:ph idx="1"/>
          </p:nvPr>
        </p:nvSpPr>
        <p:spPr/>
        <p:txBody>
          <a:bodyPr>
            <a:normAutofit/>
          </a:bodyPr>
          <a:lstStyle/>
          <a:p>
            <a:pPr marL="0" indent="0" eaLnBrk="1">
              <a:buNone/>
            </a:pPr>
            <a:r>
              <a:rPr lang="en-US" sz="2000" dirty="0"/>
              <a:t>Write tests based on cases in the specification</a:t>
            </a:r>
          </a:p>
          <a:p>
            <a:pPr marL="457200" lvl="1" indent="0">
              <a:buNone/>
            </a:pPr>
            <a:r>
              <a:rPr lang="en-US" sz="2000" b="1" dirty="0">
                <a:solidFill>
                  <a:srgbClr val="7030A0"/>
                </a:solidFill>
                <a:latin typeface="Courier New" pitchFamily="49" charset="0"/>
              </a:rPr>
              <a:t>// returns: the smallest </a:t>
            </a:r>
            <a:r>
              <a:rPr lang="en-US" sz="2000" b="1" dirty="0" err="1">
                <a:solidFill>
                  <a:srgbClr val="7030A0"/>
                </a:solidFill>
                <a:latin typeface="Courier New" pitchFamily="49" charset="0"/>
              </a:rPr>
              <a:t>i</a:t>
            </a:r>
            <a:r>
              <a:rPr lang="en-US" sz="2000" b="1" dirty="0">
                <a:solidFill>
                  <a:srgbClr val="7030A0"/>
                </a:solidFill>
                <a:latin typeface="Courier New" pitchFamily="49" charset="0"/>
              </a:rPr>
              <a:t> such</a:t>
            </a:r>
            <a:br>
              <a:rPr lang="en-US" sz="2000" b="1" dirty="0">
                <a:solidFill>
                  <a:srgbClr val="7030A0"/>
                </a:solidFill>
                <a:latin typeface="Courier New" pitchFamily="49" charset="0"/>
              </a:rPr>
            </a:br>
            <a:r>
              <a:rPr lang="en-US" sz="2000" b="1" dirty="0">
                <a:solidFill>
                  <a:srgbClr val="7030A0"/>
                </a:solidFill>
                <a:latin typeface="Courier New" pitchFamily="49" charset="0"/>
              </a:rPr>
              <a:t>//          that a[</a:t>
            </a:r>
            <a:r>
              <a:rPr lang="en-US" sz="2000" b="1" dirty="0" err="1">
                <a:solidFill>
                  <a:srgbClr val="7030A0"/>
                </a:solidFill>
                <a:latin typeface="Courier New" pitchFamily="49" charset="0"/>
              </a:rPr>
              <a:t>i</a:t>
            </a:r>
            <a:r>
              <a:rPr lang="en-US" sz="2000" b="1" dirty="0">
                <a:solidFill>
                  <a:srgbClr val="7030A0"/>
                </a:solidFill>
                <a:latin typeface="Courier New" pitchFamily="49" charset="0"/>
              </a:rPr>
              <a:t>] == value</a:t>
            </a:r>
            <a:br>
              <a:rPr lang="en-US" sz="2000" b="1" dirty="0">
                <a:solidFill>
                  <a:srgbClr val="7030A0"/>
                </a:solidFill>
                <a:latin typeface="Courier New" pitchFamily="49" charset="0"/>
              </a:rPr>
            </a:br>
            <a:r>
              <a:rPr lang="en-US" sz="2000" b="1" dirty="0">
                <a:solidFill>
                  <a:srgbClr val="7030A0"/>
                </a:solidFill>
                <a:latin typeface="Courier New" pitchFamily="49" charset="0"/>
              </a:rPr>
              <a:t>// throws:  Missing if value is not in a</a:t>
            </a:r>
          </a:p>
          <a:p>
            <a:pPr marL="457200" lvl="1" indent="0" eaLnBrk="1">
              <a:buNone/>
            </a:pP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find</a:t>
            </a:r>
            <a:r>
              <a:rPr lang="en-US" sz="2000" b="1" dirty="0">
                <a:latin typeface="Courier New" pitchFamily="49" charset="0"/>
              </a:rPr>
              <a:t>(</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a</a:t>
            </a:r>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a:solidFill>
                  <a:srgbClr val="0000FF"/>
                </a:solidFill>
                <a:latin typeface="Courier New" pitchFamily="49" charset="0"/>
              </a:rPr>
              <a:t>value</a:t>
            </a:r>
            <a:r>
              <a:rPr lang="en-US" sz="2000" b="1" dirty="0">
                <a:latin typeface="Courier New" pitchFamily="49" charset="0"/>
              </a:rPr>
              <a:t>) throws Missing</a:t>
            </a:r>
            <a:br>
              <a:rPr lang="en-US" sz="2000" b="1" i="1" dirty="0">
                <a:latin typeface="Courier New" pitchFamily="49" charset="0"/>
              </a:rPr>
            </a:br>
            <a:endParaRPr lang="en-US" sz="2000" b="1" i="1" dirty="0">
              <a:solidFill>
                <a:schemeClr val="accent2"/>
              </a:solidFill>
              <a:latin typeface="Courier New" pitchFamily="49" charset="0"/>
            </a:endParaRPr>
          </a:p>
          <a:p>
            <a:pPr marL="0" indent="0" eaLnBrk="1">
              <a:buNone/>
            </a:pPr>
            <a:r>
              <a:rPr lang="en-US" sz="2000" dirty="0"/>
              <a:t>Two obvious tests:</a:t>
            </a:r>
            <a:br>
              <a:rPr lang="en-US" sz="2000" dirty="0"/>
            </a:br>
            <a:r>
              <a:rPr lang="en-US" sz="2000" dirty="0"/>
              <a:t>	(  [4, 5, 6], 5  )	⇒ 1</a:t>
            </a:r>
            <a:br>
              <a:rPr lang="en-US" sz="2000" dirty="0"/>
            </a:br>
            <a:r>
              <a:rPr lang="en-US" sz="2000" dirty="0"/>
              <a:t>	(  [4, 5, 6], 7  )	⇒ throw Missing</a:t>
            </a:r>
          </a:p>
          <a:p>
            <a:pPr marL="0" indent="0" eaLnBrk="1">
              <a:buNone/>
            </a:pPr>
            <a:r>
              <a:rPr lang="en-US" sz="2000" dirty="0"/>
              <a:t>Have we captured all the cases?</a:t>
            </a:r>
          </a:p>
          <a:p>
            <a:pPr marL="0" indent="0" eaLnBrk="1">
              <a:buNone/>
            </a:pPr>
            <a:endParaRPr lang="en-US" sz="2000" dirty="0"/>
          </a:p>
          <a:p>
            <a:pPr marL="0" indent="0" eaLnBrk="1">
              <a:buNone/>
            </a:pPr>
            <a:r>
              <a:rPr lang="en-US" sz="2000" dirty="0"/>
              <a:t>Must hunt for multiple cases</a:t>
            </a:r>
          </a:p>
          <a:p>
            <a:pPr lvl="1" eaLnBrk="1"/>
            <a:r>
              <a:rPr lang="en-US" sz="2000" dirty="0"/>
              <a:t>Including scrutiny of effects and modifies</a:t>
            </a:r>
          </a:p>
        </p:txBody>
      </p:sp>
      <p:sp>
        <p:nvSpPr>
          <p:cNvPr id="23556" name="Text Box 4"/>
          <p:cNvSpPr txBox="1">
            <a:spLocks noChangeArrowheads="1"/>
          </p:cNvSpPr>
          <p:nvPr/>
        </p:nvSpPr>
        <p:spPr bwMode="auto">
          <a:xfrm>
            <a:off x="3580968" y="4648297"/>
            <a:ext cx="184378" cy="457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30" tIns="45715" rIns="91430" bIns="45715">
            <a:spAutoFit/>
          </a:bodyPr>
          <a:lstStyle>
            <a:lvl1pPr defTabSz="1008063">
              <a:defRPr sz="2400">
                <a:solidFill>
                  <a:schemeClr val="tx1"/>
                </a:solidFill>
                <a:latin typeface="Times New Roman" pitchFamily="18" charset="0"/>
              </a:defRPr>
            </a:lvl1pPr>
            <a:lvl2pPr marL="742950" indent="-285750" defTabSz="1008063">
              <a:defRPr sz="2400">
                <a:solidFill>
                  <a:schemeClr val="tx1"/>
                </a:solidFill>
                <a:latin typeface="Times New Roman" pitchFamily="18" charset="0"/>
              </a:defRPr>
            </a:lvl2pPr>
            <a:lvl3pPr marL="1143000" indent="-228600" defTabSz="1008063">
              <a:defRPr sz="2400">
                <a:solidFill>
                  <a:schemeClr val="tx1"/>
                </a:solidFill>
                <a:latin typeface="Times New Roman" pitchFamily="18" charset="0"/>
              </a:defRPr>
            </a:lvl3pPr>
            <a:lvl4pPr marL="1600200" indent="-228600" defTabSz="1008063">
              <a:defRPr sz="2400">
                <a:solidFill>
                  <a:schemeClr val="tx1"/>
                </a:solidFill>
                <a:latin typeface="Times New Roman" pitchFamily="18" charset="0"/>
              </a:defRPr>
            </a:lvl4pPr>
            <a:lvl5pPr marL="2057400" indent="-228600" defTabSz="1008063">
              <a:defRPr sz="2400">
                <a:solidFill>
                  <a:schemeClr val="tx1"/>
                </a:solidFill>
                <a:latin typeface="Times New Roman" pitchFamily="18" charset="0"/>
              </a:defRPr>
            </a:lvl5pPr>
            <a:lvl6pPr marL="2514600" indent="-228600" defTabSz="1008063" eaLnBrk="0" fontAlgn="base" hangingPunct="0">
              <a:spcBef>
                <a:spcPct val="0"/>
              </a:spcBef>
              <a:spcAft>
                <a:spcPct val="0"/>
              </a:spcAft>
              <a:defRPr sz="2400">
                <a:solidFill>
                  <a:schemeClr val="tx1"/>
                </a:solidFill>
                <a:latin typeface="Times New Roman" pitchFamily="18" charset="0"/>
              </a:defRPr>
            </a:lvl6pPr>
            <a:lvl7pPr marL="2971800" indent="-228600" defTabSz="1008063" eaLnBrk="0" fontAlgn="base" hangingPunct="0">
              <a:spcBef>
                <a:spcPct val="0"/>
              </a:spcBef>
              <a:spcAft>
                <a:spcPct val="0"/>
              </a:spcAft>
              <a:defRPr sz="2400">
                <a:solidFill>
                  <a:schemeClr val="tx1"/>
                </a:solidFill>
                <a:latin typeface="Times New Roman" pitchFamily="18" charset="0"/>
              </a:defRPr>
            </a:lvl7pPr>
            <a:lvl8pPr marL="3429000" indent="-228600" defTabSz="1008063" eaLnBrk="0" fontAlgn="base" hangingPunct="0">
              <a:spcBef>
                <a:spcPct val="0"/>
              </a:spcBef>
              <a:spcAft>
                <a:spcPct val="0"/>
              </a:spcAft>
              <a:defRPr sz="2400">
                <a:solidFill>
                  <a:schemeClr val="tx1"/>
                </a:solidFill>
                <a:latin typeface="Times New Roman" pitchFamily="18" charset="0"/>
              </a:defRPr>
            </a:lvl8pPr>
            <a:lvl9pPr marL="3886200" indent="-228600" defTabSz="1008063"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u="sng">
              <a:latin typeface="Symbol" pitchFamily="18" charset="2"/>
            </a:endParaRPr>
          </a:p>
        </p:txBody>
      </p:sp>
      <p:sp>
        <p:nvSpPr>
          <p:cNvPr id="87045" name="Text Box 5"/>
          <p:cNvSpPr txBox="1">
            <a:spLocks noChangeArrowheads="1"/>
          </p:cNvSpPr>
          <p:nvPr/>
        </p:nvSpPr>
        <p:spPr bwMode="auto">
          <a:xfrm>
            <a:off x="5029200" y="4800600"/>
            <a:ext cx="2553884" cy="461655"/>
          </a:xfrm>
          <a:prstGeom prst="rect">
            <a:avLst/>
          </a:prstGeom>
          <a:solidFill>
            <a:srgbClr val="F7FB63"/>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430" tIns="45715" rIns="91430" bIns="45715">
            <a:spAutoFit/>
          </a:bodyPr>
          <a:lstStyle>
            <a:lvl1pPr defTabSz="1008063">
              <a:defRPr sz="2400">
                <a:solidFill>
                  <a:schemeClr val="tx1"/>
                </a:solidFill>
                <a:latin typeface="Times New Roman" pitchFamily="18" charset="0"/>
              </a:defRPr>
            </a:lvl1pPr>
            <a:lvl2pPr marL="742950" indent="-285750" defTabSz="1008063">
              <a:defRPr sz="2400">
                <a:solidFill>
                  <a:schemeClr val="tx1"/>
                </a:solidFill>
                <a:latin typeface="Times New Roman" pitchFamily="18" charset="0"/>
              </a:defRPr>
            </a:lvl2pPr>
            <a:lvl3pPr marL="1143000" indent="-228600" defTabSz="1008063">
              <a:defRPr sz="2400">
                <a:solidFill>
                  <a:schemeClr val="tx1"/>
                </a:solidFill>
                <a:latin typeface="Times New Roman" pitchFamily="18" charset="0"/>
              </a:defRPr>
            </a:lvl3pPr>
            <a:lvl4pPr marL="1600200" indent="-228600" defTabSz="1008063">
              <a:defRPr sz="2400">
                <a:solidFill>
                  <a:schemeClr val="tx1"/>
                </a:solidFill>
                <a:latin typeface="Times New Roman" pitchFamily="18" charset="0"/>
              </a:defRPr>
            </a:lvl4pPr>
            <a:lvl5pPr marL="2057400" indent="-228600" defTabSz="1008063">
              <a:defRPr sz="2400">
                <a:solidFill>
                  <a:schemeClr val="tx1"/>
                </a:solidFill>
                <a:latin typeface="Times New Roman" pitchFamily="18" charset="0"/>
              </a:defRPr>
            </a:lvl5pPr>
            <a:lvl6pPr marL="2514600" indent="-228600" defTabSz="1008063" eaLnBrk="0" fontAlgn="base" hangingPunct="0">
              <a:spcBef>
                <a:spcPct val="0"/>
              </a:spcBef>
              <a:spcAft>
                <a:spcPct val="0"/>
              </a:spcAft>
              <a:defRPr sz="2400">
                <a:solidFill>
                  <a:schemeClr val="tx1"/>
                </a:solidFill>
                <a:latin typeface="Times New Roman" pitchFamily="18" charset="0"/>
              </a:defRPr>
            </a:lvl6pPr>
            <a:lvl7pPr marL="2971800" indent="-228600" defTabSz="1008063" eaLnBrk="0" fontAlgn="base" hangingPunct="0">
              <a:spcBef>
                <a:spcPct val="0"/>
              </a:spcBef>
              <a:spcAft>
                <a:spcPct val="0"/>
              </a:spcAft>
              <a:defRPr sz="2400">
                <a:solidFill>
                  <a:schemeClr val="tx1"/>
                </a:solidFill>
                <a:latin typeface="Times New Roman" pitchFamily="18" charset="0"/>
              </a:defRPr>
            </a:lvl7pPr>
            <a:lvl8pPr marL="3429000" indent="-228600" defTabSz="1008063" eaLnBrk="0" fontAlgn="base" hangingPunct="0">
              <a:spcBef>
                <a:spcPct val="0"/>
              </a:spcBef>
              <a:spcAft>
                <a:spcPct val="0"/>
              </a:spcAft>
              <a:defRPr sz="2400">
                <a:solidFill>
                  <a:schemeClr val="tx1"/>
                </a:solidFill>
                <a:latin typeface="Times New Roman" pitchFamily="18" charset="0"/>
              </a:defRPr>
            </a:lvl8pPr>
            <a:lvl9pPr marL="3886200" indent="-228600" defTabSz="1008063"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001963"/>
                </a:solidFill>
                <a:latin typeface="Symbol" pitchFamily="18" charset="2"/>
              </a:rPr>
              <a:t>(  [4, 5, 5], 5  ) </a:t>
            </a:r>
            <a:r>
              <a:rPr lang="en-US" dirty="0"/>
              <a:t>⇒</a:t>
            </a:r>
            <a:r>
              <a:rPr lang="en-US" b="1" dirty="0">
                <a:solidFill>
                  <a:srgbClr val="001963"/>
                </a:solidFill>
                <a:latin typeface="Symbol" pitchFamily="18" charset="2"/>
              </a:rPr>
              <a:t> 1</a:t>
            </a:r>
          </a:p>
        </p:txBody>
      </p:sp>
    </p:spTree>
    <p:extLst>
      <p:ext uri="{BB962C8B-B14F-4D97-AF65-F5344CB8AC3E}">
        <p14:creationId xmlns:p14="http://schemas.microsoft.com/office/powerpoint/2010/main" val="3328473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a:r>
              <a:rPr lang="en-US" dirty="0"/>
              <a:t>Heuristic: Boundary Testing</a:t>
            </a:r>
          </a:p>
        </p:txBody>
      </p:sp>
      <p:sp>
        <p:nvSpPr>
          <p:cNvPr id="88067" name="Rectangle 3"/>
          <p:cNvSpPr>
            <a:spLocks noGrp="1" noChangeArrowheads="1"/>
          </p:cNvSpPr>
          <p:nvPr>
            <p:ph type="body" idx="1"/>
          </p:nvPr>
        </p:nvSpPr>
        <p:spPr>
          <a:xfrm>
            <a:off x="671252" y="1627263"/>
            <a:ext cx="8325822" cy="4773537"/>
          </a:xfrm>
        </p:spPr>
        <p:txBody>
          <a:bodyPr/>
          <a:lstStyle/>
          <a:p>
            <a:pPr marL="0" indent="0" eaLnBrk="1">
              <a:buNone/>
            </a:pPr>
            <a:r>
              <a:rPr lang="en-US" sz="2000" dirty="0">
                <a:solidFill>
                  <a:schemeClr val="accent6"/>
                </a:solidFill>
              </a:rPr>
              <a:t>Create tests at the edges of subdomains</a:t>
            </a:r>
          </a:p>
          <a:p>
            <a:pPr marL="0" indent="0" eaLnBrk="1">
              <a:buNone/>
            </a:pPr>
            <a:endParaRPr lang="en-US" sz="2000" dirty="0">
              <a:solidFill>
                <a:schemeClr val="accent6"/>
              </a:solidFill>
            </a:endParaRPr>
          </a:p>
          <a:p>
            <a:pPr marL="0" indent="0" eaLnBrk="1">
              <a:buNone/>
            </a:pPr>
            <a:r>
              <a:rPr lang="en-US" sz="2000" dirty="0"/>
              <a:t>Why? </a:t>
            </a:r>
          </a:p>
          <a:p>
            <a:pPr lvl="1" eaLnBrk="1"/>
            <a:r>
              <a:rPr lang="en-US" sz="2000" dirty="0"/>
              <a:t>Off-by-one bugs</a:t>
            </a:r>
          </a:p>
          <a:p>
            <a:pPr lvl="1" eaLnBrk="1"/>
            <a:r>
              <a:rPr lang="en-US" sz="2000" dirty="0"/>
              <a:t>“Empty” cases (0 elements,</a:t>
            </a:r>
          </a:p>
          <a:p>
            <a:pPr marL="457200" lvl="1" indent="0" eaLnBrk="1">
              <a:buNone/>
            </a:pPr>
            <a:r>
              <a:rPr lang="en-US" sz="2000" dirty="0"/>
              <a:t>    null, …)</a:t>
            </a:r>
          </a:p>
          <a:p>
            <a:pPr lvl="1" eaLnBrk="1"/>
            <a:r>
              <a:rPr lang="en-US" sz="2000" dirty="0"/>
              <a:t>Overflow errors in arithmetic</a:t>
            </a:r>
          </a:p>
          <a:p>
            <a:pPr lvl="1" eaLnBrk="1"/>
            <a:r>
              <a:rPr lang="en-US" sz="2000" dirty="0"/>
              <a:t>Object aliasing</a:t>
            </a:r>
          </a:p>
          <a:p>
            <a:pPr marL="0" indent="0" eaLnBrk="1">
              <a:buNone/>
            </a:pPr>
            <a:endParaRPr lang="en-US" sz="2000" dirty="0">
              <a:solidFill>
                <a:schemeClr val="accent6"/>
              </a:solidFill>
            </a:endParaRPr>
          </a:p>
          <a:p>
            <a:pPr marL="0" indent="0" eaLnBrk="1">
              <a:buNone/>
            </a:pPr>
            <a:r>
              <a:rPr lang="en-US" sz="2000" dirty="0"/>
              <a:t>Small subdomains at the edges of the “main” subdomains have a high probability of revealing many common errors</a:t>
            </a:r>
          </a:p>
          <a:p>
            <a:pPr lvl="1" eaLnBrk="1"/>
            <a:r>
              <a:rPr lang="en-US" sz="2000" dirty="0"/>
              <a:t>Also, you might have </a:t>
            </a:r>
            <a:r>
              <a:rPr lang="en-US" sz="2000" dirty="0" err="1"/>
              <a:t>misdrawn</a:t>
            </a:r>
            <a:r>
              <a:rPr lang="en-US" sz="2000" dirty="0"/>
              <a:t> the boundaries</a:t>
            </a:r>
          </a:p>
        </p:txBody>
      </p:sp>
      <p:grpSp>
        <p:nvGrpSpPr>
          <p:cNvPr id="6" name="Group 5"/>
          <p:cNvGrpSpPr/>
          <p:nvPr/>
        </p:nvGrpSpPr>
        <p:grpSpPr>
          <a:xfrm>
            <a:off x="5822314" y="2107496"/>
            <a:ext cx="2831557" cy="2049297"/>
            <a:chOff x="5822314" y="2107496"/>
            <a:chExt cx="3174760" cy="2320549"/>
          </a:xfrm>
        </p:grpSpPr>
        <p:sp>
          <p:nvSpPr>
            <p:cNvPr id="24580" name="Rectangle 4"/>
            <p:cNvSpPr>
              <a:spLocks noChangeArrowheads="1"/>
            </p:cNvSpPr>
            <p:nvPr/>
          </p:nvSpPr>
          <p:spPr bwMode="auto">
            <a:xfrm>
              <a:off x="5822314" y="2107496"/>
              <a:ext cx="3174760" cy="2320549"/>
            </a:xfrm>
            <a:prstGeom prst="rect">
              <a:avLst/>
            </a:prstGeom>
            <a:solidFill>
              <a:srgbClr val="99FFCC"/>
            </a:solidFill>
            <a:ln w="28575">
              <a:solidFill>
                <a:schemeClr val="tx1"/>
              </a:solidFill>
              <a:miter lim="800000"/>
              <a:headEnd type="none" w="sm" len="sm"/>
              <a:tailEnd type="none" w="sm" len="sm"/>
            </a:ln>
          </p:spPr>
          <p:txBody>
            <a:bodyPr wrap="none" lIns="82945" tIns="41473" rIns="82945" bIns="41473" anchor="ctr"/>
            <a:lstStyle/>
            <a:p>
              <a:endParaRPr lang="en-US"/>
            </a:p>
          </p:txBody>
        </p:sp>
        <p:grpSp>
          <p:nvGrpSpPr>
            <p:cNvPr id="24581" name="Group 5"/>
            <p:cNvGrpSpPr>
              <a:grpSpLocks/>
            </p:cNvGrpSpPr>
            <p:nvPr/>
          </p:nvGrpSpPr>
          <p:grpSpPr bwMode="auto">
            <a:xfrm>
              <a:off x="5822314" y="2107496"/>
              <a:ext cx="3174760" cy="2320549"/>
              <a:chOff x="4080" y="1248"/>
              <a:chExt cx="1488" cy="1152"/>
            </a:xfrm>
          </p:grpSpPr>
          <p:sp>
            <p:nvSpPr>
              <p:cNvPr id="24602" name="Freeform 6"/>
              <p:cNvSpPr>
                <a:spLocks/>
              </p:cNvSpPr>
              <p:nvPr/>
            </p:nvSpPr>
            <p:spPr bwMode="auto">
              <a:xfrm>
                <a:off x="4608" y="1248"/>
                <a:ext cx="648" cy="1152"/>
              </a:xfrm>
              <a:custGeom>
                <a:avLst/>
                <a:gdLst>
                  <a:gd name="T0" fmla="*/ 192 w 648"/>
                  <a:gd name="T1" fmla="*/ 0 h 1152"/>
                  <a:gd name="T2" fmla="*/ 0 w 648"/>
                  <a:gd name="T3" fmla="*/ 528 h 1152"/>
                  <a:gd name="T4" fmla="*/ 192 w 648"/>
                  <a:gd name="T5" fmla="*/ 864 h 1152"/>
                  <a:gd name="T6" fmla="*/ 576 w 648"/>
                  <a:gd name="T7" fmla="*/ 1008 h 1152"/>
                  <a:gd name="T8" fmla="*/ 624 w 648"/>
                  <a:gd name="T9" fmla="*/ 1152 h 1152"/>
                  <a:gd name="T10" fmla="*/ 0 60000 65536"/>
                  <a:gd name="T11" fmla="*/ 0 60000 65536"/>
                  <a:gd name="T12" fmla="*/ 0 60000 65536"/>
                  <a:gd name="T13" fmla="*/ 0 60000 65536"/>
                  <a:gd name="T14" fmla="*/ 0 60000 65536"/>
                  <a:gd name="T15" fmla="*/ 0 w 648"/>
                  <a:gd name="T16" fmla="*/ 0 h 1152"/>
                  <a:gd name="T17" fmla="*/ 648 w 648"/>
                  <a:gd name="T18" fmla="*/ 1152 h 1152"/>
                </a:gdLst>
                <a:ahLst/>
                <a:cxnLst>
                  <a:cxn ang="T10">
                    <a:pos x="T0" y="T1"/>
                  </a:cxn>
                  <a:cxn ang="T11">
                    <a:pos x="T2" y="T3"/>
                  </a:cxn>
                  <a:cxn ang="T12">
                    <a:pos x="T4" y="T5"/>
                  </a:cxn>
                  <a:cxn ang="T13">
                    <a:pos x="T6" y="T7"/>
                  </a:cxn>
                  <a:cxn ang="T14">
                    <a:pos x="T8" y="T9"/>
                  </a:cxn>
                </a:cxnLst>
                <a:rect l="T15" t="T16" r="T17" b="T18"/>
                <a:pathLst>
                  <a:path w="648" h="1152">
                    <a:moveTo>
                      <a:pt x="192" y="0"/>
                    </a:moveTo>
                    <a:cubicBezTo>
                      <a:pt x="96" y="192"/>
                      <a:pt x="0" y="384"/>
                      <a:pt x="0" y="528"/>
                    </a:cubicBezTo>
                    <a:cubicBezTo>
                      <a:pt x="0" y="672"/>
                      <a:pt x="96" y="784"/>
                      <a:pt x="192" y="864"/>
                    </a:cubicBezTo>
                    <a:cubicBezTo>
                      <a:pt x="288" y="944"/>
                      <a:pt x="504" y="960"/>
                      <a:pt x="576" y="1008"/>
                    </a:cubicBezTo>
                    <a:cubicBezTo>
                      <a:pt x="648" y="1056"/>
                      <a:pt x="616" y="1128"/>
                      <a:pt x="624" y="1152"/>
                    </a:cubicBezTo>
                  </a:path>
                </a:pathLst>
              </a:custGeom>
              <a:noFill/>
              <a:ln w="12700" cap="flat" cmpd="sng">
                <a:solidFill>
                  <a:schemeClr val="tx1"/>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4603" name="Freeform 7"/>
              <p:cNvSpPr>
                <a:spLocks/>
              </p:cNvSpPr>
              <p:nvPr/>
            </p:nvSpPr>
            <p:spPr bwMode="auto">
              <a:xfrm>
                <a:off x="4080" y="1728"/>
                <a:ext cx="1488" cy="336"/>
              </a:xfrm>
              <a:custGeom>
                <a:avLst/>
                <a:gdLst>
                  <a:gd name="T0" fmla="*/ 0 w 1488"/>
                  <a:gd name="T1" fmla="*/ 288 h 336"/>
                  <a:gd name="T2" fmla="*/ 48 w 1488"/>
                  <a:gd name="T3" fmla="*/ 288 h 336"/>
                  <a:gd name="T4" fmla="*/ 288 w 1488"/>
                  <a:gd name="T5" fmla="*/ 48 h 336"/>
                  <a:gd name="T6" fmla="*/ 576 w 1488"/>
                  <a:gd name="T7" fmla="*/ 336 h 336"/>
                  <a:gd name="T8" fmla="*/ 1056 w 1488"/>
                  <a:gd name="T9" fmla="*/ 48 h 336"/>
                  <a:gd name="T10" fmla="*/ 1488 w 1488"/>
                  <a:gd name="T11" fmla="*/ 48 h 336"/>
                  <a:gd name="T12" fmla="*/ 0 60000 65536"/>
                  <a:gd name="T13" fmla="*/ 0 60000 65536"/>
                  <a:gd name="T14" fmla="*/ 0 60000 65536"/>
                  <a:gd name="T15" fmla="*/ 0 60000 65536"/>
                  <a:gd name="T16" fmla="*/ 0 60000 65536"/>
                  <a:gd name="T17" fmla="*/ 0 60000 65536"/>
                  <a:gd name="T18" fmla="*/ 0 w 1488"/>
                  <a:gd name="T19" fmla="*/ 0 h 336"/>
                  <a:gd name="T20" fmla="*/ 1488 w 148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1488" h="336">
                    <a:moveTo>
                      <a:pt x="0" y="288"/>
                    </a:moveTo>
                    <a:cubicBezTo>
                      <a:pt x="0" y="308"/>
                      <a:pt x="0" y="328"/>
                      <a:pt x="48" y="288"/>
                    </a:cubicBezTo>
                    <a:cubicBezTo>
                      <a:pt x="96" y="248"/>
                      <a:pt x="200" y="40"/>
                      <a:pt x="288" y="48"/>
                    </a:cubicBezTo>
                    <a:cubicBezTo>
                      <a:pt x="376" y="56"/>
                      <a:pt x="448" y="336"/>
                      <a:pt x="576" y="336"/>
                    </a:cubicBezTo>
                    <a:cubicBezTo>
                      <a:pt x="704" y="336"/>
                      <a:pt x="904" y="96"/>
                      <a:pt x="1056" y="48"/>
                    </a:cubicBezTo>
                    <a:cubicBezTo>
                      <a:pt x="1208" y="0"/>
                      <a:pt x="1348" y="24"/>
                      <a:pt x="1488" y="48"/>
                    </a:cubicBezTo>
                  </a:path>
                </a:pathLst>
              </a:custGeom>
              <a:noFill/>
              <a:ln w="12700" cap="flat" cmpd="sng">
                <a:solidFill>
                  <a:schemeClr val="tx1"/>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4604" name="Freeform 8"/>
              <p:cNvSpPr>
                <a:spLocks/>
              </p:cNvSpPr>
              <p:nvPr/>
            </p:nvSpPr>
            <p:spPr bwMode="auto">
              <a:xfrm>
                <a:off x="5136" y="1248"/>
                <a:ext cx="328" cy="528"/>
              </a:xfrm>
              <a:custGeom>
                <a:avLst/>
                <a:gdLst>
                  <a:gd name="T0" fmla="*/ 48 w 328"/>
                  <a:gd name="T1" fmla="*/ 528 h 528"/>
                  <a:gd name="T2" fmla="*/ 0 w 328"/>
                  <a:gd name="T3" fmla="*/ 384 h 528"/>
                  <a:gd name="T4" fmla="*/ 48 w 328"/>
                  <a:gd name="T5" fmla="*/ 240 h 528"/>
                  <a:gd name="T6" fmla="*/ 288 w 328"/>
                  <a:gd name="T7" fmla="*/ 144 h 528"/>
                  <a:gd name="T8" fmla="*/ 288 w 328"/>
                  <a:gd name="T9" fmla="*/ 0 h 528"/>
                  <a:gd name="T10" fmla="*/ 0 60000 65536"/>
                  <a:gd name="T11" fmla="*/ 0 60000 65536"/>
                  <a:gd name="T12" fmla="*/ 0 60000 65536"/>
                  <a:gd name="T13" fmla="*/ 0 60000 65536"/>
                  <a:gd name="T14" fmla="*/ 0 60000 65536"/>
                  <a:gd name="T15" fmla="*/ 0 w 328"/>
                  <a:gd name="T16" fmla="*/ 0 h 528"/>
                  <a:gd name="T17" fmla="*/ 328 w 328"/>
                  <a:gd name="T18" fmla="*/ 528 h 528"/>
                </a:gdLst>
                <a:ahLst/>
                <a:cxnLst>
                  <a:cxn ang="T10">
                    <a:pos x="T0" y="T1"/>
                  </a:cxn>
                  <a:cxn ang="T11">
                    <a:pos x="T2" y="T3"/>
                  </a:cxn>
                  <a:cxn ang="T12">
                    <a:pos x="T4" y="T5"/>
                  </a:cxn>
                  <a:cxn ang="T13">
                    <a:pos x="T6" y="T7"/>
                  </a:cxn>
                  <a:cxn ang="T14">
                    <a:pos x="T8" y="T9"/>
                  </a:cxn>
                </a:cxnLst>
                <a:rect l="T15" t="T16" r="T17" b="T18"/>
                <a:pathLst>
                  <a:path w="328" h="528">
                    <a:moveTo>
                      <a:pt x="48" y="528"/>
                    </a:moveTo>
                    <a:cubicBezTo>
                      <a:pt x="24" y="480"/>
                      <a:pt x="0" y="432"/>
                      <a:pt x="0" y="384"/>
                    </a:cubicBezTo>
                    <a:cubicBezTo>
                      <a:pt x="0" y="336"/>
                      <a:pt x="0" y="280"/>
                      <a:pt x="48" y="240"/>
                    </a:cubicBezTo>
                    <a:cubicBezTo>
                      <a:pt x="96" y="200"/>
                      <a:pt x="248" y="184"/>
                      <a:pt x="288" y="144"/>
                    </a:cubicBezTo>
                    <a:cubicBezTo>
                      <a:pt x="328" y="104"/>
                      <a:pt x="308" y="52"/>
                      <a:pt x="288" y="0"/>
                    </a:cubicBezTo>
                  </a:path>
                </a:pathLst>
              </a:custGeom>
              <a:noFill/>
              <a:ln w="12700" cap="flat" cmpd="sng">
                <a:solidFill>
                  <a:schemeClr val="tx1"/>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 name="Group 30"/>
            <p:cNvGrpSpPr>
              <a:grpSpLocks/>
            </p:cNvGrpSpPr>
            <p:nvPr/>
          </p:nvGrpSpPr>
          <p:grpSpPr bwMode="auto">
            <a:xfrm>
              <a:off x="6321606" y="2180295"/>
              <a:ext cx="2460295" cy="1976498"/>
              <a:chOff x="4845" y="1464"/>
              <a:chExt cx="1153" cy="981"/>
            </a:xfrm>
          </p:grpSpPr>
          <p:sp>
            <p:nvSpPr>
              <p:cNvPr id="24590" name="Oval 10"/>
              <p:cNvSpPr>
                <a:spLocks noChangeArrowheads="1"/>
              </p:cNvSpPr>
              <p:nvPr/>
            </p:nvSpPr>
            <p:spPr bwMode="auto">
              <a:xfrm>
                <a:off x="5109" y="1623"/>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91" name="Oval 11"/>
              <p:cNvSpPr>
                <a:spLocks noChangeArrowheads="1"/>
              </p:cNvSpPr>
              <p:nvPr/>
            </p:nvSpPr>
            <p:spPr bwMode="auto">
              <a:xfrm>
                <a:off x="5142" y="1926"/>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92" name="Oval 12"/>
              <p:cNvSpPr>
                <a:spLocks noChangeArrowheads="1"/>
              </p:cNvSpPr>
              <p:nvPr/>
            </p:nvSpPr>
            <p:spPr bwMode="auto">
              <a:xfrm>
                <a:off x="5670" y="1719"/>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93" name="Oval 13"/>
              <p:cNvSpPr>
                <a:spLocks noChangeArrowheads="1"/>
              </p:cNvSpPr>
              <p:nvPr/>
            </p:nvSpPr>
            <p:spPr bwMode="auto">
              <a:xfrm>
                <a:off x="5622" y="2301"/>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94" name="Oval 14"/>
              <p:cNvSpPr>
                <a:spLocks noChangeArrowheads="1"/>
              </p:cNvSpPr>
              <p:nvPr/>
            </p:nvSpPr>
            <p:spPr bwMode="auto">
              <a:xfrm>
                <a:off x="4845" y="1950"/>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95" name="Oval 15"/>
              <p:cNvSpPr>
                <a:spLocks noChangeArrowheads="1"/>
              </p:cNvSpPr>
              <p:nvPr/>
            </p:nvSpPr>
            <p:spPr bwMode="auto">
              <a:xfrm>
                <a:off x="4845" y="1854"/>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96" name="Oval 16"/>
              <p:cNvSpPr>
                <a:spLocks noChangeArrowheads="1"/>
              </p:cNvSpPr>
              <p:nvPr/>
            </p:nvSpPr>
            <p:spPr bwMode="auto">
              <a:xfrm>
                <a:off x="5394" y="2349"/>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97" name="Oval 17"/>
              <p:cNvSpPr>
                <a:spLocks noChangeArrowheads="1"/>
              </p:cNvSpPr>
              <p:nvPr/>
            </p:nvSpPr>
            <p:spPr bwMode="auto">
              <a:xfrm>
                <a:off x="5890" y="1464"/>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98" name="Oval 18"/>
              <p:cNvSpPr>
                <a:spLocks noChangeArrowheads="1"/>
              </p:cNvSpPr>
              <p:nvPr/>
            </p:nvSpPr>
            <p:spPr bwMode="auto">
              <a:xfrm>
                <a:off x="5902" y="1830"/>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99" name="Oval 19"/>
              <p:cNvSpPr>
                <a:spLocks noChangeArrowheads="1"/>
              </p:cNvSpPr>
              <p:nvPr/>
            </p:nvSpPr>
            <p:spPr bwMode="auto">
              <a:xfrm>
                <a:off x="5902" y="1926"/>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600" name="Oval 20"/>
              <p:cNvSpPr>
                <a:spLocks noChangeArrowheads="1"/>
              </p:cNvSpPr>
              <p:nvPr/>
            </p:nvSpPr>
            <p:spPr bwMode="auto">
              <a:xfrm>
                <a:off x="5451" y="2073"/>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601" name="Oval 21"/>
              <p:cNvSpPr>
                <a:spLocks noChangeArrowheads="1"/>
              </p:cNvSpPr>
              <p:nvPr/>
            </p:nvSpPr>
            <p:spPr bwMode="auto">
              <a:xfrm>
                <a:off x="5472" y="1938"/>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grpSp>
        <p:grpSp>
          <p:nvGrpSpPr>
            <p:cNvPr id="4" name="Group 29"/>
            <p:cNvGrpSpPr>
              <a:grpSpLocks/>
            </p:cNvGrpSpPr>
            <p:nvPr/>
          </p:nvGrpSpPr>
          <p:grpSpPr bwMode="auto">
            <a:xfrm>
              <a:off x="5822314" y="2107496"/>
              <a:ext cx="3174760" cy="2320549"/>
              <a:chOff x="4614" y="1422"/>
              <a:chExt cx="1488" cy="1152"/>
            </a:xfrm>
          </p:grpSpPr>
          <p:sp>
            <p:nvSpPr>
              <p:cNvPr id="24584" name="Oval 23"/>
              <p:cNvSpPr>
                <a:spLocks noChangeArrowheads="1"/>
              </p:cNvSpPr>
              <p:nvPr/>
            </p:nvSpPr>
            <p:spPr bwMode="auto">
              <a:xfrm>
                <a:off x="5442" y="1422"/>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85" name="Oval 24"/>
              <p:cNvSpPr>
                <a:spLocks noChangeArrowheads="1"/>
              </p:cNvSpPr>
              <p:nvPr/>
            </p:nvSpPr>
            <p:spPr bwMode="auto">
              <a:xfrm>
                <a:off x="5998" y="2205"/>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86" name="Oval 25"/>
              <p:cNvSpPr>
                <a:spLocks noChangeArrowheads="1"/>
              </p:cNvSpPr>
              <p:nvPr/>
            </p:nvSpPr>
            <p:spPr bwMode="auto">
              <a:xfrm>
                <a:off x="4614" y="1623"/>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87" name="Oval 26"/>
              <p:cNvSpPr>
                <a:spLocks noChangeArrowheads="1"/>
              </p:cNvSpPr>
              <p:nvPr/>
            </p:nvSpPr>
            <p:spPr bwMode="auto">
              <a:xfrm>
                <a:off x="4941" y="2478"/>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88" name="Oval 27"/>
              <p:cNvSpPr>
                <a:spLocks noChangeArrowheads="1"/>
              </p:cNvSpPr>
              <p:nvPr/>
            </p:nvSpPr>
            <p:spPr bwMode="auto">
              <a:xfrm>
                <a:off x="4614" y="2349"/>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sp>
            <p:nvSpPr>
              <p:cNvPr id="24589" name="Oval 28"/>
              <p:cNvSpPr>
                <a:spLocks noChangeArrowheads="1"/>
              </p:cNvSpPr>
              <p:nvPr/>
            </p:nvSpPr>
            <p:spPr bwMode="auto">
              <a:xfrm>
                <a:off x="6006" y="1671"/>
                <a:ext cx="96" cy="96"/>
              </a:xfrm>
              <a:prstGeom prst="ellipse">
                <a:avLst/>
              </a:prstGeom>
              <a:solidFill>
                <a:srgbClr val="008080"/>
              </a:solidFill>
              <a:ln w="12700">
                <a:solidFill>
                  <a:schemeClr val="tx1"/>
                </a:solidFill>
                <a:round/>
                <a:headEnd type="none" w="sm" len="sm"/>
                <a:tailEnd type="none" w="sm" len="sm"/>
              </a:ln>
            </p:spPr>
            <p:txBody>
              <a:bodyPr wrap="none" anchor="ctr"/>
              <a:lstStyle/>
              <a:p>
                <a:endParaRPr lang="en-US"/>
              </a:p>
            </p:txBody>
          </p:sp>
        </p:grpSp>
      </p:grpSp>
    </p:spTree>
    <p:extLst>
      <p:ext uri="{BB962C8B-B14F-4D97-AF65-F5344CB8AC3E}">
        <p14:creationId xmlns:p14="http://schemas.microsoft.com/office/powerpoint/2010/main" val="2945359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a:r>
              <a:rPr lang="en-US"/>
              <a:t>Boundary Testing</a:t>
            </a:r>
          </a:p>
        </p:txBody>
      </p:sp>
      <p:sp>
        <p:nvSpPr>
          <p:cNvPr id="25603" name="Rectangle 3"/>
          <p:cNvSpPr>
            <a:spLocks noGrp="1" noChangeArrowheads="1"/>
          </p:cNvSpPr>
          <p:nvPr>
            <p:ph idx="1"/>
          </p:nvPr>
        </p:nvSpPr>
        <p:spPr/>
        <p:txBody>
          <a:bodyPr>
            <a:normAutofit/>
          </a:bodyPr>
          <a:lstStyle/>
          <a:p>
            <a:pPr marL="0" indent="0" eaLnBrk="1">
              <a:lnSpc>
                <a:spcPct val="83000"/>
              </a:lnSpc>
              <a:buNone/>
            </a:pPr>
            <a:r>
              <a:rPr lang="en-US" sz="2000" dirty="0"/>
              <a:t>To define the boundary, need a notion of </a:t>
            </a:r>
            <a:r>
              <a:rPr lang="en-US" sz="2000" dirty="0">
                <a:solidFill>
                  <a:schemeClr val="accent2"/>
                </a:solidFill>
              </a:rPr>
              <a:t>adjacent</a:t>
            </a:r>
            <a:r>
              <a:rPr lang="en-US" sz="2000" dirty="0"/>
              <a:t> </a:t>
            </a:r>
            <a:r>
              <a:rPr lang="en-US" sz="2000" dirty="0">
                <a:solidFill>
                  <a:schemeClr val="accent6"/>
                </a:solidFill>
              </a:rPr>
              <a:t>inputs </a:t>
            </a:r>
          </a:p>
          <a:p>
            <a:pPr marL="0" indent="0" eaLnBrk="1">
              <a:lnSpc>
                <a:spcPct val="83000"/>
              </a:lnSpc>
              <a:buNone/>
            </a:pPr>
            <a:endParaRPr lang="en-US" sz="2000" dirty="0">
              <a:solidFill>
                <a:schemeClr val="accent6"/>
              </a:solidFill>
            </a:endParaRPr>
          </a:p>
          <a:p>
            <a:pPr marL="0" indent="0" eaLnBrk="1">
              <a:lnSpc>
                <a:spcPct val="83000"/>
              </a:lnSpc>
              <a:buNone/>
            </a:pPr>
            <a:r>
              <a:rPr lang="en-US" sz="2000" dirty="0"/>
              <a:t>One approach: </a:t>
            </a:r>
          </a:p>
          <a:p>
            <a:pPr lvl="1" eaLnBrk="1">
              <a:lnSpc>
                <a:spcPct val="83000"/>
              </a:lnSpc>
            </a:pPr>
            <a:r>
              <a:rPr lang="en-US" sz="2000" dirty="0"/>
              <a:t>Identify basic operations on input points</a:t>
            </a:r>
          </a:p>
          <a:p>
            <a:pPr lvl="1" eaLnBrk="1">
              <a:lnSpc>
                <a:spcPct val="83000"/>
              </a:lnSpc>
            </a:pPr>
            <a:r>
              <a:rPr lang="en-US" sz="2000" dirty="0"/>
              <a:t>Two points are adjacent if one basic operation apart</a:t>
            </a:r>
          </a:p>
          <a:p>
            <a:pPr marL="0" indent="0" eaLnBrk="1">
              <a:lnSpc>
                <a:spcPct val="83000"/>
              </a:lnSpc>
              <a:buNone/>
            </a:pPr>
            <a:endParaRPr lang="en-US" sz="2000" dirty="0">
              <a:solidFill>
                <a:schemeClr val="accent6"/>
              </a:solidFill>
            </a:endParaRPr>
          </a:p>
          <a:p>
            <a:pPr marL="0" indent="0" eaLnBrk="1">
              <a:lnSpc>
                <a:spcPct val="83000"/>
              </a:lnSpc>
              <a:buNone/>
            </a:pPr>
            <a:r>
              <a:rPr lang="en-US" sz="2000" dirty="0"/>
              <a:t>Point is on a boundary if either:</a:t>
            </a:r>
          </a:p>
          <a:p>
            <a:pPr lvl="1" eaLnBrk="1">
              <a:lnSpc>
                <a:spcPct val="83000"/>
              </a:lnSpc>
            </a:pPr>
            <a:r>
              <a:rPr lang="en-US" sz="2000" dirty="0"/>
              <a:t>There exists an adjacent point in a different subdomain</a:t>
            </a:r>
          </a:p>
          <a:p>
            <a:pPr lvl="1" eaLnBrk="1">
              <a:lnSpc>
                <a:spcPct val="83000"/>
              </a:lnSpc>
            </a:pPr>
            <a:r>
              <a:rPr lang="en-US" sz="2000" dirty="0"/>
              <a:t>Some basic operation cannot be applied to the point</a:t>
            </a:r>
          </a:p>
          <a:p>
            <a:pPr marL="0" indent="0" eaLnBrk="1">
              <a:lnSpc>
                <a:spcPct val="83000"/>
              </a:lnSpc>
              <a:buNone/>
            </a:pPr>
            <a:endParaRPr lang="en-US" sz="2000" dirty="0"/>
          </a:p>
          <a:p>
            <a:pPr marL="0" indent="0" eaLnBrk="1">
              <a:lnSpc>
                <a:spcPct val="83000"/>
              </a:lnSpc>
              <a:buNone/>
            </a:pPr>
            <a:r>
              <a:rPr lang="en-US" sz="2000" dirty="0"/>
              <a:t>Example: list of integers</a:t>
            </a:r>
          </a:p>
          <a:p>
            <a:pPr lvl="1" eaLnBrk="1">
              <a:lnSpc>
                <a:spcPct val="83000"/>
              </a:lnSpc>
            </a:pPr>
            <a:r>
              <a:rPr lang="en-US" sz="2000" dirty="0"/>
              <a:t>Basic operations: </a:t>
            </a:r>
            <a:r>
              <a:rPr lang="en-US" sz="2000" i="1" dirty="0"/>
              <a:t>create</a:t>
            </a:r>
            <a:r>
              <a:rPr lang="en-US" sz="2000" dirty="0"/>
              <a:t>, </a:t>
            </a:r>
            <a:r>
              <a:rPr lang="en-US" sz="2000" i="1" dirty="0"/>
              <a:t>append</a:t>
            </a:r>
            <a:r>
              <a:rPr lang="en-US" sz="2000" dirty="0"/>
              <a:t>, </a:t>
            </a:r>
            <a:r>
              <a:rPr lang="en-US" sz="2000" i="1" dirty="0"/>
              <a:t>remove</a:t>
            </a:r>
            <a:r>
              <a:rPr lang="en-US" sz="2000" dirty="0"/>
              <a:t> </a:t>
            </a:r>
          </a:p>
          <a:p>
            <a:pPr lvl="1" eaLnBrk="1">
              <a:lnSpc>
                <a:spcPct val="83000"/>
              </a:lnSpc>
            </a:pPr>
            <a:r>
              <a:rPr lang="en-US" sz="2000" dirty="0"/>
              <a:t>Adjacent points: &lt;[2,3],[2,3,3]&gt;, &lt;[2,3],[2]&gt;</a:t>
            </a:r>
          </a:p>
          <a:p>
            <a:pPr lvl="1" eaLnBrk="1">
              <a:lnSpc>
                <a:spcPct val="83000"/>
              </a:lnSpc>
            </a:pPr>
            <a:r>
              <a:rPr lang="en-US" sz="2000" dirty="0"/>
              <a:t>Boundary point: [ ] (can’t apply </a:t>
            </a:r>
            <a:r>
              <a:rPr lang="en-US" sz="2000" i="1" dirty="0"/>
              <a:t>remove</a:t>
            </a:r>
            <a:r>
              <a:rPr lang="en-US" sz="2000" dirty="0"/>
              <a:t>)</a:t>
            </a:r>
          </a:p>
        </p:txBody>
      </p:sp>
    </p:spTree>
    <p:extLst>
      <p:ext uri="{BB962C8B-B14F-4D97-AF65-F5344CB8AC3E}">
        <p14:creationId xmlns:p14="http://schemas.microsoft.com/office/powerpoint/2010/main" val="602338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a:r>
              <a:rPr lang="en-US"/>
              <a:t>Other Boundary Cases</a:t>
            </a:r>
          </a:p>
        </p:txBody>
      </p:sp>
      <p:sp>
        <p:nvSpPr>
          <p:cNvPr id="26627" name="Rectangle 3"/>
          <p:cNvSpPr>
            <a:spLocks noGrp="1" noChangeArrowheads="1"/>
          </p:cNvSpPr>
          <p:nvPr>
            <p:ph idx="1"/>
          </p:nvPr>
        </p:nvSpPr>
        <p:spPr>
          <a:xfrm>
            <a:off x="685800" y="1828800"/>
            <a:ext cx="7772400" cy="4495800"/>
          </a:xfrm>
        </p:spPr>
        <p:txBody>
          <a:bodyPr/>
          <a:lstStyle/>
          <a:p>
            <a:pPr marL="0" indent="0" eaLnBrk="1">
              <a:buNone/>
            </a:pPr>
            <a:r>
              <a:rPr lang="en-US" sz="2000" dirty="0">
                <a:solidFill>
                  <a:schemeClr val="accent6"/>
                </a:solidFill>
              </a:rPr>
              <a:t>Arithmetic</a:t>
            </a:r>
          </a:p>
          <a:p>
            <a:pPr lvl="1" eaLnBrk="1"/>
            <a:r>
              <a:rPr lang="en-US" sz="2000" dirty="0"/>
              <a:t>Smallest/largest values</a:t>
            </a:r>
          </a:p>
          <a:p>
            <a:pPr lvl="1" eaLnBrk="1"/>
            <a:r>
              <a:rPr lang="en-US" sz="2000" dirty="0"/>
              <a:t>Zero</a:t>
            </a:r>
          </a:p>
          <a:p>
            <a:pPr marL="457200" lvl="1" indent="0" eaLnBrk="1">
              <a:buNone/>
            </a:pPr>
            <a:endParaRPr lang="en-US" sz="2000" dirty="0"/>
          </a:p>
          <a:p>
            <a:pPr marL="0" indent="0" eaLnBrk="1">
              <a:buNone/>
            </a:pPr>
            <a:r>
              <a:rPr lang="en-US" sz="2000" dirty="0">
                <a:solidFill>
                  <a:schemeClr val="accent6"/>
                </a:solidFill>
              </a:rPr>
              <a:t>Objects</a:t>
            </a:r>
          </a:p>
          <a:p>
            <a:pPr lvl="1" eaLnBrk="1"/>
            <a:r>
              <a:rPr lang="en-US" sz="2000" dirty="0"/>
              <a:t>null</a:t>
            </a:r>
          </a:p>
          <a:p>
            <a:pPr lvl="1" eaLnBrk="1"/>
            <a:r>
              <a:rPr lang="en-US" sz="2000" dirty="0"/>
              <a:t>Circular list</a:t>
            </a:r>
          </a:p>
          <a:p>
            <a:pPr lvl="1" eaLnBrk="1"/>
            <a:r>
              <a:rPr lang="en-US" sz="2000" dirty="0"/>
              <a:t>Same object passed as multiple arguments (aliasing)</a:t>
            </a:r>
          </a:p>
        </p:txBody>
      </p:sp>
    </p:spTree>
    <p:extLst>
      <p:ext uri="{BB962C8B-B14F-4D97-AF65-F5344CB8AC3E}">
        <p14:creationId xmlns:p14="http://schemas.microsoft.com/office/powerpoint/2010/main" val="553084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sz="3200" dirty="0"/>
              <a:t>Boundary Cases: Arithmetic Overflow</a:t>
            </a:r>
          </a:p>
        </p:txBody>
      </p:sp>
      <p:sp>
        <p:nvSpPr>
          <p:cNvPr id="27651" name="Rectangle 3"/>
          <p:cNvSpPr>
            <a:spLocks noGrp="1" noChangeArrowheads="1"/>
          </p:cNvSpPr>
          <p:nvPr>
            <p:ph idx="1"/>
          </p:nvPr>
        </p:nvSpPr>
        <p:spPr>
          <a:xfrm>
            <a:off x="609600" y="1447800"/>
            <a:ext cx="7924800" cy="5029200"/>
          </a:xfrm>
        </p:spPr>
        <p:txBody>
          <a:bodyPr>
            <a:noAutofit/>
          </a:bodyPr>
          <a:lstStyle/>
          <a:p>
            <a:pPr marL="0" indent="0" eaLnBrk="1">
              <a:lnSpc>
                <a:spcPct val="9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solidFill>
                  <a:srgbClr val="7030A0"/>
                </a:solidFill>
                <a:latin typeface="Courier New" pitchFamily="49" charset="0"/>
              </a:rPr>
              <a:t>// returns: |x|</a:t>
            </a:r>
            <a:endParaRPr lang="en-GB" sz="2000" dirty="0">
              <a:solidFill>
                <a:srgbClr val="7030A0"/>
              </a:solidFill>
            </a:endParaRPr>
          </a:p>
          <a:p>
            <a:pPr marL="0" indent="0" eaLnBrk="1">
              <a:lnSpc>
                <a:spcPct val="9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public </a:t>
            </a:r>
            <a:r>
              <a:rPr lang="en-GB" sz="2000" b="1" dirty="0" err="1">
                <a:latin typeface="Courier New" pitchFamily="49" charset="0"/>
              </a:rPr>
              <a:t>int</a:t>
            </a:r>
            <a:r>
              <a:rPr lang="en-GB" sz="2000" b="1" dirty="0">
                <a:latin typeface="Courier New" pitchFamily="49" charset="0"/>
              </a:rPr>
              <a:t> </a:t>
            </a:r>
            <a:r>
              <a:rPr lang="en-GB" sz="2000" b="1" dirty="0">
                <a:solidFill>
                  <a:schemeClr val="accent6"/>
                </a:solidFill>
                <a:latin typeface="Courier New" pitchFamily="49" charset="0"/>
              </a:rPr>
              <a:t>abs</a:t>
            </a:r>
            <a:r>
              <a:rPr lang="en-GB" sz="2000" b="1" dirty="0">
                <a:latin typeface="Courier New" pitchFamily="49" charset="0"/>
              </a:rPr>
              <a:t>(</a:t>
            </a:r>
            <a:r>
              <a:rPr lang="en-GB" sz="2000" b="1" dirty="0" err="1">
                <a:latin typeface="Courier New" pitchFamily="49" charset="0"/>
              </a:rPr>
              <a:t>int</a:t>
            </a:r>
            <a:r>
              <a:rPr lang="en-GB" sz="2000" b="1" dirty="0">
                <a:latin typeface="Courier New" pitchFamily="49" charset="0"/>
              </a:rPr>
              <a:t> </a:t>
            </a:r>
            <a:r>
              <a:rPr lang="en-GB" sz="2000" b="1" dirty="0">
                <a:solidFill>
                  <a:schemeClr val="accent6"/>
                </a:solidFill>
                <a:latin typeface="Courier New" pitchFamily="49" charset="0"/>
              </a:rPr>
              <a:t>x</a:t>
            </a:r>
            <a:r>
              <a:rPr lang="en-GB" sz="2000" b="1" dirty="0">
                <a:latin typeface="Courier New" pitchFamily="49" charset="0"/>
              </a:rPr>
              <a:t>) {…}</a:t>
            </a:r>
            <a:endParaRPr lang="en-GB" sz="2000" dirty="0"/>
          </a:p>
          <a:p>
            <a:pPr marL="457200" lvl="1" indent="0" eaLnBrk="1">
              <a:lnSpc>
                <a:spcPct val="7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1400" dirty="0"/>
          </a:p>
          <a:p>
            <a:pPr marL="0" lvl="1" indent="0" eaLnBrk="1">
              <a:lnSpc>
                <a:spcPct val="7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What are some values or ranges of </a:t>
            </a:r>
            <a:r>
              <a:rPr lang="en-GB" sz="2000" i="1" dirty="0"/>
              <a:t>x</a:t>
            </a:r>
            <a:r>
              <a:rPr lang="en-GB" sz="2000" dirty="0"/>
              <a:t> that might be worth probing?</a:t>
            </a:r>
          </a:p>
          <a:p>
            <a:pPr marL="800100" lvl="3" indent="-342900" eaLnBrk="1">
              <a:lnSpc>
                <a:spcPct val="73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1" dirty="0"/>
              <a:t>x </a:t>
            </a:r>
            <a:r>
              <a:rPr lang="en-GB" dirty="0"/>
              <a:t>&lt; 0 (flips sign) or </a:t>
            </a:r>
            <a:r>
              <a:rPr lang="en-GB" i="1" dirty="0"/>
              <a:t>x </a:t>
            </a:r>
            <a:r>
              <a:rPr lang="en-GB" i="1" dirty="0">
                <a:cs typeface="Times New Roman" pitchFamily="18" charset="0"/>
              </a:rPr>
              <a:t>≥ </a:t>
            </a:r>
            <a:r>
              <a:rPr lang="en-GB" dirty="0"/>
              <a:t>0 (returns unchanged)</a:t>
            </a:r>
          </a:p>
          <a:p>
            <a:pPr marL="800100" lvl="3" indent="-342900" eaLnBrk="1">
              <a:lnSpc>
                <a:spcPct val="73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dirty="0"/>
              <a:t>Around </a:t>
            </a:r>
            <a:r>
              <a:rPr lang="en-GB" i="1" dirty="0"/>
              <a:t>x </a:t>
            </a:r>
            <a:r>
              <a:rPr lang="en-GB" dirty="0"/>
              <a:t>= 0 (boundary condition)</a:t>
            </a:r>
          </a:p>
          <a:p>
            <a:pPr marL="800100" lvl="3" indent="-342900" eaLnBrk="1">
              <a:lnSpc>
                <a:spcPct val="73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i="1" dirty="0"/>
              <a:t>Specific tests: say x = -1, 0, 1</a:t>
            </a:r>
          </a:p>
          <a:p>
            <a:pPr marL="0" indent="0" eaLnBrk="1">
              <a:lnSpc>
                <a:spcPct val="7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1400" i="1" dirty="0">
              <a:solidFill>
                <a:schemeClr val="accent6"/>
              </a:solidFill>
            </a:endParaRPr>
          </a:p>
          <a:p>
            <a:pPr marL="0" indent="0" eaLnBrk="1">
              <a:lnSpc>
                <a:spcPct val="7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i="1" dirty="0"/>
              <a:t>How about…</a:t>
            </a:r>
          </a:p>
          <a:p>
            <a:pPr marL="0" indent="0" eaLnBrk="1">
              <a:lnSpc>
                <a:spcPct val="9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solidFill>
                  <a:srgbClr val="9C20EE"/>
                </a:solidFill>
                <a:latin typeface="Courier" charset="0"/>
              </a:rPr>
              <a:t>  </a:t>
            </a:r>
            <a:r>
              <a:rPr lang="en-GB" sz="2000" b="1" dirty="0" err="1">
                <a:latin typeface="Courier New" pitchFamily="49" charset="0"/>
              </a:rPr>
              <a:t>int</a:t>
            </a:r>
            <a:r>
              <a:rPr lang="en-GB" sz="2000" b="1" dirty="0">
                <a:latin typeface="Courier New" pitchFamily="49" charset="0"/>
              </a:rPr>
              <a:t> x = </a:t>
            </a:r>
            <a:r>
              <a:rPr lang="en-GB" sz="2000" b="1" dirty="0" err="1">
                <a:latin typeface="Courier New" pitchFamily="49" charset="0"/>
              </a:rPr>
              <a:t>Integer.MIN_VALUE</a:t>
            </a:r>
            <a:r>
              <a:rPr lang="en-GB" sz="2000" b="1" dirty="0">
                <a:latin typeface="Courier New" pitchFamily="49" charset="0"/>
              </a:rPr>
              <a:t>; </a:t>
            </a:r>
            <a:r>
              <a:rPr lang="en-GB" sz="2000" b="1" dirty="0">
                <a:solidFill>
                  <a:srgbClr val="7030A0"/>
                </a:solidFill>
                <a:latin typeface="Courier New" pitchFamily="49" charset="0"/>
              </a:rPr>
              <a:t>// x=-2147483648</a:t>
            </a:r>
            <a:br>
              <a:rPr lang="en-GB" sz="2000" b="1" dirty="0">
                <a:solidFill>
                  <a:srgbClr val="7030A0"/>
                </a:solidFill>
                <a:latin typeface="Courier New" pitchFamily="49" charset="0"/>
              </a:rPr>
            </a:br>
            <a:r>
              <a:rPr lang="en-GB" sz="2000" b="1" i="1" dirty="0">
                <a:latin typeface="Courier New" pitchFamily="49" charset="0"/>
              </a:rPr>
              <a:t>  </a:t>
            </a:r>
            <a:r>
              <a:rPr lang="en-GB" sz="2000" b="1" dirty="0" err="1">
                <a:latin typeface="Courier New" pitchFamily="49" charset="0"/>
              </a:rPr>
              <a:t>System.out.println</a:t>
            </a:r>
            <a:r>
              <a:rPr lang="en-GB" sz="2000" b="1" dirty="0">
                <a:latin typeface="Courier New" pitchFamily="49" charset="0"/>
              </a:rPr>
              <a:t>(x&lt;0);   </a:t>
            </a:r>
            <a:r>
              <a:rPr lang="en-GB" sz="2000" b="1" dirty="0">
                <a:solidFill>
                  <a:srgbClr val="7030A0"/>
                </a:solidFill>
                <a:latin typeface="Courier New" pitchFamily="49" charset="0"/>
              </a:rPr>
              <a:t>// true</a:t>
            </a:r>
            <a:br>
              <a:rPr lang="en-GB" sz="2000" b="1" dirty="0">
                <a:latin typeface="Courier New" pitchFamily="49" charset="0"/>
              </a:rPr>
            </a:br>
            <a:r>
              <a:rPr lang="en-GB" sz="2000" b="1" i="1" dirty="0">
                <a:latin typeface="Courier New" pitchFamily="49" charset="0"/>
              </a:rPr>
              <a:t>  </a:t>
            </a:r>
            <a:r>
              <a:rPr lang="en-GB" sz="2000" b="1" dirty="0" err="1">
                <a:latin typeface="Courier New" pitchFamily="49" charset="0"/>
              </a:rPr>
              <a:t>System.out.println</a:t>
            </a:r>
            <a:r>
              <a:rPr lang="en-GB" sz="2000" b="1" dirty="0">
                <a:latin typeface="Courier New" pitchFamily="49" charset="0"/>
              </a:rPr>
              <a:t>(</a:t>
            </a:r>
            <a:r>
              <a:rPr lang="en-GB" sz="2000" b="1" dirty="0" err="1">
                <a:latin typeface="Courier New" pitchFamily="49" charset="0"/>
              </a:rPr>
              <a:t>Math.abs</a:t>
            </a:r>
            <a:r>
              <a:rPr lang="en-GB" sz="2000" b="1" dirty="0">
                <a:latin typeface="Courier New" pitchFamily="49" charset="0"/>
              </a:rPr>
              <a:t>(x)&lt;0); </a:t>
            </a:r>
            <a:r>
              <a:rPr lang="en-GB" sz="2000" b="1" dirty="0">
                <a:solidFill>
                  <a:srgbClr val="7030A0"/>
                </a:solidFill>
                <a:latin typeface="Courier New" pitchFamily="49" charset="0"/>
              </a:rPr>
              <a:t>// also true!</a:t>
            </a:r>
          </a:p>
          <a:p>
            <a:pPr marL="0" indent="0" eaLnBrk="1">
              <a:lnSpc>
                <a:spcPct val="7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1600" dirty="0">
              <a:solidFill>
                <a:schemeClr val="accent6"/>
              </a:solidFill>
            </a:endParaRPr>
          </a:p>
          <a:p>
            <a:pPr marL="0" indent="0" eaLnBrk="1">
              <a:lnSpc>
                <a:spcPct val="7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From </a:t>
            </a:r>
            <a:r>
              <a:rPr lang="en-GB" sz="2000" dirty="0" err="1"/>
              <a:t>Javadoc</a:t>
            </a:r>
            <a:r>
              <a:rPr lang="en-GB" sz="2000" dirty="0"/>
              <a:t> for  </a:t>
            </a:r>
            <a:r>
              <a:rPr lang="en-GB" sz="2000" b="1" dirty="0" err="1">
                <a:latin typeface="Courier New" panose="02070309020205020404" pitchFamily="49" charset="0"/>
                <a:cs typeface="Courier New" panose="02070309020205020404" pitchFamily="49" charset="0"/>
              </a:rPr>
              <a:t>Math.abs</a:t>
            </a:r>
            <a:r>
              <a:rPr lang="en-GB" sz="2000" dirty="0"/>
              <a:t>:</a:t>
            </a:r>
          </a:p>
          <a:p>
            <a:pPr marL="457200" lvl="1"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Note that if the argument is equal to the value of </a:t>
            </a:r>
            <a:r>
              <a:rPr lang="en-GB" sz="2000" b="1" dirty="0" err="1">
                <a:latin typeface="Courier New" panose="02070309020205020404" pitchFamily="49" charset="0"/>
                <a:cs typeface="Courier New" panose="02070309020205020404" pitchFamily="49" charset="0"/>
              </a:rPr>
              <a:t>Integer.MIN_VALUE</a:t>
            </a:r>
            <a:r>
              <a:rPr lang="en-GB" sz="2000" dirty="0"/>
              <a:t>, the most negative representable </a:t>
            </a:r>
            <a:r>
              <a:rPr lang="en-GB" sz="2000" dirty="0" err="1"/>
              <a:t>int</a:t>
            </a:r>
            <a:r>
              <a:rPr lang="en-GB" sz="2000" dirty="0"/>
              <a:t> value, the result is that same value, which is negative</a:t>
            </a:r>
            <a:endParaRPr lang="en-GB" sz="2000" i="1" dirty="0"/>
          </a:p>
        </p:txBody>
      </p:sp>
    </p:spTree>
    <p:extLst>
      <p:ext uri="{BB962C8B-B14F-4D97-AF65-F5344CB8AC3E}">
        <p14:creationId xmlns:p14="http://schemas.microsoft.com/office/powerpoint/2010/main" val="24932005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sz="3200" dirty="0"/>
              <a:t>Boundary Cases: Duplicates &amp; Aliases</a:t>
            </a:r>
          </a:p>
        </p:txBody>
      </p:sp>
      <p:sp>
        <p:nvSpPr>
          <p:cNvPr id="28675" name="Rectangle 3"/>
          <p:cNvSpPr>
            <a:spLocks noGrp="1" noChangeArrowheads="1"/>
          </p:cNvSpPr>
          <p:nvPr>
            <p:ph idx="1"/>
          </p:nvPr>
        </p:nvSpPr>
        <p:spPr>
          <a:xfrm>
            <a:off x="685800" y="1600200"/>
            <a:ext cx="7772400" cy="4953000"/>
          </a:xfrm>
        </p:spPr>
        <p:txBody>
          <a:bodyPr>
            <a:noAutofit/>
          </a:bodyPr>
          <a:lstStyle/>
          <a:p>
            <a:pPr>
              <a:lnSpc>
                <a:spcPct val="94000"/>
              </a:lnSpc>
              <a:spcBef>
                <a:spcPts val="0"/>
              </a:spcBef>
              <a:buSzPct val="100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solidFill>
                  <a:srgbClr val="7030A0"/>
                </a:solidFill>
                <a:latin typeface="Courier New" pitchFamily="49" charset="0"/>
              </a:rPr>
              <a:t>// modifies: </a:t>
            </a:r>
            <a:r>
              <a:rPr lang="en-GB" sz="2000" b="1" dirty="0" err="1">
                <a:solidFill>
                  <a:srgbClr val="7030A0"/>
                </a:solidFill>
                <a:latin typeface="Courier New" pitchFamily="49" charset="0"/>
              </a:rPr>
              <a:t>src</a:t>
            </a:r>
            <a:r>
              <a:rPr lang="en-GB" sz="2000" b="1" dirty="0">
                <a:solidFill>
                  <a:srgbClr val="7030A0"/>
                </a:solidFill>
                <a:latin typeface="Courier New" pitchFamily="49" charset="0"/>
              </a:rPr>
              <a:t>, </a:t>
            </a:r>
            <a:r>
              <a:rPr lang="en-GB" sz="2000" b="1" dirty="0" err="1">
                <a:solidFill>
                  <a:srgbClr val="7030A0"/>
                </a:solidFill>
                <a:latin typeface="Courier New" pitchFamily="49" charset="0"/>
              </a:rPr>
              <a:t>dest</a:t>
            </a:r>
            <a:endParaRPr lang="en-GB" sz="2000" b="1" dirty="0">
              <a:solidFill>
                <a:srgbClr val="7030A0"/>
              </a:solidFill>
              <a:latin typeface="Courier New" pitchFamily="49" charset="0"/>
            </a:endParaRPr>
          </a:p>
          <a:p>
            <a:pPr>
              <a:lnSpc>
                <a:spcPct val="94000"/>
              </a:lnSpc>
              <a:spcBef>
                <a:spcPts val="0"/>
              </a:spcBef>
              <a:buSzPct val="100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solidFill>
                  <a:srgbClr val="7030A0"/>
                </a:solidFill>
                <a:latin typeface="Courier New" pitchFamily="49" charset="0"/>
              </a:rPr>
              <a:t>// effects:  removes all elements of </a:t>
            </a:r>
            <a:r>
              <a:rPr lang="en-GB" sz="2000" b="1" dirty="0" err="1">
                <a:solidFill>
                  <a:srgbClr val="7030A0"/>
                </a:solidFill>
                <a:latin typeface="Courier New" pitchFamily="49" charset="0"/>
              </a:rPr>
              <a:t>src</a:t>
            </a:r>
            <a:r>
              <a:rPr lang="en-GB" sz="2000" b="1" dirty="0">
                <a:solidFill>
                  <a:srgbClr val="7030A0"/>
                </a:solidFill>
                <a:latin typeface="Courier New" pitchFamily="49" charset="0"/>
              </a:rPr>
              <a:t> and</a:t>
            </a:r>
          </a:p>
          <a:p>
            <a:pPr>
              <a:lnSpc>
                <a:spcPct val="94000"/>
              </a:lnSpc>
              <a:spcBef>
                <a:spcPts val="0"/>
              </a:spcBef>
              <a:buSzPct val="100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solidFill>
                  <a:srgbClr val="7030A0"/>
                </a:solidFill>
                <a:latin typeface="Courier New" pitchFamily="49" charset="0"/>
              </a:rPr>
              <a:t>//           appends them in reverse order to </a:t>
            </a:r>
          </a:p>
          <a:p>
            <a:pPr>
              <a:lnSpc>
                <a:spcPct val="94000"/>
              </a:lnSpc>
              <a:spcBef>
                <a:spcPts val="0"/>
              </a:spcBef>
              <a:buSzPct val="100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solidFill>
                  <a:srgbClr val="7030A0"/>
                </a:solidFill>
                <a:latin typeface="Courier New" pitchFamily="49" charset="0"/>
              </a:rPr>
              <a:t>//           the end of </a:t>
            </a:r>
            <a:r>
              <a:rPr lang="en-GB" sz="2000" b="1" dirty="0" err="1">
                <a:solidFill>
                  <a:srgbClr val="7030A0"/>
                </a:solidFill>
                <a:latin typeface="Courier New" pitchFamily="49" charset="0"/>
              </a:rPr>
              <a:t>dest</a:t>
            </a:r>
            <a:endParaRPr lang="en-GB" sz="2000" b="1" dirty="0">
              <a:solidFill>
                <a:srgbClr val="7030A0"/>
              </a:solidFill>
              <a:latin typeface="Courier New" pitchFamily="49" charset="0"/>
            </a:endParaRPr>
          </a:p>
          <a:p>
            <a:pPr>
              <a:lnSpc>
                <a:spcPct val="97000"/>
              </a:lnSpc>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solidFill>
                  <a:srgbClr val="000000"/>
                </a:solidFill>
                <a:latin typeface="Courier New" pitchFamily="49" charset="0"/>
              </a:rPr>
              <a:t>&lt;</a:t>
            </a:r>
            <a:r>
              <a:rPr lang="en-GB" sz="2000" b="1" dirty="0">
                <a:latin typeface="Courier New" pitchFamily="49" charset="0"/>
              </a:rPr>
              <a:t>E</a:t>
            </a:r>
            <a:r>
              <a:rPr lang="en-GB" sz="2000" b="1" dirty="0">
                <a:solidFill>
                  <a:srgbClr val="000000"/>
                </a:solidFill>
                <a:latin typeface="Courier New" pitchFamily="49" charset="0"/>
              </a:rPr>
              <a:t>&gt;</a:t>
            </a:r>
            <a:r>
              <a:rPr lang="en-GB" sz="2000" b="1" dirty="0">
                <a:latin typeface="Courier New" pitchFamily="49" charset="0"/>
              </a:rPr>
              <a:t> void </a:t>
            </a:r>
            <a:r>
              <a:rPr lang="en-GB" sz="2000" b="1" dirty="0" err="1">
                <a:solidFill>
                  <a:srgbClr val="0000FF"/>
                </a:solidFill>
                <a:latin typeface="Courier New" pitchFamily="49" charset="0"/>
              </a:rPr>
              <a:t>appendList</a:t>
            </a:r>
            <a:r>
              <a:rPr lang="en-GB" sz="2000" b="1" dirty="0">
                <a:latin typeface="Courier New" pitchFamily="49" charset="0"/>
              </a:rPr>
              <a:t>(List&lt;E&gt; </a:t>
            </a:r>
            <a:r>
              <a:rPr lang="en-GB" sz="2000" b="1" dirty="0" err="1">
                <a:solidFill>
                  <a:srgbClr val="0000FF"/>
                </a:solidFill>
                <a:latin typeface="Courier New" pitchFamily="49" charset="0"/>
              </a:rPr>
              <a:t>src</a:t>
            </a:r>
            <a:r>
              <a:rPr lang="en-GB" sz="2000" b="1" dirty="0">
                <a:latin typeface="Courier New" pitchFamily="49" charset="0"/>
              </a:rPr>
              <a:t>, List&lt;E&gt; </a:t>
            </a:r>
            <a:r>
              <a:rPr lang="en-GB" sz="2000" b="1" dirty="0" err="1">
                <a:solidFill>
                  <a:srgbClr val="0000FF"/>
                </a:solidFill>
                <a:latin typeface="Courier New" pitchFamily="49" charset="0"/>
              </a:rPr>
              <a:t>dest</a:t>
            </a:r>
            <a:r>
              <a:rPr lang="en-GB" sz="2000" b="1" dirty="0">
                <a:latin typeface="Courier New" pitchFamily="49" charset="0"/>
              </a:rPr>
              <a:t>) {</a:t>
            </a:r>
          </a:p>
          <a:p>
            <a:pPr>
              <a:lnSpc>
                <a:spcPct val="94000"/>
              </a:lnSpc>
              <a:spcBef>
                <a:spcPts val="0"/>
              </a:spcBef>
              <a:buSzPct val="100000"/>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while (</a:t>
            </a:r>
            <a:r>
              <a:rPr lang="en-GB" sz="2000" b="1" dirty="0" err="1">
                <a:latin typeface="Courier New" pitchFamily="49" charset="0"/>
              </a:rPr>
              <a:t>src.size</a:t>
            </a:r>
            <a:r>
              <a:rPr lang="en-GB" sz="2000" b="1" dirty="0">
                <a:solidFill>
                  <a:srgbClr val="000000"/>
                </a:solidFill>
                <a:latin typeface="Courier New" pitchFamily="49" charset="0"/>
              </a:rPr>
              <a:t>()&gt;0) {</a:t>
            </a:r>
          </a:p>
          <a:p>
            <a:pPr>
              <a:lnSpc>
                <a:spcPct val="94000"/>
              </a:lnSpc>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E </a:t>
            </a:r>
            <a:r>
              <a:rPr lang="en-GB" sz="2000" b="1" dirty="0" err="1">
                <a:solidFill>
                  <a:srgbClr val="0000FF"/>
                </a:solidFill>
                <a:latin typeface="Courier New" pitchFamily="49" charset="0"/>
              </a:rPr>
              <a:t>elt</a:t>
            </a:r>
            <a:r>
              <a:rPr lang="en-GB" sz="2000" b="1" dirty="0">
                <a:latin typeface="Courier New" pitchFamily="49" charset="0"/>
              </a:rPr>
              <a:t> </a:t>
            </a:r>
            <a:r>
              <a:rPr lang="en-GB" sz="2000" b="1" dirty="0">
                <a:solidFill>
                  <a:srgbClr val="000000"/>
                </a:solidFill>
                <a:latin typeface="Courier New" pitchFamily="49" charset="0"/>
              </a:rPr>
              <a:t>=</a:t>
            </a:r>
            <a:r>
              <a:rPr lang="en-GB" sz="2000" b="1" dirty="0">
                <a:latin typeface="Courier New" pitchFamily="49" charset="0"/>
              </a:rPr>
              <a:t> </a:t>
            </a:r>
            <a:r>
              <a:rPr lang="en-GB" sz="2000" b="1" dirty="0" err="1">
                <a:latin typeface="Courier New" pitchFamily="49" charset="0"/>
              </a:rPr>
              <a:t>src</a:t>
            </a:r>
            <a:r>
              <a:rPr lang="en-GB" sz="2000" b="1" dirty="0" err="1">
                <a:solidFill>
                  <a:srgbClr val="000000"/>
                </a:solidFill>
                <a:latin typeface="Courier New" pitchFamily="49" charset="0"/>
              </a:rPr>
              <a:t>.</a:t>
            </a:r>
            <a:r>
              <a:rPr lang="en-GB" sz="2000" b="1" dirty="0" err="1">
                <a:latin typeface="Courier New" pitchFamily="49" charset="0"/>
              </a:rPr>
              <a:t>remove</a:t>
            </a:r>
            <a:r>
              <a:rPr lang="en-GB" sz="2000" b="1" dirty="0">
                <a:solidFill>
                  <a:srgbClr val="000000"/>
                </a:solidFill>
                <a:latin typeface="Courier New" pitchFamily="49" charset="0"/>
              </a:rPr>
              <a:t>(</a:t>
            </a:r>
            <a:r>
              <a:rPr lang="en-GB" sz="2000" b="1" dirty="0" err="1">
                <a:latin typeface="Courier New" pitchFamily="49" charset="0"/>
              </a:rPr>
              <a:t>src</a:t>
            </a:r>
            <a:r>
              <a:rPr lang="en-GB" sz="2000" b="1" dirty="0" err="1">
                <a:solidFill>
                  <a:srgbClr val="000000"/>
                </a:solidFill>
                <a:latin typeface="Courier New" pitchFamily="49" charset="0"/>
              </a:rPr>
              <a:t>.</a:t>
            </a:r>
            <a:r>
              <a:rPr lang="en-GB" sz="2000" b="1" dirty="0" err="1">
                <a:latin typeface="Courier New" pitchFamily="49" charset="0"/>
              </a:rPr>
              <a:t>size</a:t>
            </a:r>
            <a:r>
              <a:rPr lang="en-GB" sz="2000" b="1" dirty="0">
                <a:solidFill>
                  <a:srgbClr val="000000"/>
                </a:solidFill>
                <a:latin typeface="Courier New" pitchFamily="49" charset="0"/>
              </a:rPr>
              <a:t>()-1);</a:t>
            </a:r>
          </a:p>
          <a:p>
            <a:pPr>
              <a:lnSpc>
                <a:spcPct val="94000"/>
              </a:lnSpc>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a:t>
            </a:r>
            <a:r>
              <a:rPr lang="en-GB" sz="2000" b="1" dirty="0" err="1">
                <a:latin typeface="Courier New" pitchFamily="49" charset="0"/>
              </a:rPr>
              <a:t>dest</a:t>
            </a:r>
            <a:r>
              <a:rPr lang="en-GB" sz="2000" b="1" dirty="0" err="1">
                <a:solidFill>
                  <a:srgbClr val="000000"/>
                </a:solidFill>
                <a:latin typeface="Courier New" pitchFamily="49" charset="0"/>
              </a:rPr>
              <a:t>.</a:t>
            </a:r>
            <a:r>
              <a:rPr lang="en-GB" sz="2000" b="1" dirty="0" err="1">
                <a:latin typeface="Courier New" pitchFamily="49" charset="0"/>
              </a:rPr>
              <a:t>add</a:t>
            </a:r>
            <a:r>
              <a:rPr lang="en-GB" sz="2000" b="1" dirty="0">
                <a:solidFill>
                  <a:srgbClr val="000000"/>
                </a:solidFill>
                <a:latin typeface="Courier New" pitchFamily="49" charset="0"/>
              </a:rPr>
              <a:t>(</a:t>
            </a:r>
            <a:r>
              <a:rPr lang="en-GB" sz="2000" b="1" dirty="0" err="1">
                <a:latin typeface="Courier New" pitchFamily="49" charset="0"/>
              </a:rPr>
              <a:t>elt</a:t>
            </a:r>
            <a:r>
              <a:rPr lang="en-GB" sz="2000" b="1" dirty="0">
                <a:solidFill>
                  <a:srgbClr val="000000"/>
                </a:solidFill>
                <a:latin typeface="Courier New" pitchFamily="49" charset="0"/>
              </a:rPr>
              <a:t>);</a:t>
            </a:r>
          </a:p>
          <a:p>
            <a:pPr>
              <a:lnSpc>
                <a:spcPct val="94000"/>
              </a:lnSpc>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a:t>
            </a:r>
          </a:p>
          <a:p>
            <a:pPr>
              <a:lnSpc>
                <a:spcPct val="94000"/>
              </a:lnSpc>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a:t>
            </a:r>
          </a:p>
          <a:p>
            <a:pPr marL="0" indent="0" eaLnBrk="1">
              <a:lnSpc>
                <a:spcPct val="9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b="1" i="1" dirty="0">
              <a:latin typeface="Courier New" pitchFamily="49" charset="0"/>
            </a:endParaRPr>
          </a:p>
          <a:p>
            <a:pPr marL="0" indent="0" eaLnBrk="1">
              <a:lnSpc>
                <a:spcPct val="8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What happens if </a:t>
            </a:r>
            <a:r>
              <a:rPr lang="en-GB" sz="2000" b="1" dirty="0" err="1">
                <a:latin typeface="Courier New" panose="02070309020205020404" pitchFamily="49" charset="0"/>
                <a:cs typeface="Courier New" panose="02070309020205020404" pitchFamily="49" charset="0"/>
              </a:rPr>
              <a:t>src</a:t>
            </a:r>
            <a:r>
              <a:rPr lang="en-GB" sz="2000" dirty="0"/>
              <a:t> and </a:t>
            </a:r>
            <a:r>
              <a:rPr lang="en-GB" sz="2000" b="1" dirty="0" err="1">
                <a:latin typeface="Courier New" panose="02070309020205020404" pitchFamily="49" charset="0"/>
                <a:cs typeface="Courier New" panose="02070309020205020404" pitchFamily="49" charset="0"/>
              </a:rPr>
              <a:t>dest</a:t>
            </a:r>
            <a:r>
              <a:rPr lang="en-GB" sz="2000" dirty="0"/>
              <a:t> refer to the same object?</a:t>
            </a:r>
          </a:p>
          <a:p>
            <a:pPr lvl="1" eaLnBrk="1">
              <a:lnSpc>
                <a:spcPct val="83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This is </a:t>
            </a:r>
            <a:r>
              <a:rPr lang="en-GB" sz="2000" i="1" dirty="0">
                <a:solidFill>
                  <a:schemeClr val="accent6"/>
                </a:solidFill>
              </a:rPr>
              <a:t>aliasing</a:t>
            </a:r>
            <a:endParaRPr lang="en-GB" sz="2000" dirty="0">
              <a:solidFill>
                <a:schemeClr val="accent6"/>
              </a:solidFill>
            </a:endParaRPr>
          </a:p>
          <a:p>
            <a:pPr lvl="1" eaLnBrk="1">
              <a:lnSpc>
                <a:spcPct val="83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It’s easy to forget!</a:t>
            </a:r>
          </a:p>
          <a:p>
            <a:pPr lvl="1" eaLnBrk="1">
              <a:lnSpc>
                <a:spcPct val="83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Watch out for shared references in inputs</a:t>
            </a:r>
            <a:endParaRPr lang="en-GB" sz="2000" dirty="0">
              <a:latin typeface="Courier" charset="0"/>
            </a:endParaRPr>
          </a:p>
        </p:txBody>
      </p:sp>
    </p:spTree>
    <p:extLst>
      <p:ext uri="{BB962C8B-B14F-4D97-AF65-F5344CB8AC3E}">
        <p14:creationId xmlns:p14="http://schemas.microsoft.com/office/powerpoint/2010/main" val="3551470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758068" y="2465689"/>
            <a:ext cx="578548" cy="697480"/>
          </a:xfrm>
          <a:prstGeom prst="rect">
            <a:avLst/>
          </a:prstGeom>
        </p:spPr>
      </p:pic>
      <p:sp>
        <p:nvSpPr>
          <p:cNvPr id="16" name="TextBox 15"/>
          <p:cNvSpPr txBox="1"/>
          <p:nvPr/>
        </p:nvSpPr>
        <p:spPr>
          <a:xfrm>
            <a:off x="640080" y="399976"/>
            <a:ext cx="6921767" cy="646331"/>
          </a:xfrm>
          <a:prstGeom prst="rect">
            <a:avLst/>
          </a:prstGeom>
          <a:noFill/>
          <a:ln>
            <a:noFill/>
          </a:ln>
        </p:spPr>
        <p:txBody>
          <a:bodyPr vert="horz" wrap="square" lIns="91440" tIns="45720" rIns="91440" bIns="45720" numCol="1" anchor="ctr" anchorCtr="0" compatLnSpc="1">
            <a:prstTxWarp prst="textNoShape">
              <a:avLst/>
            </a:prstTxWarp>
          </a:bodyPr>
          <a:lstStyle>
            <a:lvl1pPr eaLnBrk="0" hangingPunct="0">
              <a:defRPr sz="3600">
                <a:solidFill>
                  <a:srgbClr val="443C80"/>
                </a:solidFill>
                <a:latin typeface="+mj-lt"/>
                <a:ea typeface="+mj-ea"/>
                <a:cs typeface="+mj-cs"/>
              </a:defRPr>
            </a:lvl1pPr>
            <a:lvl2pPr eaLnBrk="0" hangingPunct="0">
              <a:defRPr sz="3600">
                <a:solidFill>
                  <a:srgbClr val="800080"/>
                </a:solidFill>
                <a:latin typeface="Arial" charset="0"/>
              </a:defRPr>
            </a:lvl2pPr>
            <a:lvl3pPr eaLnBrk="0" hangingPunct="0">
              <a:defRPr sz="3600">
                <a:solidFill>
                  <a:srgbClr val="800080"/>
                </a:solidFill>
                <a:latin typeface="Arial" charset="0"/>
              </a:defRPr>
            </a:lvl3pPr>
            <a:lvl4pPr eaLnBrk="0" hangingPunct="0">
              <a:defRPr sz="3600">
                <a:solidFill>
                  <a:srgbClr val="800080"/>
                </a:solidFill>
                <a:latin typeface="Arial" charset="0"/>
              </a:defRPr>
            </a:lvl4pPr>
            <a:lvl5pPr eaLnBrk="0" hangingPunct="0">
              <a:defRPr sz="3600">
                <a:solidFill>
                  <a:srgbClr val="800080"/>
                </a:solidFill>
                <a:latin typeface="Arial" charset="0"/>
              </a:defRPr>
            </a:lvl5pPr>
            <a:lvl6pPr marL="457200" fontAlgn="base">
              <a:spcBef>
                <a:spcPct val="0"/>
              </a:spcBef>
              <a:spcAft>
                <a:spcPct val="0"/>
              </a:spcAft>
              <a:defRPr sz="3600">
                <a:solidFill>
                  <a:srgbClr val="800080"/>
                </a:solidFill>
                <a:latin typeface="Arial" charset="0"/>
              </a:defRPr>
            </a:lvl6pPr>
            <a:lvl7pPr marL="914400" fontAlgn="base">
              <a:spcBef>
                <a:spcPct val="0"/>
              </a:spcBef>
              <a:spcAft>
                <a:spcPct val="0"/>
              </a:spcAft>
              <a:defRPr sz="3600">
                <a:solidFill>
                  <a:srgbClr val="800080"/>
                </a:solidFill>
                <a:latin typeface="Arial" charset="0"/>
              </a:defRPr>
            </a:lvl7pPr>
            <a:lvl8pPr marL="1371600" fontAlgn="base">
              <a:spcBef>
                <a:spcPct val="0"/>
              </a:spcBef>
              <a:spcAft>
                <a:spcPct val="0"/>
              </a:spcAft>
              <a:defRPr sz="3600">
                <a:solidFill>
                  <a:srgbClr val="800080"/>
                </a:solidFill>
                <a:latin typeface="Arial" charset="0"/>
              </a:defRPr>
            </a:lvl8pPr>
            <a:lvl9pPr marL="1828800" fontAlgn="base">
              <a:spcBef>
                <a:spcPct val="0"/>
              </a:spcBef>
              <a:spcAft>
                <a:spcPct val="0"/>
              </a:spcAft>
              <a:defRPr sz="3600">
                <a:solidFill>
                  <a:srgbClr val="800080"/>
                </a:solidFill>
                <a:latin typeface="Arial" charset="0"/>
              </a:defRPr>
            </a:lvl9pPr>
          </a:lstStyle>
          <a:p>
            <a:r>
              <a:rPr lang="en-US" dirty="0"/>
              <a:t>Clinical Neutron Therapy System</a:t>
            </a:r>
          </a:p>
        </p:txBody>
      </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33594" y="1256432"/>
            <a:ext cx="3335446" cy="250158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0080" y="1238864"/>
            <a:ext cx="3836800" cy="511573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33594" y="3858654"/>
            <a:ext cx="3335446" cy="2501584"/>
          </a:xfrm>
          <a:prstGeom prst="rect">
            <a:avLst/>
          </a:prstGeom>
        </p:spPr>
      </p:pic>
    </p:spTree>
    <p:extLst>
      <p:ext uri="{BB962C8B-B14F-4D97-AF65-F5344CB8AC3E}">
        <p14:creationId xmlns:p14="http://schemas.microsoft.com/office/powerpoint/2010/main" val="42583843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a:r>
              <a:rPr lang="en-US" sz="3200" dirty="0"/>
              <a:t>Heuristic: Clear (glass, white)-box testing</a:t>
            </a:r>
          </a:p>
        </p:txBody>
      </p:sp>
      <p:sp>
        <p:nvSpPr>
          <p:cNvPr id="29699" name="Rectangle 3"/>
          <p:cNvSpPr>
            <a:spLocks noGrp="1" noChangeArrowheads="1"/>
          </p:cNvSpPr>
          <p:nvPr>
            <p:ph idx="1"/>
          </p:nvPr>
        </p:nvSpPr>
        <p:spPr>
          <a:xfrm>
            <a:off x="685800" y="1600200"/>
            <a:ext cx="7924800" cy="4495800"/>
          </a:xfrm>
        </p:spPr>
        <p:txBody>
          <a:bodyPr/>
          <a:lstStyle/>
          <a:p>
            <a:pPr marL="0" indent="0" eaLnBrk="1">
              <a:buNone/>
            </a:pPr>
            <a:r>
              <a:rPr lang="en-US" sz="2000" i="1" dirty="0"/>
              <a:t>Focus</a:t>
            </a:r>
            <a:r>
              <a:rPr lang="en-US" sz="2000" dirty="0"/>
              <a:t>: features not described by specification	</a:t>
            </a:r>
          </a:p>
          <a:p>
            <a:pPr lvl="1" eaLnBrk="1"/>
            <a:r>
              <a:rPr lang="en-US" sz="2000" dirty="0"/>
              <a:t>Control-flow details</a:t>
            </a:r>
          </a:p>
          <a:p>
            <a:pPr lvl="1" eaLnBrk="1"/>
            <a:r>
              <a:rPr lang="en-US" sz="2000" dirty="0"/>
              <a:t>Performance optimizations</a:t>
            </a:r>
          </a:p>
          <a:p>
            <a:pPr lvl="1" eaLnBrk="1"/>
            <a:r>
              <a:rPr lang="en-US" sz="2000" dirty="0"/>
              <a:t>Alternate algorithms for different cases</a:t>
            </a:r>
          </a:p>
          <a:p>
            <a:pPr marL="0" indent="0" eaLnBrk="1">
              <a:buNone/>
            </a:pPr>
            <a:endParaRPr lang="en-US" sz="2000" dirty="0"/>
          </a:p>
          <a:p>
            <a:pPr marL="0" indent="0" eaLnBrk="1">
              <a:buNone/>
            </a:pPr>
            <a:r>
              <a:rPr lang="en-US" sz="2000" dirty="0"/>
              <a:t>Common </a:t>
            </a:r>
            <a:r>
              <a:rPr lang="en-US" sz="2000" i="1" dirty="0"/>
              <a:t>goal</a:t>
            </a:r>
            <a:r>
              <a:rPr lang="en-US" sz="2000" dirty="0"/>
              <a:t>:</a:t>
            </a:r>
          </a:p>
          <a:p>
            <a:pPr lvl="1" eaLnBrk="1"/>
            <a:r>
              <a:rPr lang="en-US" sz="2000" dirty="0"/>
              <a:t>Ensure test suite covers (executes) all of the program</a:t>
            </a:r>
          </a:p>
          <a:p>
            <a:pPr lvl="1" eaLnBrk="1"/>
            <a:r>
              <a:rPr lang="en-US" sz="2000" dirty="0"/>
              <a:t>Measure quality of test suite with % </a:t>
            </a:r>
            <a:r>
              <a:rPr lang="en-US" sz="2000" i="1" dirty="0">
                <a:solidFill>
                  <a:schemeClr val="accent6"/>
                </a:solidFill>
              </a:rPr>
              <a:t>coverage</a:t>
            </a:r>
          </a:p>
          <a:p>
            <a:pPr marL="457200" lvl="1" indent="0" eaLnBrk="1">
              <a:buNone/>
            </a:pPr>
            <a:endParaRPr lang="en-US" sz="2000" dirty="0"/>
          </a:p>
          <a:p>
            <a:pPr marL="0" indent="0" eaLnBrk="1">
              <a:buNone/>
            </a:pPr>
            <a:r>
              <a:rPr lang="en-US" sz="2000" i="1" dirty="0"/>
              <a:t>Assumption</a:t>
            </a:r>
            <a:r>
              <a:rPr lang="en-US" sz="2000" dirty="0"/>
              <a:t> implicit in goal:</a:t>
            </a:r>
          </a:p>
          <a:p>
            <a:pPr lvl="1" eaLnBrk="1"/>
            <a:r>
              <a:rPr lang="en-US" sz="2000" dirty="0"/>
              <a:t>If high coverage, then most mistakes discovered</a:t>
            </a:r>
          </a:p>
          <a:p>
            <a:pPr marL="457200" lvl="1" indent="0" eaLnBrk="1">
              <a:lnSpc>
                <a:spcPct val="70000"/>
              </a:lnSpc>
              <a:buNone/>
            </a:pPr>
            <a:endParaRPr lang="en-US" sz="2000" dirty="0"/>
          </a:p>
        </p:txBody>
      </p:sp>
    </p:spTree>
    <p:extLst>
      <p:ext uri="{BB962C8B-B14F-4D97-AF65-F5344CB8AC3E}">
        <p14:creationId xmlns:p14="http://schemas.microsoft.com/office/powerpoint/2010/main" val="1218340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a:t>Glass-box Motivation</a:t>
            </a:r>
          </a:p>
        </p:txBody>
      </p:sp>
      <p:sp>
        <p:nvSpPr>
          <p:cNvPr id="30723" name="Rectangle 3"/>
          <p:cNvSpPr>
            <a:spLocks noGrp="1" noChangeArrowheads="1"/>
          </p:cNvSpPr>
          <p:nvPr>
            <p:ph idx="1"/>
          </p:nvPr>
        </p:nvSpPr>
        <p:spPr>
          <a:xfrm>
            <a:off x="685800" y="1600200"/>
            <a:ext cx="7772400" cy="4953000"/>
          </a:xfrm>
        </p:spPr>
        <p:txBody>
          <a:bodyPr/>
          <a:lstStyle/>
          <a:p>
            <a:pPr marL="0" indent="0" eaLnBrk="1">
              <a:lnSpc>
                <a:spcPct val="7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There are some subdomains that black-box testing won't catch:</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b="1" dirty="0">
              <a:latin typeface="Courier New" pitchFamily="49" charset="0"/>
              <a:cs typeface="Courier New" pitchFamily="49" charset="0"/>
            </a:endParaRP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boolean</a:t>
            </a:r>
            <a:r>
              <a:rPr lang="en-GB" sz="2000" b="1" dirty="0">
                <a:latin typeface="Courier New" pitchFamily="49" charset="0"/>
              </a:rPr>
              <a:t>[] </a:t>
            </a:r>
            <a:r>
              <a:rPr lang="en-GB" sz="2000" b="1" dirty="0" err="1">
                <a:solidFill>
                  <a:srgbClr val="0000FF"/>
                </a:solidFill>
                <a:latin typeface="Courier New" pitchFamily="49" charset="0"/>
              </a:rPr>
              <a:t>primeTable</a:t>
            </a:r>
            <a:r>
              <a:rPr lang="en-GB" sz="2000" b="1" dirty="0">
                <a:solidFill>
                  <a:srgbClr val="0000FF"/>
                </a:solidFill>
                <a:latin typeface="Courier New" pitchFamily="49" charset="0"/>
              </a:rPr>
              <a:t> </a:t>
            </a:r>
            <a:r>
              <a:rPr lang="en-GB" sz="2000" b="1" dirty="0">
                <a:latin typeface="Courier New" pitchFamily="49" charset="0"/>
              </a:rPr>
              <a:t>= new </a:t>
            </a:r>
            <a:r>
              <a:rPr lang="en-GB" sz="2000" b="1" dirty="0" err="1">
                <a:latin typeface="Courier New" pitchFamily="49" charset="0"/>
              </a:rPr>
              <a:t>boolean</a:t>
            </a:r>
            <a:r>
              <a:rPr lang="en-GB" sz="2000" b="1" dirty="0">
                <a:latin typeface="Courier New" pitchFamily="49" charset="0"/>
              </a:rPr>
              <a:t>[CACHE_SIZE];</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a:t>
            </a:r>
            <a:r>
              <a:rPr lang="en-GB" sz="2000" b="1" dirty="0" err="1">
                <a:latin typeface="Courier New" pitchFamily="49" charset="0"/>
              </a:rPr>
              <a:t>boolean</a:t>
            </a:r>
            <a:r>
              <a:rPr lang="en-GB" sz="2000" b="1" dirty="0">
                <a:latin typeface="Courier New" pitchFamily="49" charset="0"/>
              </a:rPr>
              <a:t> </a:t>
            </a:r>
            <a:r>
              <a:rPr lang="en-GB" sz="2000" b="1" dirty="0" err="1">
                <a:solidFill>
                  <a:srgbClr val="0000FF"/>
                </a:solidFill>
                <a:latin typeface="Courier New" pitchFamily="49" charset="0"/>
              </a:rPr>
              <a:t>isPrime</a:t>
            </a:r>
            <a:r>
              <a:rPr lang="en-GB" sz="2000" b="1" dirty="0">
                <a:latin typeface="Courier New" pitchFamily="49" charset="0"/>
              </a:rPr>
              <a:t>(</a:t>
            </a:r>
            <a:r>
              <a:rPr lang="en-GB" sz="2000" b="1" dirty="0" err="1">
                <a:latin typeface="Courier New" pitchFamily="49" charset="0"/>
              </a:rPr>
              <a:t>int</a:t>
            </a:r>
            <a:r>
              <a:rPr lang="en-GB" sz="2000" b="1" dirty="0">
                <a:latin typeface="Courier New" pitchFamily="49" charset="0"/>
              </a:rPr>
              <a:t> </a:t>
            </a:r>
            <a:r>
              <a:rPr lang="en-GB" sz="2000" b="1" dirty="0">
                <a:solidFill>
                  <a:srgbClr val="0000FF"/>
                </a:solidFill>
                <a:latin typeface="Courier New" pitchFamily="49" charset="0"/>
              </a:rPr>
              <a:t>x</a:t>
            </a:r>
            <a:r>
              <a:rPr lang="en-GB" sz="2000" b="1" dirty="0">
                <a:latin typeface="Courier New" pitchFamily="49" charset="0"/>
              </a:rPr>
              <a:t>) {</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if (x&gt;CACHE_SIZE) {</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for (</a:t>
            </a:r>
            <a:r>
              <a:rPr lang="en-GB" sz="2000" b="1" dirty="0" err="1">
                <a:latin typeface="Courier New" pitchFamily="49" charset="0"/>
              </a:rPr>
              <a:t>int</a:t>
            </a:r>
            <a:r>
              <a:rPr lang="en-GB" sz="2000" b="1" dirty="0">
                <a:latin typeface="Courier New" pitchFamily="49" charset="0"/>
              </a:rPr>
              <a:t> </a:t>
            </a:r>
            <a:r>
              <a:rPr lang="en-GB" sz="2000" b="1" dirty="0" err="1">
                <a:solidFill>
                  <a:srgbClr val="0000FF"/>
                </a:solidFill>
                <a:latin typeface="Courier New" pitchFamily="49" charset="0"/>
              </a:rPr>
              <a:t>i</a:t>
            </a:r>
            <a:r>
              <a:rPr lang="en-GB" sz="2000" b="1" dirty="0">
                <a:latin typeface="Courier New" pitchFamily="49" charset="0"/>
              </a:rPr>
              <a:t>=2; </a:t>
            </a:r>
            <a:r>
              <a:rPr lang="en-GB" sz="2000" b="1" dirty="0" err="1">
                <a:latin typeface="Courier New" pitchFamily="49" charset="0"/>
              </a:rPr>
              <a:t>i</a:t>
            </a:r>
            <a:r>
              <a:rPr lang="en-GB" sz="2000" b="1" dirty="0">
                <a:latin typeface="Courier New" pitchFamily="49" charset="0"/>
              </a:rPr>
              <a:t>&lt;x/2; </a:t>
            </a:r>
            <a:r>
              <a:rPr lang="en-GB" sz="2000" b="1" dirty="0" err="1">
                <a:latin typeface="Courier New" pitchFamily="49" charset="0"/>
              </a:rPr>
              <a:t>i</a:t>
            </a:r>
            <a:r>
              <a:rPr lang="en-GB" sz="2000" b="1" dirty="0">
                <a:latin typeface="Courier New" pitchFamily="49" charset="0"/>
              </a:rPr>
              <a:t>++) {</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if (</a:t>
            </a:r>
            <a:r>
              <a:rPr lang="en-GB" sz="2000" b="1" dirty="0" err="1">
                <a:latin typeface="Courier New" pitchFamily="49" charset="0"/>
              </a:rPr>
              <a:t>x%i</a:t>
            </a:r>
            <a:r>
              <a:rPr lang="en-GB" sz="2000" b="1" dirty="0">
                <a:latin typeface="Courier New" pitchFamily="49" charset="0"/>
              </a:rPr>
              <a:t>==0) </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return false;</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return true;</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 else {</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return </a:t>
            </a:r>
            <a:r>
              <a:rPr lang="en-GB" sz="2000" b="1" dirty="0" err="1">
                <a:latin typeface="Courier New" pitchFamily="49" charset="0"/>
              </a:rPr>
              <a:t>primeTable</a:t>
            </a:r>
            <a:r>
              <a:rPr lang="en-GB" sz="2000" b="1" dirty="0">
                <a:latin typeface="Courier New" pitchFamily="49" charset="0"/>
              </a:rPr>
              <a:t>[x];</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a:t>
            </a:r>
          </a:p>
          <a:p>
            <a:pPr marL="0" indent="0" eaLnBrk="1">
              <a:lnSpc>
                <a:spcPct val="7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rPr>
              <a:t>  }</a:t>
            </a:r>
          </a:p>
          <a:p>
            <a:pPr marL="0" indent="0" eaLnBrk="1">
              <a:lnSpc>
                <a:spcPct val="94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b="1" dirty="0">
              <a:solidFill>
                <a:srgbClr val="000000"/>
              </a:solidFill>
              <a:latin typeface="Courier New" pitchFamily="49" charset="0"/>
            </a:endParaRPr>
          </a:p>
          <a:p>
            <a:pPr marL="0" indent="0" eaLnBrk="1">
              <a:lnSpc>
                <a:spcPct val="73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p:txBody>
      </p:sp>
    </p:spTree>
    <p:extLst>
      <p:ext uri="{BB962C8B-B14F-4D97-AF65-F5344CB8AC3E}">
        <p14:creationId xmlns:p14="http://schemas.microsoft.com/office/powerpoint/2010/main" val="62428433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a:r>
              <a:rPr lang="en-US" dirty="0"/>
              <a:t>Glass-box Testing:  [Dis]Advantages</a:t>
            </a:r>
          </a:p>
        </p:txBody>
      </p:sp>
      <p:sp>
        <p:nvSpPr>
          <p:cNvPr id="31747" name="Rectangle 3"/>
          <p:cNvSpPr>
            <a:spLocks noGrp="1" noChangeArrowheads="1"/>
          </p:cNvSpPr>
          <p:nvPr>
            <p:ph idx="1"/>
          </p:nvPr>
        </p:nvSpPr>
        <p:spPr>
          <a:xfrm>
            <a:off x="533400" y="1600200"/>
            <a:ext cx="8382000" cy="4495800"/>
          </a:xfrm>
        </p:spPr>
        <p:txBody>
          <a:bodyPr/>
          <a:lstStyle/>
          <a:p>
            <a:pPr eaLnBrk="1"/>
            <a:r>
              <a:rPr lang="en-US" sz="2000" dirty="0">
                <a:solidFill>
                  <a:schemeClr val="accent6"/>
                </a:solidFill>
              </a:rPr>
              <a:t>Finds an important class of boundaries</a:t>
            </a:r>
          </a:p>
          <a:p>
            <a:pPr lvl="1" eaLnBrk="1"/>
            <a:r>
              <a:rPr lang="en-US" sz="2000" dirty="0"/>
              <a:t>Yields useful test cases</a:t>
            </a:r>
          </a:p>
          <a:p>
            <a:pPr marL="457200" lvl="1" indent="0" eaLnBrk="1">
              <a:buNone/>
            </a:pPr>
            <a:endParaRPr lang="en-US" sz="2000" dirty="0"/>
          </a:p>
          <a:p>
            <a:pPr eaLnBrk="1"/>
            <a:r>
              <a:rPr lang="en-US" sz="2000" dirty="0"/>
              <a:t>Consider </a:t>
            </a:r>
            <a:r>
              <a:rPr lang="en-US" sz="2000" b="1" dirty="0">
                <a:latin typeface="Courier New" pitchFamily="49" charset="0"/>
              </a:rPr>
              <a:t>CACHE_SIZE</a:t>
            </a:r>
            <a:r>
              <a:rPr lang="en-US" sz="2000" dirty="0"/>
              <a:t> in </a:t>
            </a:r>
            <a:r>
              <a:rPr lang="en-US" sz="2000" b="1" dirty="0" err="1">
                <a:latin typeface="Courier New" pitchFamily="49" charset="0"/>
              </a:rPr>
              <a:t>isPrime</a:t>
            </a:r>
            <a:r>
              <a:rPr lang="en-US" sz="2000" dirty="0"/>
              <a:t> example</a:t>
            </a:r>
          </a:p>
          <a:p>
            <a:pPr lvl="1" eaLnBrk="1"/>
            <a:r>
              <a:rPr lang="en-US" sz="2000" dirty="0"/>
              <a:t>Important tests </a:t>
            </a:r>
            <a:r>
              <a:rPr lang="en-US" sz="2000" b="1" dirty="0">
                <a:latin typeface="Courier New" pitchFamily="49" charset="0"/>
              </a:rPr>
              <a:t>CACHE_SIZE-1</a:t>
            </a:r>
            <a:r>
              <a:rPr lang="en-US" sz="2000" dirty="0"/>
              <a:t>,  </a:t>
            </a:r>
            <a:r>
              <a:rPr lang="en-US" sz="2000" b="1" dirty="0">
                <a:latin typeface="Courier New" pitchFamily="49" charset="0"/>
              </a:rPr>
              <a:t>CACHE_SIZE</a:t>
            </a:r>
            <a:r>
              <a:rPr lang="en-US" sz="2000" dirty="0"/>
              <a:t>,  </a:t>
            </a:r>
            <a:r>
              <a:rPr lang="en-US" sz="2000" b="1" dirty="0">
                <a:latin typeface="Courier New" pitchFamily="49" charset="0"/>
              </a:rPr>
              <a:t>CACHE_SIZE+1</a:t>
            </a:r>
          </a:p>
          <a:p>
            <a:pPr lvl="1" eaLnBrk="1"/>
            <a:r>
              <a:rPr lang="en-US" sz="2000" dirty="0"/>
              <a:t>If</a:t>
            </a:r>
            <a:r>
              <a:rPr lang="en-US" sz="2000" b="1" dirty="0">
                <a:latin typeface="Courier New" pitchFamily="49" charset="0"/>
              </a:rPr>
              <a:t> CACHE_SIZE</a:t>
            </a:r>
            <a:r>
              <a:rPr lang="en-US" sz="2000" dirty="0"/>
              <a:t> is mutable, may need to test with different </a:t>
            </a:r>
            <a:r>
              <a:rPr lang="en-US" sz="2000" b="1" dirty="0">
                <a:latin typeface="Courier New" pitchFamily="49" charset="0"/>
              </a:rPr>
              <a:t>CACHE_SIZE</a:t>
            </a:r>
            <a:r>
              <a:rPr lang="en-US" sz="2000" dirty="0"/>
              <a:t> values</a:t>
            </a:r>
          </a:p>
          <a:p>
            <a:pPr marL="0" indent="0" eaLnBrk="1">
              <a:buNone/>
            </a:pPr>
            <a:endParaRPr lang="en-US" sz="2000" b="1" dirty="0">
              <a:latin typeface="Courier New" pitchFamily="49" charset="0"/>
            </a:endParaRPr>
          </a:p>
          <a:p>
            <a:pPr marL="0" indent="0" eaLnBrk="1">
              <a:buNone/>
            </a:pPr>
            <a:r>
              <a:rPr lang="en-US" sz="2000" dirty="0"/>
              <a:t>Disadvantage:</a:t>
            </a:r>
          </a:p>
          <a:p>
            <a:pPr lvl="1" eaLnBrk="1"/>
            <a:r>
              <a:rPr lang="en-US" sz="2000" dirty="0"/>
              <a:t>Tests may have same bugs as implementation</a:t>
            </a:r>
          </a:p>
          <a:p>
            <a:pPr lvl="1" eaLnBrk="1"/>
            <a:r>
              <a:rPr lang="en-US" sz="2000" dirty="0"/>
              <a:t>Buggy code tricks you into complacency once you look at it</a:t>
            </a:r>
          </a:p>
        </p:txBody>
      </p:sp>
    </p:spTree>
    <p:extLst>
      <p:ext uri="{BB962C8B-B14F-4D97-AF65-F5344CB8AC3E}">
        <p14:creationId xmlns:p14="http://schemas.microsoft.com/office/powerpoint/2010/main" val="2579344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dirty="0"/>
              <a:t>Code coverage: what is enough?</a:t>
            </a:r>
          </a:p>
        </p:txBody>
      </p:sp>
      <p:sp>
        <p:nvSpPr>
          <p:cNvPr id="32771" name="Rectangle 2"/>
          <p:cNvSpPr>
            <a:spLocks noGrp="1" noChangeArrowheads="1"/>
          </p:cNvSpPr>
          <p:nvPr>
            <p:ph idx="1"/>
          </p:nvPr>
        </p:nvSpPr>
        <p:spPr>
          <a:xfrm>
            <a:off x="838200" y="1600200"/>
            <a:ext cx="7772400" cy="4495800"/>
          </a:xfrm>
        </p:spPr>
        <p:txBody>
          <a:bodyPr/>
          <a:lstStyle/>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min</a:t>
            </a:r>
            <a:r>
              <a:rPr lang="en-GB" sz="2000" b="1" dirty="0">
                <a:latin typeface="Courier New" pitchFamily="49" charset="0"/>
                <a:cs typeface="Courier New" pitchFamily="49" charset="0"/>
              </a:rPr>
              <a:t>(</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a</a:t>
            </a: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b</a:t>
            </a:r>
            <a:r>
              <a:rPr lang="en-GB" sz="2000" b="1" dirty="0">
                <a:latin typeface="Courier New" pitchFamily="49" charset="0"/>
                <a:cs typeface="Courier New" pitchFamily="49" charset="0"/>
              </a:rPr>
              <a:t>) {</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r</a:t>
            </a:r>
            <a:r>
              <a:rPr lang="en-GB" sz="2000" b="1" dirty="0">
                <a:latin typeface="Courier New" pitchFamily="49" charset="0"/>
                <a:cs typeface="Courier New" pitchFamily="49" charset="0"/>
              </a:rPr>
              <a:t> = a;</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if (a &lt;= b) {</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r = a;</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return r;</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a:t>
            </a:r>
          </a:p>
          <a:p>
            <a:pPr marL="0" indent="0" eaLnBrk="1">
              <a:lnSpc>
                <a:spcPct val="97000"/>
              </a:lnSpc>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solidFill>
                <a:srgbClr val="000000"/>
              </a:solidFill>
              <a:latin typeface="Courier 10 Pitch" pitchFamily="1" charset="0"/>
            </a:endParaRP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Consider any test with </a:t>
            </a:r>
            <a:r>
              <a:rPr lang="en-GB" sz="2000" i="1" dirty="0"/>
              <a:t>a ≤ b  </a:t>
            </a:r>
            <a:r>
              <a:rPr lang="en-GB" sz="2000" dirty="0"/>
              <a:t>(e.g., </a:t>
            </a:r>
            <a:r>
              <a:rPr lang="en-GB" sz="2000" b="1" dirty="0">
                <a:latin typeface="Courier New" pitchFamily="49" charset="0"/>
                <a:cs typeface="Courier New" pitchFamily="49" charset="0"/>
              </a:rPr>
              <a:t>min(1,2)</a:t>
            </a:r>
            <a:r>
              <a:rPr lang="en-GB" sz="2000" dirty="0"/>
              <a:t>)</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Executes every instruction</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Misses the bug</a:t>
            </a: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i="1" dirty="0"/>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i="1" dirty="0">
                <a:solidFill>
                  <a:schemeClr val="accent6"/>
                </a:solidFill>
              </a:rPr>
              <a:t>Statement </a:t>
            </a:r>
            <a:r>
              <a:rPr lang="en-GB" sz="2000" dirty="0">
                <a:solidFill>
                  <a:schemeClr val="accent6"/>
                </a:solidFill>
              </a:rPr>
              <a:t>coverage</a:t>
            </a:r>
            <a:r>
              <a:rPr lang="en-GB" sz="2000" dirty="0"/>
              <a:t> is not enough</a:t>
            </a:r>
          </a:p>
        </p:txBody>
      </p:sp>
    </p:spTree>
    <p:extLst>
      <p:ext uri="{BB962C8B-B14F-4D97-AF65-F5344CB8AC3E}">
        <p14:creationId xmlns:p14="http://schemas.microsoft.com/office/powerpoint/2010/main" val="406228768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dirty="0"/>
              <a:t>Code coverage: what is enough?</a:t>
            </a:r>
          </a:p>
        </p:txBody>
      </p:sp>
      <p:sp>
        <p:nvSpPr>
          <p:cNvPr id="32771" name="Rectangle 2"/>
          <p:cNvSpPr>
            <a:spLocks noGrp="1" noChangeArrowheads="1"/>
          </p:cNvSpPr>
          <p:nvPr>
            <p:ph idx="1"/>
          </p:nvPr>
        </p:nvSpPr>
        <p:spPr>
          <a:xfrm>
            <a:off x="838200" y="1600200"/>
            <a:ext cx="7772400" cy="4495800"/>
          </a:xfrm>
        </p:spPr>
        <p:txBody>
          <a:bodyPr/>
          <a:lstStyle/>
          <a:p>
            <a:pPr marL="0" indent="0" eaLnBrk="1">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quadrant</a:t>
            </a:r>
            <a:r>
              <a:rPr lang="en-GB" sz="2000" b="1" dirty="0">
                <a:latin typeface="Courier New" pitchFamily="49" charset="0"/>
                <a:cs typeface="Courier New" pitchFamily="49" charset="0"/>
              </a:rPr>
              <a:t>(</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x</a:t>
            </a: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y</a:t>
            </a:r>
            <a:r>
              <a:rPr lang="en-GB" sz="2000" b="1" dirty="0">
                <a:latin typeface="Courier New" pitchFamily="49" charset="0"/>
                <a:cs typeface="Courier New" pitchFamily="49" charset="0"/>
              </a:rPr>
              <a:t>) {</a:t>
            </a:r>
          </a:p>
          <a:p>
            <a:pPr marL="0" indent="0" eaLnBrk="1">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err="1">
                <a:solidFill>
                  <a:srgbClr val="0000FF"/>
                </a:solidFill>
                <a:latin typeface="Courier New" pitchFamily="49" charset="0"/>
                <a:cs typeface="Courier New" pitchFamily="49" charset="0"/>
              </a:rPr>
              <a:t>ans</a:t>
            </a:r>
            <a:r>
              <a:rPr lang="en-GB" sz="2000" b="1" dirty="0">
                <a:latin typeface="Courier New" pitchFamily="49" charset="0"/>
                <a:cs typeface="Courier New" pitchFamily="49" charset="0"/>
              </a:rPr>
              <a:t>;</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if (x &gt;= 0)</a:t>
            </a:r>
          </a:p>
          <a:p>
            <a:pPr marL="0" indent="0" eaLnBrk="1">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ans</a:t>
            </a:r>
            <a:r>
              <a:rPr lang="en-GB" sz="2000" b="1" dirty="0">
                <a:latin typeface="Courier New" pitchFamily="49" charset="0"/>
                <a:cs typeface="Courier New" pitchFamily="49" charset="0"/>
              </a:rPr>
              <a:t>=1;</a:t>
            </a:r>
          </a:p>
          <a:p>
            <a:pPr marL="0" indent="0" eaLnBrk="1">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else</a:t>
            </a:r>
          </a:p>
          <a:p>
            <a:pPr marL="0" indent="0" eaLnBrk="1">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ans</a:t>
            </a:r>
            <a:r>
              <a:rPr lang="en-GB" sz="2000" b="1" dirty="0">
                <a:latin typeface="Courier New" pitchFamily="49" charset="0"/>
                <a:cs typeface="Courier New" pitchFamily="49" charset="0"/>
              </a:rPr>
              <a:t>=2;</a:t>
            </a:r>
          </a:p>
          <a:p>
            <a:pPr marL="0" indent="0" eaLnBrk="1">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if (y &lt; 0)</a:t>
            </a:r>
          </a:p>
          <a:p>
            <a:pPr marL="0" indent="0" eaLnBrk="1">
              <a:spcBef>
                <a:spcPts val="0"/>
              </a:spcBef>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ans</a:t>
            </a:r>
            <a:r>
              <a:rPr lang="en-GB" sz="2000" b="1" dirty="0">
                <a:latin typeface="Courier New" pitchFamily="49" charset="0"/>
                <a:cs typeface="Courier New" pitchFamily="49" charset="0"/>
              </a:rPr>
              <a:t>=4;</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return </a:t>
            </a:r>
            <a:r>
              <a:rPr lang="en-GB" sz="2000" b="1" dirty="0" err="1">
                <a:latin typeface="Courier New" pitchFamily="49" charset="0"/>
                <a:cs typeface="Courier New" pitchFamily="49" charset="0"/>
              </a:rPr>
              <a:t>ans</a:t>
            </a:r>
            <a:r>
              <a:rPr lang="en-GB" sz="2000" b="1" dirty="0">
                <a:latin typeface="Courier New" pitchFamily="49" charset="0"/>
                <a:cs typeface="Courier New" pitchFamily="49" charset="0"/>
              </a:rPr>
              <a:t>;</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Consider two-test suite: (2,-2) and (-2,2).  Misses the bug.</a:t>
            </a: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i="1" dirty="0">
                <a:solidFill>
                  <a:schemeClr val="accent6"/>
                </a:solidFill>
              </a:rPr>
              <a:t>Branch coverage</a:t>
            </a:r>
            <a:r>
              <a:rPr lang="en-GB" sz="2000" dirty="0"/>
              <a:t> (all tests “go both ways”) is not enough</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Here, </a:t>
            </a:r>
            <a:r>
              <a:rPr lang="en-GB" sz="2000" i="1" dirty="0">
                <a:solidFill>
                  <a:schemeClr val="accent2"/>
                </a:solidFill>
              </a:rPr>
              <a:t>path coverage</a:t>
            </a:r>
            <a:r>
              <a:rPr lang="en-GB" sz="2000" dirty="0"/>
              <a:t> is enough (there are 4 paths)</a:t>
            </a:r>
          </a:p>
        </p:txBody>
      </p:sp>
      <p:grpSp>
        <p:nvGrpSpPr>
          <p:cNvPr id="12" name="Group 11"/>
          <p:cNvGrpSpPr/>
          <p:nvPr/>
        </p:nvGrpSpPr>
        <p:grpSpPr>
          <a:xfrm>
            <a:off x="5791200" y="1752600"/>
            <a:ext cx="2362200" cy="2209800"/>
            <a:chOff x="6019800" y="1981200"/>
            <a:chExt cx="2362200" cy="2209800"/>
          </a:xfrm>
        </p:grpSpPr>
        <p:sp>
          <p:nvSpPr>
            <p:cNvPr id="11" name="Rectangle 10"/>
            <p:cNvSpPr/>
            <p:nvPr/>
          </p:nvSpPr>
          <p:spPr>
            <a:xfrm>
              <a:off x="6019800" y="1981200"/>
              <a:ext cx="2362200" cy="2209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6172200" y="3200400"/>
              <a:ext cx="1981200" cy="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162800" y="2286000"/>
              <a:ext cx="5080" cy="17526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10960" y="2099608"/>
              <a:ext cx="1971040" cy="1754326"/>
            </a:xfrm>
            <a:prstGeom prst="rect">
              <a:avLst/>
            </a:prstGeom>
            <a:noFill/>
          </p:spPr>
          <p:txBody>
            <a:bodyPr wrap="square" rtlCol="0">
              <a:spAutoFit/>
            </a:bodyPr>
            <a:lstStyle/>
            <a:p>
              <a:pPr marL="457200" indent="-457200">
                <a:buAutoNum type="arabicPlain" startAt="2"/>
              </a:pPr>
              <a:endParaRPr lang="en-US" dirty="0"/>
            </a:p>
            <a:p>
              <a:pPr marL="457200" indent="-457200">
                <a:buAutoNum type="arabicPlain" startAt="2"/>
              </a:pPr>
              <a:r>
                <a:rPr lang="en-US" dirty="0"/>
                <a:t>       1</a:t>
              </a:r>
            </a:p>
            <a:p>
              <a:pPr marL="457200" indent="-457200">
                <a:buAutoNum type="arabicPlain" startAt="2"/>
              </a:pPr>
              <a:endParaRPr lang="en-US" dirty="0"/>
            </a:p>
            <a:p>
              <a:pPr marL="457200" indent="-457200">
                <a:buAutoNum type="arabicPlain" startAt="2"/>
              </a:pPr>
              <a:endParaRPr lang="en-US" sz="1200" dirty="0"/>
            </a:p>
            <a:p>
              <a:pPr marL="457200" indent="-457200">
                <a:buAutoNum type="arabicPlain" startAt="2"/>
              </a:pPr>
              <a:r>
                <a:rPr lang="en-US" dirty="0"/>
                <a:t>       4</a:t>
              </a:r>
            </a:p>
          </p:txBody>
        </p:sp>
      </p:grpSp>
    </p:spTree>
    <p:extLst>
      <p:ext uri="{BB962C8B-B14F-4D97-AF65-F5344CB8AC3E}">
        <p14:creationId xmlns:p14="http://schemas.microsoft.com/office/powerpoint/2010/main" val="68227666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dirty="0"/>
              <a:t>Code coverage: what is enough?</a:t>
            </a:r>
          </a:p>
        </p:txBody>
      </p:sp>
      <p:sp>
        <p:nvSpPr>
          <p:cNvPr id="32771" name="Rectangle 2"/>
          <p:cNvSpPr>
            <a:spLocks noGrp="1" noChangeArrowheads="1"/>
          </p:cNvSpPr>
          <p:nvPr>
            <p:ph idx="1"/>
          </p:nvPr>
        </p:nvSpPr>
        <p:spPr>
          <a:xfrm>
            <a:off x="838200" y="1600200"/>
            <a:ext cx="7772400" cy="4495800"/>
          </a:xfrm>
        </p:spPr>
        <p:txBody>
          <a:bodyPr/>
          <a:lstStyle/>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err="1">
                <a:solidFill>
                  <a:srgbClr val="0000FF"/>
                </a:solidFill>
                <a:latin typeface="Courier New" pitchFamily="49" charset="0"/>
                <a:cs typeface="Courier New" pitchFamily="49" charset="0"/>
              </a:rPr>
              <a:t>num_pos</a:t>
            </a:r>
            <a:r>
              <a:rPr lang="en-GB" sz="2000" b="1" dirty="0">
                <a:latin typeface="Courier New" pitchFamily="49" charset="0"/>
                <a:cs typeface="Courier New" pitchFamily="49" charset="0"/>
              </a:rPr>
              <a:t>(</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a</a:t>
            </a:r>
            <a:r>
              <a:rPr lang="en-GB" sz="2000" b="1" dirty="0">
                <a:latin typeface="Courier New" pitchFamily="49" charset="0"/>
                <a:cs typeface="Courier New" pitchFamily="49" charset="0"/>
              </a:rPr>
              <a:t>) {</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err="1">
                <a:solidFill>
                  <a:srgbClr val="0000FF"/>
                </a:solidFill>
                <a:latin typeface="Courier New" pitchFamily="49" charset="0"/>
                <a:cs typeface="Courier New" pitchFamily="49" charset="0"/>
              </a:rPr>
              <a:t>ans</a:t>
            </a:r>
            <a:r>
              <a:rPr lang="en-GB" sz="2000" b="1" dirty="0">
                <a:latin typeface="Courier New" pitchFamily="49" charset="0"/>
                <a:cs typeface="Courier New" pitchFamily="49" charset="0"/>
              </a:rPr>
              <a:t> = 0;</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for (</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x</a:t>
            </a:r>
            <a:r>
              <a:rPr lang="en-GB" sz="2000" b="1" dirty="0">
                <a:latin typeface="Courier New" pitchFamily="49" charset="0"/>
                <a:cs typeface="Courier New" pitchFamily="49" charset="0"/>
              </a:rPr>
              <a:t> : a) {</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if (x &gt; 0)</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ans</a:t>
            </a:r>
            <a:r>
              <a:rPr lang="en-GB" sz="2000" b="1" dirty="0">
                <a:latin typeface="Courier New" pitchFamily="49" charset="0"/>
                <a:cs typeface="Courier New" pitchFamily="49" charset="0"/>
              </a:rPr>
              <a:t> = 1; </a:t>
            </a:r>
            <a:r>
              <a:rPr lang="en-GB" sz="2000" b="1" dirty="0">
                <a:solidFill>
                  <a:srgbClr val="7030A0"/>
                </a:solidFill>
                <a:latin typeface="Courier New" pitchFamily="49" charset="0"/>
                <a:cs typeface="Courier New" pitchFamily="49" charset="0"/>
              </a:rPr>
              <a:t>// should be </a:t>
            </a:r>
            <a:r>
              <a:rPr lang="en-GB" sz="2000" b="1" dirty="0" err="1">
                <a:solidFill>
                  <a:srgbClr val="7030A0"/>
                </a:solidFill>
                <a:latin typeface="Courier New" pitchFamily="49" charset="0"/>
                <a:cs typeface="Courier New" pitchFamily="49" charset="0"/>
              </a:rPr>
              <a:t>ans</a:t>
            </a:r>
            <a:r>
              <a:rPr lang="en-GB" sz="2000" b="1" dirty="0">
                <a:solidFill>
                  <a:srgbClr val="7030A0"/>
                </a:solidFill>
                <a:latin typeface="Courier New" pitchFamily="49" charset="0"/>
                <a:cs typeface="Courier New" pitchFamily="49" charset="0"/>
              </a:rPr>
              <a:t> += 1;</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    return </a:t>
            </a:r>
            <a:r>
              <a:rPr lang="en-GB" sz="2000" b="1" dirty="0" err="1">
                <a:latin typeface="Courier New" pitchFamily="49" charset="0"/>
                <a:cs typeface="Courier New" pitchFamily="49" charset="0"/>
              </a:rPr>
              <a:t>ans</a:t>
            </a:r>
            <a:r>
              <a:rPr lang="en-GB" sz="2000" b="1" dirty="0">
                <a:latin typeface="Courier New" pitchFamily="49" charset="0"/>
                <a:cs typeface="Courier New" pitchFamily="49" charset="0"/>
              </a:rPr>
              <a:t>;</a:t>
            </a:r>
            <a:br>
              <a:rPr lang="en-GB" sz="2000" b="1" dirty="0">
                <a:latin typeface="Courier New" pitchFamily="49" charset="0"/>
                <a:cs typeface="Courier New" pitchFamily="49" charset="0"/>
              </a:rPr>
            </a:br>
            <a:r>
              <a:rPr lang="en-GB" sz="2000" b="1" dirty="0">
                <a:latin typeface="Courier New" pitchFamily="49" charset="0"/>
                <a:cs typeface="Courier New" pitchFamily="49" charset="0"/>
              </a:rPr>
              <a:t>}</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Consider two-test suite: {0,0} and {1}.  Misses the bug.</a:t>
            </a: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Or consider one-test suite: {0,1,0}.  Misses the bug.</a:t>
            </a: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1000" dirty="0"/>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i="1" dirty="0">
                <a:solidFill>
                  <a:schemeClr val="accent6"/>
                </a:solidFill>
              </a:rPr>
              <a:t>Branch coverage</a:t>
            </a:r>
            <a:r>
              <a:rPr lang="en-GB" sz="2000" dirty="0"/>
              <a:t> is not enough</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Here, </a:t>
            </a:r>
            <a:r>
              <a:rPr lang="en-GB" sz="2000" i="1" dirty="0">
                <a:solidFill>
                  <a:schemeClr val="accent2"/>
                </a:solidFill>
              </a:rPr>
              <a:t>path coverage</a:t>
            </a:r>
            <a:r>
              <a:rPr lang="en-GB" sz="2000" dirty="0"/>
              <a:t> is enough, but </a:t>
            </a:r>
            <a:r>
              <a:rPr lang="en-GB" sz="2000" i="1" dirty="0"/>
              <a:t>no bound</a:t>
            </a:r>
            <a:r>
              <a:rPr lang="en-GB" sz="2000" dirty="0"/>
              <a:t> on path-count</a:t>
            </a: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p:txBody>
      </p:sp>
    </p:spTree>
    <p:extLst>
      <p:ext uri="{BB962C8B-B14F-4D97-AF65-F5344CB8AC3E}">
        <p14:creationId xmlns:p14="http://schemas.microsoft.com/office/powerpoint/2010/main" val="58091534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dirty="0"/>
              <a:t>Code coverage: what is enough?</a:t>
            </a:r>
          </a:p>
        </p:txBody>
      </p:sp>
      <p:sp>
        <p:nvSpPr>
          <p:cNvPr id="32771" name="Rectangle 2"/>
          <p:cNvSpPr>
            <a:spLocks noGrp="1" noChangeArrowheads="1"/>
          </p:cNvSpPr>
          <p:nvPr>
            <p:ph idx="1"/>
          </p:nvPr>
        </p:nvSpPr>
        <p:spPr>
          <a:xfrm>
            <a:off x="838200" y="1600200"/>
            <a:ext cx="7772400" cy="4495800"/>
          </a:xfrm>
        </p:spPr>
        <p:txBody>
          <a:bodyPr/>
          <a:lstStyle/>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err="1">
                <a:solidFill>
                  <a:srgbClr val="0000FF"/>
                </a:solidFill>
                <a:latin typeface="Courier New" pitchFamily="49" charset="0"/>
                <a:cs typeface="Courier New" pitchFamily="49" charset="0"/>
              </a:rPr>
              <a:t>sum_three</a:t>
            </a:r>
            <a:r>
              <a:rPr lang="en-GB" sz="2000" b="1" dirty="0">
                <a:latin typeface="Courier New" pitchFamily="49" charset="0"/>
                <a:cs typeface="Courier New" pitchFamily="49" charset="0"/>
              </a:rPr>
              <a:t>(</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a</a:t>
            </a: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b</a:t>
            </a:r>
            <a:r>
              <a:rPr lang="en-GB" sz="2000" b="1" dirty="0">
                <a:latin typeface="Courier New" pitchFamily="49" charset="0"/>
                <a:cs typeface="Courier New" pitchFamily="49" charset="0"/>
              </a:rPr>
              <a:t>, </a:t>
            </a:r>
            <a:r>
              <a:rPr lang="en-GB" sz="2000" b="1" dirty="0" err="1">
                <a:latin typeface="Courier New" pitchFamily="49" charset="0"/>
                <a:cs typeface="Courier New" pitchFamily="49" charset="0"/>
              </a:rPr>
              <a:t>int</a:t>
            </a:r>
            <a:r>
              <a:rPr lang="en-GB" sz="2000" b="1" dirty="0">
                <a:latin typeface="Courier New" pitchFamily="49" charset="0"/>
                <a:cs typeface="Courier New" pitchFamily="49" charset="0"/>
              </a:rPr>
              <a:t> </a:t>
            </a:r>
            <a:r>
              <a:rPr lang="en-GB" sz="2000" b="1" dirty="0">
                <a:solidFill>
                  <a:srgbClr val="0000FF"/>
                </a:solidFill>
                <a:latin typeface="Courier New" pitchFamily="49" charset="0"/>
                <a:cs typeface="Courier New" pitchFamily="49" charset="0"/>
              </a:rPr>
              <a:t>c</a:t>
            </a:r>
            <a:r>
              <a:rPr lang="en-GB" sz="2000" b="1" dirty="0">
                <a:latin typeface="Courier New" pitchFamily="49" charset="0"/>
                <a:cs typeface="Courier New" pitchFamily="49" charset="0"/>
              </a:rPr>
              <a:t>) {</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  return </a:t>
            </a:r>
            <a:r>
              <a:rPr lang="en-GB" sz="2000" b="1" dirty="0" err="1">
                <a:latin typeface="Courier New" pitchFamily="49" charset="0"/>
                <a:cs typeface="Courier New" pitchFamily="49" charset="0"/>
              </a:rPr>
              <a:t>a+b</a:t>
            </a:r>
            <a:r>
              <a:rPr lang="en-GB" sz="2000" b="1" dirty="0">
                <a:latin typeface="Courier New" pitchFamily="49" charset="0"/>
                <a:cs typeface="Courier New" pitchFamily="49" charset="0"/>
              </a:rPr>
              <a:t>;</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1" dirty="0">
                <a:latin typeface="Courier New" pitchFamily="49" charset="0"/>
                <a:cs typeface="Courier New" pitchFamily="49" charset="0"/>
              </a:rPr>
              <a:t>}</a:t>
            </a: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1000" dirty="0"/>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i="1" dirty="0">
                <a:solidFill>
                  <a:schemeClr val="accent6"/>
                </a:solidFill>
              </a:rPr>
              <a:t>Path coverage</a:t>
            </a:r>
            <a:r>
              <a:rPr lang="en-GB" sz="2000" dirty="0"/>
              <a:t> is not enough</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Consider test suites where </a:t>
            </a:r>
            <a:r>
              <a:rPr lang="en-GB" sz="2000" b="1" dirty="0">
                <a:latin typeface="Courier New" panose="02070309020205020404" pitchFamily="49" charset="0"/>
                <a:cs typeface="Courier New" panose="02070309020205020404" pitchFamily="49" charset="0"/>
              </a:rPr>
              <a:t>c</a:t>
            </a:r>
            <a:r>
              <a:rPr lang="en-GB" sz="2000" dirty="0"/>
              <a:t> is always 0</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Typically </a:t>
            </a:r>
            <a:r>
              <a:rPr lang="en-GB" sz="2000"/>
              <a:t>a moot point </a:t>
            </a:r>
            <a:r>
              <a:rPr lang="en-GB" sz="2000" dirty="0"/>
              <a:t>since path coverage is unattainable for realistic programs</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But do not assume a tested path is correct</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Even though it is more likely correct than an untested path</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dirty="0"/>
              <a:t>Another example: buggy </a:t>
            </a:r>
            <a:r>
              <a:rPr lang="en-GB" sz="2000" b="1" dirty="0">
                <a:latin typeface="Courier New" panose="02070309020205020404" pitchFamily="49" charset="0"/>
                <a:cs typeface="Courier New" panose="02070309020205020404" pitchFamily="49" charset="0"/>
              </a:rPr>
              <a:t>abs</a:t>
            </a:r>
            <a:r>
              <a:rPr lang="en-GB" sz="2000" dirty="0"/>
              <a:t> method from earlier in lecture</a:t>
            </a: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dirty="0"/>
          </a:p>
        </p:txBody>
      </p:sp>
    </p:spTree>
    <p:extLst>
      <p:ext uri="{BB962C8B-B14F-4D97-AF65-F5344CB8AC3E}">
        <p14:creationId xmlns:p14="http://schemas.microsoft.com/office/powerpoint/2010/main" val="8514532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a:r>
              <a:rPr lang="en-US"/>
              <a:t>Varieties of coverage</a:t>
            </a:r>
          </a:p>
        </p:txBody>
      </p:sp>
      <p:sp>
        <p:nvSpPr>
          <p:cNvPr id="33795" name="Rectangle 3"/>
          <p:cNvSpPr>
            <a:spLocks noGrp="1" noChangeArrowheads="1"/>
          </p:cNvSpPr>
          <p:nvPr>
            <p:ph idx="1"/>
          </p:nvPr>
        </p:nvSpPr>
        <p:spPr>
          <a:xfrm>
            <a:off x="685800" y="1524000"/>
            <a:ext cx="8153400" cy="4876800"/>
          </a:xfrm>
        </p:spPr>
        <p:txBody>
          <a:bodyPr>
            <a:noAutofit/>
          </a:bodyPr>
          <a:lstStyle/>
          <a:p>
            <a:pPr marL="0" indent="0" eaLnBrk="1">
              <a:buNone/>
              <a:defRPr/>
            </a:pPr>
            <a:r>
              <a:rPr lang="en-US" sz="2000" dirty="0">
                <a:solidFill>
                  <a:schemeClr val="accent6"/>
                </a:solidFill>
              </a:rPr>
              <a:t>Various coverage metrics (there are more):</a:t>
            </a:r>
            <a:endParaRPr lang="en-US" sz="2000" dirty="0">
              <a:solidFill>
                <a:srgbClr val="FF0000"/>
              </a:solidFill>
            </a:endParaRPr>
          </a:p>
          <a:p>
            <a:pPr marL="457200" lvl="1" indent="0" eaLnBrk="1">
              <a:buNone/>
              <a:defRPr/>
            </a:pPr>
            <a:r>
              <a:rPr lang="en-US" sz="2000" dirty="0"/>
              <a:t>Statement coverage</a:t>
            </a:r>
          </a:p>
          <a:p>
            <a:pPr marL="457200" lvl="1" indent="0" eaLnBrk="1">
              <a:buNone/>
              <a:defRPr/>
            </a:pPr>
            <a:r>
              <a:rPr lang="en-US" sz="2000" dirty="0"/>
              <a:t>Branch coverage</a:t>
            </a:r>
          </a:p>
          <a:p>
            <a:pPr marL="457200" lvl="1" indent="0" eaLnBrk="1">
              <a:buNone/>
              <a:defRPr/>
            </a:pPr>
            <a:r>
              <a:rPr lang="en-US" sz="2000" i="1" dirty="0"/>
              <a:t>Loop coverage</a:t>
            </a:r>
          </a:p>
          <a:p>
            <a:pPr marL="457200" lvl="1" indent="0" eaLnBrk="1">
              <a:buNone/>
              <a:defRPr/>
            </a:pPr>
            <a:r>
              <a:rPr lang="en-US" sz="2000" i="1" dirty="0"/>
              <a:t>Condition/Decision coverage</a:t>
            </a:r>
          </a:p>
          <a:p>
            <a:pPr marL="457200" lvl="1" indent="0" eaLnBrk="1">
              <a:buNone/>
              <a:defRPr/>
            </a:pPr>
            <a:r>
              <a:rPr lang="en-US" sz="2000" dirty="0"/>
              <a:t>Path coverage</a:t>
            </a:r>
          </a:p>
          <a:p>
            <a:pPr marL="914400" lvl="2" indent="0" eaLnBrk="1">
              <a:buNone/>
              <a:defRPr/>
            </a:pPr>
            <a:endParaRPr lang="en-US" sz="1300" dirty="0"/>
          </a:p>
          <a:p>
            <a:pPr marL="0" indent="0" eaLnBrk="1">
              <a:buNone/>
              <a:defRPr/>
            </a:pPr>
            <a:r>
              <a:rPr lang="en-US" sz="2000" dirty="0">
                <a:solidFill>
                  <a:schemeClr val="accent6"/>
                </a:solidFill>
              </a:rPr>
              <a:t>Limitations of coverage:</a:t>
            </a:r>
          </a:p>
          <a:p>
            <a:pPr marL="979927" lvl="1" indent="-457200" eaLnBrk="1">
              <a:buFont typeface="+mj-lt"/>
              <a:buAutoNum type="arabicPeriod"/>
              <a:defRPr/>
            </a:pPr>
            <a:r>
              <a:rPr lang="en-US" sz="2000" dirty="0"/>
              <a:t>100% coverage is not always a reasonable target</a:t>
            </a:r>
            <a:br>
              <a:rPr lang="en-US" sz="2000" dirty="0"/>
            </a:br>
            <a:r>
              <a:rPr lang="en-US" sz="2000" dirty="0"/>
              <a:t>100% may be unattainable (dead code)</a:t>
            </a:r>
            <a:br>
              <a:rPr lang="en-US" sz="2000" dirty="0"/>
            </a:br>
            <a:r>
              <a:rPr lang="en-US" sz="2000" i="1" dirty="0">
                <a:solidFill>
                  <a:schemeClr val="accent6"/>
                </a:solidFill>
              </a:rPr>
              <a:t>High cost  </a:t>
            </a:r>
            <a:r>
              <a:rPr lang="en-US" sz="2000" dirty="0"/>
              <a:t>to approach the limit</a:t>
            </a:r>
          </a:p>
          <a:p>
            <a:pPr marL="979927" lvl="1" indent="-457200" eaLnBrk="1">
              <a:buFont typeface="+mj-lt"/>
              <a:buAutoNum type="arabicPeriod"/>
              <a:defRPr/>
            </a:pPr>
            <a:r>
              <a:rPr lang="en-US" sz="2000" dirty="0"/>
              <a:t>Coverage is </a:t>
            </a:r>
            <a:r>
              <a:rPr lang="en-US" sz="2000" i="1" dirty="0">
                <a:solidFill>
                  <a:schemeClr val="accent6"/>
                </a:solidFill>
              </a:rPr>
              <a:t>just a heuristic</a:t>
            </a:r>
            <a:br>
              <a:rPr lang="en-US" sz="2000" dirty="0"/>
            </a:br>
            <a:r>
              <a:rPr lang="en-US" sz="2000" dirty="0"/>
              <a:t>We really want the revealing subdomains</a:t>
            </a:r>
          </a:p>
        </p:txBody>
      </p:sp>
      <p:sp>
        <p:nvSpPr>
          <p:cNvPr id="35844" name="AutoShape 4"/>
          <p:cNvSpPr>
            <a:spLocks noChangeArrowheads="1"/>
          </p:cNvSpPr>
          <p:nvPr/>
        </p:nvSpPr>
        <p:spPr bwMode="auto">
          <a:xfrm>
            <a:off x="4953000" y="2057400"/>
            <a:ext cx="458064" cy="1752599"/>
          </a:xfrm>
          <a:prstGeom prst="downArrow">
            <a:avLst>
              <a:gd name="adj1" fmla="val 50000"/>
              <a:gd name="adj2" fmla="val 108176"/>
            </a:avLst>
          </a:prstGeom>
          <a:solidFill>
            <a:schemeClr val="accent1"/>
          </a:solidFill>
          <a:ln w="12700">
            <a:solidFill>
              <a:schemeClr val="tx1"/>
            </a:solidFill>
            <a:miter lim="800000"/>
            <a:headEnd type="none" w="sm" len="sm"/>
            <a:tailEnd type="none" w="sm" len="sm"/>
          </a:ln>
        </p:spPr>
        <p:txBody>
          <a:bodyPr wrap="none" lIns="82945" tIns="41473" rIns="82945" bIns="41473" anchor="ctr"/>
          <a:lstStyle/>
          <a:p>
            <a:endParaRPr lang="en-US"/>
          </a:p>
        </p:txBody>
      </p:sp>
      <p:sp>
        <p:nvSpPr>
          <p:cNvPr id="35845" name="Text Box 5"/>
          <p:cNvSpPr txBox="1">
            <a:spLocks noChangeArrowheads="1"/>
          </p:cNvSpPr>
          <p:nvPr/>
        </p:nvSpPr>
        <p:spPr bwMode="auto">
          <a:xfrm>
            <a:off x="5562600" y="1980335"/>
            <a:ext cx="1752600" cy="1631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lIns="91430" tIns="45715" rIns="91430" bIns="45715">
            <a:spAutoFit/>
          </a:bodyPr>
          <a:lstStyle>
            <a:lvl1pPr defTabSz="1008063">
              <a:defRPr sz="2400">
                <a:solidFill>
                  <a:schemeClr val="tx1"/>
                </a:solidFill>
                <a:latin typeface="Times New Roman" pitchFamily="18" charset="0"/>
              </a:defRPr>
            </a:lvl1pPr>
            <a:lvl2pPr marL="742950" indent="-285750" defTabSz="1008063">
              <a:defRPr sz="2400">
                <a:solidFill>
                  <a:schemeClr val="tx1"/>
                </a:solidFill>
                <a:latin typeface="Times New Roman" pitchFamily="18" charset="0"/>
              </a:defRPr>
            </a:lvl2pPr>
            <a:lvl3pPr marL="1143000" indent="-228600" defTabSz="1008063">
              <a:defRPr sz="2400">
                <a:solidFill>
                  <a:schemeClr val="tx1"/>
                </a:solidFill>
                <a:latin typeface="Times New Roman" pitchFamily="18" charset="0"/>
              </a:defRPr>
            </a:lvl3pPr>
            <a:lvl4pPr marL="1600200" indent="-228600" defTabSz="1008063">
              <a:defRPr sz="2400">
                <a:solidFill>
                  <a:schemeClr val="tx1"/>
                </a:solidFill>
                <a:latin typeface="Times New Roman" pitchFamily="18" charset="0"/>
              </a:defRPr>
            </a:lvl4pPr>
            <a:lvl5pPr marL="2057400" indent="-228600" defTabSz="1008063">
              <a:defRPr sz="2400">
                <a:solidFill>
                  <a:schemeClr val="tx1"/>
                </a:solidFill>
                <a:latin typeface="Times New Roman" pitchFamily="18" charset="0"/>
              </a:defRPr>
            </a:lvl5pPr>
            <a:lvl6pPr marL="2514600" indent="-228600" defTabSz="1008063" eaLnBrk="0" fontAlgn="base" hangingPunct="0">
              <a:spcBef>
                <a:spcPct val="0"/>
              </a:spcBef>
              <a:spcAft>
                <a:spcPct val="0"/>
              </a:spcAft>
              <a:defRPr sz="2400">
                <a:solidFill>
                  <a:schemeClr val="tx1"/>
                </a:solidFill>
                <a:latin typeface="Times New Roman" pitchFamily="18" charset="0"/>
              </a:defRPr>
            </a:lvl6pPr>
            <a:lvl7pPr marL="2971800" indent="-228600" defTabSz="1008063" eaLnBrk="0" fontAlgn="base" hangingPunct="0">
              <a:spcBef>
                <a:spcPct val="0"/>
              </a:spcBef>
              <a:spcAft>
                <a:spcPct val="0"/>
              </a:spcAft>
              <a:defRPr sz="2400">
                <a:solidFill>
                  <a:schemeClr val="tx1"/>
                </a:solidFill>
                <a:latin typeface="Times New Roman" pitchFamily="18" charset="0"/>
              </a:defRPr>
            </a:lvl7pPr>
            <a:lvl8pPr marL="3429000" indent="-228600" defTabSz="1008063" eaLnBrk="0" fontAlgn="base" hangingPunct="0">
              <a:spcBef>
                <a:spcPct val="0"/>
              </a:spcBef>
              <a:spcAft>
                <a:spcPct val="0"/>
              </a:spcAft>
              <a:defRPr sz="2400">
                <a:solidFill>
                  <a:schemeClr val="tx1"/>
                </a:solidFill>
                <a:latin typeface="Times New Roman" pitchFamily="18" charset="0"/>
              </a:defRPr>
            </a:lvl8pPr>
            <a:lvl9pPr marL="3886200" indent="-228600" defTabSz="1008063" eaLnBrk="0" fontAlgn="base" hangingPunct="0">
              <a:spcBef>
                <a:spcPct val="0"/>
              </a:spcBef>
              <a:spcAft>
                <a:spcPct val="0"/>
              </a:spcAft>
              <a:defRPr sz="2400">
                <a:solidFill>
                  <a:schemeClr val="tx1"/>
                </a:solidFill>
                <a:latin typeface="Times New Roman" pitchFamily="18" charset="0"/>
              </a:defRPr>
            </a:lvl9pPr>
          </a:lstStyle>
          <a:p>
            <a:r>
              <a:rPr lang="en-US" sz="2000" dirty="0">
                <a:latin typeface="Arial" charset="0"/>
              </a:rPr>
              <a:t>increasing</a:t>
            </a:r>
          </a:p>
          <a:p>
            <a:r>
              <a:rPr lang="en-US" sz="2000" dirty="0">
                <a:latin typeface="Arial" charset="0"/>
              </a:rPr>
              <a:t>number of</a:t>
            </a:r>
          </a:p>
          <a:p>
            <a:r>
              <a:rPr lang="en-US" sz="2000" dirty="0">
                <a:latin typeface="Arial" charset="0"/>
              </a:rPr>
              <a:t>test cases </a:t>
            </a:r>
            <a:br>
              <a:rPr lang="en-US" sz="2000" dirty="0">
                <a:latin typeface="Arial" charset="0"/>
              </a:rPr>
            </a:br>
            <a:r>
              <a:rPr lang="en-US" sz="2000" dirty="0">
                <a:latin typeface="Arial" charset="0"/>
              </a:rPr>
              <a:t>required</a:t>
            </a:r>
          </a:p>
          <a:p>
            <a:r>
              <a:rPr lang="en-US" sz="2000" dirty="0">
                <a:latin typeface="Arial" charset="0"/>
              </a:rPr>
              <a:t>(generally)</a:t>
            </a:r>
          </a:p>
        </p:txBody>
      </p:sp>
    </p:spTree>
    <p:extLst>
      <p:ext uri="{BB962C8B-B14F-4D97-AF65-F5344CB8AC3E}">
        <p14:creationId xmlns:p14="http://schemas.microsoft.com/office/powerpoint/2010/main" val="1887219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GB" dirty="0"/>
              <a:t>Pragmatics: Regression Testing</a:t>
            </a:r>
          </a:p>
        </p:txBody>
      </p:sp>
      <p:sp>
        <p:nvSpPr>
          <p:cNvPr id="25602" name="Rectangle 2"/>
          <p:cNvSpPr>
            <a:spLocks noGrp="1" noChangeArrowheads="1"/>
          </p:cNvSpPr>
          <p:nvPr>
            <p:ph idx="1"/>
          </p:nvPr>
        </p:nvSpPr>
        <p:spPr>
          <a:xfrm>
            <a:off x="685800" y="1600200"/>
            <a:ext cx="8001000" cy="4495800"/>
          </a:xfrm>
        </p:spPr>
        <p:txBody>
          <a:bodyPr>
            <a:normAutofit/>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solidFill>
                  <a:schemeClr val="accent6"/>
                </a:solidFill>
              </a:rPr>
              <a:t>Whenever you find a bug</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t>Store the input that elicited that bug, plus the correct output</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solidFill>
                  <a:srgbClr val="009900"/>
                </a:solidFill>
              </a:rPr>
              <a:t>Add these to the test suite</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t>Verify that the test suite fails</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t>Fix the bug</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t>Verify the fix</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GB" sz="600" dirty="0"/>
          </a:p>
          <a:p>
            <a:pPr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solidFill>
                  <a:schemeClr val="accent6"/>
                </a:solidFill>
              </a:rPr>
              <a:t>Ensures that your fix solves the problem</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t>Don’t add a test that succeeded to begin with!</a:t>
            </a: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solidFill>
                  <a:schemeClr val="accent6"/>
                </a:solidFill>
              </a:rPr>
              <a:t>Helps to populate test suite with good tests</a:t>
            </a:r>
          </a:p>
          <a:p>
            <a:pPr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solidFill>
                  <a:schemeClr val="accent6"/>
                </a:solidFill>
              </a:rPr>
              <a:t>Protects against reversions that reintroduce bug</a:t>
            </a:r>
          </a:p>
          <a:p>
            <a:pPr lvl="1" eaLnBrk="1">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2000" dirty="0"/>
              <a:t>It happened at least once, and it might happen again</a:t>
            </a:r>
          </a:p>
          <a:p>
            <a:pPr marL="0" indent="0" eaLnBrk="1">
              <a:buNone/>
              <a:tabLst>
                <a:tab pos="656650" algn="l"/>
                <a:tab pos="1313299" algn="l"/>
                <a:tab pos="1969949" algn="l"/>
                <a:tab pos="2626599" algn="l"/>
                <a:tab pos="3283248" algn="l"/>
                <a:tab pos="3939898" algn="l"/>
                <a:tab pos="4596548" algn="l"/>
                <a:tab pos="5253198" algn="l"/>
                <a:tab pos="5909847" algn="l"/>
                <a:tab pos="6566497" algn="l"/>
                <a:tab pos="7223147" algn="l"/>
              </a:tabLst>
              <a:defRPr/>
            </a:pPr>
            <a:endParaRPr lang="en-GB" dirty="0"/>
          </a:p>
        </p:txBody>
      </p:sp>
    </p:spTree>
    <p:extLst>
      <p:ext uri="{BB962C8B-B14F-4D97-AF65-F5344CB8AC3E}">
        <p14:creationId xmlns:p14="http://schemas.microsoft.com/office/powerpoint/2010/main" val="162460713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a:r>
              <a:rPr lang="en-US"/>
              <a:t>Rules of Testing</a:t>
            </a:r>
          </a:p>
        </p:txBody>
      </p:sp>
      <p:sp>
        <p:nvSpPr>
          <p:cNvPr id="37891" name="Rectangle 3"/>
          <p:cNvSpPr>
            <a:spLocks noGrp="1" noChangeArrowheads="1"/>
          </p:cNvSpPr>
          <p:nvPr>
            <p:ph idx="1"/>
          </p:nvPr>
        </p:nvSpPr>
        <p:spPr>
          <a:xfrm>
            <a:off x="533400" y="1600200"/>
            <a:ext cx="8153400" cy="4876800"/>
          </a:xfrm>
        </p:spPr>
        <p:txBody>
          <a:bodyPr/>
          <a:lstStyle/>
          <a:p>
            <a:pPr marL="0" indent="0" eaLnBrk="1">
              <a:lnSpc>
                <a:spcPct val="83000"/>
              </a:lnSpc>
              <a:buNone/>
            </a:pPr>
            <a:r>
              <a:rPr lang="en-GB" sz="2000" dirty="0">
                <a:solidFill>
                  <a:schemeClr val="accent6"/>
                </a:solidFill>
              </a:rPr>
              <a:t>First rule of testing: </a:t>
            </a:r>
            <a:r>
              <a:rPr lang="en-GB" sz="2000" b="1" i="1" dirty="0">
                <a:solidFill>
                  <a:srgbClr val="FF0000"/>
                </a:solidFill>
              </a:rPr>
              <a:t>Do it early and do it often</a:t>
            </a:r>
          </a:p>
          <a:p>
            <a:pPr lvl="1" eaLnBrk="1">
              <a:lnSpc>
                <a:spcPct val="83000"/>
              </a:lnSpc>
            </a:pPr>
            <a:r>
              <a:rPr lang="en-GB" sz="2000" dirty="0"/>
              <a:t>Best to catch bugs soon, before they have a chance to hide</a:t>
            </a:r>
          </a:p>
          <a:p>
            <a:pPr lvl="1" eaLnBrk="1">
              <a:lnSpc>
                <a:spcPct val="83000"/>
              </a:lnSpc>
            </a:pPr>
            <a:r>
              <a:rPr lang="en-GB" sz="2000" dirty="0"/>
              <a:t>Automate the process if you can</a:t>
            </a:r>
          </a:p>
          <a:p>
            <a:pPr lvl="1" eaLnBrk="1">
              <a:lnSpc>
                <a:spcPct val="83000"/>
              </a:lnSpc>
            </a:pPr>
            <a:r>
              <a:rPr lang="en-GB" sz="2000" dirty="0"/>
              <a:t>Regression testing will save time</a:t>
            </a:r>
          </a:p>
          <a:p>
            <a:pPr marL="0" indent="0" eaLnBrk="1">
              <a:lnSpc>
                <a:spcPct val="83000"/>
              </a:lnSpc>
              <a:buNone/>
            </a:pPr>
            <a:endParaRPr lang="en-GB" sz="2000" dirty="0">
              <a:solidFill>
                <a:schemeClr val="accent6"/>
              </a:solidFill>
            </a:endParaRPr>
          </a:p>
          <a:p>
            <a:pPr marL="0" indent="0" eaLnBrk="1">
              <a:lnSpc>
                <a:spcPct val="83000"/>
              </a:lnSpc>
              <a:buNone/>
            </a:pPr>
            <a:r>
              <a:rPr lang="en-GB" sz="2000" dirty="0">
                <a:solidFill>
                  <a:schemeClr val="accent6"/>
                </a:solidFill>
              </a:rPr>
              <a:t>Second rule of testing: </a:t>
            </a:r>
            <a:r>
              <a:rPr lang="en-GB" sz="2000" b="1" i="1" dirty="0">
                <a:solidFill>
                  <a:srgbClr val="FF0000"/>
                </a:solidFill>
              </a:rPr>
              <a:t>Be systematic</a:t>
            </a:r>
            <a:r>
              <a:rPr lang="en-GB" sz="2000" dirty="0">
                <a:solidFill>
                  <a:srgbClr val="FF0000"/>
                </a:solidFill>
              </a:rPr>
              <a:t> </a:t>
            </a:r>
          </a:p>
          <a:p>
            <a:pPr lvl="1" eaLnBrk="1"/>
            <a:r>
              <a:rPr lang="en-GB" sz="2000" dirty="0"/>
              <a:t>If you randomly thrash, bugs will hide in the corner until later</a:t>
            </a:r>
          </a:p>
          <a:p>
            <a:pPr lvl="1" eaLnBrk="1"/>
            <a:r>
              <a:rPr lang="en-GB" sz="2000" dirty="0"/>
              <a:t>Writing tests is a good way to understand the spec </a:t>
            </a:r>
          </a:p>
          <a:p>
            <a:pPr lvl="1" eaLnBrk="1"/>
            <a:r>
              <a:rPr lang="en-GB" sz="2000" dirty="0"/>
              <a:t>Think about </a:t>
            </a:r>
            <a:r>
              <a:rPr lang="en-US" sz="2000" dirty="0"/>
              <a:t>revealing </a:t>
            </a:r>
            <a:r>
              <a:rPr lang="en-GB" sz="2000" dirty="0"/>
              <a:t>domains and boundary cases</a:t>
            </a:r>
          </a:p>
          <a:p>
            <a:pPr lvl="2" eaLnBrk="1"/>
            <a:r>
              <a:rPr lang="en-GB" sz="2000" dirty="0"/>
              <a:t>If the spec is confusing, </a:t>
            </a:r>
            <a:r>
              <a:rPr lang="en-GB" sz="2000" dirty="0">
                <a:sym typeface="Wingdings" pitchFamily="2" charset="2"/>
              </a:rPr>
              <a:t>write more tests</a:t>
            </a:r>
          </a:p>
          <a:p>
            <a:pPr lvl="1" eaLnBrk="1"/>
            <a:r>
              <a:rPr lang="en-GB" sz="2000" dirty="0"/>
              <a:t>Spec can be buggy too</a:t>
            </a:r>
          </a:p>
          <a:p>
            <a:pPr lvl="2" eaLnBrk="1"/>
            <a:r>
              <a:rPr lang="en-GB" sz="2000" dirty="0"/>
              <a:t>Incorrect, incomplete, ambiguous, missing corner cases</a:t>
            </a:r>
          </a:p>
          <a:p>
            <a:pPr lvl="1" eaLnBrk="1"/>
            <a:r>
              <a:rPr lang="en-GB" sz="2000" dirty="0"/>
              <a:t>When you find a bug, </a:t>
            </a:r>
            <a:r>
              <a:rPr lang="en-GB" sz="2000" dirty="0">
                <a:sym typeface="Wingdings" pitchFamily="2" charset="2"/>
              </a:rPr>
              <a:t>write a test for it first and then fix it</a:t>
            </a:r>
            <a:endParaRPr lang="en-GB" sz="2000" dirty="0"/>
          </a:p>
          <a:p>
            <a:pPr marL="0" indent="0" eaLnBrk="1">
              <a:lnSpc>
                <a:spcPct val="83000"/>
              </a:lnSpc>
              <a:buNone/>
            </a:pPr>
            <a:endParaRPr lang="en-US" sz="2000" dirty="0"/>
          </a:p>
        </p:txBody>
      </p:sp>
    </p:spTree>
    <p:extLst>
      <p:ext uri="{BB962C8B-B14F-4D97-AF65-F5344CB8AC3E}">
        <p14:creationId xmlns:p14="http://schemas.microsoft.com/office/powerpoint/2010/main" val="426748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40080" y="399976"/>
            <a:ext cx="3534942" cy="707886"/>
          </a:xfrm>
          <a:prstGeom prst="rect">
            <a:avLst/>
          </a:prstGeom>
          <a:noFill/>
        </p:spPr>
        <p:txBody>
          <a:bodyPr wrap="none" rtlCol="0">
            <a:spAutoFit/>
          </a:bodyPr>
          <a:lstStyle/>
          <a:p>
            <a:r>
              <a:rPr lang="en-US" sz="3600" dirty="0">
                <a:solidFill>
                  <a:srgbClr val="443C80"/>
                </a:solidFill>
                <a:latin typeface="+mj-lt"/>
                <a:ea typeface="+mj-ea"/>
                <a:cs typeface="+mj-cs"/>
              </a:rPr>
              <a:t>CNTS</a:t>
            </a:r>
            <a:r>
              <a:rPr lang="en-US" sz="4000" dirty="0"/>
              <a:t> </a:t>
            </a:r>
            <a:r>
              <a:rPr lang="en-US" sz="3600" dirty="0">
                <a:solidFill>
                  <a:srgbClr val="443C80"/>
                </a:solidFill>
                <a:latin typeface="+mj-lt"/>
                <a:ea typeface="+mj-ea"/>
                <a:cs typeface="+mj-cs"/>
              </a:rPr>
              <a:t>Beamline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41294"/>
            <a:ext cx="9144000" cy="5916706"/>
          </a:xfrm>
          <a:prstGeom prst="rect">
            <a:avLst/>
          </a:prstGeom>
        </p:spPr>
      </p:pic>
      <p:grpSp>
        <p:nvGrpSpPr>
          <p:cNvPr id="17" name="Group 16"/>
          <p:cNvGrpSpPr/>
          <p:nvPr/>
        </p:nvGrpSpPr>
        <p:grpSpPr>
          <a:xfrm>
            <a:off x="7477431" y="1592828"/>
            <a:ext cx="1445342" cy="1828792"/>
            <a:chOff x="7477431" y="1592828"/>
            <a:chExt cx="1445342" cy="1828792"/>
          </a:xfrm>
        </p:grpSpPr>
        <p:sp>
          <p:nvSpPr>
            <p:cNvPr id="6" name="Rounded Rectangle 5"/>
            <p:cNvSpPr/>
            <p:nvPr/>
          </p:nvSpPr>
          <p:spPr>
            <a:xfrm>
              <a:off x="7477431" y="2240770"/>
              <a:ext cx="1445342" cy="1180850"/>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8" name="Straight Arrow Connector 7"/>
            <p:cNvCxnSpPr/>
            <p:nvPr/>
          </p:nvCxnSpPr>
          <p:spPr>
            <a:xfrm flipV="1">
              <a:off x="8185355" y="1592828"/>
              <a:ext cx="117987" cy="64794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587409" y="3713330"/>
            <a:ext cx="2266610" cy="1925470"/>
            <a:chOff x="3631927" y="393415"/>
            <a:chExt cx="2160548" cy="1711567"/>
          </a:xfrm>
        </p:grpSpPr>
        <p:sp>
          <p:nvSpPr>
            <p:cNvPr id="12" name="Rounded Rectangle 11"/>
            <p:cNvSpPr/>
            <p:nvPr/>
          </p:nvSpPr>
          <p:spPr>
            <a:xfrm>
              <a:off x="3631927" y="1453448"/>
              <a:ext cx="2160548" cy="651534"/>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Vacuum Pump</a:t>
              </a:r>
            </a:p>
          </p:txBody>
        </p:sp>
        <p:cxnSp>
          <p:nvCxnSpPr>
            <p:cNvPr id="13" name="Straight Arrow Connector 12"/>
            <p:cNvCxnSpPr/>
            <p:nvPr/>
          </p:nvCxnSpPr>
          <p:spPr>
            <a:xfrm flipV="1">
              <a:off x="4373037" y="393415"/>
              <a:ext cx="339164" cy="106003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543529" y="1391205"/>
            <a:ext cx="3639028" cy="651534"/>
            <a:chOff x="3631927" y="1323413"/>
            <a:chExt cx="3639028" cy="651534"/>
          </a:xfrm>
        </p:grpSpPr>
        <p:sp>
          <p:nvSpPr>
            <p:cNvPr id="19" name="Rounded Rectangle 18"/>
            <p:cNvSpPr/>
            <p:nvPr/>
          </p:nvSpPr>
          <p:spPr>
            <a:xfrm>
              <a:off x="3631927" y="1323413"/>
              <a:ext cx="2160548" cy="651534"/>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Beam Monitor</a:t>
              </a:r>
            </a:p>
          </p:txBody>
        </p:sp>
        <p:cxnSp>
          <p:nvCxnSpPr>
            <p:cNvPr id="20" name="Straight Arrow Connector 19"/>
            <p:cNvCxnSpPr/>
            <p:nvPr/>
          </p:nvCxnSpPr>
          <p:spPr>
            <a:xfrm>
              <a:off x="5792475" y="1456522"/>
              <a:ext cx="1478480" cy="29853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657917" y="2508042"/>
            <a:ext cx="2160548" cy="1832383"/>
            <a:chOff x="3631927" y="142564"/>
            <a:chExt cx="2160548" cy="1832383"/>
          </a:xfrm>
        </p:grpSpPr>
        <p:sp>
          <p:nvSpPr>
            <p:cNvPr id="22" name="Rounded Rectangle 21"/>
            <p:cNvSpPr/>
            <p:nvPr/>
          </p:nvSpPr>
          <p:spPr>
            <a:xfrm>
              <a:off x="3631927" y="1323413"/>
              <a:ext cx="2160548" cy="651534"/>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Beam Plug</a:t>
              </a:r>
            </a:p>
          </p:txBody>
        </p:sp>
        <p:cxnSp>
          <p:nvCxnSpPr>
            <p:cNvPr id="23" name="Straight Arrow Connector 22"/>
            <p:cNvCxnSpPr/>
            <p:nvPr/>
          </p:nvCxnSpPr>
          <p:spPr>
            <a:xfrm flipH="1" flipV="1">
              <a:off x="3947107" y="142564"/>
              <a:ext cx="640690" cy="118084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093430" y="1822850"/>
            <a:ext cx="3639028" cy="892149"/>
            <a:chOff x="3631927" y="1082798"/>
            <a:chExt cx="3639028" cy="892149"/>
          </a:xfrm>
        </p:grpSpPr>
        <p:sp>
          <p:nvSpPr>
            <p:cNvPr id="27" name="Rounded Rectangle 26"/>
            <p:cNvSpPr/>
            <p:nvPr/>
          </p:nvSpPr>
          <p:spPr>
            <a:xfrm>
              <a:off x="3631927" y="1082798"/>
              <a:ext cx="2160548" cy="892149"/>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Focusing Magnets</a:t>
              </a:r>
            </a:p>
          </p:txBody>
        </p:sp>
        <p:cxnSp>
          <p:nvCxnSpPr>
            <p:cNvPr id="28" name="Straight Arrow Connector 27"/>
            <p:cNvCxnSpPr/>
            <p:nvPr/>
          </p:nvCxnSpPr>
          <p:spPr>
            <a:xfrm>
              <a:off x="5792475" y="1586030"/>
              <a:ext cx="1478480" cy="16902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912944" y="2727932"/>
            <a:ext cx="2440721" cy="1722437"/>
            <a:chOff x="3631927" y="252510"/>
            <a:chExt cx="2440721" cy="1722437"/>
          </a:xfrm>
        </p:grpSpPr>
        <p:sp>
          <p:nvSpPr>
            <p:cNvPr id="31" name="Rounded Rectangle 30"/>
            <p:cNvSpPr/>
            <p:nvPr/>
          </p:nvSpPr>
          <p:spPr>
            <a:xfrm>
              <a:off x="3631927" y="1323413"/>
              <a:ext cx="2160548" cy="651534"/>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Faraday Cup</a:t>
              </a:r>
            </a:p>
          </p:txBody>
        </p:sp>
        <p:cxnSp>
          <p:nvCxnSpPr>
            <p:cNvPr id="32" name="Straight Arrow Connector 31"/>
            <p:cNvCxnSpPr/>
            <p:nvPr/>
          </p:nvCxnSpPr>
          <p:spPr>
            <a:xfrm flipV="1">
              <a:off x="5192434" y="252510"/>
              <a:ext cx="880214" cy="107090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92339" y="3429987"/>
            <a:ext cx="1543842" cy="1001781"/>
            <a:chOff x="3980699" y="1032265"/>
            <a:chExt cx="1543842" cy="1001781"/>
          </a:xfrm>
        </p:grpSpPr>
        <p:sp>
          <p:nvSpPr>
            <p:cNvPr id="40" name="Rounded Rectangle 39"/>
            <p:cNvSpPr/>
            <p:nvPr/>
          </p:nvSpPr>
          <p:spPr>
            <a:xfrm>
              <a:off x="3980699" y="1434847"/>
              <a:ext cx="1543842" cy="599199"/>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Cyclotron</a:t>
              </a:r>
              <a:endParaRPr lang="en-US" sz="2400" dirty="0">
                <a:solidFill>
                  <a:schemeClr val="tx1"/>
                </a:solidFill>
              </a:endParaRPr>
            </a:p>
          </p:txBody>
        </p:sp>
        <p:cxnSp>
          <p:nvCxnSpPr>
            <p:cNvPr id="41" name="Straight Arrow Connector 40"/>
            <p:cNvCxnSpPr>
              <a:stCxn id="40" idx="0"/>
            </p:cNvCxnSpPr>
            <p:nvPr/>
          </p:nvCxnSpPr>
          <p:spPr>
            <a:xfrm flipH="1" flipV="1">
              <a:off x="3980699" y="1032265"/>
              <a:ext cx="771921" cy="40258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11961" y="2378917"/>
            <a:ext cx="1213299" cy="909974"/>
          </a:xfrm>
          <a:prstGeom prst="rect">
            <a:avLst/>
          </a:prstGeom>
        </p:spPr>
      </p:pic>
    </p:spTree>
    <p:extLst>
      <p:ext uri="{BB962C8B-B14F-4D97-AF65-F5344CB8AC3E}">
        <p14:creationId xmlns:p14="http://schemas.microsoft.com/office/powerpoint/2010/main" val="20997778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a:lstStyle/>
          <a:p>
            <a:r>
              <a:rPr lang="en-GB" dirty="0"/>
              <a:t>Closing thoughts on testing</a:t>
            </a:r>
          </a:p>
        </p:txBody>
      </p:sp>
      <p:sp>
        <p:nvSpPr>
          <p:cNvPr id="38915" name="Rectangle 2"/>
          <p:cNvSpPr>
            <a:spLocks noGrp="1" noChangeArrowheads="1"/>
          </p:cNvSpPr>
          <p:nvPr>
            <p:ph idx="1"/>
          </p:nvPr>
        </p:nvSpPr>
        <p:spPr/>
        <p:txBody>
          <a:bodyPr>
            <a:normAutofit/>
          </a:bodyPr>
          <a:lstStyle/>
          <a:p>
            <a:pPr marL="0" indent="0">
              <a:buNone/>
            </a:pPr>
            <a:r>
              <a:rPr lang="en-GB" sz="2000" dirty="0">
                <a:solidFill>
                  <a:schemeClr val="accent6"/>
                </a:solidFill>
              </a:rPr>
              <a:t>Testing matters</a:t>
            </a:r>
          </a:p>
          <a:p>
            <a:pPr lvl="1"/>
            <a:r>
              <a:rPr lang="en-GB" sz="2000" dirty="0"/>
              <a:t>You need to convince others that the module works</a:t>
            </a:r>
          </a:p>
          <a:p>
            <a:pPr marL="0" indent="0">
              <a:buNone/>
            </a:pPr>
            <a:r>
              <a:rPr lang="en-GB" sz="2000" dirty="0">
                <a:solidFill>
                  <a:schemeClr val="accent6"/>
                </a:solidFill>
              </a:rPr>
              <a:t>Catch problems earlier</a:t>
            </a:r>
          </a:p>
          <a:p>
            <a:pPr lvl="1"/>
            <a:r>
              <a:rPr lang="en-GB" sz="2000" dirty="0"/>
              <a:t>Bugs become obscure beyond the unit they occur in</a:t>
            </a:r>
          </a:p>
          <a:p>
            <a:pPr marL="0" indent="0">
              <a:buNone/>
            </a:pPr>
            <a:r>
              <a:rPr lang="en-GB" sz="2000" dirty="0">
                <a:solidFill>
                  <a:schemeClr val="accent6"/>
                </a:solidFill>
              </a:rPr>
              <a:t>Don't confuse </a:t>
            </a:r>
            <a:r>
              <a:rPr lang="en-GB" sz="2000" i="1" dirty="0">
                <a:solidFill>
                  <a:schemeClr val="accent6"/>
                </a:solidFill>
              </a:rPr>
              <a:t>volume</a:t>
            </a:r>
            <a:r>
              <a:rPr lang="en-GB" sz="2000" dirty="0">
                <a:solidFill>
                  <a:schemeClr val="accent6"/>
                </a:solidFill>
              </a:rPr>
              <a:t> with </a:t>
            </a:r>
            <a:r>
              <a:rPr lang="en-GB" sz="2000" i="1" dirty="0">
                <a:solidFill>
                  <a:schemeClr val="accent6"/>
                </a:solidFill>
              </a:rPr>
              <a:t>quality</a:t>
            </a:r>
            <a:r>
              <a:rPr lang="en-GB" sz="2000" dirty="0">
                <a:solidFill>
                  <a:schemeClr val="accent6"/>
                </a:solidFill>
              </a:rPr>
              <a:t> of test data</a:t>
            </a:r>
          </a:p>
          <a:p>
            <a:pPr lvl="1"/>
            <a:r>
              <a:rPr lang="en-GB" sz="2000" dirty="0"/>
              <a:t>Can lose relevant cases in mass of irrelevant ones</a:t>
            </a:r>
          </a:p>
          <a:p>
            <a:pPr lvl="1"/>
            <a:r>
              <a:rPr lang="en-GB" sz="2000" dirty="0"/>
              <a:t>Look for revealing subdomains</a:t>
            </a:r>
          </a:p>
          <a:p>
            <a:pPr marL="0" indent="0">
              <a:buNone/>
            </a:pPr>
            <a:r>
              <a:rPr lang="en-GB" sz="2000" dirty="0">
                <a:solidFill>
                  <a:schemeClr val="accent6"/>
                </a:solidFill>
              </a:rPr>
              <a:t>Choose test data to cover:</a:t>
            </a:r>
          </a:p>
          <a:p>
            <a:pPr lvl="1"/>
            <a:r>
              <a:rPr lang="en-GB" sz="2000" dirty="0"/>
              <a:t>Specification (black box testing)</a:t>
            </a:r>
          </a:p>
          <a:p>
            <a:pPr lvl="1"/>
            <a:r>
              <a:rPr lang="en-GB" sz="2000" dirty="0"/>
              <a:t>Code (glass box testing)</a:t>
            </a:r>
          </a:p>
          <a:p>
            <a:pPr marL="0" indent="0">
              <a:buNone/>
            </a:pPr>
            <a:r>
              <a:rPr lang="en-GB" sz="2000" dirty="0">
                <a:solidFill>
                  <a:schemeClr val="accent6"/>
                </a:solidFill>
              </a:rPr>
              <a:t>Testing can't generally prove absence of bugs</a:t>
            </a:r>
          </a:p>
          <a:p>
            <a:pPr lvl="1"/>
            <a:r>
              <a:rPr lang="en-GB" sz="2000" dirty="0"/>
              <a:t>But it can increase quality and confidence</a:t>
            </a:r>
          </a:p>
        </p:txBody>
      </p:sp>
    </p:spTree>
    <p:extLst>
      <p:ext uri="{BB962C8B-B14F-4D97-AF65-F5344CB8AC3E}">
        <p14:creationId xmlns:p14="http://schemas.microsoft.com/office/powerpoint/2010/main" val="31169750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40080" y="399976"/>
            <a:ext cx="3137397" cy="707886"/>
          </a:xfrm>
          <a:prstGeom prst="rect">
            <a:avLst/>
          </a:prstGeom>
          <a:noFill/>
        </p:spPr>
        <p:txBody>
          <a:bodyPr wrap="none" rtlCol="0">
            <a:spAutoFit/>
          </a:bodyPr>
          <a:lstStyle/>
          <a:p>
            <a:r>
              <a:rPr lang="en-US" sz="3600" dirty="0">
                <a:solidFill>
                  <a:srgbClr val="443C80"/>
                </a:solidFill>
                <a:latin typeface="+mj-lt"/>
                <a:ea typeface="+mj-ea"/>
                <a:cs typeface="+mj-cs"/>
              </a:rPr>
              <a:t>CNTS</a:t>
            </a:r>
            <a:r>
              <a:rPr lang="en-US" sz="4000" dirty="0"/>
              <a:t> </a:t>
            </a:r>
            <a:r>
              <a:rPr lang="en-US" sz="3600" dirty="0">
                <a:solidFill>
                  <a:srgbClr val="443C80"/>
                </a:solidFill>
                <a:latin typeface="+mj-lt"/>
                <a:ea typeface="+mj-ea"/>
                <a:cs typeface="+mj-cs"/>
              </a:rPr>
              <a:t>Control</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7985" y="1999267"/>
            <a:ext cx="1268141" cy="820562"/>
          </a:xfrm>
          <a:prstGeom prst="rect">
            <a:avLst/>
          </a:prstGeom>
        </p:spPr>
      </p:pic>
      <p:cxnSp>
        <p:nvCxnSpPr>
          <p:cNvPr id="5" name="Straight Connector 4"/>
          <p:cNvCxnSpPr/>
          <p:nvPr/>
        </p:nvCxnSpPr>
        <p:spPr>
          <a:xfrm>
            <a:off x="1182820" y="2412224"/>
            <a:ext cx="6753968"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40080" y="2024715"/>
            <a:ext cx="1085481" cy="775019"/>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Sensors</a:t>
            </a:r>
          </a:p>
        </p:txBody>
      </p:sp>
      <p:sp>
        <p:nvSpPr>
          <p:cNvPr id="29" name="Rounded Rectangle 28"/>
          <p:cNvSpPr/>
          <p:nvPr/>
        </p:nvSpPr>
        <p:spPr>
          <a:xfrm>
            <a:off x="2321551" y="1967748"/>
            <a:ext cx="1360785"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Beamline</a:t>
            </a:r>
          </a:p>
          <a:p>
            <a:pPr algn="ctr"/>
            <a:r>
              <a:rPr lang="en-US" sz="2000" dirty="0">
                <a:solidFill>
                  <a:schemeClr val="tx1"/>
                </a:solidFill>
                <a:latin typeface="Calibri" charset="0"/>
                <a:ea typeface="Calibri" charset="0"/>
                <a:cs typeface="Calibri" charset="0"/>
              </a:rPr>
              <a:t>Control</a:t>
            </a:r>
          </a:p>
        </p:txBody>
      </p:sp>
      <p:sp>
        <p:nvSpPr>
          <p:cNvPr id="33" name="Rounded Rectangle 32"/>
          <p:cNvSpPr/>
          <p:nvPr/>
        </p:nvSpPr>
        <p:spPr>
          <a:xfrm>
            <a:off x="4278326" y="1984520"/>
            <a:ext cx="1313468"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Therapy</a:t>
            </a:r>
          </a:p>
          <a:p>
            <a:pPr algn="ctr"/>
            <a:r>
              <a:rPr lang="en-US" sz="2000" dirty="0">
                <a:solidFill>
                  <a:schemeClr val="tx1"/>
                </a:solidFill>
                <a:latin typeface="Calibri" charset="0"/>
                <a:ea typeface="Calibri" charset="0"/>
                <a:cs typeface="Calibri" charset="0"/>
              </a:rPr>
              <a:t>Control</a:t>
            </a:r>
          </a:p>
        </p:txBody>
      </p:sp>
      <p:sp>
        <p:nvSpPr>
          <p:cNvPr id="34" name="Rounded Rectangle 33"/>
          <p:cNvSpPr/>
          <p:nvPr/>
        </p:nvSpPr>
        <p:spPr>
          <a:xfrm>
            <a:off x="6187784" y="2078359"/>
            <a:ext cx="750888" cy="667730"/>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PLC</a:t>
            </a:r>
          </a:p>
        </p:txBody>
      </p:sp>
      <p:sp>
        <p:nvSpPr>
          <p:cNvPr id="35" name="Rounded Rectangle 34"/>
          <p:cNvSpPr/>
          <p:nvPr/>
        </p:nvSpPr>
        <p:spPr>
          <a:xfrm>
            <a:off x="7534662" y="2095130"/>
            <a:ext cx="804252" cy="66773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HSIS</a:t>
            </a:r>
          </a:p>
        </p:txBody>
      </p:sp>
      <p:grpSp>
        <p:nvGrpSpPr>
          <p:cNvPr id="59" name="Group 58"/>
          <p:cNvGrpSpPr/>
          <p:nvPr/>
        </p:nvGrpSpPr>
        <p:grpSpPr>
          <a:xfrm>
            <a:off x="830580" y="2595899"/>
            <a:ext cx="1274580" cy="1536186"/>
            <a:chOff x="830580" y="2595899"/>
            <a:chExt cx="1274580" cy="1536186"/>
          </a:xfrm>
        </p:grpSpPr>
        <p:sp>
          <p:nvSpPr>
            <p:cNvPr id="7" name="TextBox 6"/>
            <p:cNvSpPr txBox="1"/>
            <p:nvPr/>
          </p:nvSpPr>
          <p:spPr>
            <a:xfrm>
              <a:off x="830580" y="3301088"/>
              <a:ext cx="1274580" cy="830997"/>
            </a:xfrm>
            <a:prstGeom prst="rect">
              <a:avLst/>
            </a:prstGeom>
            <a:noFill/>
          </p:spPr>
          <p:txBody>
            <a:bodyPr wrap="none" rtlCol="0">
              <a:spAutoFit/>
            </a:bodyPr>
            <a:lstStyle/>
            <a:p>
              <a:r>
                <a:rPr lang="en-US" sz="2400" dirty="0"/>
                <a:t>Private</a:t>
              </a:r>
            </a:p>
            <a:p>
              <a:r>
                <a:rPr lang="en-US" sz="2400" dirty="0"/>
                <a:t>Ethernet</a:t>
              </a:r>
            </a:p>
          </p:txBody>
        </p:sp>
        <p:cxnSp>
          <p:nvCxnSpPr>
            <p:cNvPr id="10" name="Straight Arrow Connector 9"/>
            <p:cNvCxnSpPr/>
            <p:nvPr/>
          </p:nvCxnSpPr>
          <p:spPr>
            <a:xfrm flipV="1">
              <a:off x="1682297" y="2595899"/>
              <a:ext cx="328471" cy="7051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2367985" y="2942435"/>
            <a:ext cx="2799306" cy="3371895"/>
            <a:chOff x="2367985" y="2942435"/>
            <a:chExt cx="2799306" cy="3371895"/>
          </a:xfrm>
        </p:grpSpPr>
        <p:pic>
          <p:nvPicPr>
            <p:cNvPr id="42" name="Picture 4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95695" y="5285633"/>
              <a:ext cx="1371596" cy="1028697"/>
            </a:xfrm>
            <a:prstGeom prst="rect">
              <a:avLst/>
            </a:prstGeom>
          </p:spPr>
        </p:pic>
        <p:pic>
          <p:nvPicPr>
            <p:cNvPr id="43" name="Picture 42"/>
            <p:cNvPicPr>
              <a:picLocks noChangeAspect="1"/>
            </p:cNvPicPr>
            <p:nvPr/>
          </p:nvPicPr>
          <p:blipFill rotWithShape="1">
            <a:blip r:embed="rId5" cstate="print">
              <a:extLst>
                <a:ext uri="{28A0092B-C50C-407E-A947-70E740481C1C}">
                  <a14:useLocalDpi xmlns:a14="http://schemas.microsoft.com/office/drawing/2010/main"/>
                </a:ext>
              </a:extLst>
            </a:blip>
            <a:srcRect b="21115"/>
            <a:stretch/>
          </p:blipFill>
          <p:spPr>
            <a:xfrm>
              <a:off x="2367985" y="4177834"/>
              <a:ext cx="1330586" cy="1399513"/>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95695" y="4179487"/>
              <a:ext cx="1371596" cy="1028697"/>
            </a:xfrm>
            <a:prstGeom prst="rect">
              <a:avLst/>
            </a:prstGeom>
          </p:spPr>
        </p:pic>
        <p:pic>
          <p:nvPicPr>
            <p:cNvPr id="46" name="Picture 45"/>
            <p:cNvPicPr>
              <a:picLocks noChangeAspect="1"/>
            </p:cNvPicPr>
            <p:nvPr/>
          </p:nvPicPr>
          <p:blipFill>
            <a:blip r:embed="rId7"/>
            <a:stretch>
              <a:fillRect/>
            </a:stretch>
          </p:blipFill>
          <p:spPr>
            <a:xfrm>
              <a:off x="2367985" y="5685152"/>
              <a:ext cx="1330586" cy="629177"/>
            </a:xfrm>
            <a:prstGeom prst="rect">
              <a:avLst/>
            </a:prstGeom>
          </p:spPr>
        </p:pic>
        <p:cxnSp>
          <p:nvCxnSpPr>
            <p:cNvPr id="47" name="Straight Arrow Connector 46"/>
            <p:cNvCxnSpPr/>
            <p:nvPr/>
          </p:nvCxnSpPr>
          <p:spPr>
            <a:xfrm flipV="1">
              <a:off x="4278326" y="2942435"/>
              <a:ext cx="514900" cy="11596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5591794" y="2861765"/>
            <a:ext cx="3415102" cy="3394984"/>
            <a:chOff x="5591794" y="2861765"/>
            <a:chExt cx="3415102" cy="3394984"/>
          </a:xfrm>
        </p:grpSpPr>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r="8398"/>
            <a:stretch/>
          </p:blipFill>
          <p:spPr>
            <a:xfrm>
              <a:off x="5802070" y="3579280"/>
              <a:ext cx="2781491" cy="2277359"/>
            </a:xfrm>
            <a:prstGeom prst="rect">
              <a:avLst/>
            </a:prstGeom>
          </p:spPr>
        </p:pic>
        <p:cxnSp>
          <p:nvCxnSpPr>
            <p:cNvPr id="48" name="Straight Arrow Connector 47"/>
            <p:cNvCxnSpPr/>
            <p:nvPr/>
          </p:nvCxnSpPr>
          <p:spPr>
            <a:xfrm flipH="1" flipV="1">
              <a:off x="6695768" y="2861765"/>
              <a:ext cx="383458" cy="6071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9"/>
            <a:stretch>
              <a:fillRect/>
            </a:stretch>
          </p:blipFill>
          <p:spPr>
            <a:xfrm rot="873246">
              <a:off x="7992716" y="4611730"/>
              <a:ext cx="819529" cy="1338006"/>
            </a:xfrm>
            <a:prstGeom prst="rect">
              <a:avLst/>
            </a:prstGeom>
          </p:spPr>
        </p:pic>
        <p:sp>
          <p:nvSpPr>
            <p:cNvPr id="51" name="TextBox 50"/>
            <p:cNvSpPr txBox="1"/>
            <p:nvPr/>
          </p:nvSpPr>
          <p:spPr>
            <a:xfrm>
              <a:off x="5591794" y="5856639"/>
              <a:ext cx="3415102" cy="400110"/>
            </a:xfrm>
            <a:prstGeom prst="rect">
              <a:avLst/>
            </a:prstGeom>
            <a:noFill/>
          </p:spPr>
          <p:txBody>
            <a:bodyPr wrap="none" rtlCol="0">
              <a:spAutoFit/>
            </a:bodyPr>
            <a:lstStyle/>
            <a:p>
              <a:r>
                <a:rPr lang="en-US" sz="2000" dirty="0"/>
                <a:t>Programmable Logic Controller</a:t>
              </a:r>
            </a:p>
          </p:txBody>
        </p:sp>
      </p:grpSp>
      <p:grpSp>
        <p:nvGrpSpPr>
          <p:cNvPr id="62" name="Group 61"/>
          <p:cNvGrpSpPr/>
          <p:nvPr/>
        </p:nvGrpSpPr>
        <p:grpSpPr>
          <a:xfrm>
            <a:off x="5591794" y="545614"/>
            <a:ext cx="2792097" cy="1438906"/>
            <a:chOff x="5591794" y="545614"/>
            <a:chExt cx="2792097" cy="1438906"/>
          </a:xfrm>
        </p:grpSpPr>
        <p:pic>
          <p:nvPicPr>
            <p:cNvPr id="50" name="Picture 4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22605" y="588854"/>
              <a:ext cx="711146" cy="711146"/>
            </a:xfrm>
            <a:prstGeom prst="rect">
              <a:avLst/>
            </a:prstGeom>
          </p:spPr>
        </p:pic>
        <p:sp>
          <p:nvSpPr>
            <p:cNvPr id="53" name="&quot;No&quot; Symbol 52"/>
            <p:cNvSpPr/>
            <p:nvPr/>
          </p:nvSpPr>
          <p:spPr>
            <a:xfrm>
              <a:off x="7572464" y="545614"/>
              <a:ext cx="811427" cy="820632"/>
            </a:xfrm>
            <a:prstGeom prst="noSmoking">
              <a:avLst>
                <a:gd name="adj" fmla="val 56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TextBox 53"/>
            <p:cNvSpPr txBox="1"/>
            <p:nvPr/>
          </p:nvSpPr>
          <p:spPr>
            <a:xfrm>
              <a:off x="5591794" y="580146"/>
              <a:ext cx="1980670" cy="707886"/>
            </a:xfrm>
            <a:prstGeom prst="rect">
              <a:avLst/>
            </a:prstGeom>
            <a:noFill/>
          </p:spPr>
          <p:txBody>
            <a:bodyPr wrap="none" rtlCol="0">
              <a:spAutoFit/>
            </a:bodyPr>
            <a:lstStyle/>
            <a:p>
              <a:r>
                <a:rPr lang="en-US" sz="2000" dirty="0"/>
                <a:t>Hardwired Safety</a:t>
              </a:r>
            </a:p>
            <a:p>
              <a:r>
                <a:rPr lang="en-US" sz="2000" dirty="0"/>
                <a:t>Interlock System</a:t>
              </a:r>
            </a:p>
          </p:txBody>
        </p:sp>
        <p:cxnSp>
          <p:nvCxnSpPr>
            <p:cNvPr id="56" name="Straight Arrow Connector 55"/>
            <p:cNvCxnSpPr/>
            <p:nvPr/>
          </p:nvCxnSpPr>
          <p:spPr>
            <a:xfrm>
              <a:off x="6938672" y="1322564"/>
              <a:ext cx="595990" cy="6619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42343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40080" y="399976"/>
            <a:ext cx="3137397" cy="707886"/>
          </a:xfrm>
          <a:prstGeom prst="rect">
            <a:avLst/>
          </a:prstGeom>
          <a:noFill/>
        </p:spPr>
        <p:txBody>
          <a:bodyPr wrap="none" rtlCol="0">
            <a:spAutoFit/>
          </a:bodyPr>
          <a:lstStyle/>
          <a:p>
            <a:r>
              <a:rPr lang="en-US" sz="3600" dirty="0">
                <a:solidFill>
                  <a:srgbClr val="443C80"/>
                </a:solidFill>
                <a:latin typeface="+mj-lt"/>
                <a:ea typeface="+mj-ea"/>
                <a:cs typeface="+mj-cs"/>
              </a:rPr>
              <a:t>CNTS</a:t>
            </a:r>
            <a:r>
              <a:rPr lang="en-US" sz="4000" dirty="0"/>
              <a:t> </a:t>
            </a:r>
            <a:r>
              <a:rPr lang="en-US" sz="3600" dirty="0">
                <a:solidFill>
                  <a:srgbClr val="443C80"/>
                </a:solidFill>
                <a:latin typeface="+mj-lt"/>
                <a:ea typeface="+mj-ea"/>
                <a:cs typeface="+mj-cs"/>
              </a:rPr>
              <a:t>Control</a:t>
            </a:r>
          </a:p>
        </p:txBody>
      </p:sp>
      <p:cxnSp>
        <p:nvCxnSpPr>
          <p:cNvPr id="5" name="Straight Connector 4"/>
          <p:cNvCxnSpPr/>
          <p:nvPr/>
        </p:nvCxnSpPr>
        <p:spPr>
          <a:xfrm>
            <a:off x="1182820" y="2412224"/>
            <a:ext cx="6753968"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40080" y="2024715"/>
            <a:ext cx="1085481" cy="775019"/>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Sensors</a:t>
            </a:r>
          </a:p>
        </p:txBody>
      </p:sp>
      <p:sp>
        <p:nvSpPr>
          <p:cNvPr id="29" name="Rounded Rectangle 28"/>
          <p:cNvSpPr/>
          <p:nvPr/>
        </p:nvSpPr>
        <p:spPr>
          <a:xfrm>
            <a:off x="2321551" y="1967748"/>
            <a:ext cx="1360785"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Beamline</a:t>
            </a:r>
          </a:p>
          <a:p>
            <a:pPr algn="ctr"/>
            <a:r>
              <a:rPr lang="en-US" sz="2000" dirty="0">
                <a:solidFill>
                  <a:schemeClr val="tx1"/>
                </a:solidFill>
                <a:latin typeface="Calibri" charset="0"/>
                <a:ea typeface="Calibri" charset="0"/>
                <a:cs typeface="Calibri" charset="0"/>
              </a:rPr>
              <a:t>Control</a:t>
            </a:r>
          </a:p>
        </p:txBody>
      </p:sp>
      <p:sp>
        <p:nvSpPr>
          <p:cNvPr id="33" name="Rounded Rectangle 32"/>
          <p:cNvSpPr/>
          <p:nvPr/>
        </p:nvSpPr>
        <p:spPr>
          <a:xfrm>
            <a:off x="4278326" y="1984520"/>
            <a:ext cx="1313468"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Therapy</a:t>
            </a:r>
          </a:p>
          <a:p>
            <a:pPr algn="ctr"/>
            <a:r>
              <a:rPr lang="en-US" sz="2000" dirty="0">
                <a:solidFill>
                  <a:schemeClr val="tx1"/>
                </a:solidFill>
                <a:latin typeface="Calibri" charset="0"/>
                <a:ea typeface="Calibri" charset="0"/>
                <a:cs typeface="Calibri" charset="0"/>
              </a:rPr>
              <a:t>Control</a:t>
            </a:r>
          </a:p>
        </p:txBody>
      </p:sp>
      <p:sp>
        <p:nvSpPr>
          <p:cNvPr id="34" name="Rounded Rectangle 33"/>
          <p:cNvSpPr/>
          <p:nvPr/>
        </p:nvSpPr>
        <p:spPr>
          <a:xfrm>
            <a:off x="6187784" y="2078359"/>
            <a:ext cx="750888" cy="667730"/>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PLC</a:t>
            </a:r>
          </a:p>
        </p:txBody>
      </p:sp>
      <p:sp>
        <p:nvSpPr>
          <p:cNvPr id="35" name="Rounded Rectangle 34"/>
          <p:cNvSpPr/>
          <p:nvPr/>
        </p:nvSpPr>
        <p:spPr>
          <a:xfrm>
            <a:off x="7534662" y="2095130"/>
            <a:ext cx="804252" cy="66773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HSIS</a:t>
            </a:r>
          </a:p>
        </p:txBody>
      </p:sp>
      <p:grpSp>
        <p:nvGrpSpPr>
          <p:cNvPr id="9" name="Group 8"/>
          <p:cNvGrpSpPr/>
          <p:nvPr/>
        </p:nvGrpSpPr>
        <p:grpSpPr>
          <a:xfrm>
            <a:off x="778891" y="3317948"/>
            <a:ext cx="7560023" cy="2728452"/>
            <a:chOff x="778891" y="3317948"/>
            <a:chExt cx="7560023" cy="2728452"/>
          </a:xfrm>
        </p:grpSpPr>
        <p:sp>
          <p:nvSpPr>
            <p:cNvPr id="3" name="Rounded Rectangle 2"/>
            <p:cNvSpPr/>
            <p:nvPr/>
          </p:nvSpPr>
          <p:spPr>
            <a:xfrm>
              <a:off x="778891" y="3317948"/>
              <a:ext cx="7560023" cy="2728452"/>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 name="TextBox 5"/>
            <p:cNvSpPr txBox="1"/>
            <p:nvPr/>
          </p:nvSpPr>
          <p:spPr>
            <a:xfrm>
              <a:off x="1010687" y="3470763"/>
              <a:ext cx="3858877" cy="646331"/>
            </a:xfrm>
            <a:prstGeom prst="rect">
              <a:avLst/>
            </a:prstGeom>
            <a:noFill/>
          </p:spPr>
          <p:txBody>
            <a:bodyPr wrap="none" rtlCol="0">
              <a:spAutoFit/>
            </a:bodyPr>
            <a:lstStyle/>
            <a:p>
              <a:r>
                <a:rPr lang="en-US" sz="3600" dirty="0">
                  <a:latin typeface="Calibri" charset="0"/>
                  <a:ea typeface="Calibri" charset="0"/>
                  <a:cs typeface="Calibri" charset="0"/>
                </a:rPr>
                <a:t>Prescription Safety:</a:t>
              </a:r>
            </a:p>
          </p:txBody>
        </p:sp>
        <p:sp>
          <p:nvSpPr>
            <p:cNvPr id="8" name="TextBox 7"/>
            <p:cNvSpPr txBox="1"/>
            <p:nvPr/>
          </p:nvSpPr>
          <p:spPr>
            <a:xfrm>
              <a:off x="1696745" y="4209506"/>
              <a:ext cx="6480618" cy="1754326"/>
            </a:xfrm>
            <a:prstGeom prst="rect">
              <a:avLst/>
            </a:prstGeom>
            <a:noFill/>
          </p:spPr>
          <p:txBody>
            <a:bodyPr wrap="square" rtlCol="0">
              <a:spAutoFit/>
            </a:bodyPr>
            <a:lstStyle/>
            <a:p>
              <a:r>
                <a:rPr lang="en-US" sz="3600" dirty="0">
                  <a:latin typeface="Calibri" charset="0"/>
                  <a:ea typeface="Calibri" charset="0"/>
                  <a:cs typeface="Calibri" charset="0"/>
                </a:rPr>
                <a:t>The beam will turn off and remain off if any machine setting goes out of prescribed tolerances.</a:t>
              </a:r>
            </a:p>
          </p:txBody>
        </p:sp>
      </p:grpSp>
    </p:spTree>
    <p:extLst>
      <p:ext uri="{BB962C8B-B14F-4D97-AF65-F5344CB8AC3E}">
        <p14:creationId xmlns:p14="http://schemas.microsoft.com/office/powerpoint/2010/main" val="9744992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40080" y="399976"/>
            <a:ext cx="2930161" cy="707886"/>
          </a:xfrm>
          <a:prstGeom prst="rect">
            <a:avLst/>
          </a:prstGeom>
          <a:noFill/>
        </p:spPr>
        <p:txBody>
          <a:bodyPr wrap="none" rtlCol="0">
            <a:spAutoFit/>
          </a:bodyPr>
          <a:lstStyle/>
          <a:p>
            <a:r>
              <a:rPr lang="en-US" sz="4000" dirty="0"/>
              <a:t>CNTS Control</a:t>
            </a:r>
          </a:p>
        </p:txBody>
      </p:sp>
      <p:cxnSp>
        <p:nvCxnSpPr>
          <p:cNvPr id="5" name="Straight Connector 4"/>
          <p:cNvCxnSpPr/>
          <p:nvPr/>
        </p:nvCxnSpPr>
        <p:spPr>
          <a:xfrm>
            <a:off x="1182820" y="2412224"/>
            <a:ext cx="6753968"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78891" y="3317948"/>
            <a:ext cx="7560023" cy="2728452"/>
            <a:chOff x="778891" y="3317948"/>
            <a:chExt cx="7560023" cy="2728452"/>
          </a:xfrm>
        </p:grpSpPr>
        <p:sp>
          <p:nvSpPr>
            <p:cNvPr id="3" name="Rounded Rectangle 2"/>
            <p:cNvSpPr/>
            <p:nvPr/>
          </p:nvSpPr>
          <p:spPr>
            <a:xfrm>
              <a:off x="778891" y="3317948"/>
              <a:ext cx="7560023" cy="2728452"/>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 name="TextBox 5"/>
            <p:cNvSpPr txBox="1"/>
            <p:nvPr/>
          </p:nvSpPr>
          <p:spPr>
            <a:xfrm>
              <a:off x="982551" y="3428559"/>
              <a:ext cx="3812710" cy="646331"/>
            </a:xfrm>
            <a:prstGeom prst="rect">
              <a:avLst/>
            </a:prstGeom>
            <a:noFill/>
          </p:spPr>
          <p:txBody>
            <a:bodyPr wrap="none" rtlCol="0">
              <a:spAutoFit/>
            </a:bodyPr>
            <a:lstStyle/>
            <a:p>
              <a:r>
                <a:rPr lang="en-US" sz="3600" dirty="0"/>
                <a:t>Prescription Safety:</a:t>
              </a:r>
            </a:p>
          </p:txBody>
        </p:sp>
        <p:sp>
          <p:nvSpPr>
            <p:cNvPr id="8" name="TextBox 7"/>
            <p:cNvSpPr txBox="1"/>
            <p:nvPr/>
          </p:nvSpPr>
          <p:spPr>
            <a:xfrm>
              <a:off x="1710813" y="4111030"/>
              <a:ext cx="6480618" cy="1569660"/>
            </a:xfrm>
            <a:prstGeom prst="rect">
              <a:avLst/>
            </a:prstGeom>
            <a:noFill/>
          </p:spPr>
          <p:txBody>
            <a:bodyPr wrap="square" rtlCol="0">
              <a:spAutoFit/>
            </a:bodyPr>
            <a:lstStyle/>
            <a:p>
              <a:r>
                <a:rPr lang="en-US" sz="3200" i="1" dirty="0"/>
                <a:t>The beam will turn off and remain </a:t>
              </a:r>
              <a:r>
                <a:rPr lang="en-US" sz="3200" i="1"/>
                <a:t>off if </a:t>
              </a:r>
              <a:r>
                <a:rPr lang="en-US" sz="3200" i="1" dirty="0"/>
                <a:t>any machine setting goes out of prescribed tolerances.</a:t>
              </a:r>
            </a:p>
          </p:txBody>
        </p:sp>
      </p:grpSp>
      <p:sp>
        <p:nvSpPr>
          <p:cNvPr id="2" name="Rounded Rectangle 1"/>
          <p:cNvSpPr/>
          <p:nvPr/>
        </p:nvSpPr>
        <p:spPr>
          <a:xfrm>
            <a:off x="640080" y="2024715"/>
            <a:ext cx="1085481" cy="775019"/>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Sensors</a:t>
            </a:r>
          </a:p>
        </p:txBody>
      </p:sp>
      <p:sp>
        <p:nvSpPr>
          <p:cNvPr id="29" name="Rounded Rectangle 28"/>
          <p:cNvSpPr/>
          <p:nvPr/>
        </p:nvSpPr>
        <p:spPr>
          <a:xfrm>
            <a:off x="2321551" y="1967748"/>
            <a:ext cx="1360785"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Beamline</a:t>
            </a:r>
          </a:p>
          <a:p>
            <a:pPr algn="ctr"/>
            <a:r>
              <a:rPr lang="en-US" sz="2000" dirty="0">
                <a:solidFill>
                  <a:schemeClr val="tx1"/>
                </a:solidFill>
                <a:latin typeface="Calibri" charset="0"/>
                <a:ea typeface="Calibri" charset="0"/>
                <a:cs typeface="Calibri" charset="0"/>
              </a:rPr>
              <a:t>Control</a:t>
            </a:r>
          </a:p>
        </p:txBody>
      </p:sp>
      <p:sp>
        <p:nvSpPr>
          <p:cNvPr id="33" name="Rounded Rectangle 32"/>
          <p:cNvSpPr/>
          <p:nvPr/>
        </p:nvSpPr>
        <p:spPr>
          <a:xfrm>
            <a:off x="4278326" y="1984520"/>
            <a:ext cx="1313468"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Therapy</a:t>
            </a:r>
          </a:p>
          <a:p>
            <a:pPr algn="ctr"/>
            <a:r>
              <a:rPr lang="en-US" sz="2000" dirty="0">
                <a:solidFill>
                  <a:schemeClr val="tx1"/>
                </a:solidFill>
                <a:latin typeface="Calibri" charset="0"/>
                <a:ea typeface="Calibri" charset="0"/>
                <a:cs typeface="Calibri" charset="0"/>
              </a:rPr>
              <a:t>Control</a:t>
            </a:r>
          </a:p>
        </p:txBody>
      </p:sp>
      <p:sp>
        <p:nvSpPr>
          <p:cNvPr id="34" name="Rounded Rectangle 33"/>
          <p:cNvSpPr/>
          <p:nvPr/>
        </p:nvSpPr>
        <p:spPr>
          <a:xfrm>
            <a:off x="6187784" y="2078359"/>
            <a:ext cx="750888" cy="667730"/>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PLC</a:t>
            </a:r>
          </a:p>
        </p:txBody>
      </p:sp>
      <p:sp>
        <p:nvSpPr>
          <p:cNvPr id="35" name="Rounded Rectangle 34"/>
          <p:cNvSpPr/>
          <p:nvPr/>
        </p:nvSpPr>
        <p:spPr>
          <a:xfrm>
            <a:off x="7534662" y="2095130"/>
            <a:ext cx="804252" cy="66773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HSIS</a:t>
            </a:r>
          </a:p>
        </p:txBody>
      </p:sp>
      <p:sp>
        <p:nvSpPr>
          <p:cNvPr id="15" name="Rectangle 14"/>
          <p:cNvSpPr/>
          <p:nvPr/>
        </p:nvSpPr>
        <p:spPr>
          <a:xfrm>
            <a:off x="-1" y="0"/>
            <a:ext cx="9144001"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640080" y="1144002"/>
            <a:ext cx="7781960" cy="4102119"/>
          </a:xfrm>
          <a:prstGeom prst="rect">
            <a:avLst/>
          </a:prstGeom>
        </p:spPr>
      </p:pic>
      <p:sp>
        <p:nvSpPr>
          <p:cNvPr id="4" name="TextBox 3"/>
          <p:cNvSpPr txBox="1"/>
          <p:nvPr/>
        </p:nvSpPr>
        <p:spPr>
          <a:xfrm>
            <a:off x="1640058" y="2854534"/>
            <a:ext cx="5837688" cy="707886"/>
          </a:xfrm>
          <a:prstGeom prst="rect">
            <a:avLst/>
          </a:prstGeom>
          <a:noFill/>
        </p:spPr>
        <p:txBody>
          <a:bodyPr wrap="none" rtlCol="0">
            <a:spAutoFit/>
          </a:bodyPr>
          <a:lstStyle/>
          <a:p>
            <a:r>
              <a:rPr lang="en-US" sz="4000" dirty="0"/>
              <a:t>Over 30 year safety record!</a:t>
            </a:r>
          </a:p>
        </p:txBody>
      </p:sp>
    </p:spTree>
    <p:extLst>
      <p:ext uri="{BB962C8B-B14F-4D97-AF65-F5344CB8AC3E}">
        <p14:creationId xmlns:p14="http://schemas.microsoft.com/office/powerpoint/2010/main" val="6158720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40080" y="399976"/>
            <a:ext cx="3159839" cy="646331"/>
          </a:xfrm>
          <a:prstGeom prst="rect">
            <a:avLst/>
          </a:prstGeom>
          <a:noFill/>
        </p:spPr>
        <p:txBody>
          <a:bodyPr wrap="none" rtlCol="0">
            <a:spAutoFit/>
          </a:bodyPr>
          <a:lstStyle/>
          <a:p>
            <a:pPr eaLnBrk="0" hangingPunct="0"/>
            <a:r>
              <a:rPr lang="en-US" sz="3600" dirty="0">
                <a:solidFill>
                  <a:srgbClr val="443C80"/>
                </a:solidFill>
                <a:latin typeface="+mj-lt"/>
                <a:ea typeface="+mj-ea"/>
                <a:cs typeface="+mj-cs"/>
              </a:rPr>
              <a:t>Now: CNTS++</a:t>
            </a:r>
          </a:p>
        </p:txBody>
      </p:sp>
      <p:cxnSp>
        <p:nvCxnSpPr>
          <p:cNvPr id="5" name="Straight Connector 4"/>
          <p:cNvCxnSpPr/>
          <p:nvPr/>
        </p:nvCxnSpPr>
        <p:spPr>
          <a:xfrm>
            <a:off x="1182820" y="2412224"/>
            <a:ext cx="6753968"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40080" y="2024715"/>
            <a:ext cx="1085481" cy="775019"/>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Sensors</a:t>
            </a:r>
          </a:p>
        </p:txBody>
      </p:sp>
      <p:sp>
        <p:nvSpPr>
          <p:cNvPr id="29" name="Rounded Rectangle 28"/>
          <p:cNvSpPr/>
          <p:nvPr/>
        </p:nvSpPr>
        <p:spPr>
          <a:xfrm>
            <a:off x="2321551" y="1967748"/>
            <a:ext cx="1360785"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Beamline</a:t>
            </a:r>
          </a:p>
          <a:p>
            <a:pPr algn="ctr"/>
            <a:r>
              <a:rPr lang="en-US" sz="2000" dirty="0">
                <a:solidFill>
                  <a:schemeClr val="tx1"/>
                </a:solidFill>
                <a:latin typeface="Calibri" charset="0"/>
                <a:ea typeface="Calibri" charset="0"/>
                <a:cs typeface="Calibri" charset="0"/>
              </a:rPr>
              <a:t>Control</a:t>
            </a:r>
          </a:p>
        </p:txBody>
      </p:sp>
      <p:sp>
        <p:nvSpPr>
          <p:cNvPr id="33" name="Rounded Rectangle 32"/>
          <p:cNvSpPr/>
          <p:nvPr/>
        </p:nvSpPr>
        <p:spPr>
          <a:xfrm>
            <a:off x="4278326" y="1984520"/>
            <a:ext cx="1313468" cy="88895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Therapy</a:t>
            </a:r>
          </a:p>
          <a:p>
            <a:pPr algn="ctr"/>
            <a:r>
              <a:rPr lang="en-US" sz="2000" dirty="0">
                <a:solidFill>
                  <a:schemeClr val="tx1"/>
                </a:solidFill>
                <a:latin typeface="Calibri" charset="0"/>
                <a:ea typeface="Calibri" charset="0"/>
                <a:cs typeface="Calibri" charset="0"/>
              </a:rPr>
              <a:t>Control</a:t>
            </a:r>
          </a:p>
        </p:txBody>
      </p:sp>
      <p:sp>
        <p:nvSpPr>
          <p:cNvPr id="34" name="Rounded Rectangle 33"/>
          <p:cNvSpPr/>
          <p:nvPr/>
        </p:nvSpPr>
        <p:spPr>
          <a:xfrm>
            <a:off x="6187784" y="2078359"/>
            <a:ext cx="750888" cy="667730"/>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PLC</a:t>
            </a:r>
          </a:p>
        </p:txBody>
      </p:sp>
      <p:sp>
        <p:nvSpPr>
          <p:cNvPr id="35" name="Rounded Rectangle 34"/>
          <p:cNvSpPr/>
          <p:nvPr/>
        </p:nvSpPr>
        <p:spPr>
          <a:xfrm>
            <a:off x="7534662" y="2095130"/>
            <a:ext cx="804252" cy="667732"/>
          </a:xfrm>
          <a:prstGeom prst="roundRect">
            <a:avLst/>
          </a:prstGeom>
          <a:solidFill>
            <a:schemeClr val="accent5">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charset="0"/>
                <a:ea typeface="Calibri" charset="0"/>
                <a:cs typeface="Calibri" charset="0"/>
              </a:rPr>
              <a:t>HSIS</a:t>
            </a:r>
          </a:p>
        </p:txBody>
      </p:sp>
      <p:grpSp>
        <p:nvGrpSpPr>
          <p:cNvPr id="17" name="Group 16"/>
          <p:cNvGrpSpPr/>
          <p:nvPr/>
        </p:nvGrpSpPr>
        <p:grpSpPr>
          <a:xfrm>
            <a:off x="2432452" y="3067848"/>
            <a:ext cx="5005216" cy="1536186"/>
            <a:chOff x="7305" y="2595899"/>
            <a:chExt cx="5005216" cy="1536186"/>
          </a:xfrm>
        </p:grpSpPr>
        <p:sp>
          <p:nvSpPr>
            <p:cNvPr id="18" name="TextBox 17"/>
            <p:cNvSpPr txBox="1"/>
            <p:nvPr/>
          </p:nvSpPr>
          <p:spPr>
            <a:xfrm>
              <a:off x="7305" y="3301088"/>
              <a:ext cx="5005216" cy="830997"/>
            </a:xfrm>
            <a:prstGeom prst="rect">
              <a:avLst/>
            </a:prstGeom>
            <a:noFill/>
          </p:spPr>
          <p:txBody>
            <a:bodyPr wrap="none" rtlCol="0">
              <a:spAutoFit/>
            </a:bodyPr>
            <a:lstStyle/>
            <a:p>
              <a:r>
                <a:rPr lang="en-US" sz="2400" dirty="0"/>
                <a:t>Originally written in C.</a:t>
              </a:r>
            </a:p>
            <a:p>
              <a:r>
                <a:rPr lang="en-US" sz="2400" dirty="0"/>
                <a:t>Want to extend treatment capabilities.</a:t>
              </a:r>
            </a:p>
          </p:txBody>
        </p:sp>
        <p:cxnSp>
          <p:nvCxnSpPr>
            <p:cNvPr id="19" name="Straight Arrow Connector 18"/>
            <p:cNvCxnSpPr/>
            <p:nvPr/>
          </p:nvCxnSpPr>
          <p:spPr>
            <a:xfrm flipV="1">
              <a:off x="1682297" y="2595899"/>
              <a:ext cx="328471" cy="7051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5283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impl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Template>
  <TotalTime>12186</TotalTime>
  <Words>2775</Words>
  <Application>Microsoft Macintosh PowerPoint</Application>
  <PresentationFormat>On-screen Show (4:3)</PresentationFormat>
  <Paragraphs>600</Paragraphs>
  <Slides>50</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22 03</vt:lpstr>
      <vt:lpstr>Arial</vt:lpstr>
      <vt:lpstr>Calibri</vt:lpstr>
      <vt:lpstr>Courier</vt:lpstr>
      <vt:lpstr>Courier 10 Pitch</vt:lpstr>
      <vt:lpstr>Courier New</vt:lpstr>
      <vt:lpstr>GillSans</vt:lpstr>
      <vt:lpstr>GillSans-Bold</vt:lpstr>
      <vt:lpstr>Helvetica</vt:lpstr>
      <vt:lpstr>Symbol</vt:lpstr>
      <vt:lpstr>Times New Roman</vt:lpstr>
      <vt:lpstr>Wingdings</vt:lpstr>
      <vt:lpstr>simple</vt:lpstr>
      <vt:lpstr>CSE 331 Software Design and Implementation</vt:lpstr>
      <vt:lpstr>Outline</vt:lpstr>
      <vt:lpstr>Non-outline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Therac-25 radiation therapy machine</vt:lpstr>
      <vt:lpstr>Ariane 5 rocket (1996)</vt:lpstr>
      <vt:lpstr>Mars Polar Lander</vt:lpstr>
      <vt:lpstr>More examples</vt:lpstr>
      <vt:lpstr>Software bugs cost money</vt:lpstr>
      <vt:lpstr>Building Quality Software</vt:lpstr>
      <vt:lpstr>Software Quality Assurance (QA)</vt:lpstr>
      <vt:lpstr>What can you learn from testing?</vt:lpstr>
      <vt:lpstr>What Is Testing For?</vt:lpstr>
      <vt:lpstr>Kinds of testing</vt:lpstr>
      <vt:lpstr>Unit Testing</vt:lpstr>
      <vt:lpstr>How is testing done?</vt:lpstr>
      <vt:lpstr>sqrt example</vt:lpstr>
      <vt:lpstr>What’s So Hard About Testing?</vt:lpstr>
      <vt:lpstr>Approach: Partition the Input Space</vt:lpstr>
      <vt:lpstr>Naive Approach: Execution Equivalence</vt:lpstr>
      <vt:lpstr>Execution Equivalence Can Be Wrong</vt:lpstr>
      <vt:lpstr>Heuristic:  Revealing Subdomains</vt:lpstr>
      <vt:lpstr>Example</vt:lpstr>
      <vt:lpstr>Heuristics for Designing Test Suites</vt:lpstr>
      <vt:lpstr>Black-Box Testing</vt:lpstr>
      <vt:lpstr>Black Box Testing: Advantages</vt:lpstr>
      <vt:lpstr>More Complex Example</vt:lpstr>
      <vt:lpstr>Heuristic: Boundary Testing</vt:lpstr>
      <vt:lpstr>Boundary Testing</vt:lpstr>
      <vt:lpstr>Other Boundary Cases</vt:lpstr>
      <vt:lpstr>Boundary Cases: Arithmetic Overflow</vt:lpstr>
      <vt:lpstr>Boundary Cases: Duplicates &amp; Aliases</vt:lpstr>
      <vt:lpstr>Heuristic: Clear (glass, white)-box testing</vt:lpstr>
      <vt:lpstr>Glass-box Motivation</vt:lpstr>
      <vt:lpstr>Glass-box Testing:  [Dis]Advantages</vt:lpstr>
      <vt:lpstr>Code coverage: what is enough?</vt:lpstr>
      <vt:lpstr>Code coverage: what is enough?</vt:lpstr>
      <vt:lpstr>Code coverage: what is enough?</vt:lpstr>
      <vt:lpstr>Code coverage: what is enough?</vt:lpstr>
      <vt:lpstr>Varieties of coverage</vt:lpstr>
      <vt:lpstr>Pragmatics: Regression Testing</vt:lpstr>
      <vt:lpstr>Rules of Testing</vt:lpstr>
      <vt:lpstr>Closing thoughts on testing</vt:lpstr>
    </vt:vector>
  </TitlesOfParts>
  <Company>uw</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374 Programming Concepts &amp; Tools</dc:title>
  <dc:creator>Hal Perkins</dc:creator>
  <cp:lastModifiedBy>Zachary L. Tatlock</cp:lastModifiedBy>
  <cp:revision>292</cp:revision>
  <cp:lastPrinted>2016-01-20T20:48:10Z</cp:lastPrinted>
  <dcterms:created xsi:type="dcterms:W3CDTF">2012-01-27T17:46:36Z</dcterms:created>
  <dcterms:modified xsi:type="dcterms:W3CDTF">2018-04-09T15:37:56Z</dcterms:modified>
</cp:coreProperties>
</file>