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02" r:id="rId2"/>
    <p:sldId id="377" r:id="rId3"/>
    <p:sldId id="403" r:id="rId4"/>
    <p:sldId id="355" r:id="rId5"/>
    <p:sldId id="378" r:id="rId6"/>
    <p:sldId id="379" r:id="rId7"/>
    <p:sldId id="380" r:id="rId8"/>
    <p:sldId id="381" r:id="rId9"/>
    <p:sldId id="404" r:id="rId10"/>
    <p:sldId id="405" r:id="rId11"/>
    <p:sldId id="382" r:id="rId12"/>
    <p:sldId id="383" r:id="rId13"/>
    <p:sldId id="384" r:id="rId14"/>
    <p:sldId id="356" r:id="rId15"/>
    <p:sldId id="390" r:id="rId16"/>
    <p:sldId id="391" r:id="rId17"/>
    <p:sldId id="392" r:id="rId18"/>
    <p:sldId id="385" r:id="rId19"/>
    <p:sldId id="406" r:id="rId20"/>
    <p:sldId id="407" r:id="rId21"/>
    <p:sldId id="408" r:id="rId22"/>
    <p:sldId id="387" r:id="rId23"/>
    <p:sldId id="388" r:id="rId24"/>
    <p:sldId id="389" r:id="rId25"/>
    <p:sldId id="393" r:id="rId26"/>
    <p:sldId id="394" r:id="rId27"/>
    <p:sldId id="395" r:id="rId28"/>
    <p:sldId id="397" r:id="rId29"/>
    <p:sldId id="396" r:id="rId30"/>
    <p:sldId id="398" r:id="rId31"/>
    <p:sldId id="399" r:id="rId32"/>
    <p:sldId id="400" r:id="rId33"/>
    <p:sldId id="401" r:id="rId34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7F"/>
    <a:srgbClr val="FEC5CA"/>
    <a:srgbClr val="009900"/>
    <a:srgbClr val="FFFF00"/>
    <a:srgbClr val="FFFF99"/>
    <a:srgbClr val="FF0000"/>
    <a:srgbClr val="800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84395" autoAdjust="0"/>
  </p:normalViewPr>
  <p:slideViewPr>
    <p:cSldViewPr>
      <p:cViewPr varScale="1">
        <p:scale>
          <a:sx n="90" d="100"/>
          <a:sy n="90" d="100"/>
        </p:scale>
        <p:origin x="17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395" y="5486400"/>
            <a:ext cx="5617210" cy="797560"/>
          </a:xfrm>
        </p:spPr>
        <p:txBody>
          <a:bodyPr anchor="ctr">
            <a:normAutofit/>
          </a:bodyPr>
          <a:lstStyle/>
          <a:p>
            <a:r>
              <a:rPr lang="en-US" dirty="0"/>
              <a:t>Zach Tatlock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latin typeface="Helvetica" charset="0"/>
                <a:ea typeface="Helvetica" charset="0"/>
                <a:cs typeface="Helvetica" charset="0"/>
              </a:rPr>
              <a:t>Lecture 5</a:t>
            </a:r>
            <a:endParaRPr lang="en-US" sz="54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Representation Invariants</a:t>
            </a:r>
          </a:p>
        </p:txBody>
      </p:sp>
    </p:spTree>
    <p:extLst>
      <p:ext uri="{BB962C8B-B14F-4D97-AF65-F5344CB8AC3E}">
        <p14:creationId xmlns:p14="http://schemas.microsoft.com/office/powerpoint/2010/main" val="70611920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57600" y="2286000"/>
            <a:ext cx="5486400" cy="2862322"/>
          </a:xfrm>
          <a:prstGeom prst="rect">
            <a:avLst/>
          </a:prstGeom>
          <a:solidFill>
            <a:srgbClr val="FEC5CA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is the error?</a:t>
            </a:r>
          </a:p>
        </p:txBody>
      </p:sp>
    </p:spTree>
    <p:extLst>
      <p:ext uri="{BB962C8B-B14F-4D97-AF65-F5344CB8AC3E}">
        <p14:creationId xmlns:p14="http://schemas.microsoft.com/office/powerpoint/2010/main" val="13762441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If you can answer this, then you know what to fix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Perhaps</a:t>
            </a: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/>
              <a:t>  is wrong</a:t>
            </a:r>
          </a:p>
          <a:p>
            <a:pPr lvl="1"/>
            <a:r>
              <a:rPr lang="en-US" sz="2000" dirty="0"/>
              <a:t>Should remove all occurrences?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Perhaps</a:t>
            </a: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/>
              <a:t>  is wrong</a:t>
            </a:r>
          </a:p>
          <a:p>
            <a:pPr lvl="1"/>
            <a:r>
              <a:rPr lang="en-US" sz="2000" dirty="0"/>
              <a:t>Should not insert a character that is already there?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can we know?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chemeClr val="accent2"/>
                </a:solidFill>
              </a:rPr>
              <a:t>representation invariant </a:t>
            </a:r>
            <a:r>
              <a:rPr lang="en-US" sz="2000" dirty="0"/>
              <a:t>tells us</a:t>
            </a:r>
          </a:p>
          <a:p>
            <a:pPr lvl="1"/>
            <a:r>
              <a:rPr lang="en-US" sz="2000" dirty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Defines data structure well-</a:t>
            </a:r>
            <a:r>
              <a:rPr lang="en-US" sz="2000" dirty="0" err="1"/>
              <a:t>formedness</a:t>
            </a:r>
            <a:endParaRPr lang="en-US" sz="2000" dirty="0"/>
          </a:p>
          <a:p>
            <a:r>
              <a:rPr lang="en-US" sz="2000" dirty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operation</a:t>
            </a:r>
          </a:p>
          <a:p>
            <a:r>
              <a:rPr lang="en-US" sz="2000" dirty="0"/>
              <a:t>Operations (methods) may depend on it</a:t>
            </a:r>
          </a:p>
          <a:p>
            <a:r>
              <a:rPr lang="en-US" sz="2000" dirty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//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    Or, more formally (if you prefer):</a:t>
            </a:r>
            <a:endParaRPr lang="en-US" sz="2000" dirty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>
                <a:latin typeface="Arial" charset="0"/>
              </a:rPr>
              <a:t> indices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of </a:t>
            </a:r>
            <a:r>
              <a:rPr lang="en-US" sz="2000" dirty="0" err="1">
                <a:latin typeface="Arial" charset="0"/>
              </a:rPr>
              <a:t>elts</a:t>
            </a:r>
            <a:r>
              <a:rPr lang="en-US" sz="2000" dirty="0">
                <a:latin typeface="Arial" charset="0"/>
              </a:rPr>
              <a:t> . 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>
                <a:latin typeface="Arial" charset="0"/>
              </a:rPr>
              <a:t> indices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, j of </a:t>
            </a:r>
            <a:r>
              <a:rPr lang="en-US" sz="2000" dirty="0" err="1">
                <a:latin typeface="Arial" charset="0"/>
              </a:rPr>
              <a:t>elts</a:t>
            </a:r>
            <a:r>
              <a:rPr lang="en-US" sz="2000" dirty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 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).equals(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(j))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sym typeface="Symbol" pitchFamily="18" charset="2"/>
              </a:rPr>
              <a:t>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  <a:sym typeface="Symbol" pitchFamily="18" charset="2"/>
              </a:rPr>
              <a:t>i</a:t>
            </a:r>
            <a:r>
              <a:rPr lang="en-US" sz="2000" dirty="0">
                <a:latin typeface="Arial" charset="0"/>
                <a:sym typeface="Symbol" pitchFamily="18" charset="2"/>
              </a:rPr>
              <a:t> = j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we can locate the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Real-world constraints: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Balance 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2">
              <a:spcBef>
                <a:spcPts val="0"/>
              </a:spcBef>
            </a:pPr>
            <a:endParaRPr lang="en-US" sz="2000" dirty="0"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dirty="0">
                <a:cs typeface="Times New Roman" pitchFamily="18" charset="0"/>
              </a:rPr>
              <a:t>Implementation-related 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No 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rep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Should code check that the rep invariant holds?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2000" dirty="0"/>
              <a:t>Yes, if it’s inexpensive [depends on the invariant]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Yes, for debugging [even when it’s expensive]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Often hard to justify turning the checking off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i="1" dirty="0"/>
              <a:t>Design your code to catch bugs by implementing and using rep-invariant checking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rep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>
                <a:latin typeface="Arial" charset="0"/>
              </a:rPr>
              <a:t>Rule of thumb:  check on entry </a:t>
            </a:r>
            <a:r>
              <a:rPr lang="en-US" sz="2600" i="1" dirty="0">
                <a:latin typeface="Arial" charset="0"/>
              </a:rPr>
              <a:t>and</a:t>
            </a:r>
            <a:r>
              <a:rPr lang="en-US" sz="2600" dirty="0">
                <a:latin typeface="Arial" charset="0"/>
              </a:rPr>
              <a:t> on exit (why?)</a:t>
            </a:r>
            <a:endParaRPr lang="en-US" sz="2000" dirty="0">
              <a:latin typeface="Arial" charset="0"/>
            </a:endParaRPr>
          </a:p>
          <a:p>
            <a:pPr>
              <a:buNone/>
            </a:pPr>
            <a:endParaRPr lang="en-US" sz="20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i="1" dirty="0"/>
              <a:t>defensive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Assume that you will make mistakes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Write and incorporate code designed to catch them</a:t>
            </a:r>
          </a:p>
          <a:p>
            <a:pPr lvl="1"/>
            <a:r>
              <a:rPr lang="en-US" sz="2000" dirty="0"/>
              <a:t>On entry:</a:t>
            </a:r>
          </a:p>
          <a:p>
            <a:pPr lvl="2"/>
            <a:r>
              <a:rPr lang="en-US" sz="2000" dirty="0"/>
              <a:t>Check rep invariant</a:t>
            </a:r>
          </a:p>
          <a:p>
            <a:pPr lvl="2"/>
            <a:r>
              <a:rPr lang="en-US" sz="2000" dirty="0"/>
              <a:t>Check preconditions</a:t>
            </a:r>
          </a:p>
          <a:p>
            <a:pPr lvl="1"/>
            <a:r>
              <a:rPr lang="en-US" sz="2000" dirty="0"/>
              <a:t>On exit:</a:t>
            </a:r>
          </a:p>
          <a:p>
            <a:pPr lvl="2"/>
            <a:r>
              <a:rPr lang="en-US" sz="2000" dirty="0"/>
              <a:t>Check rep invariant</a:t>
            </a:r>
          </a:p>
          <a:p>
            <a:pPr lvl="2"/>
            <a:r>
              <a:rPr lang="en-US" sz="2000" dirty="0"/>
              <a:t>Check </a:t>
            </a:r>
            <a:r>
              <a:rPr lang="en-US" sz="2000" dirty="0" err="1"/>
              <a:t>postconditions</a:t>
            </a:r>
            <a:endParaRPr lang="en-US" sz="2000" dirty="0"/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sz="2000" dirty="0"/>
              <a:t>Checking the rep invariant helps you </a:t>
            </a:r>
            <a:r>
              <a:rPr lang="en-US" sz="2000" i="1" dirty="0">
                <a:solidFill>
                  <a:srgbClr val="0000FF"/>
                </a:solidFill>
              </a:rPr>
              <a:t>discover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errors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Reasoning about the rep invariant helps you </a:t>
            </a:r>
            <a:r>
              <a:rPr lang="en-US" sz="2000" i="1" dirty="0">
                <a:solidFill>
                  <a:srgbClr val="0000FF"/>
                </a:solidFill>
              </a:rPr>
              <a:t>avoid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errors</a:t>
            </a:r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Consider adding the following method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this implementation:</a:t>
            </a:r>
          </a:p>
          <a:p>
            <a:pPr marL="0" indent="0">
              <a:buNone/>
            </a:pPr>
            <a:endParaRPr lang="en-US" sz="600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the implementation of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/>
              <a:t>  preserve the rep invariant?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Consider adding the following method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this implementation:</a:t>
            </a:r>
          </a:p>
          <a:p>
            <a:pPr marL="0" indent="0">
              <a:buNone/>
            </a:pPr>
            <a:endParaRPr lang="en-US" sz="600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the implementation of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31891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ADTs are defined by a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Abstract state + collection of procedural </a:t>
            </a:r>
            <a:r>
              <a:rPr lang="en-US" sz="2000" i="1" dirty="0"/>
              <a:t>abstractions</a:t>
            </a:r>
          </a:p>
          <a:p>
            <a:pPr lvl="1"/>
            <a:r>
              <a:rPr lang="en-US" sz="2000" dirty="0"/>
              <a:t>Not a collection of procedures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Together, these procedural abstractions provide some </a:t>
            </a:r>
            <a:r>
              <a:rPr lang="en-US" sz="2000" i="1" dirty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/>
              <a:t>All</a:t>
            </a:r>
            <a:r>
              <a:rPr lang="en-US" sz="2000" dirty="0"/>
              <a:t> the ways of directly using that set of values</a:t>
            </a:r>
          </a:p>
          <a:p>
            <a:pPr lvl="1"/>
            <a:r>
              <a:rPr lang="en-US" sz="2000" dirty="0"/>
              <a:t>Creating</a:t>
            </a:r>
          </a:p>
          <a:p>
            <a:pPr lvl="1"/>
            <a:r>
              <a:rPr lang="en-US" sz="2000" dirty="0"/>
              <a:t>Manipulating</a:t>
            </a:r>
          </a:p>
          <a:p>
            <a:pPr lvl="1"/>
            <a:r>
              <a:rPr lang="en-US" sz="2000" dirty="0"/>
              <a:t>Observing</a:t>
            </a:r>
          </a:p>
          <a:p>
            <a:endParaRPr lang="en-US" sz="2000" dirty="0"/>
          </a:p>
          <a:p>
            <a:r>
              <a:rPr lang="en-US" sz="2000" dirty="0"/>
              <a:t>Creators and producers:  make new values</a:t>
            </a:r>
          </a:p>
          <a:p>
            <a:r>
              <a:rPr lang="en-US" sz="2000" dirty="0" err="1"/>
              <a:t>Mutators</a:t>
            </a:r>
            <a:r>
              <a:rPr lang="en-US" sz="2000" dirty="0"/>
              <a:t>:  change the value (but don’t affect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/>
              <a:t>)</a:t>
            </a:r>
          </a:p>
          <a:p>
            <a:r>
              <a:rPr lang="en-US" sz="2000" dirty="0"/>
              <a:t>Observers:  allow one to distinguish different values</a:t>
            </a:r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Consider this client code (outside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Character(’a’);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Representation exposure </a:t>
            </a:r>
            <a:r>
              <a:rPr lang="en-US" sz="2000" dirty="0"/>
              <a:t>is external access to the rep</a:t>
            </a:r>
          </a:p>
          <a:p>
            <a:endParaRPr lang="en-US" sz="1000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016946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Consider this client code (outside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Character(’a’);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Representation exposure </a:t>
            </a:r>
            <a:r>
              <a:rPr lang="en-US" sz="2000" dirty="0"/>
              <a:t>is external access to the rep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Representation exposure is almost always </a:t>
            </a:r>
            <a:r>
              <a:rPr lang="en-US" sz="2000" b="1" dirty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i="1" dirty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b="1" i="1" dirty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i="1" dirty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>
              <a:solidFill>
                <a:schemeClr val="accent2"/>
              </a:solidFill>
              <a:latin typeface="Stencil Std"/>
              <a:cs typeface="Stencil Std"/>
            </a:endParaRPr>
          </a:p>
          <a:p>
            <a:pPr marL="0" indent="0">
              <a:buNone/>
            </a:pPr>
            <a:r>
              <a:rPr lang="en-US" sz="2000" dirty="0"/>
              <a:t>If you do it, document why and how</a:t>
            </a:r>
          </a:p>
          <a:p>
            <a:pPr lvl="1"/>
            <a:r>
              <a:rPr lang="en-US" sz="2000" dirty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9387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ym typeface="Wingdings" panose="05000000000000000000" pitchFamily="2" charset="2"/>
              </a:rPr>
              <a:t>Understand</a:t>
            </a:r>
            <a:r>
              <a:rPr lang="en-US" sz="2000" dirty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i="1" dirty="0">
                <a:sym typeface="Wingdings" panose="05000000000000000000" pitchFamily="2" charset="2"/>
              </a:rPr>
              <a:t>Design</a:t>
            </a:r>
            <a:r>
              <a:rPr lang="en-US" sz="2000" dirty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>
                <a:sym typeface="Wingdings" panose="05000000000000000000" pitchFamily="2" charset="2"/>
              </a:rPr>
              <a:t>fix</a:t>
            </a:r>
            <a:r>
              <a:rPr lang="en-US" sz="2000" dirty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i="1" dirty="0">
                <a:sym typeface="Wingdings" panose="05000000000000000000" pitchFamily="2" charset="2"/>
              </a:rPr>
              <a:t>Test</a:t>
            </a:r>
            <a:r>
              <a:rPr lang="en-US" sz="2000" dirty="0">
                <a:sym typeface="Wingdings" panose="05000000000000000000" pitchFamily="2" charset="2"/>
              </a:rPr>
              <a:t> for it with </a:t>
            </a:r>
            <a:r>
              <a:rPr lang="en-US" sz="2000" i="1" dirty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is not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Making fields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/>
              <a:t> does </a:t>
            </a:r>
            <a:r>
              <a:rPr lang="en-US" sz="2000" i="1" dirty="0"/>
              <a:t>not</a:t>
            </a:r>
            <a:r>
              <a:rPr lang="en-US" sz="2000" dirty="0"/>
              <a:t> suffice to prevent rep exposure</a:t>
            </a:r>
          </a:p>
          <a:p>
            <a:pPr lvl="1"/>
            <a:r>
              <a:rPr lang="en-US" sz="2000" dirty="0"/>
              <a:t>See our example</a:t>
            </a:r>
          </a:p>
          <a:p>
            <a:pPr lvl="1"/>
            <a:r>
              <a:rPr lang="en-US" sz="2000" dirty="0"/>
              <a:t>Issue is </a:t>
            </a:r>
            <a:r>
              <a:rPr lang="en-US" sz="2000" b="1" i="1" dirty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/>
              <a:t>fields</a:t>
            </a:r>
          </a:p>
          <a:p>
            <a:r>
              <a:rPr lang="en-US" sz="2000" dirty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 exposure (way 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One way to avoid rep exposure is to make </a:t>
            </a:r>
            <a:r>
              <a:rPr lang="en-US" sz="2000" dirty="0">
                <a:solidFill>
                  <a:schemeClr val="accent2"/>
                </a:solidFill>
              </a:rPr>
              <a:t>copies</a:t>
            </a:r>
            <a:r>
              <a:rPr lang="en-US" sz="2000" dirty="0"/>
              <a:t> of all data that cross the abstraction barrier</a:t>
            </a:r>
          </a:p>
          <a:p>
            <a:pPr lvl="1"/>
            <a:r>
              <a:rPr lang="en-US" sz="2000" dirty="0"/>
              <a:t>Copy in [parameters that become part of the implementation]</a:t>
            </a:r>
          </a:p>
          <a:p>
            <a:pPr lvl="1"/>
            <a:r>
              <a:rPr lang="en-US" sz="2000" dirty="0"/>
              <a:t>Copy out [results that are part of the implementation]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Examples of copying (assume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Line(Point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Point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deep copying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“Shallow” copying is not enough</a:t>
            </a:r>
          </a:p>
          <a:p>
            <a:pPr lvl="1"/>
            <a:r>
              <a:rPr lang="en-US" sz="2000" dirty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What’s the bug 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List&lt;Point&gt;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 exposure (way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One way to avoid rep exposure is to exploit the </a:t>
            </a:r>
            <a:r>
              <a:rPr lang="en-US" sz="2000" dirty="0">
                <a:solidFill>
                  <a:schemeClr val="accent2"/>
                </a:solidFill>
              </a:rPr>
              <a:t>immutability</a:t>
            </a:r>
            <a:r>
              <a:rPr lang="en-US" sz="2000" dirty="0"/>
              <a:t> of (other) ADTs the implementation uses</a:t>
            </a:r>
          </a:p>
          <a:p>
            <a:pPr lvl="1"/>
            <a:r>
              <a:rPr lang="en-US" sz="2000" dirty="0"/>
              <a:t>Aliasing is no problem if nobody can change data</a:t>
            </a:r>
          </a:p>
          <a:p>
            <a:pPr lvl="2"/>
            <a:r>
              <a:rPr lang="en-US" sz="2000" dirty="0"/>
              <a:t>Have to mutate the rep to break the rep invariant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Examples 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an </a:t>
            </a:r>
            <a:r>
              <a:rPr lang="en-US" sz="2000" i="1" dirty="0"/>
              <a:t>immutable</a:t>
            </a:r>
            <a:r>
              <a:rPr lang="en-US" sz="2000" dirty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Line(Point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Point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[not] immutability?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Several advantages of immutability</a:t>
            </a:r>
          </a:p>
          <a:p>
            <a:pPr lvl="1"/>
            <a:r>
              <a:rPr lang="en-US" sz="2000" dirty="0"/>
              <a:t>Aliasing does not matter</a:t>
            </a:r>
          </a:p>
          <a:p>
            <a:pPr lvl="1"/>
            <a:r>
              <a:rPr lang="en-US" sz="2000" dirty="0"/>
              <a:t>No need to make copies with identical contents</a:t>
            </a:r>
          </a:p>
          <a:p>
            <a:pPr lvl="1"/>
            <a:r>
              <a:rPr lang="en-US" sz="2000" dirty="0"/>
              <a:t>Rep invariants cannot be broken</a:t>
            </a:r>
          </a:p>
          <a:p>
            <a:pPr lvl="1"/>
            <a:r>
              <a:rPr lang="en-US" sz="2000" dirty="0"/>
              <a:t>See CSE341 for more!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Does require different designs (e.g.,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Immutable classes in Java libraries include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Deepness, </a:t>
            </a:r>
            <a:r>
              <a:rPr lang="en-US" dirty="0" err="1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 immutable ADT must be immutable “all the way down”</a:t>
            </a:r>
          </a:p>
          <a:p>
            <a:pPr lvl="1"/>
            <a:r>
              <a:rPr lang="en-US" sz="2000" dirty="0"/>
              <a:t>No references </a:t>
            </a:r>
            <a:r>
              <a:rPr lang="en-US" sz="2000" i="1" dirty="0"/>
              <a:t>reachable</a:t>
            </a:r>
            <a:r>
              <a:rPr lang="en-US" sz="2000" dirty="0"/>
              <a:t> to data that may be mutated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 combining our two ways to avoid rep exposure:</a:t>
            </a:r>
          </a:p>
          <a:p>
            <a:pPr lvl="1"/>
            <a:r>
              <a:rPr lang="en-US" sz="2000" dirty="0"/>
              <a:t>Must copy-in, copy-out “all the way down” to immutable parts</a:t>
            </a:r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returns: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ADTs and specs</a:t>
            </a:r>
          </a:p>
        </p:txBody>
      </p:sp>
      <p:sp>
        <p:nvSpPr>
          <p:cNvPr id="5" name="Oval 4"/>
          <p:cNvSpPr/>
          <p:nvPr/>
        </p:nvSpPr>
        <p:spPr>
          <a:xfrm>
            <a:off x="1066800" y="1066800"/>
            <a:ext cx="7467600" cy="556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84716" y="1844628"/>
            <a:ext cx="5090469" cy="44958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114076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Abs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2069502"/>
            <a:ext cx="1800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ADT Values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5638800" y="4038600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5086350" y="4322259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5535628" y="4474659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5905500" y="4343400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5276850" y="3978597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187482" y="5316709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0382" y="5267566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- from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  producers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734" y="5970657"/>
            <a:ext cx="245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- from value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  in ADT + operation</a:t>
            </a:r>
          </a:p>
        </p:txBody>
      </p:sp>
      <p:sp>
        <p:nvSpPr>
          <p:cNvPr id="18" name="5-Point Star 17"/>
          <p:cNvSpPr/>
          <p:nvPr/>
        </p:nvSpPr>
        <p:spPr>
          <a:xfrm>
            <a:off x="5758943" y="3612702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6145858" y="4013703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591374" y="305719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228055" y="271342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019998" y="333463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350492" y="300960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953740" y="37218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264710" y="327601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255430" y="363385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397045" y="361979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726516" y="33759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311263" y="388620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640734" y="364236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631454" y="400020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621978" y="275689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984008" y="340065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562527" y="33092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882830" y="30675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617720" y="367313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425380" y="440340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16100" y="476124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3745571" y="451740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59789" y="478381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670172" y="512615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061363" y="444612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4525065" y="483364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957606" y="481701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4287077" y="457317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136615" y="515200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878483" y="410792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4207954" y="386408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122172" y="413049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812030" y="423081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419989" y="416369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749460" y="391985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089110" y="314863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7306953" y="349931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676611" y="362655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6816343" y="337706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6731804" y="399047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340441" y="464999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961728" y="419195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6087485" y="285728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6839895" y="271635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369234" y="251636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526541" y="288506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6259463" y="368745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6510888" y="33059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612351" y="321597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857063" y="315735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5318869" y="325729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6154880" y="319055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211299" y="299839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5456011" y="293977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5198781" y="267440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5826639" y="265308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4948596" y="376098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576939" y="357631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283457" y="361763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721545" y="528427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5051016" y="504043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040713" y="547946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5371207" y="51544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5285425" y="542084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4747231" y="552078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642693" y="490172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6076950" y="551228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5583242" y="545404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5903545" y="521237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7108200" y="500212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60935" y="529658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6881158" y="535837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384330" y="567512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6232014" y="514323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720560" y="492181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219496" y="481924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43380" y="45549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4739296" y="608399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4984008" y="602537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4338244" y="586641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4582956" y="580779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4325726" y="554242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880773" y="584099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3507408" y="544031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3845082" y="54671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969923" y="579257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5179487" y="575789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5481177" y="566991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5433701" y="590014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11576" y="438923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613266" y="430125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6629120" y="460388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052274" y="363390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7345078" y="393751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7297602" y="416774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472302" y="273078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3773992" y="264280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3925127" y="300826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3184197" y="29827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3511200" y="334383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3272372" y="331085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4493214" y="439890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4927651" y="46698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718928" y="452595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4256930" y="482261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4807996" y="494899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428313" y="521237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270525" y="611681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2812126" y="388671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3141597" y="364287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3131294" y="40819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2837812" y="412323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2931287" y="337112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2837812" y="362031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3081977" y="481935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401145" y="501454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3107663" y="505586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>
            <a:off x="3107663" y="455294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3119486" y="43168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2880616" y="442238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5787088" y="600070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5730553" y="571167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6074369" y="578602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0730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>
                <a:solidFill>
                  <a:srgbClr val="443A7F"/>
                </a:solidFill>
              </a:rPr>
              <a:t>Returns an unmodifiable view of the specified list. This method allows modules to provide users with "read-only" access to internal lists. Query operations on the returned list "read through" to the specified list, and attempts to modify the returned list… result in an </a:t>
            </a:r>
            <a:r>
              <a:rPr lang="en-US" sz="2000" b="1" dirty="0" err="1">
                <a:solidFill>
                  <a:srgbClr val="443A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>
                <a:solidFill>
                  <a:srgbClr val="443A7F"/>
                </a:solidFill>
              </a:rPr>
              <a:t>.</a:t>
            </a:r>
            <a:endParaRPr lang="en-US" sz="2000" dirty="0">
              <a:solidFill>
                <a:srgbClr val="443A7F"/>
              </a:solidFill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 news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742950" lvl="2" indent="-342900"/>
            <a:endParaRPr lang="en-US" sz="2000" dirty="0">
              <a:latin typeface="+mj-lt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endParaRPr lang="en-US" sz="2000" dirty="0">
              <a:latin typeface="+mj-lt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The two implementations do not do the same thing!</a:t>
            </a:r>
          </a:p>
          <a:p>
            <a:pPr lvl="1"/>
            <a:r>
              <a:rPr lang="en-US" sz="2000" dirty="0"/>
              <a:t>Both avoid allowing clients to break the rep invariant</a:t>
            </a:r>
          </a:p>
          <a:p>
            <a:pPr lvl="1"/>
            <a:r>
              <a:rPr lang="en-US" sz="2000" dirty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  But consider: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Version 2 is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“returns a fresh mutable list containing the elements in the set           </a:t>
            </a:r>
            <a:r>
              <a:rPr lang="en-US" sz="2000" i="1" dirty="0"/>
              <a:t>at the time of the call</a:t>
            </a:r>
            <a:r>
              <a:rPr lang="en-US" sz="2000" dirty="0"/>
              <a:t>”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versus</a:t>
            </a:r>
          </a:p>
          <a:p>
            <a:pPr marL="0" indent="0" algn="ctr">
              <a:buNone/>
            </a:pPr>
            <a:r>
              <a:rPr lang="en-US" sz="2000" dirty="0"/>
              <a:t>“returns read-only access to a list that the ADT                        </a:t>
            </a:r>
            <a:r>
              <a:rPr lang="en-US" sz="2000" i="1" dirty="0"/>
              <a:t>continues to update to hold the current elements in the set</a:t>
            </a:r>
            <a:r>
              <a:rPr lang="en-US" sz="2000" dirty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  “returns a list containing the current set elements.  </a:t>
            </a:r>
            <a:r>
              <a:rPr lang="en-US" sz="2000" i="1" dirty="0"/>
              <a:t>Behavior is unspecified (!) if</a:t>
            </a:r>
            <a:r>
              <a:rPr lang="en-US" sz="2000" dirty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Also note: Version 2’s spec also makes changing the rep later harder</a:t>
            </a:r>
          </a:p>
          <a:p>
            <a:pPr lvl="1"/>
            <a:r>
              <a:rPr lang="en-US" sz="2000" dirty="0"/>
              <a:t>Only “simple” to implement with rep 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ADTs and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 far, we have only specified ADTs</a:t>
            </a:r>
          </a:p>
          <a:p>
            <a:pPr lvl="1"/>
            <a:r>
              <a:rPr lang="en-US" sz="2000" dirty="0"/>
              <a:t>Specification makes no reference to the implementation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Of course, we need [</a:t>
            </a:r>
            <a:r>
              <a:rPr lang="en-US" sz="2000" i="1" dirty="0"/>
              <a:t>guidelines for how</a:t>
            </a:r>
            <a:r>
              <a:rPr lang="en-US" sz="2000" dirty="0"/>
              <a:t>] to implement ADTs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Of course, we need [</a:t>
            </a:r>
            <a:r>
              <a:rPr lang="en-US" sz="2000" i="1" dirty="0"/>
              <a:t>guidelines for how</a:t>
            </a:r>
            <a:r>
              <a:rPr lang="en-US" sz="2000" dirty="0"/>
              <a:t>] to ensure our implementations satisfy our specifications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intellectual tools are really helpful…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/>
              <a:t>Connecting implementations to specs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Representation Invariant</a:t>
            </a:r>
            <a:r>
              <a:rPr lang="en-US" sz="2000" dirty="0"/>
              <a:t>: maps Object 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if an instance 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the set of valid concrete values</a:t>
            </a:r>
          </a:p>
          <a:p>
            <a:pPr lvl="1"/>
            <a:r>
              <a:rPr lang="en-US" sz="2000" dirty="0"/>
              <a:t>Only values in the valid set make sense as implementations of an abstract value</a:t>
            </a:r>
          </a:p>
          <a:p>
            <a:pPr lvl="1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no object should </a:t>
            </a:r>
            <a:r>
              <a:rPr lang="en-US" sz="2000" b="1" i="1" dirty="0"/>
              <a:t>ever</a:t>
            </a:r>
            <a:r>
              <a:rPr lang="en-US" sz="2000" b="1" dirty="0"/>
              <a:t> violate the rep invariant </a:t>
            </a:r>
          </a:p>
          <a:p>
            <a:pPr lvl="2"/>
            <a:r>
              <a:rPr lang="en-US" sz="2000" dirty="0"/>
              <a:t>Such an object has no useful meaning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Abstraction Function</a:t>
            </a:r>
            <a:r>
              <a:rPr lang="en-US" sz="2000" dirty="0"/>
              <a:t>: maps Object → abstract value</a:t>
            </a:r>
          </a:p>
          <a:p>
            <a:pPr lvl="1"/>
            <a:r>
              <a:rPr lang="en-US" sz="2000" dirty="0"/>
              <a:t>What the data structure </a:t>
            </a:r>
            <a:r>
              <a:rPr lang="en-US" sz="2000" i="1" dirty="0">
                <a:solidFill>
                  <a:schemeClr val="accent6"/>
                </a:solidFill>
              </a:rPr>
              <a:t>means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as an abstract value</a:t>
            </a:r>
          </a:p>
          <a:p>
            <a:pPr marL="800100" lvl="1" indent="-342900"/>
            <a:r>
              <a:rPr lang="en-US" sz="2000" dirty="0"/>
              <a:t>How the data structure is to be interpreted</a:t>
            </a:r>
          </a:p>
          <a:p>
            <a:pPr marL="800100" lvl="1" indent="-342900"/>
            <a:r>
              <a:rPr lang="en-US" sz="2000" dirty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</a:t>
            </a:r>
            <a:r>
              <a:rPr lang="en-US" sz="2000" dirty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Implementing a Data Abstraction (ADT)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implement a data abstraction:</a:t>
            </a:r>
          </a:p>
          <a:p>
            <a:pPr lvl="1"/>
            <a:r>
              <a:rPr lang="en-US" sz="2000" dirty="0"/>
              <a:t>Select the representation of instances, “</a:t>
            </a:r>
            <a:r>
              <a:rPr lang="en-US" sz="2000" i="1" dirty="0">
                <a:solidFill>
                  <a:schemeClr val="accent6"/>
                </a:solidFill>
              </a:rPr>
              <a:t>the</a:t>
            </a:r>
            <a:r>
              <a:rPr lang="en-US" sz="2000" i="1" dirty="0"/>
              <a:t> </a:t>
            </a:r>
            <a:r>
              <a:rPr lang="en-US" sz="2000" i="1" dirty="0">
                <a:solidFill>
                  <a:schemeClr val="accent6"/>
                </a:solidFill>
              </a:rPr>
              <a:t>rep</a:t>
            </a:r>
            <a:r>
              <a:rPr lang="en-US" sz="2000" dirty="0"/>
              <a:t>”</a:t>
            </a:r>
          </a:p>
          <a:p>
            <a:pPr lvl="2"/>
            <a:r>
              <a:rPr lang="en-US" sz="2000" dirty="0"/>
              <a:t>In Java, typically instances of some class you define</a:t>
            </a:r>
          </a:p>
          <a:p>
            <a:pPr lvl="1"/>
            <a:r>
              <a:rPr lang="en-US" sz="2000" dirty="0"/>
              <a:t>Implement operations in terms of that rep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Choose a representation so that:</a:t>
            </a:r>
          </a:p>
          <a:p>
            <a:pPr lvl="1"/>
            <a:r>
              <a:rPr lang="en-US" sz="2000" dirty="0"/>
              <a:t>It is possible to implement required operations</a:t>
            </a:r>
          </a:p>
          <a:p>
            <a:pPr lvl="1"/>
            <a:r>
              <a:rPr lang="en-US" sz="2000" dirty="0"/>
              <a:t>The most frequently used operations are efficient</a:t>
            </a:r>
          </a:p>
          <a:p>
            <a:pPr lvl="2"/>
            <a:r>
              <a:rPr lang="en-US" sz="2000" dirty="0"/>
              <a:t>But which will these be?</a:t>
            </a:r>
          </a:p>
          <a:p>
            <a:pPr lvl="2"/>
            <a:r>
              <a:rPr lang="en-US" sz="2000" dirty="0"/>
              <a:t>Abstraction allows the rep to change later</a:t>
            </a:r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CharSet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c)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57600" y="2286000"/>
            <a:ext cx="5486400" cy="2862322"/>
          </a:xfrm>
          <a:prstGeom prst="rect">
            <a:avLst/>
          </a:prstGeom>
          <a:solidFill>
            <a:srgbClr val="FEC5CA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91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8786</TotalTime>
  <Words>2292</Words>
  <Application>Microsoft Macintosh PowerPoint</Application>
  <PresentationFormat>On-screen Show (4:3)</PresentationFormat>
  <Paragraphs>453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Courier New</vt:lpstr>
      <vt:lpstr>Helvetica</vt:lpstr>
      <vt:lpstr>Stencil Std</vt:lpstr>
      <vt:lpstr>Symbol</vt:lpstr>
      <vt:lpstr>Times New Roman</vt:lpstr>
      <vt:lpstr>Wingdings</vt:lpstr>
      <vt:lpstr>simple</vt:lpstr>
      <vt:lpstr>CSE 331 Software Design and Implementation</vt:lpstr>
      <vt:lpstr>ADTs are defined by a specification</vt:lpstr>
      <vt:lpstr>ADTs and specs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An implementation: Is it right?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Listing the elements of a CharSet</vt:lpstr>
      <vt:lpstr>Representation exposure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237</cp:revision>
  <cp:lastPrinted>2013-01-22T01:05:00Z</cp:lastPrinted>
  <dcterms:created xsi:type="dcterms:W3CDTF">2012-01-27T17:46:36Z</dcterms:created>
  <dcterms:modified xsi:type="dcterms:W3CDTF">2018-04-03T00:19:34Z</dcterms:modified>
</cp:coreProperties>
</file>