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55" r:id="rId2"/>
    <p:sldId id="362" r:id="rId3"/>
    <p:sldId id="357" r:id="rId4"/>
    <p:sldId id="311" r:id="rId5"/>
    <p:sldId id="359" r:id="rId6"/>
    <p:sldId id="289" r:id="rId7"/>
    <p:sldId id="290" r:id="rId8"/>
    <p:sldId id="360" r:id="rId9"/>
    <p:sldId id="291" r:id="rId10"/>
    <p:sldId id="361" r:id="rId11"/>
    <p:sldId id="340" r:id="rId12"/>
    <p:sldId id="338" r:id="rId13"/>
    <p:sldId id="293" r:id="rId14"/>
    <p:sldId id="315" r:id="rId15"/>
    <p:sldId id="344" r:id="rId16"/>
    <p:sldId id="343" r:id="rId17"/>
    <p:sldId id="345" r:id="rId18"/>
    <p:sldId id="346" r:id="rId19"/>
    <p:sldId id="347" r:id="rId20"/>
    <p:sldId id="348" r:id="rId21"/>
    <p:sldId id="349" r:id="rId22"/>
    <p:sldId id="350" r:id="rId23"/>
    <p:sldId id="351" r:id="rId24"/>
    <p:sldId id="352" r:id="rId25"/>
    <p:sldId id="353" r:id="rId26"/>
    <p:sldId id="354" r:id="rId27"/>
    <p:sldId id="358" r:id="rId28"/>
  </p:sldIdLst>
  <p:sldSz cx="9144000" cy="6858000" type="screen4x3"/>
  <p:notesSz cx="9220200" cy="6934200"/>
  <p:custDataLst>
    <p:tags r:id="rId3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84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CCC4FF"/>
    <a:srgbClr val="8A79FF"/>
    <a:srgbClr val="443A7F"/>
    <a:srgbClr val="009900"/>
    <a:srgbClr val="FF0000"/>
    <a:srgbClr val="800080"/>
    <a:srgbClr val="FF00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7" autoAdjust="0"/>
    <p:restoredTop sz="84421" autoAdjust="0"/>
  </p:normalViewPr>
  <p:slideViewPr>
    <p:cSldViewPr>
      <p:cViewPr varScale="1">
        <p:scale>
          <a:sx n="110" d="100"/>
          <a:sy n="110" d="100"/>
        </p:scale>
        <p:origin x="256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3408"/>
    </p:cViewPr>
  </p:sorterViewPr>
  <p:notesViewPr>
    <p:cSldViewPr>
      <p:cViewPr varScale="1">
        <p:scale>
          <a:sx n="86" d="100"/>
          <a:sy n="86" d="100"/>
        </p:scale>
        <p:origin x="-1908" y="-84"/>
      </p:cViewPr>
      <p:guideLst>
        <p:guide orient="horz" pos="2184"/>
        <p:guide pos="29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587949"/>
            <a:ext cx="3995820" cy="34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b" anchorCtr="0" compatLnSpc="1">
            <a:prstTxWarp prst="textNoShape">
              <a:avLst/>
            </a:prstTxWarp>
          </a:bodyPr>
          <a:lstStyle>
            <a:lvl1pPr>
              <a:defRPr sz="1300" dirty="0"/>
            </a:lvl1pPr>
          </a:lstStyle>
          <a:p>
            <a:pPr>
              <a:defRPr/>
            </a:pPr>
            <a:r>
              <a:rPr lang="en-US" dirty="0"/>
              <a:t>CSE 331 15au</a:t>
            </a:r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24381" y="6587949"/>
            <a:ext cx="3995819" cy="34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r>
              <a:rPr lang="en-US" dirty="0"/>
              <a:t>05-</a:t>
            </a:r>
            <a:fld id="{4490ECC9-DBDA-4236-ABEF-47C2FD79DC3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599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995820" cy="34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24381" y="1"/>
            <a:ext cx="3995819" cy="34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76550" y="520700"/>
            <a:ext cx="3467100" cy="2600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28560" y="3293975"/>
            <a:ext cx="6763081" cy="311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587949"/>
            <a:ext cx="3995820" cy="34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24381" y="6587949"/>
            <a:ext cx="3995819" cy="34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C0C86982-0651-4A87-8CCD-A426161CC6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5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05945C-C5AE-4C08-B4E6-7E2BBFB60A3F}" type="slidenum">
              <a:rPr lang="en-US"/>
              <a:pPr/>
              <a:t>6</a:t>
            </a:fld>
            <a:endParaRPr 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Fred</a:t>
            </a:r>
            <a:r>
              <a:rPr lang="en-US"/>
              <a:t> Brooks: “Show me your tables…”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459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B1A97A-70C4-4425-A827-2F7D07BD1909}" type="slidenum">
              <a:rPr lang="en-US"/>
              <a:pPr/>
              <a:t>20</a:t>
            </a:fld>
            <a:endParaRPr lang="en-US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8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48F145-1491-45F3-8005-12556E1361AE}" type="slidenum">
              <a:rPr lang="en-US"/>
              <a:pPr/>
              <a:t>21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12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48F145-1491-45F3-8005-12556E1361AE}" type="slidenum">
              <a:rPr lang="en-US"/>
              <a:pPr/>
              <a:t>22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8794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2E9E9F-DD63-4450-8477-DE57748749A7}" type="slidenum">
              <a:rPr lang="en-US"/>
              <a:pPr/>
              <a:t>23</a:t>
            </a:fld>
            <a:endParaRPr lang="en-US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724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49FCFE-0DE1-4D8C-BBE1-4E19F8EDF45F}" type="slidenum">
              <a:rPr lang="en-US"/>
              <a:pPr/>
              <a:t>24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125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0EE782-B934-418E-8A1E-FCCB6A2D4D77}" type="slidenum">
              <a:rPr lang="en-US"/>
              <a:pPr/>
              <a:t>25</a:t>
            </a:fld>
            <a:endParaRPr lang="en-US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702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0EE782-B934-418E-8A1E-FCCB6A2D4D77}" type="slidenum">
              <a:rPr lang="en-US"/>
              <a:pPr/>
              <a:t>26</a:t>
            </a:fld>
            <a:endParaRPr lang="en-US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51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3B6FD8-079B-4E21-A057-7567C5AE554F}" type="slidenum">
              <a:rPr lang="en-US"/>
              <a:pPr/>
              <a:t>7</a:t>
            </a:fld>
            <a:endParaRPr lang="en-US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17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3B6FD8-079B-4E21-A057-7567C5AE554F}" type="slidenum">
              <a:rPr lang="en-US"/>
              <a:pPr/>
              <a:t>8</a:t>
            </a:fld>
            <a:endParaRPr lang="en-US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114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52091D-CC89-4FB2-BF38-E5D39D0F2B0B}" type="slidenum">
              <a:rPr lang="en-US"/>
              <a:pPr/>
              <a:t>12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21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3DEC5A-0E5F-4670-B06E-2FAC49E54BCE}" type="slidenum">
              <a:rPr lang="en-US"/>
              <a:pPr/>
              <a:t>13</a:t>
            </a:fld>
            <a:endParaRPr lang="en-US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93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7B4511-07F7-45F8-A759-DE4CBF7C8B29}" type="slidenum">
              <a:rPr lang="en-US"/>
              <a:pPr/>
              <a:t>15</a:t>
            </a:fld>
            <a:endParaRPr lang="en-US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5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549722-BB35-4AF2-AB41-A958DD1BFA29}" type="slidenum">
              <a:rPr lang="en-US"/>
              <a:pPr/>
              <a:t>17</a:t>
            </a:fld>
            <a:endParaRPr lang="en-US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0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ACB86F-F2FC-481C-8563-D8FA352C6E81}" type="slidenum">
              <a:rPr lang="en-US"/>
              <a:pPr/>
              <a:t>18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93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97DD5C-C2FB-469C-BD0F-75902F36C034}" type="slidenum">
              <a:rPr lang="en-US"/>
              <a:pPr/>
              <a:t>19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51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>
                <a:solidFill>
                  <a:srgbClr val="443A7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443A7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70010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1827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2616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4020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2248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3550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3393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0777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540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5831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0232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443A7F"/>
          </a:solidFill>
          <a:latin typeface="Helvetica" charset="0"/>
          <a:ea typeface="Helvetica" charset="0"/>
          <a:cs typeface="Helvetica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4295" y="5486400"/>
            <a:ext cx="6455410" cy="777240"/>
          </a:xfrm>
        </p:spPr>
        <p:txBody>
          <a:bodyPr anchor="ctr">
            <a:normAutofit/>
          </a:bodyPr>
          <a:lstStyle/>
          <a:p>
            <a:r>
              <a:rPr lang="en-US" dirty="0" err="1"/>
              <a:t>Chandrakana</a:t>
            </a:r>
            <a:r>
              <a:rPr lang="en-US" dirty="0"/>
              <a:t> Nandi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 /  </a:t>
            </a:r>
            <a:r>
              <a:rPr lang="en-US" dirty="0"/>
              <a:t>Spring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2018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960880"/>
          </a:xfrm>
          <a:prstGeom prst="rect">
            <a:avLst/>
          </a:prstGeom>
          <a:solidFill>
            <a:srgbClr val="443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4319"/>
            <a:ext cx="7772400" cy="142478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CSE 331</a:t>
            </a:r>
            <a:br>
              <a:rPr lang="en-US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sz="4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Software Design and Implementation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5460" y="2917597"/>
            <a:ext cx="81330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Helvetica" charset="0"/>
                <a:ea typeface="Helvetica" charset="0"/>
                <a:cs typeface="Helvetica" charset="0"/>
              </a:rPr>
              <a:t>Lecture 5</a:t>
            </a:r>
          </a:p>
          <a:p>
            <a:pPr algn="ctr"/>
            <a:r>
              <a:rPr lang="en-US" sz="5400" i="1" dirty="0">
                <a:latin typeface="Helvetica" charset="0"/>
                <a:ea typeface="Helvetica" charset="0"/>
                <a:cs typeface="Helvetica" charset="0"/>
              </a:rPr>
              <a:t>Abstract Data Types</a:t>
            </a:r>
          </a:p>
        </p:txBody>
      </p:sp>
    </p:spTree>
    <p:extLst>
      <p:ext uri="{BB962C8B-B14F-4D97-AF65-F5344CB8AC3E}">
        <p14:creationId xmlns:p14="http://schemas.microsoft.com/office/powerpoint/2010/main" val="144326049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these classes the same?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class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Point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{	  class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Point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public float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x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;	    public float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r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;</a:t>
            </a:r>
          </a:p>
          <a:p>
            <a:pPr marL="0" indent="0">
              <a:buNone/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public float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y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;	    public float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theta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;</a:t>
            </a:r>
          </a:p>
          <a:p>
            <a:pPr marL="0" indent="0">
              <a:buNone/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}</a:t>
            </a:r>
            <a:r>
              <a:rPr lang="en-US" sz="2000" dirty="0"/>
              <a:t>			   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i="1" dirty="0">
                <a:solidFill>
                  <a:schemeClr val="tx2"/>
                </a:solidFill>
              </a:rPr>
              <a:t>Different</a:t>
            </a:r>
            <a:r>
              <a:rPr lang="en-US" sz="2000" dirty="0"/>
              <a:t>: cannot replace one with the other in a program</a:t>
            </a:r>
          </a:p>
          <a:p>
            <a:pPr marL="0" indent="0">
              <a:buNone/>
            </a:pPr>
            <a:endParaRPr lang="en-US" sz="1000" dirty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sz="2000" i="1" dirty="0">
                <a:solidFill>
                  <a:schemeClr val="tx2"/>
                </a:solidFill>
              </a:rPr>
              <a:t>Same</a:t>
            </a:r>
            <a:r>
              <a:rPr lang="en-US" sz="2000" dirty="0"/>
              <a:t>: both classes implement the concept “</a:t>
            </a:r>
            <a:r>
              <a:rPr lang="en-US" sz="2000" dirty="0">
                <a:solidFill>
                  <a:srgbClr val="0000FF"/>
                </a:solidFill>
              </a:rPr>
              <a:t>2-d point</a:t>
            </a:r>
            <a:r>
              <a:rPr lang="en-US" sz="2000" dirty="0"/>
              <a:t>”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2000" dirty="0"/>
              <a:t>Goal of ADT methodology is to express the sameness:</a:t>
            </a:r>
          </a:p>
          <a:p>
            <a:pPr lvl="1"/>
            <a:r>
              <a:rPr lang="en-US" sz="2000" dirty="0"/>
              <a:t>Clients depend only on the concept “</a:t>
            </a:r>
            <a:r>
              <a:rPr lang="en-US" sz="2000" dirty="0">
                <a:solidFill>
                  <a:srgbClr val="0000FF"/>
                </a:solidFill>
              </a:rPr>
              <a:t>2-d point</a:t>
            </a:r>
            <a:r>
              <a:rPr lang="en-US" sz="2000" dirty="0"/>
              <a:t>”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291713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ADTs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If clients “respect” or “are forced to respect” data abstractions…</a:t>
            </a:r>
          </a:p>
          <a:p>
            <a:pPr lvl="1"/>
            <a:r>
              <a:rPr lang="en-US" sz="2000" dirty="0"/>
              <a:t>For example, “it’s a 2-D point with these operations…”</a:t>
            </a:r>
          </a:p>
          <a:p>
            <a:pPr lvl="1"/>
            <a:endParaRPr lang="en-US" sz="2000" dirty="0"/>
          </a:p>
          <a:p>
            <a:r>
              <a:rPr lang="en-US" sz="2000" dirty="0"/>
              <a:t>Can delay decisions on how ADT is implemented</a:t>
            </a:r>
          </a:p>
          <a:p>
            <a:r>
              <a:rPr lang="en-US" sz="2000" dirty="0"/>
              <a:t>Can fix bugs by changing how ADT is implemented</a:t>
            </a:r>
          </a:p>
          <a:p>
            <a:r>
              <a:rPr lang="en-US" sz="2000" dirty="0"/>
              <a:t>Can change algorithms</a:t>
            </a:r>
          </a:p>
          <a:p>
            <a:pPr lvl="1"/>
            <a:r>
              <a:rPr lang="en-US" sz="2000" dirty="0"/>
              <a:t>For performance</a:t>
            </a:r>
          </a:p>
          <a:p>
            <a:pPr lvl="1"/>
            <a:r>
              <a:rPr lang="en-US" sz="2000" dirty="0"/>
              <a:t>In general or in specialized situations</a:t>
            </a:r>
          </a:p>
          <a:p>
            <a:r>
              <a:rPr lang="en-US" sz="2000" dirty="0"/>
              <a:t>…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We talk about an “</a:t>
            </a:r>
            <a:r>
              <a:rPr lang="en-US" sz="2000" i="1" dirty="0">
                <a:solidFill>
                  <a:schemeClr val="accent6"/>
                </a:solidFill>
              </a:rPr>
              <a:t>abstraction barrier</a:t>
            </a:r>
            <a:r>
              <a:rPr lang="en-US" sz="2000" dirty="0"/>
              <a:t>”</a:t>
            </a:r>
          </a:p>
          <a:p>
            <a:pPr lvl="1"/>
            <a:r>
              <a:rPr lang="en-US" sz="2000" dirty="0"/>
              <a:t>A good thing to have and not </a:t>
            </a:r>
            <a:r>
              <a:rPr lang="en-US" sz="2000" i="1" dirty="0"/>
              <a:t>cross</a:t>
            </a:r>
            <a:r>
              <a:rPr lang="en-US" sz="2000" dirty="0"/>
              <a:t> (also known as </a:t>
            </a:r>
            <a:r>
              <a:rPr lang="en-US" sz="2000" i="1" dirty="0"/>
              <a:t>violate</a:t>
            </a:r>
            <a:r>
              <a:rPr lang="en-US" sz="2000" dirty="0"/>
              <a:t>)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9070351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of 2-d point, as an ADT</a:t>
            </a:r>
          </a:p>
        </p:txBody>
      </p:sp>
      <p:sp>
        <p:nvSpPr>
          <p:cNvPr id="50181" name="Rectangle 5"/>
          <p:cNvSpPr>
            <a:spLocks noGrp="1" noChangeArrowheads="1"/>
          </p:cNvSpPr>
          <p:nvPr>
            <p:ph idx="1"/>
          </p:nvPr>
        </p:nvSpPr>
        <p:spPr>
          <a:xfrm>
            <a:off x="304800" y="1600200"/>
            <a:ext cx="7772400" cy="48768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sz="2000" b="1" dirty="0">
                <a:latin typeface="Courier New" pitchFamily="49" charset="0"/>
              </a:rPr>
              <a:t>class </a:t>
            </a:r>
            <a:r>
              <a:rPr lang="en-US" sz="2000" b="1" dirty="0">
                <a:solidFill>
                  <a:srgbClr val="0000FF"/>
                </a:solidFill>
                <a:latin typeface="Courier New" pitchFamily="49" charset="0"/>
              </a:rPr>
              <a:t>Point</a:t>
            </a:r>
            <a:r>
              <a:rPr lang="en-US" sz="2000" b="1" dirty="0">
                <a:latin typeface="Courier New" pitchFamily="49" charset="0"/>
              </a:rPr>
              <a:t> {</a:t>
            </a:r>
          </a:p>
          <a:p>
            <a:pPr>
              <a:lnSpc>
                <a:spcPct val="8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</a:rPr>
              <a:t>  // A 2-d point exists in the plane, ... 	</a:t>
            </a:r>
          </a:p>
          <a:p>
            <a:pPr>
              <a:lnSpc>
                <a:spcPct val="80000"/>
              </a:lnSpc>
              <a:buNone/>
            </a:pPr>
            <a:r>
              <a:rPr lang="en-US" sz="2000" b="1" dirty="0">
                <a:latin typeface="Courier New" pitchFamily="49" charset="0"/>
              </a:rPr>
              <a:t>  public float </a:t>
            </a:r>
            <a:r>
              <a:rPr lang="en-US" sz="2000" b="1" dirty="0">
                <a:solidFill>
                  <a:srgbClr val="0000FF"/>
                </a:solidFill>
                <a:latin typeface="Courier New" pitchFamily="49" charset="0"/>
              </a:rPr>
              <a:t>x</a:t>
            </a:r>
            <a:r>
              <a:rPr lang="en-US" sz="2000" b="1" dirty="0">
                <a:latin typeface="Courier New" pitchFamily="49" charset="0"/>
              </a:rPr>
              <a:t>();</a:t>
            </a:r>
          </a:p>
          <a:p>
            <a:pPr>
              <a:lnSpc>
                <a:spcPct val="80000"/>
              </a:lnSpc>
              <a:buNone/>
            </a:pPr>
            <a:r>
              <a:rPr lang="en-US" sz="2000" b="1" dirty="0">
                <a:latin typeface="Courier New" pitchFamily="49" charset="0"/>
              </a:rPr>
              <a:t>  public float </a:t>
            </a:r>
            <a:r>
              <a:rPr lang="en-US" sz="2000" b="1" dirty="0">
                <a:solidFill>
                  <a:srgbClr val="0000FF"/>
                </a:solidFill>
                <a:latin typeface="Courier New" pitchFamily="49" charset="0"/>
              </a:rPr>
              <a:t>y</a:t>
            </a:r>
            <a:r>
              <a:rPr lang="en-US" sz="2000" b="1" dirty="0">
                <a:latin typeface="Courier New" pitchFamily="49" charset="0"/>
              </a:rPr>
              <a:t>();</a:t>
            </a:r>
          </a:p>
          <a:p>
            <a:pPr>
              <a:lnSpc>
                <a:spcPct val="80000"/>
              </a:lnSpc>
              <a:buNone/>
            </a:pPr>
            <a:r>
              <a:rPr lang="en-US" sz="2000" b="1" dirty="0">
                <a:latin typeface="Courier New" pitchFamily="49" charset="0"/>
              </a:rPr>
              <a:t>  public float </a:t>
            </a:r>
            <a:r>
              <a:rPr lang="en-US" sz="2000" b="1" dirty="0">
                <a:solidFill>
                  <a:srgbClr val="0000FF"/>
                </a:solidFill>
                <a:latin typeface="Courier New" pitchFamily="49" charset="0"/>
              </a:rPr>
              <a:t>r</a:t>
            </a:r>
            <a:r>
              <a:rPr lang="en-US" sz="2000" b="1" dirty="0">
                <a:latin typeface="Courier New" pitchFamily="49" charset="0"/>
              </a:rPr>
              <a:t>();</a:t>
            </a:r>
          </a:p>
          <a:p>
            <a:pPr>
              <a:lnSpc>
                <a:spcPct val="80000"/>
              </a:lnSpc>
              <a:buNone/>
            </a:pPr>
            <a:r>
              <a:rPr lang="en-US" sz="2000" b="1" dirty="0">
                <a:latin typeface="Courier New" pitchFamily="49" charset="0"/>
              </a:rPr>
              <a:t>  public float </a:t>
            </a:r>
            <a:r>
              <a:rPr lang="en-US" sz="2000" b="1" dirty="0">
                <a:solidFill>
                  <a:srgbClr val="0000FF"/>
                </a:solidFill>
                <a:latin typeface="Courier New" pitchFamily="49" charset="0"/>
              </a:rPr>
              <a:t>theta</a:t>
            </a:r>
            <a:r>
              <a:rPr lang="en-US" sz="2000" b="1" dirty="0">
                <a:latin typeface="Courier New" pitchFamily="49" charset="0"/>
              </a:rPr>
              <a:t>();</a:t>
            </a:r>
          </a:p>
          <a:p>
            <a:pPr>
              <a:lnSpc>
                <a:spcPct val="80000"/>
              </a:lnSpc>
              <a:buNone/>
            </a:pPr>
            <a:endParaRPr lang="en-US" sz="800" b="1" dirty="0">
              <a:latin typeface="Courier New" pitchFamily="49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Courier New" pitchFamily="49" charset="0"/>
              </a:rPr>
              <a:t>  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</a:rPr>
              <a:t>// ... can be created, ...</a:t>
            </a:r>
          </a:p>
          <a:p>
            <a:pPr>
              <a:lnSpc>
                <a:spcPct val="80000"/>
              </a:lnSpc>
              <a:buNone/>
            </a:pPr>
            <a:r>
              <a:rPr lang="en-US" sz="2000" b="1" dirty="0">
                <a:latin typeface="Courier New" pitchFamily="49" charset="0"/>
              </a:rPr>
              <a:t>  public </a:t>
            </a:r>
            <a:r>
              <a:rPr lang="en-US" sz="2000" b="1" dirty="0">
                <a:solidFill>
                  <a:srgbClr val="0000FF"/>
                </a:solidFill>
                <a:latin typeface="Courier New" pitchFamily="49" charset="0"/>
              </a:rPr>
              <a:t>Point</a:t>
            </a:r>
            <a:r>
              <a:rPr lang="en-US" sz="2000" b="1" dirty="0">
                <a:latin typeface="Courier New" pitchFamily="49" charset="0"/>
              </a:rPr>
              <a:t>(); 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</a:rPr>
              <a:t>// new point at (0,0)</a:t>
            </a:r>
          </a:p>
          <a:p>
            <a:pPr>
              <a:lnSpc>
                <a:spcPct val="80000"/>
              </a:lnSpc>
              <a:buNone/>
            </a:pPr>
            <a:r>
              <a:rPr lang="en-US" sz="2000" b="1" dirty="0">
                <a:latin typeface="Courier New" pitchFamily="49" charset="0"/>
              </a:rPr>
              <a:t>  public Point </a:t>
            </a:r>
            <a:r>
              <a:rPr lang="en-US" sz="2000" b="1" dirty="0">
                <a:solidFill>
                  <a:srgbClr val="0000FF"/>
                </a:solidFill>
                <a:latin typeface="Courier New" pitchFamily="49" charset="0"/>
              </a:rPr>
              <a:t>centroid</a:t>
            </a:r>
            <a:r>
              <a:rPr lang="en-US" sz="2000" b="1" dirty="0">
                <a:latin typeface="Courier New" pitchFamily="49" charset="0"/>
              </a:rPr>
              <a:t>(Set&lt;Point&gt; points);</a:t>
            </a:r>
          </a:p>
          <a:p>
            <a:pPr>
              <a:lnSpc>
                <a:spcPct val="80000"/>
              </a:lnSpc>
              <a:buNone/>
            </a:pPr>
            <a:endParaRPr lang="en-US" sz="800" b="1" dirty="0">
              <a:latin typeface="Courier New" pitchFamily="49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Courier New" pitchFamily="49" charset="0"/>
              </a:rPr>
              <a:t>  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</a:rPr>
              <a:t>// ... can be moved, ...</a:t>
            </a:r>
          </a:p>
          <a:p>
            <a:pPr>
              <a:lnSpc>
                <a:spcPct val="80000"/>
              </a:lnSpc>
              <a:buNone/>
            </a:pPr>
            <a:r>
              <a:rPr lang="en-US" sz="2000" b="1" dirty="0">
                <a:latin typeface="Courier New" pitchFamily="49" charset="0"/>
              </a:rPr>
              <a:t>  public void </a:t>
            </a:r>
            <a:r>
              <a:rPr lang="en-US" sz="2000" b="1" dirty="0">
                <a:solidFill>
                  <a:srgbClr val="0000FF"/>
                </a:solidFill>
                <a:latin typeface="Courier New" pitchFamily="49" charset="0"/>
              </a:rPr>
              <a:t>translate</a:t>
            </a:r>
            <a:r>
              <a:rPr lang="en-US" sz="2000" b="1" dirty="0">
                <a:latin typeface="Courier New" pitchFamily="49" charset="0"/>
              </a:rPr>
              <a:t>(float </a:t>
            </a:r>
            <a:r>
              <a:rPr lang="en-US" sz="2000" b="1" dirty="0" err="1">
                <a:latin typeface="Courier New" pitchFamily="49" charset="0"/>
              </a:rPr>
              <a:t>delta_x</a:t>
            </a:r>
            <a:r>
              <a:rPr lang="en-US" sz="2000" b="1" dirty="0">
                <a:latin typeface="Courier New" pitchFamily="49" charset="0"/>
              </a:rPr>
              <a:t>,</a:t>
            </a:r>
          </a:p>
          <a:p>
            <a:pPr>
              <a:lnSpc>
                <a:spcPct val="80000"/>
              </a:lnSpc>
              <a:buNone/>
            </a:pPr>
            <a:r>
              <a:rPr lang="en-US" sz="2000" b="1" dirty="0">
                <a:latin typeface="Courier New" pitchFamily="49" charset="0"/>
              </a:rPr>
              <a:t>                        float </a:t>
            </a:r>
            <a:r>
              <a:rPr lang="en-US" sz="2000" b="1" dirty="0" err="1">
                <a:latin typeface="Courier New" pitchFamily="49" charset="0"/>
              </a:rPr>
              <a:t>delta_y</a:t>
            </a:r>
            <a:r>
              <a:rPr lang="en-US" sz="2000" b="1" dirty="0">
                <a:latin typeface="Courier New" pitchFamily="49" charset="0"/>
              </a:rPr>
              <a:t>);</a:t>
            </a:r>
          </a:p>
          <a:p>
            <a:pPr>
              <a:lnSpc>
                <a:spcPct val="80000"/>
              </a:lnSpc>
              <a:buNone/>
            </a:pPr>
            <a:r>
              <a:rPr lang="en-US" sz="2000" b="1" dirty="0">
                <a:latin typeface="Courier New" pitchFamily="49" charset="0"/>
              </a:rPr>
              <a:t>  public void </a:t>
            </a:r>
            <a:r>
              <a:rPr lang="en-US" sz="2000" b="1" dirty="0" err="1">
                <a:solidFill>
                  <a:srgbClr val="0000FF"/>
                </a:solidFill>
                <a:latin typeface="Courier New" pitchFamily="49" charset="0"/>
              </a:rPr>
              <a:t>scaleAndRotate</a:t>
            </a:r>
            <a:r>
              <a:rPr lang="en-US" sz="2000" b="1" dirty="0">
                <a:latin typeface="Courier New" pitchFamily="49" charset="0"/>
              </a:rPr>
              <a:t>(float </a:t>
            </a:r>
            <a:r>
              <a:rPr lang="en-US" sz="2000" b="1" dirty="0" err="1">
                <a:latin typeface="Courier New" pitchFamily="49" charset="0"/>
              </a:rPr>
              <a:t>delta_r</a:t>
            </a:r>
            <a:r>
              <a:rPr lang="en-US" sz="2000" b="1" dirty="0">
                <a:latin typeface="Courier New" pitchFamily="49" charset="0"/>
              </a:rPr>
              <a:t>,</a:t>
            </a:r>
          </a:p>
          <a:p>
            <a:pPr>
              <a:lnSpc>
                <a:spcPct val="80000"/>
              </a:lnSpc>
              <a:buNone/>
            </a:pPr>
            <a:r>
              <a:rPr lang="en-US" sz="2000" b="1" dirty="0">
                <a:latin typeface="Courier New" pitchFamily="49" charset="0"/>
              </a:rPr>
              <a:t>					     float </a:t>
            </a:r>
            <a:r>
              <a:rPr lang="en-US" sz="2000" b="1" dirty="0" err="1">
                <a:latin typeface="Courier New" pitchFamily="49" charset="0"/>
              </a:rPr>
              <a:t>delta_theta</a:t>
            </a:r>
            <a:r>
              <a:rPr lang="en-US" sz="2000" b="1" dirty="0">
                <a:latin typeface="Courier New" pitchFamily="49" charset="0"/>
              </a:rPr>
              <a:t>);</a:t>
            </a:r>
          </a:p>
          <a:p>
            <a:pPr>
              <a:lnSpc>
                <a:spcPct val="80000"/>
              </a:lnSpc>
              <a:buNone/>
            </a:pPr>
            <a:r>
              <a:rPr lang="en-US" sz="2000" b="1" dirty="0">
                <a:latin typeface="Courier New" pitchFamily="49" charset="0"/>
              </a:rPr>
              <a:t>}	</a:t>
            </a:r>
          </a:p>
          <a:p>
            <a:pPr>
              <a:lnSpc>
                <a:spcPct val="80000"/>
              </a:lnSpc>
              <a:buNone/>
            </a:pPr>
            <a:endParaRPr lang="en-US" sz="2000" b="1" dirty="0">
              <a:latin typeface="Courier New" pitchFamily="49" charset="0"/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4574020" y="2362200"/>
            <a:ext cx="457200" cy="1066800"/>
          </a:xfrm>
          <a:prstGeom prst="rightBrac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31220" y="2667000"/>
            <a:ext cx="1604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+mj-lt"/>
              </a:rPr>
              <a:t>Observers</a:t>
            </a:r>
          </a:p>
        </p:txBody>
      </p:sp>
      <p:sp>
        <p:nvSpPr>
          <p:cNvPr id="7" name="Right Brace 6"/>
          <p:cNvSpPr/>
          <p:nvPr/>
        </p:nvSpPr>
        <p:spPr>
          <a:xfrm>
            <a:off x="7020562" y="3657600"/>
            <a:ext cx="457200" cy="914400"/>
          </a:xfrm>
          <a:prstGeom prst="rightBrac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477762" y="3733800"/>
            <a:ext cx="15888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+mj-lt"/>
              </a:rPr>
              <a:t>Creators/</a:t>
            </a:r>
          </a:p>
          <a:p>
            <a:r>
              <a:rPr lang="en-US" sz="2400" dirty="0">
                <a:solidFill>
                  <a:srgbClr val="00B050"/>
                </a:solidFill>
                <a:latin typeface="+mj-lt"/>
              </a:rPr>
              <a:t>Producers</a:t>
            </a:r>
          </a:p>
        </p:txBody>
      </p:sp>
      <p:sp>
        <p:nvSpPr>
          <p:cNvPr id="9" name="Right Brace 8"/>
          <p:cNvSpPr/>
          <p:nvPr/>
        </p:nvSpPr>
        <p:spPr>
          <a:xfrm>
            <a:off x="7467600" y="4953000"/>
            <a:ext cx="457200" cy="1219200"/>
          </a:xfrm>
          <a:prstGeom prst="rightBrac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848600" y="5339834"/>
            <a:ext cx="1382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  <a:latin typeface="+mj-lt"/>
              </a:rPr>
              <a:t>Mutators</a:t>
            </a:r>
            <a:endParaRPr lang="en-US" sz="2400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2574518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9" name="Oval 9"/>
          <p:cNvSpPr>
            <a:spLocks noChangeArrowheads="1"/>
          </p:cNvSpPr>
          <p:nvPr/>
        </p:nvSpPr>
        <p:spPr bwMode="auto">
          <a:xfrm>
            <a:off x="6096000" y="2759075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10" name="Oval 10"/>
          <p:cNvSpPr>
            <a:spLocks noChangeArrowheads="1"/>
          </p:cNvSpPr>
          <p:nvPr/>
        </p:nvSpPr>
        <p:spPr bwMode="auto">
          <a:xfrm>
            <a:off x="6477000" y="2759075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11" name="Oval 11"/>
          <p:cNvSpPr>
            <a:spLocks noChangeArrowheads="1"/>
          </p:cNvSpPr>
          <p:nvPr/>
        </p:nvSpPr>
        <p:spPr bwMode="auto">
          <a:xfrm>
            <a:off x="6629400" y="3140075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12" name="Oval 12"/>
          <p:cNvSpPr>
            <a:spLocks noChangeArrowheads="1"/>
          </p:cNvSpPr>
          <p:nvPr/>
        </p:nvSpPr>
        <p:spPr bwMode="auto">
          <a:xfrm>
            <a:off x="6096000" y="3140075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13" name="Oval 13"/>
          <p:cNvSpPr>
            <a:spLocks noChangeArrowheads="1"/>
          </p:cNvSpPr>
          <p:nvPr/>
        </p:nvSpPr>
        <p:spPr bwMode="auto">
          <a:xfrm>
            <a:off x="6400800" y="3444875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14" name="Oval 14"/>
          <p:cNvSpPr>
            <a:spLocks noChangeArrowheads="1"/>
          </p:cNvSpPr>
          <p:nvPr/>
        </p:nvSpPr>
        <p:spPr bwMode="auto">
          <a:xfrm>
            <a:off x="6858000" y="2606675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15" name="Oval 15"/>
          <p:cNvSpPr>
            <a:spLocks noChangeArrowheads="1"/>
          </p:cNvSpPr>
          <p:nvPr/>
        </p:nvSpPr>
        <p:spPr bwMode="auto">
          <a:xfrm>
            <a:off x="6934200" y="2987675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16" name="Oval 16"/>
          <p:cNvSpPr>
            <a:spLocks noChangeArrowheads="1"/>
          </p:cNvSpPr>
          <p:nvPr/>
        </p:nvSpPr>
        <p:spPr bwMode="auto">
          <a:xfrm>
            <a:off x="7239000" y="2835275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17" name="Oval 17"/>
          <p:cNvSpPr>
            <a:spLocks noChangeArrowheads="1"/>
          </p:cNvSpPr>
          <p:nvPr/>
        </p:nvSpPr>
        <p:spPr bwMode="auto">
          <a:xfrm>
            <a:off x="7620000" y="2835275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18" name="Oval 18"/>
          <p:cNvSpPr>
            <a:spLocks noChangeArrowheads="1"/>
          </p:cNvSpPr>
          <p:nvPr/>
        </p:nvSpPr>
        <p:spPr bwMode="auto">
          <a:xfrm>
            <a:off x="7772400" y="3216275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19" name="Oval 19"/>
          <p:cNvSpPr>
            <a:spLocks noChangeArrowheads="1"/>
          </p:cNvSpPr>
          <p:nvPr/>
        </p:nvSpPr>
        <p:spPr bwMode="auto">
          <a:xfrm>
            <a:off x="7239000" y="3216275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20" name="Oval 20"/>
          <p:cNvSpPr>
            <a:spLocks noChangeArrowheads="1"/>
          </p:cNvSpPr>
          <p:nvPr/>
        </p:nvSpPr>
        <p:spPr bwMode="auto">
          <a:xfrm>
            <a:off x="7010400" y="3444875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21" name="Oval 21"/>
          <p:cNvSpPr>
            <a:spLocks noChangeArrowheads="1"/>
          </p:cNvSpPr>
          <p:nvPr/>
        </p:nvSpPr>
        <p:spPr bwMode="auto">
          <a:xfrm>
            <a:off x="7467600" y="3521075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22" name="Oval 22"/>
          <p:cNvSpPr>
            <a:spLocks noChangeArrowheads="1"/>
          </p:cNvSpPr>
          <p:nvPr/>
        </p:nvSpPr>
        <p:spPr bwMode="auto">
          <a:xfrm>
            <a:off x="6553200" y="2149475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51225" name="AutoShape 25"/>
          <p:cNvCxnSpPr>
            <a:cxnSpLocks noChangeShapeType="1"/>
            <a:endCxn id="51209" idx="2"/>
          </p:cNvCxnSpPr>
          <p:nvPr/>
        </p:nvCxnSpPr>
        <p:spPr bwMode="auto">
          <a:xfrm>
            <a:off x="3503041" y="2682875"/>
            <a:ext cx="2592959" cy="1524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51226" name="AutoShape 26"/>
          <p:cNvCxnSpPr>
            <a:cxnSpLocks noChangeShapeType="1"/>
            <a:endCxn id="51213" idx="2"/>
          </p:cNvCxnSpPr>
          <p:nvPr/>
        </p:nvCxnSpPr>
        <p:spPr bwMode="auto">
          <a:xfrm>
            <a:off x="3505200" y="2682875"/>
            <a:ext cx="2895600" cy="8382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51227" name="AutoShape 27"/>
          <p:cNvCxnSpPr>
            <a:cxnSpLocks noChangeShapeType="1"/>
            <a:endCxn id="51222" idx="2"/>
          </p:cNvCxnSpPr>
          <p:nvPr/>
        </p:nvCxnSpPr>
        <p:spPr bwMode="auto">
          <a:xfrm flipV="1">
            <a:off x="3503041" y="2225675"/>
            <a:ext cx="3050159" cy="4572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sp>
        <p:nvSpPr>
          <p:cNvPr id="51229" name="Text Box 29"/>
          <p:cNvSpPr txBox="1">
            <a:spLocks noChangeArrowheads="1"/>
          </p:cNvSpPr>
          <p:nvPr/>
        </p:nvSpPr>
        <p:spPr bwMode="auto">
          <a:xfrm>
            <a:off x="4043020" y="3749675"/>
            <a:ext cx="18437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443A7F"/>
                </a:solidFill>
                <a:latin typeface="Arial" charset="0"/>
              </a:rPr>
              <a:t>abstraction</a:t>
            </a:r>
            <a:br>
              <a:rPr lang="en-US" b="1">
                <a:solidFill>
                  <a:srgbClr val="443A7F"/>
                </a:solidFill>
                <a:latin typeface="Arial" charset="0"/>
              </a:rPr>
            </a:br>
            <a:r>
              <a:rPr lang="en-US" b="1">
                <a:solidFill>
                  <a:srgbClr val="443A7F"/>
                </a:solidFill>
                <a:latin typeface="Arial" charset="0"/>
              </a:rPr>
              <a:t>barrier</a:t>
            </a:r>
          </a:p>
        </p:txBody>
      </p:sp>
      <p:sp>
        <p:nvSpPr>
          <p:cNvPr id="51232" name="Rectangle 3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Abstract data type = objects + operations</a:t>
            </a:r>
          </a:p>
        </p:txBody>
      </p:sp>
      <p:sp>
        <p:nvSpPr>
          <p:cNvPr id="51233" name="Rectangle 33"/>
          <p:cNvSpPr>
            <a:spLocks noGrp="1" noChangeArrowheads="1"/>
          </p:cNvSpPr>
          <p:nvPr>
            <p:ph idx="1"/>
          </p:nvPr>
        </p:nvSpPr>
        <p:spPr>
          <a:xfrm>
            <a:off x="685800" y="4648201"/>
            <a:ext cx="7772400" cy="1600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Implementation is hidden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2000" dirty="0"/>
              <a:t>Only operations on objects of the type are provided by abstraction</a:t>
            </a:r>
          </a:p>
        </p:txBody>
      </p:sp>
      <p:sp>
        <p:nvSpPr>
          <p:cNvPr id="51234" name="Text Box 34"/>
          <p:cNvSpPr txBox="1">
            <a:spLocks noChangeArrowheads="1"/>
          </p:cNvSpPr>
          <p:nvPr/>
        </p:nvSpPr>
        <p:spPr bwMode="auto">
          <a:xfrm>
            <a:off x="1676400" y="3825875"/>
            <a:ext cx="1149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latin typeface="Arial" charset="0"/>
              </a:rPr>
              <a:t>clients</a:t>
            </a:r>
          </a:p>
        </p:txBody>
      </p:sp>
      <p:sp>
        <p:nvSpPr>
          <p:cNvPr id="51235" name="Text Box 35"/>
          <p:cNvSpPr txBox="1">
            <a:spLocks noChangeArrowheads="1"/>
          </p:cNvSpPr>
          <p:nvPr/>
        </p:nvSpPr>
        <p:spPr bwMode="auto">
          <a:xfrm>
            <a:off x="6019800" y="3902075"/>
            <a:ext cx="2435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latin typeface="Arial" charset="0"/>
              </a:rPr>
              <a:t>implementation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946" y="1506759"/>
            <a:ext cx="2450697" cy="23191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5900" y="1939823"/>
            <a:ext cx="1828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charset="0"/>
              </a:rPr>
              <a:t>rest of</a:t>
            </a:r>
            <a:br>
              <a:rPr lang="en-US" b="1" dirty="0">
                <a:latin typeface="Arial" charset="0"/>
              </a:rPr>
            </a:br>
            <a:r>
              <a:rPr lang="en-US" b="1" dirty="0">
                <a:latin typeface="Arial" charset="0"/>
              </a:rPr>
              <a:t>program</a:t>
            </a:r>
            <a:endParaRPr lang="en-US" dirty="0">
              <a:latin typeface="Arial" charset="0"/>
            </a:endParaRP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4343400" y="1463675"/>
            <a:ext cx="1308100" cy="2235200"/>
          </a:xfrm>
          <a:prstGeom prst="rect">
            <a:avLst/>
          </a:prstGeom>
          <a:solidFill>
            <a:srgbClr val="CCC4FF"/>
          </a:solidFill>
          <a:ln w="38100">
            <a:solidFill>
              <a:srgbClr val="443A7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 dirty="0">
                <a:latin typeface="Arial" charset="0"/>
              </a:rPr>
              <a:t>Point</a:t>
            </a:r>
          </a:p>
          <a:p>
            <a:r>
              <a:rPr lang="en-US" sz="2000" b="1" dirty="0">
                <a:latin typeface="Arial" charset="0"/>
              </a:rPr>
              <a:t>x</a:t>
            </a:r>
            <a:br>
              <a:rPr lang="en-US" sz="2000" b="1" dirty="0">
                <a:latin typeface="Arial" charset="0"/>
              </a:rPr>
            </a:br>
            <a:r>
              <a:rPr lang="en-US" sz="2000" b="1" dirty="0">
                <a:latin typeface="Arial" charset="0"/>
              </a:rPr>
              <a:t>y</a:t>
            </a:r>
            <a:br>
              <a:rPr lang="en-US" sz="2000" b="1" dirty="0">
                <a:latin typeface="Arial" charset="0"/>
              </a:rPr>
            </a:br>
            <a:r>
              <a:rPr lang="en-US" sz="2000" b="1" dirty="0">
                <a:latin typeface="Arial" charset="0"/>
              </a:rPr>
              <a:t>r</a:t>
            </a:r>
          </a:p>
          <a:p>
            <a:r>
              <a:rPr lang="en-US" sz="2000" b="1" dirty="0">
                <a:latin typeface="Arial" charset="0"/>
              </a:rPr>
              <a:t>theta</a:t>
            </a:r>
            <a:br>
              <a:rPr lang="en-US" sz="2000" b="1" dirty="0">
                <a:latin typeface="Arial" charset="0"/>
              </a:rPr>
            </a:br>
            <a:r>
              <a:rPr lang="en-US" sz="2000" b="1" dirty="0">
                <a:latin typeface="Arial" charset="0"/>
              </a:rPr>
              <a:t>translate</a:t>
            </a:r>
          </a:p>
          <a:p>
            <a:r>
              <a:rPr lang="en-US" sz="2000" b="1" dirty="0" err="1">
                <a:latin typeface="Arial" charset="0"/>
              </a:rPr>
              <a:t>scale_rot</a:t>
            </a: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08608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Specifying a data abstraction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924800" cy="449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A </a:t>
            </a:r>
            <a:r>
              <a:rPr lang="en-US" sz="2000" i="1" dirty="0"/>
              <a:t>collection</a:t>
            </a:r>
            <a:r>
              <a:rPr lang="en-US" sz="2000" dirty="0"/>
              <a:t> of procedural abstractions</a:t>
            </a:r>
          </a:p>
          <a:p>
            <a:pPr lvl="1"/>
            <a:r>
              <a:rPr lang="en-US" sz="2000" i="1" dirty="0"/>
              <a:t>Not</a:t>
            </a:r>
            <a:r>
              <a:rPr lang="en-US" sz="2000" dirty="0"/>
              <a:t> a collection of procedures</a:t>
            </a:r>
          </a:p>
          <a:p>
            <a:endParaRPr lang="en-US" sz="1000" dirty="0"/>
          </a:p>
          <a:p>
            <a:pPr marL="0" indent="0">
              <a:buNone/>
            </a:pPr>
            <a:r>
              <a:rPr lang="en-US" sz="2000" dirty="0"/>
              <a:t>An </a:t>
            </a:r>
            <a:r>
              <a:rPr lang="en-US" sz="2000" i="1" dirty="0"/>
              <a:t>abstract state</a:t>
            </a:r>
          </a:p>
          <a:p>
            <a:pPr lvl="1"/>
            <a:r>
              <a:rPr lang="en-US" sz="2000" dirty="0"/>
              <a:t>Not the (concrete) representation in terms of fields, objects, …</a:t>
            </a:r>
          </a:p>
          <a:p>
            <a:pPr lvl="1"/>
            <a:r>
              <a:rPr lang="en-US" sz="2000" dirty="0"/>
              <a:t>“Does not exist” but used to specify the operations</a:t>
            </a:r>
          </a:p>
          <a:p>
            <a:pPr lvl="1"/>
            <a:r>
              <a:rPr lang="en-US" sz="2000" dirty="0"/>
              <a:t>Concrete state, not part of the specification, implements the abstract state (more in upcoming lecture)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Each operation described in terms of “creating”, “observing”, “producing”, or “mutating”</a:t>
            </a:r>
          </a:p>
          <a:p>
            <a:pPr lvl="1"/>
            <a:r>
              <a:rPr lang="en-US" sz="2000" dirty="0"/>
              <a:t>No operations other than those in the specification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44664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Specifying an ADT</a:t>
            </a:r>
          </a:p>
        </p:txBody>
      </p:sp>
      <p:sp>
        <p:nvSpPr>
          <p:cNvPr id="68615" name="Rectangle 7"/>
          <p:cNvSpPr>
            <a:spLocks noChangeArrowheads="1"/>
          </p:cNvSpPr>
          <p:nvPr/>
        </p:nvSpPr>
        <p:spPr bwMode="auto">
          <a:xfrm>
            <a:off x="4724400" y="1752600"/>
            <a:ext cx="3886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lnSpc>
                <a:spcPct val="80000"/>
              </a:lnSpc>
              <a:spcBef>
                <a:spcPct val="30000"/>
              </a:spcBef>
            </a:pPr>
            <a:r>
              <a:rPr lang="en-US" sz="2000" dirty="0">
                <a:latin typeface="+mj-lt"/>
              </a:rPr>
              <a:t>Mutable</a:t>
            </a:r>
          </a:p>
          <a:p>
            <a:pPr marL="342900" indent="-342900">
              <a:lnSpc>
                <a:spcPct val="80000"/>
              </a:lnSpc>
              <a:spcBef>
                <a:spcPct val="30000"/>
              </a:spcBef>
            </a:pPr>
            <a:endParaRPr lang="en-US" sz="1800" b="1" dirty="0">
              <a:latin typeface="Courier New" pitchFamily="49" charset="0"/>
            </a:endParaRPr>
          </a:p>
          <a:p>
            <a:pPr marL="342900" indent="-342900">
              <a:lnSpc>
                <a:spcPct val="80000"/>
              </a:lnSpc>
              <a:spcBef>
                <a:spcPct val="30000"/>
              </a:spcBef>
            </a:pPr>
            <a:r>
              <a:rPr lang="en-US" sz="2000" b="1" dirty="0">
                <a:latin typeface="Courier New" pitchFamily="49" charset="0"/>
              </a:rPr>
              <a:t>1. overview</a:t>
            </a:r>
          </a:p>
          <a:p>
            <a:pPr marL="342900" indent="-342900">
              <a:lnSpc>
                <a:spcPct val="80000"/>
              </a:lnSpc>
              <a:spcBef>
                <a:spcPct val="30000"/>
              </a:spcBef>
            </a:pPr>
            <a:r>
              <a:rPr lang="en-US" sz="2000" b="1" dirty="0">
                <a:latin typeface="Courier New" pitchFamily="49" charset="0"/>
              </a:rPr>
              <a:t>2. abstract state</a:t>
            </a:r>
          </a:p>
          <a:p>
            <a:pPr marL="342900" indent="-342900">
              <a:lnSpc>
                <a:spcPct val="80000"/>
              </a:lnSpc>
              <a:spcBef>
                <a:spcPct val="30000"/>
              </a:spcBef>
            </a:pPr>
            <a:r>
              <a:rPr lang="en-US" sz="2000" b="1" dirty="0">
                <a:latin typeface="Courier New" pitchFamily="49" charset="0"/>
              </a:rPr>
              <a:t>3. creators</a:t>
            </a:r>
          </a:p>
          <a:p>
            <a:pPr marL="342900" indent="-342900">
              <a:lnSpc>
                <a:spcPct val="80000"/>
              </a:lnSpc>
              <a:spcBef>
                <a:spcPct val="30000"/>
              </a:spcBef>
            </a:pPr>
            <a:r>
              <a:rPr lang="en-US" sz="2000" b="1" dirty="0">
                <a:latin typeface="Courier New" pitchFamily="49" charset="0"/>
              </a:rPr>
              <a:t>4. observers</a:t>
            </a:r>
          </a:p>
          <a:p>
            <a:pPr marL="342900" indent="-342900">
              <a:lnSpc>
                <a:spcPct val="80000"/>
              </a:lnSpc>
              <a:spcBef>
                <a:spcPct val="30000"/>
              </a:spcBef>
            </a:pPr>
            <a:r>
              <a:rPr lang="en-US" sz="2000" b="1" dirty="0">
                <a:latin typeface="Courier New" pitchFamily="49" charset="0"/>
              </a:rPr>
              <a:t>5. producers </a:t>
            </a:r>
            <a:r>
              <a:rPr lang="en-US" sz="2000" b="1" dirty="0">
                <a:solidFill>
                  <a:srgbClr val="C00000"/>
                </a:solidFill>
                <a:latin typeface="Courier New" pitchFamily="49" charset="0"/>
              </a:rPr>
              <a:t>(rare)</a:t>
            </a:r>
            <a:endParaRPr lang="en-US" sz="2000" b="1" dirty="0">
              <a:solidFill>
                <a:srgbClr val="C00000"/>
              </a:solidFill>
              <a:cs typeface="Courier New" pitchFamily="49" charset="0"/>
            </a:endParaRPr>
          </a:p>
          <a:p>
            <a:pPr marL="342900" indent="-342900">
              <a:lnSpc>
                <a:spcPct val="80000"/>
              </a:lnSpc>
              <a:spcBef>
                <a:spcPct val="30000"/>
              </a:spcBef>
            </a:pPr>
            <a:r>
              <a:rPr lang="en-US" sz="2000" b="1" dirty="0">
                <a:latin typeface="Courier New" pitchFamily="49" charset="0"/>
              </a:rPr>
              <a:t>6. </a:t>
            </a:r>
            <a:r>
              <a:rPr lang="en-US" sz="2000" b="1" dirty="0" err="1">
                <a:latin typeface="Courier New" pitchFamily="49" charset="0"/>
              </a:rPr>
              <a:t>mutators</a:t>
            </a:r>
            <a:endParaRPr lang="en-US" sz="2000" b="1" dirty="0">
              <a:latin typeface="Courier New" pitchFamily="49" charset="0"/>
            </a:endParaRPr>
          </a:p>
          <a:p>
            <a:pPr marL="342900" indent="-342900">
              <a:lnSpc>
                <a:spcPct val="80000"/>
              </a:lnSpc>
              <a:spcBef>
                <a:spcPct val="30000"/>
              </a:spcBef>
            </a:pPr>
            <a:br>
              <a:rPr lang="en-US" sz="2000" dirty="0"/>
            </a:br>
            <a:endParaRPr lang="en-US" sz="2000" dirty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609600" y="1828800"/>
            <a:ext cx="3886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lnSpc>
                <a:spcPct val="80000"/>
              </a:lnSpc>
              <a:spcBef>
                <a:spcPct val="30000"/>
              </a:spcBef>
            </a:pPr>
            <a:r>
              <a:rPr lang="en-US" sz="2000" dirty="0">
                <a:latin typeface="+mj-lt"/>
              </a:rPr>
              <a:t>Immutable</a:t>
            </a:r>
            <a:br>
              <a:rPr lang="en-US" sz="2000" dirty="0">
                <a:latin typeface="+mj-lt"/>
              </a:rPr>
            </a:br>
            <a:endParaRPr lang="en-US" sz="2000" dirty="0">
              <a:latin typeface="+mj-lt"/>
            </a:endParaRPr>
          </a:p>
          <a:p>
            <a:pPr marL="342900" indent="-342900">
              <a:lnSpc>
                <a:spcPct val="80000"/>
              </a:lnSpc>
              <a:spcBef>
                <a:spcPct val="30000"/>
              </a:spcBef>
            </a:pPr>
            <a:r>
              <a:rPr lang="en-US" sz="2000" b="1" dirty="0">
                <a:latin typeface="Courier New" pitchFamily="49" charset="0"/>
              </a:rPr>
              <a:t>1. overview</a:t>
            </a:r>
          </a:p>
          <a:p>
            <a:pPr marL="342900" indent="-342900">
              <a:lnSpc>
                <a:spcPct val="80000"/>
              </a:lnSpc>
              <a:spcBef>
                <a:spcPct val="30000"/>
              </a:spcBef>
            </a:pPr>
            <a:r>
              <a:rPr lang="en-US" sz="2000" b="1" dirty="0">
                <a:latin typeface="Courier New" pitchFamily="49" charset="0"/>
              </a:rPr>
              <a:t>2. abstract state</a:t>
            </a:r>
          </a:p>
          <a:p>
            <a:pPr marL="342900" indent="-342900">
              <a:lnSpc>
                <a:spcPct val="80000"/>
              </a:lnSpc>
              <a:spcBef>
                <a:spcPct val="30000"/>
              </a:spcBef>
            </a:pPr>
            <a:r>
              <a:rPr lang="en-US" sz="2000" b="1" dirty="0">
                <a:latin typeface="Courier New" pitchFamily="49" charset="0"/>
              </a:rPr>
              <a:t>3. creators</a:t>
            </a:r>
          </a:p>
          <a:p>
            <a:pPr marL="342900" indent="-342900">
              <a:lnSpc>
                <a:spcPct val="80000"/>
              </a:lnSpc>
              <a:spcBef>
                <a:spcPct val="30000"/>
              </a:spcBef>
            </a:pPr>
            <a:r>
              <a:rPr lang="en-US" sz="2000" b="1" dirty="0">
                <a:latin typeface="Courier New" pitchFamily="49" charset="0"/>
              </a:rPr>
              <a:t>4. observers</a:t>
            </a:r>
          </a:p>
          <a:p>
            <a:pPr marL="342900" indent="-342900">
              <a:lnSpc>
                <a:spcPct val="80000"/>
              </a:lnSpc>
              <a:spcBef>
                <a:spcPct val="30000"/>
              </a:spcBef>
            </a:pPr>
            <a:r>
              <a:rPr lang="en-US" sz="2000" b="1" dirty="0">
                <a:latin typeface="Courier New" pitchFamily="49" charset="0"/>
              </a:rPr>
              <a:t>5. producers</a:t>
            </a:r>
            <a:endParaRPr lang="en-US" sz="2000" b="1" dirty="0">
              <a:solidFill>
                <a:srgbClr val="FF0000"/>
              </a:solidFill>
              <a:cs typeface="Courier New" pitchFamily="49" charset="0"/>
            </a:endParaRPr>
          </a:p>
          <a:p>
            <a:pPr marL="342900" indent="-342900">
              <a:lnSpc>
                <a:spcPct val="80000"/>
              </a:lnSpc>
              <a:spcBef>
                <a:spcPct val="30000"/>
              </a:spcBef>
            </a:pPr>
            <a:r>
              <a:rPr lang="en-US" sz="2000" b="1" dirty="0">
                <a:latin typeface="Courier New" pitchFamily="49" charset="0"/>
              </a:rPr>
              <a:t>6. </a:t>
            </a:r>
            <a:r>
              <a:rPr lang="en-US" sz="2000" b="1" dirty="0" err="1">
                <a:latin typeface="Courier New" pitchFamily="49" charset="0"/>
              </a:rPr>
              <a:t>mutators</a:t>
            </a:r>
            <a:endParaRPr lang="en-US" sz="2000" b="1" dirty="0">
              <a:latin typeface="Courier New" pitchFamily="49" charset="0"/>
            </a:endParaRPr>
          </a:p>
          <a:p>
            <a:pPr marL="342900" indent="-342900">
              <a:lnSpc>
                <a:spcPct val="80000"/>
              </a:lnSpc>
              <a:spcBef>
                <a:spcPct val="30000"/>
              </a:spcBef>
            </a:pPr>
            <a:endParaRPr lang="en-US" sz="2000" dirty="0">
              <a:latin typeface="Courier New" pitchFamily="49" charset="0"/>
            </a:endParaRPr>
          </a:p>
          <a:p>
            <a:pPr marL="342900" indent="-342900">
              <a:lnSpc>
                <a:spcPct val="80000"/>
              </a:lnSpc>
              <a:spcBef>
                <a:spcPct val="30000"/>
              </a:spcBef>
            </a:pPr>
            <a:endParaRPr lang="en-US" sz="2000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609600" y="4267200"/>
            <a:ext cx="1828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85800" y="4419600"/>
            <a:ext cx="7772400" cy="2133600"/>
          </a:xfrm>
        </p:spPr>
        <p:txBody>
          <a:bodyPr/>
          <a:lstStyle/>
          <a:p>
            <a:pPr marL="457200" lvl="1" indent="0">
              <a:buNone/>
            </a:pPr>
            <a:endParaRPr lang="en-US" sz="2000" dirty="0"/>
          </a:p>
          <a:p>
            <a:r>
              <a:rPr lang="en-US" sz="2000" dirty="0"/>
              <a:t>Creators: return new ADT values (e.g., Java constructors)</a:t>
            </a:r>
          </a:p>
          <a:p>
            <a:r>
              <a:rPr lang="en-US" sz="2000" dirty="0"/>
              <a:t>Producers: ADT operations that return new values</a:t>
            </a:r>
          </a:p>
          <a:p>
            <a:r>
              <a:rPr lang="en-US" sz="2000" dirty="0" err="1"/>
              <a:t>Mutators</a:t>
            </a:r>
            <a:r>
              <a:rPr lang="en-US" sz="2000" dirty="0"/>
              <a:t>: Modify a value of an ADT</a:t>
            </a:r>
          </a:p>
          <a:p>
            <a:r>
              <a:rPr lang="en-US" sz="2000" dirty="0"/>
              <a:t>Observers: Return information about an ADT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3241123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Implementing an ADT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To implement a data abstraction (e.g., with a Java class):</a:t>
            </a:r>
          </a:p>
          <a:p>
            <a:pPr lvl="1"/>
            <a:r>
              <a:rPr lang="en-US" sz="2000" dirty="0"/>
              <a:t>See next two lectures</a:t>
            </a:r>
          </a:p>
          <a:p>
            <a:pPr lvl="1"/>
            <a:r>
              <a:rPr lang="en-US" sz="2000" dirty="0"/>
              <a:t>This lecture is just about specifying an ADT</a:t>
            </a:r>
          </a:p>
          <a:p>
            <a:pPr lvl="1"/>
            <a:r>
              <a:rPr lang="en-US" sz="2000" i="1" dirty="0">
                <a:solidFill>
                  <a:schemeClr val="accent2"/>
                </a:solidFill>
              </a:rPr>
              <a:t>Nothing</a:t>
            </a:r>
            <a:r>
              <a:rPr lang="en-US" sz="2000" dirty="0"/>
              <a:t> about the concrete representation appears in spec</a:t>
            </a:r>
          </a:p>
        </p:txBody>
      </p:sp>
    </p:spTree>
    <p:extLst>
      <p:ext uri="{BB962C8B-B14F-4D97-AF65-F5344CB8AC3E}">
        <p14:creationId xmlns:p14="http://schemas.microsoft.com/office/powerpoint/2010/main" val="3489626913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Poly, an immutable </a:t>
            </a:r>
            <a:r>
              <a:rPr lang="en-US" sz="3200" dirty="0" err="1"/>
              <a:t>datatype</a:t>
            </a:r>
            <a:r>
              <a:rPr lang="en-US" sz="3200" dirty="0"/>
              <a:t>: overview</a:t>
            </a:r>
          </a:p>
        </p:txBody>
      </p:sp>
      <p:sp>
        <p:nvSpPr>
          <p:cNvPr id="53253" name="Rectangle 5"/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7772400" cy="5105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/**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* A Poly is an immutable polynomial with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* integer coefficients.  A typical Poly is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*  		c</a:t>
            </a:r>
            <a:r>
              <a:rPr lang="en-US" sz="2000" b="1" baseline="-25000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0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+ c</a:t>
            </a:r>
            <a:r>
              <a:rPr lang="en-US" sz="2000" b="1" baseline="-25000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1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x + c</a:t>
            </a:r>
            <a:r>
              <a:rPr lang="en-US" sz="2000" b="1" baseline="-25000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2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x</a:t>
            </a:r>
            <a:r>
              <a:rPr lang="en-US" sz="2000" b="1" baseline="30000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2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+ ...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**/</a:t>
            </a:r>
          </a:p>
          <a:p>
            <a:pPr marL="0" indent="0">
              <a:buNone/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class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Poly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endParaRPr lang="en-US" sz="1200" dirty="0"/>
          </a:p>
          <a:p>
            <a:pPr marL="0" indent="0">
              <a:buNone/>
            </a:pPr>
            <a:r>
              <a:rPr lang="en-US" sz="2000" dirty="0"/>
              <a:t>Overview:</a:t>
            </a:r>
          </a:p>
          <a:p>
            <a:pPr lvl="1"/>
            <a:r>
              <a:rPr lang="en-US" sz="2000" dirty="0"/>
              <a:t>State whether mutable or immutable</a:t>
            </a:r>
          </a:p>
          <a:p>
            <a:pPr lvl="1"/>
            <a:r>
              <a:rPr lang="en-US" sz="2000" dirty="0"/>
              <a:t>Define an abstract model for use in operation specifications</a:t>
            </a:r>
          </a:p>
          <a:p>
            <a:pPr lvl="2"/>
            <a:r>
              <a:rPr lang="en-US" sz="2000" dirty="0"/>
              <a:t>Difficult and vital!</a:t>
            </a:r>
          </a:p>
          <a:p>
            <a:pPr lvl="2"/>
            <a:r>
              <a:rPr lang="en-US" sz="2000" dirty="0"/>
              <a:t>Appeal to math if appropriate</a:t>
            </a:r>
          </a:p>
          <a:p>
            <a:pPr lvl="2"/>
            <a:r>
              <a:rPr lang="en-US" sz="2000" dirty="0"/>
              <a:t>Give an example (reuse it in operation definitions)</a:t>
            </a:r>
          </a:p>
          <a:p>
            <a:pPr lvl="1"/>
            <a:r>
              <a:rPr lang="en-US" sz="2000" dirty="0"/>
              <a:t>State in specifications is </a:t>
            </a:r>
            <a:r>
              <a:rPr lang="en-US" sz="2000" i="1" dirty="0">
                <a:solidFill>
                  <a:srgbClr val="0000FF"/>
                </a:solidFill>
              </a:rPr>
              <a:t>abstract</a:t>
            </a:r>
            <a:r>
              <a:rPr lang="en-US" sz="2000" dirty="0"/>
              <a:t>, not concrete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543044" y="2514600"/>
            <a:ext cx="6535749" cy="1053644"/>
            <a:chOff x="2057400" y="2286000"/>
            <a:chExt cx="6535749" cy="1053644"/>
          </a:xfrm>
        </p:grpSpPr>
        <p:sp>
          <p:nvSpPr>
            <p:cNvPr id="6" name="Oval 5"/>
            <p:cNvSpPr/>
            <p:nvPr/>
          </p:nvSpPr>
          <p:spPr>
            <a:xfrm>
              <a:off x="2057400" y="2286000"/>
              <a:ext cx="381000" cy="38100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743200" y="2286000"/>
              <a:ext cx="381000" cy="38100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3657600" y="2286000"/>
              <a:ext cx="381000" cy="38100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cxnSp>
          <p:nvCxnSpPr>
            <p:cNvPr id="9" name="Straight Arrow Connector 8"/>
            <p:cNvCxnSpPr>
              <a:endCxn id="8" idx="5"/>
            </p:cNvCxnSpPr>
            <p:nvPr/>
          </p:nvCxnSpPr>
          <p:spPr>
            <a:xfrm flipH="1" flipV="1">
              <a:off x="3982804" y="2611204"/>
              <a:ext cx="512996" cy="436796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endCxn id="7" idx="5"/>
            </p:cNvCxnSpPr>
            <p:nvPr/>
          </p:nvCxnSpPr>
          <p:spPr>
            <a:xfrm flipH="1" flipV="1">
              <a:off x="3068404" y="2611204"/>
              <a:ext cx="1427396" cy="512996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endCxn id="6" idx="5"/>
            </p:cNvCxnSpPr>
            <p:nvPr/>
          </p:nvCxnSpPr>
          <p:spPr>
            <a:xfrm flipH="1" flipV="1">
              <a:off x="2382604" y="2611204"/>
              <a:ext cx="2113196" cy="589196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4521200" y="2939534"/>
              <a:ext cx="40719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  <a:latin typeface="Helvetica" charset="0"/>
                  <a:ea typeface="Helvetica" charset="0"/>
                  <a:cs typeface="Helvetica" charset="0"/>
                </a:rPr>
                <a:t>Abstract state (specification fields)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16624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Poly:  creators</a:t>
            </a:r>
            <a:endParaRPr lang="en-US" dirty="0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8305800" cy="4876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 // effects: makes a new Poly = 0</a:t>
            </a:r>
          </a:p>
          <a:p>
            <a:pPr marL="0" indent="0">
              <a:buNone/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public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Poly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()</a:t>
            </a:r>
          </a:p>
          <a:p>
            <a:pPr marL="0" indent="0">
              <a:buNone/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</a:t>
            </a:r>
            <a:endParaRPr lang="en-US" sz="1200" b="1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effects: makes a new Poly = </a:t>
            </a:r>
            <a:r>
              <a:rPr lang="en-US" sz="2000" b="1" dirty="0" err="1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cx</a:t>
            </a:r>
            <a:r>
              <a:rPr lang="en-US" sz="2000" b="1" baseline="30000" dirty="0" err="1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n</a:t>
            </a:r>
            <a:endParaRPr lang="en-US" sz="2000" b="1" baseline="30000" dirty="0">
              <a:solidFill>
                <a:srgbClr val="7030A0"/>
              </a:solidFill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 // throws: </a:t>
            </a:r>
            <a:r>
              <a:rPr lang="en-US" sz="2000" b="1" dirty="0" err="1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NegExponent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if n &lt; 0</a:t>
            </a:r>
          </a:p>
          <a:p>
            <a:pPr marL="0" indent="0">
              <a:buNone/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public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Poly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n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)</a:t>
            </a:r>
          </a:p>
          <a:p>
            <a:endParaRPr lang="en-US" sz="1400" dirty="0"/>
          </a:p>
          <a:p>
            <a:pPr marL="0" indent="0">
              <a:buNone/>
            </a:pPr>
            <a:r>
              <a:rPr lang="en-US" sz="2000" dirty="0"/>
              <a:t>Creators</a:t>
            </a:r>
          </a:p>
          <a:p>
            <a:pPr lvl="1"/>
            <a:r>
              <a:rPr lang="en-US" sz="2000" dirty="0"/>
              <a:t>New object, not part of pre-state: in 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effects</a:t>
            </a:r>
            <a:r>
              <a:rPr lang="en-US" sz="2000" dirty="0"/>
              <a:t>, not 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modifies</a:t>
            </a:r>
          </a:p>
          <a:p>
            <a:pPr lvl="1"/>
            <a:r>
              <a:rPr lang="en-US" sz="2000" dirty="0"/>
              <a:t>Overloading: distinguish procedures of same name by parameters (Example: two 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Poly</a:t>
            </a:r>
            <a:r>
              <a:rPr lang="en-US" sz="2000" dirty="0"/>
              <a:t> constructors)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000" dirty="0">
                <a:solidFill>
                  <a:srgbClr val="009900"/>
                </a:solidFill>
              </a:rPr>
              <a:t>Footnote: slides omit full </a:t>
            </a:r>
            <a:r>
              <a:rPr lang="en-US" sz="2000" dirty="0" err="1">
                <a:solidFill>
                  <a:srgbClr val="009900"/>
                </a:solidFill>
              </a:rPr>
              <a:t>JavaDoc</a:t>
            </a:r>
            <a:r>
              <a:rPr lang="en-US" sz="2000" dirty="0">
                <a:solidFill>
                  <a:srgbClr val="009900"/>
                </a:solidFill>
              </a:rPr>
              <a:t> comments to save space; style might not be perfect either – focus on main ideas</a:t>
            </a:r>
          </a:p>
        </p:txBody>
      </p:sp>
    </p:spTree>
    <p:extLst>
      <p:ext uri="{BB962C8B-B14F-4D97-AF65-F5344CB8AC3E}">
        <p14:creationId xmlns:p14="http://schemas.microsoft.com/office/powerpoint/2010/main" val="328215178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Poly:  observers</a:t>
            </a:r>
            <a:endParaRPr lang="en-US" dirty="0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returns: the degree of </a:t>
            </a:r>
            <a:r>
              <a:rPr lang="en-US" sz="2000" b="1" i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this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,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  i.e., the largest exponent with a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  non-zero coefficient.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  Returns 0 if </a:t>
            </a:r>
            <a:r>
              <a:rPr lang="en-US" sz="2000" b="1" i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this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= 0.</a:t>
            </a:r>
          </a:p>
          <a:p>
            <a:pPr marL="0" indent="0">
              <a:buNone/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public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degree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()</a:t>
            </a:r>
          </a:p>
          <a:p>
            <a:pPr marL="0" indent="0">
              <a:buNone/>
            </a:pPr>
            <a:endParaRPr lang="en-US" sz="2000" b="1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returns: the coefficient of the term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  of </a:t>
            </a:r>
            <a:r>
              <a:rPr lang="en-US" sz="2000" b="1" i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this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whose exponent is d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throws: </a:t>
            </a:r>
            <a:r>
              <a:rPr lang="en-US" sz="2000" b="1" dirty="0" err="1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NegExponent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if d &lt; 0</a:t>
            </a:r>
          </a:p>
          <a:p>
            <a:pPr marL="0" indent="0">
              <a:buNone/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public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coeff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d) </a:t>
            </a:r>
          </a:p>
        </p:txBody>
      </p:sp>
    </p:spTree>
    <p:extLst>
      <p:ext uri="{BB962C8B-B14F-4D97-AF65-F5344CB8AC3E}">
        <p14:creationId xmlns:p14="http://schemas.microsoft.com/office/powerpoint/2010/main" val="173658036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Hello!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449580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Chandrakana</a:t>
            </a:r>
            <a:r>
              <a:rPr lang="en-US" dirty="0"/>
              <a:t> Nandi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590800"/>
            <a:ext cx="2286000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2590800"/>
            <a:ext cx="2286000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259080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408682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Notes on observers</a:t>
            </a:r>
            <a:endParaRPr lang="en-US" dirty="0"/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876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/>
              <a:t>Observers </a:t>
            </a:r>
          </a:p>
          <a:p>
            <a:pPr lvl="1"/>
            <a:r>
              <a:rPr lang="en-US" sz="2000" dirty="0"/>
              <a:t>Used to obtain information about objects of the type</a:t>
            </a:r>
          </a:p>
          <a:p>
            <a:pPr lvl="1"/>
            <a:r>
              <a:rPr lang="en-US" sz="2000" dirty="0"/>
              <a:t>Return values of other types</a:t>
            </a:r>
          </a:p>
          <a:p>
            <a:pPr lvl="1"/>
            <a:r>
              <a:rPr lang="en-US" sz="2000" dirty="0"/>
              <a:t>Never modify the abstract value</a:t>
            </a:r>
          </a:p>
          <a:p>
            <a:pPr lvl="1"/>
            <a:r>
              <a:rPr lang="en-US" sz="2000" dirty="0"/>
              <a:t>Specification uses the abstraction from the overview</a:t>
            </a:r>
          </a:p>
          <a:p>
            <a:pPr lvl="1"/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this</a:t>
            </a:r>
          </a:p>
          <a:p>
            <a:pPr lvl="1"/>
            <a:r>
              <a:rPr lang="en-US" sz="2000" dirty="0"/>
              <a:t>The particular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Poly</a:t>
            </a:r>
            <a:r>
              <a:rPr lang="en-US" sz="2000" dirty="0"/>
              <a:t> object being accessed</a:t>
            </a:r>
          </a:p>
          <a:p>
            <a:pPr lvl="1"/>
            <a:r>
              <a:rPr lang="en-US" sz="2000" i="1" dirty="0"/>
              <a:t>Target</a:t>
            </a:r>
            <a:r>
              <a:rPr lang="en-US" sz="2000" dirty="0"/>
              <a:t> of the invocation</a:t>
            </a:r>
          </a:p>
          <a:p>
            <a:pPr lvl="1"/>
            <a:r>
              <a:rPr lang="en-US" sz="2000" dirty="0"/>
              <a:t>Also known as the </a:t>
            </a:r>
            <a:r>
              <a:rPr lang="en-US" sz="2000" i="1" dirty="0"/>
              <a:t>receiver</a:t>
            </a:r>
            <a:br>
              <a:rPr lang="en-US" sz="2000" dirty="0"/>
            </a:br>
            <a:endParaRPr lang="en-US" sz="2000" dirty="0"/>
          </a:p>
          <a:p>
            <a:pPr marL="400050" lvl="1" indent="0">
              <a:buNone/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Poly x = new Poly(4, 3);</a:t>
            </a:r>
          </a:p>
          <a:p>
            <a:pPr marL="400050" lvl="1" indent="0">
              <a:buNone/>
            </a:pP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c =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x.coeff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(3);</a:t>
            </a:r>
          </a:p>
          <a:p>
            <a:pPr marL="400050" lvl="1" indent="0">
              <a:buNone/>
            </a:pP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System.out.println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(c);   // prints 4</a:t>
            </a:r>
          </a:p>
        </p:txBody>
      </p:sp>
    </p:spTree>
    <p:extLst>
      <p:ext uri="{BB962C8B-B14F-4D97-AF65-F5344CB8AC3E}">
        <p14:creationId xmlns:p14="http://schemas.microsoft.com/office/powerpoint/2010/main" val="77974558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Poly:  producers</a:t>
            </a:r>
            <a:endParaRPr lang="en-US" dirty="0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3429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returns: this + q (as a Poly)</a:t>
            </a:r>
          </a:p>
          <a:p>
            <a:pPr marL="0" indent="0">
              <a:buNone/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public Poly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add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(Poly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q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)</a:t>
            </a:r>
          </a:p>
          <a:p>
            <a:pPr marL="0" indent="0">
              <a:buNone/>
            </a:pPr>
            <a:endParaRPr lang="en-US" sz="2000" b="1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returns: the Poly equal to this * q</a:t>
            </a:r>
          </a:p>
          <a:p>
            <a:pPr marL="0" indent="0">
              <a:buNone/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public Poly </a:t>
            </a:r>
            <a:r>
              <a:rPr lang="en-US" sz="2000" b="1" dirty="0" err="1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mul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(Poly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q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)</a:t>
            </a:r>
          </a:p>
          <a:p>
            <a:pPr marL="0" indent="0">
              <a:buNone/>
            </a:pPr>
            <a:endParaRPr lang="en-US" sz="2000" b="1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returns: -this</a:t>
            </a:r>
          </a:p>
          <a:p>
            <a:pPr marL="0" indent="0">
              <a:buNone/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public Poly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negate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()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04280592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 on producers</a:t>
            </a:r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8077200" cy="4495800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Operations on a type that create other objects of the type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Common in immutable types like </a:t>
            </a:r>
            <a:r>
              <a:rPr lang="en-US" sz="2000" b="1" dirty="0" err="1">
                <a:latin typeface="Courier New"/>
                <a:cs typeface="Courier New"/>
              </a:rPr>
              <a:t>java.lang.String</a:t>
            </a:r>
            <a:endParaRPr lang="en-US" sz="2000" b="1" dirty="0">
              <a:latin typeface="Courier New"/>
              <a:cs typeface="Courier New"/>
            </a:endParaRPr>
          </a:p>
          <a:p>
            <a:pPr lvl="1"/>
            <a:r>
              <a:rPr lang="en-US" sz="2000" dirty="0"/>
              <a:t> 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String substring(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offset,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len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)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No side effects</a:t>
            </a:r>
          </a:p>
          <a:p>
            <a:pPr lvl="1"/>
            <a:r>
              <a:rPr lang="en-US" sz="2000" dirty="0"/>
              <a:t>Cannot change the abstract value of existing objects</a:t>
            </a:r>
          </a:p>
        </p:txBody>
      </p:sp>
    </p:spTree>
    <p:extLst>
      <p:ext uri="{BB962C8B-B14F-4D97-AF65-F5344CB8AC3E}">
        <p14:creationId xmlns:p14="http://schemas.microsoft.com/office/powerpoint/2010/main" val="2898281711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err="1"/>
              <a:t>IntSet</a:t>
            </a:r>
            <a:r>
              <a:rPr lang="en-US" dirty="0"/>
              <a:t>, a mutable </a:t>
            </a:r>
            <a:r>
              <a:rPr lang="en-US" dirty="0" err="1"/>
              <a:t>datatype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overview and creator</a:t>
            </a:r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2057400"/>
            <a:ext cx="7772400" cy="32766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Overview: An </a:t>
            </a:r>
            <a:r>
              <a:rPr lang="en-US" sz="2000" b="1" dirty="0" err="1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IntSet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is a mutable,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unbounded set of integers.  A typical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2000" b="1" dirty="0" err="1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IntSet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is { x1, ..., </a:t>
            </a:r>
            <a:r>
              <a:rPr lang="en-US" sz="2000" b="1" dirty="0" err="1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xn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}.</a:t>
            </a:r>
          </a:p>
          <a:p>
            <a:pPr marL="0" indent="0">
              <a:buNone/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class </a:t>
            </a:r>
            <a:r>
              <a:rPr lang="en-US" sz="2000" b="1" dirty="0" err="1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IntSet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pPr marL="0" indent="0">
              <a:buNone/>
            </a:pPr>
            <a:endParaRPr lang="en-US" sz="2000" b="1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accent6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effects: makes a new </a:t>
            </a:r>
            <a:r>
              <a:rPr lang="en-US" sz="2000" b="1" dirty="0" err="1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IntSet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= {}</a:t>
            </a:r>
          </a:p>
          <a:p>
            <a:pPr marL="0" indent="0">
              <a:buNone/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public </a:t>
            </a:r>
            <a:r>
              <a:rPr lang="en-US" sz="2000" b="1" dirty="0" err="1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IntSet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()</a:t>
            </a:r>
            <a:r>
              <a:rPr lang="en-US" sz="20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92364160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IntSet:  observers</a:t>
            </a:r>
            <a:endParaRPr lang="en-US" dirty="0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38100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returns: true if and only if x 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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this</a:t>
            </a:r>
          </a:p>
          <a:p>
            <a:pPr marL="0" indent="0">
              <a:buNone/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public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boolean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contains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x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)</a:t>
            </a:r>
          </a:p>
          <a:p>
            <a:pPr marL="0" indent="0">
              <a:buNone/>
            </a:pPr>
            <a:endParaRPr lang="en-US" sz="2000" b="1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returns: the cardinality of this</a:t>
            </a:r>
          </a:p>
          <a:p>
            <a:pPr marL="0" indent="0">
              <a:buNone/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public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size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()</a:t>
            </a:r>
          </a:p>
          <a:p>
            <a:pPr marL="0" indent="0">
              <a:buNone/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 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returns: some element of this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throws: </a:t>
            </a:r>
            <a:r>
              <a:rPr lang="en-US" sz="2000" b="1" dirty="0" err="1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EmptyException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when size()==0 </a:t>
            </a:r>
          </a:p>
          <a:p>
            <a:pPr marL="0" indent="0">
              <a:buNone/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public 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choose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799557973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IntSet:  mutators </a:t>
            </a:r>
            <a:endParaRPr lang="en-US" dirty="0"/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2057400"/>
            <a:ext cx="8001000" cy="3124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modifies: this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effects:  </a:t>
            </a:r>
            <a:r>
              <a:rPr lang="en-US" sz="2000" b="1" dirty="0" err="1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this</a:t>
            </a:r>
            <a:r>
              <a:rPr lang="en-US" sz="2000" b="1" baseline="-25000" dirty="0" err="1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post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000" b="1" dirty="0" err="1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this</a:t>
            </a:r>
            <a:r>
              <a:rPr lang="en-US" sz="2000" b="1" baseline="-25000" dirty="0" err="1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pre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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{x}</a:t>
            </a:r>
          </a:p>
          <a:p>
            <a:pPr marL="0" indent="0">
              <a:buNone/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public void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add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x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)</a:t>
            </a:r>
          </a:p>
          <a:p>
            <a:pPr marL="0" indent="0">
              <a:buNone/>
            </a:pPr>
            <a:endParaRPr lang="en-US" sz="2000" b="1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modifies: this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effects:  </a:t>
            </a:r>
            <a:r>
              <a:rPr lang="en-US" sz="2000" b="1" dirty="0" err="1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this</a:t>
            </a:r>
            <a:r>
              <a:rPr lang="en-US" sz="2000" b="1" baseline="-25000" dirty="0" err="1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post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000" b="1" dirty="0" err="1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this</a:t>
            </a:r>
            <a:r>
              <a:rPr lang="en-US" sz="2000" b="1" baseline="-25000" dirty="0" err="1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pre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- {x}</a:t>
            </a:r>
          </a:p>
          <a:p>
            <a:pPr marL="0" indent="0">
              <a:buNone/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public void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remove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x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48211015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 on mutators</a:t>
            </a:r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Operations that modify an element of the type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Rarely modify anything (available to clients) other than 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this</a:t>
            </a:r>
          </a:p>
          <a:p>
            <a:pPr lvl="1"/>
            <a:r>
              <a:rPr lang="en-US" sz="2000" dirty="0"/>
              <a:t>List 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this</a:t>
            </a:r>
            <a:r>
              <a:rPr lang="en-US" sz="2000" dirty="0"/>
              <a:t> in modifies clause (if appropriate)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Typically have no return value</a:t>
            </a:r>
          </a:p>
          <a:p>
            <a:pPr lvl="1"/>
            <a:r>
              <a:rPr lang="en-US" sz="2000" dirty="0"/>
              <a:t>“Do one thing and do it well”</a:t>
            </a:r>
          </a:p>
          <a:p>
            <a:pPr lvl="1"/>
            <a:r>
              <a:rPr lang="en-US" sz="2000" dirty="0"/>
              <a:t>(Sometimes return “old” value that was replaced)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Mutable ADTs may have producers too, but that is less common</a:t>
            </a:r>
          </a:p>
        </p:txBody>
      </p:sp>
    </p:spTree>
    <p:extLst>
      <p:ext uri="{BB962C8B-B14F-4D97-AF65-F5344CB8AC3E}">
        <p14:creationId xmlns:p14="http://schemas.microsoft.com/office/powerpoint/2010/main" val="1858904738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Coming up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Very related next lectures:</a:t>
            </a:r>
          </a:p>
          <a:p>
            <a:r>
              <a:rPr lang="en-US" dirty="0"/>
              <a:t>Representation invariants</a:t>
            </a:r>
          </a:p>
          <a:p>
            <a:r>
              <a:rPr lang="en-US" dirty="0"/>
              <a:t>Abstraction functions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Distinct, complementary ideas for ADT reasoning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13880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43B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408587" y="1351508"/>
            <a:ext cx="4326826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Abstract</a:t>
            </a:r>
          </a:p>
          <a:p>
            <a:pPr algn="ctr"/>
            <a:r>
              <a:rPr lang="en-US" sz="8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Data</a:t>
            </a:r>
          </a:p>
          <a:p>
            <a:pPr algn="ctr"/>
            <a:r>
              <a:rPr lang="en-US" sz="8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Types</a:t>
            </a:r>
          </a:p>
        </p:txBody>
      </p:sp>
    </p:spTree>
    <p:extLst>
      <p:ext uri="{BB962C8B-B14F-4D97-AF65-F5344CB8AC3E}">
        <p14:creationId xmlns:p14="http://schemas.microsoft.com/office/powerpoint/2010/main" val="212637989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Procedural and data abstractions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i="1" dirty="0"/>
              <a:t>Procedural</a:t>
            </a:r>
            <a:r>
              <a:rPr lang="en-US" sz="2000" dirty="0"/>
              <a:t> abstraction:</a:t>
            </a:r>
          </a:p>
          <a:p>
            <a:pPr lvl="1"/>
            <a:r>
              <a:rPr lang="en-US" sz="2000" dirty="0"/>
              <a:t>Abstract from details of </a:t>
            </a:r>
            <a:r>
              <a:rPr lang="en-US" sz="2000" i="1" dirty="0"/>
              <a:t>procedures</a:t>
            </a:r>
            <a:r>
              <a:rPr lang="en-US" sz="2000" dirty="0"/>
              <a:t> (e.g., methods)</a:t>
            </a:r>
          </a:p>
          <a:p>
            <a:pPr lvl="1"/>
            <a:r>
              <a:rPr lang="en-US" sz="2000" dirty="0"/>
              <a:t>Specification is the abstraction</a:t>
            </a:r>
          </a:p>
          <a:p>
            <a:pPr lvl="2"/>
            <a:r>
              <a:rPr lang="en-US" sz="2000" dirty="0"/>
              <a:t>Abstraction is the specification</a:t>
            </a:r>
          </a:p>
          <a:p>
            <a:pPr lvl="1"/>
            <a:r>
              <a:rPr lang="en-US" sz="2000" dirty="0"/>
              <a:t>Satisfy the specification with an implementation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i="1" dirty="0"/>
              <a:t>Data</a:t>
            </a:r>
            <a:r>
              <a:rPr lang="en-US" sz="2000" dirty="0"/>
              <a:t> abstraction:</a:t>
            </a:r>
          </a:p>
          <a:p>
            <a:pPr lvl="1"/>
            <a:r>
              <a:rPr lang="en-US" sz="2000" dirty="0"/>
              <a:t>Abstract from details of </a:t>
            </a:r>
            <a:r>
              <a:rPr lang="en-US" sz="2000" i="1" dirty="0"/>
              <a:t>data representation </a:t>
            </a:r>
          </a:p>
          <a:p>
            <a:pPr lvl="1"/>
            <a:r>
              <a:rPr lang="en-US" sz="2000" dirty="0"/>
              <a:t>Also a specification mechanism</a:t>
            </a:r>
          </a:p>
          <a:p>
            <a:pPr lvl="2"/>
            <a:r>
              <a:rPr lang="en-US" sz="2000" dirty="0"/>
              <a:t>A way of thinking about programs and design</a:t>
            </a:r>
          </a:p>
          <a:p>
            <a:pPr lvl="1"/>
            <a:r>
              <a:rPr lang="en-US" sz="2000" dirty="0"/>
              <a:t>Standard terminology: </a:t>
            </a:r>
            <a:r>
              <a:rPr lang="en-US" sz="2000" dirty="0">
                <a:solidFill>
                  <a:schemeClr val="accent2"/>
                </a:solidFill>
              </a:rPr>
              <a:t>Abstract Data Type</a:t>
            </a:r>
            <a:r>
              <a:rPr lang="en-US" sz="2000" dirty="0"/>
              <a:t>, or </a:t>
            </a:r>
            <a:r>
              <a:rPr lang="en-US" sz="2000" dirty="0">
                <a:solidFill>
                  <a:schemeClr val="accent2"/>
                </a:solidFill>
              </a:rPr>
              <a:t>ADT</a:t>
            </a:r>
          </a:p>
        </p:txBody>
      </p:sp>
    </p:spTree>
    <p:extLst>
      <p:ext uri="{BB962C8B-B14F-4D97-AF65-F5344CB8AC3E}">
        <p14:creationId xmlns:p14="http://schemas.microsoft.com/office/powerpoint/2010/main" val="4280257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7200" y="381000"/>
            <a:ext cx="4937760" cy="2438400"/>
          </a:xfrm>
          <a:prstGeom prst="rect">
            <a:avLst/>
          </a:prstGeom>
          <a:solidFill>
            <a:srgbClr val="443A7F"/>
          </a:solidFill>
          <a:ln w="38100">
            <a:solidFill>
              <a:srgbClr val="443A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7200" y="3124200"/>
            <a:ext cx="4937760" cy="3048000"/>
          </a:xfrm>
          <a:prstGeom prst="rect">
            <a:avLst/>
          </a:prstGeom>
          <a:solidFill>
            <a:srgbClr val="443A7F"/>
          </a:solidFill>
          <a:ln w="38100">
            <a:solidFill>
              <a:srgbClr val="443A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33400" y="538371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Helvetica Neue" charset="0"/>
              </a:rPr>
              <a:t>Bad programmers worry about the code. Good programmers worry about data structures and their relationships.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Helvetica Neue" charset="0"/>
              </a:rPr>
              <a:t>-- Linus Torvalds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3257803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Arial" charset="0"/>
              </a:rPr>
              <a:t>Show me your flowcharts and conceal your tables, and I shall continue to be mystified. Show me your tables, and I won’t usually need your flowcharts; they’ll be obvious.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rial" charset="0"/>
              </a:rPr>
              <a:t>-- Fred Brooks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6198" y="381000"/>
            <a:ext cx="1676400" cy="1676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467" y="1524000"/>
            <a:ext cx="847051" cy="9825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6198" y="3124200"/>
            <a:ext cx="1722606" cy="2590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8867" y="4936561"/>
            <a:ext cx="1022350" cy="15568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3518" y="1799389"/>
            <a:ext cx="1032565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1306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The need for data abstractions (ADTs)</a:t>
            </a:r>
          </a:p>
        </p:txBody>
      </p:sp>
      <p:sp>
        <p:nvSpPr>
          <p:cNvPr id="87045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Organizing and manipulating data is pervasive</a:t>
            </a:r>
          </a:p>
          <a:p>
            <a:pPr lvl="1"/>
            <a:r>
              <a:rPr lang="en-US" sz="2000" dirty="0"/>
              <a:t>Inventing and describing algorithms less common</a:t>
            </a:r>
          </a:p>
          <a:p>
            <a:pPr lvl="1"/>
            <a:endParaRPr lang="en-US" sz="2000" dirty="0"/>
          </a:p>
          <a:p>
            <a:pPr marL="0" indent="0">
              <a:buNone/>
            </a:pPr>
            <a:r>
              <a:rPr lang="en-US" sz="2000" dirty="0"/>
              <a:t>Start your design by </a:t>
            </a:r>
            <a:r>
              <a:rPr lang="en-US" sz="2000" dirty="0">
                <a:solidFill>
                  <a:schemeClr val="accent2"/>
                </a:solidFill>
              </a:rPr>
              <a:t>designing data structures</a:t>
            </a:r>
          </a:p>
          <a:p>
            <a:pPr lvl="1" indent="-342900"/>
            <a:r>
              <a:rPr lang="en-US" sz="2000" dirty="0"/>
              <a:t>How will relevant data be organized</a:t>
            </a:r>
          </a:p>
          <a:p>
            <a:pPr lvl="1" indent="-342900"/>
            <a:r>
              <a:rPr lang="en-US" sz="2000" dirty="0"/>
              <a:t>What operations will be permitted on the data by clients</a:t>
            </a:r>
          </a:p>
          <a:p>
            <a:pPr lvl="1" indent="-342900"/>
            <a:r>
              <a:rPr lang="en-US" sz="2000" dirty="0"/>
              <a:t>Cf. CSE 332</a:t>
            </a:r>
          </a:p>
          <a:p>
            <a:pPr marL="400050" lvl="1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Potential problems with choosing a data abstraction:</a:t>
            </a:r>
          </a:p>
          <a:p>
            <a:pPr lvl="1"/>
            <a:r>
              <a:rPr lang="en-US" sz="2000" dirty="0"/>
              <a:t>Decisions about data structures often made too early</a:t>
            </a:r>
          </a:p>
          <a:p>
            <a:pPr lvl="1"/>
            <a:r>
              <a:rPr lang="en-US" sz="2000" dirty="0"/>
              <a:t>Duplication of effort in creating derived data</a:t>
            </a:r>
          </a:p>
          <a:p>
            <a:pPr lvl="1"/>
            <a:r>
              <a:rPr lang="en-US" sz="2000" dirty="0"/>
              <a:t>Very hard to change key data structures (modularity!)</a:t>
            </a:r>
          </a:p>
        </p:txBody>
      </p:sp>
    </p:spTree>
    <p:extLst>
      <p:ext uri="{BB962C8B-B14F-4D97-AF65-F5344CB8AC3E}">
        <p14:creationId xmlns:p14="http://schemas.microsoft.com/office/powerpoint/2010/main" val="287121490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An ADT is a set of operations</a:t>
            </a:r>
          </a:p>
        </p:txBody>
      </p:sp>
      <p:sp>
        <p:nvSpPr>
          <p:cNvPr id="8909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ADT abstracts from the </a:t>
            </a:r>
            <a:r>
              <a:rPr lang="en-US" sz="2000" i="1" dirty="0"/>
              <a:t>organization</a:t>
            </a:r>
            <a:r>
              <a:rPr lang="en-US" sz="2000" dirty="0"/>
              <a:t> to </a:t>
            </a:r>
            <a:r>
              <a:rPr lang="en-US" sz="2000" i="1" dirty="0"/>
              <a:t>meaning</a:t>
            </a:r>
            <a:r>
              <a:rPr lang="en-US" sz="2000" dirty="0"/>
              <a:t> of data</a:t>
            </a:r>
          </a:p>
          <a:p>
            <a:r>
              <a:rPr lang="en-US" sz="2000" dirty="0"/>
              <a:t>ADT abstracts from </a:t>
            </a:r>
            <a:r>
              <a:rPr lang="en-US" sz="2000" i="1" dirty="0"/>
              <a:t>structure</a:t>
            </a:r>
            <a:r>
              <a:rPr lang="en-US" sz="2000" dirty="0"/>
              <a:t> to </a:t>
            </a:r>
            <a:r>
              <a:rPr lang="en-US" sz="2000" i="1" dirty="0"/>
              <a:t>use</a:t>
            </a:r>
            <a:r>
              <a:rPr lang="en-US" sz="2000" dirty="0"/>
              <a:t>  </a:t>
            </a:r>
          </a:p>
          <a:p>
            <a:r>
              <a:rPr lang="en-US" sz="2000" dirty="0"/>
              <a:t>Representation should not matter to the client</a:t>
            </a:r>
          </a:p>
          <a:p>
            <a:pPr lvl="1"/>
            <a:r>
              <a:rPr lang="en-US" sz="2000" dirty="0"/>
              <a:t>So hide it from the client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89093" name="Text Box 1029"/>
          <p:cNvSpPr txBox="1">
            <a:spLocks noChangeArrowheads="1"/>
          </p:cNvSpPr>
          <p:nvPr/>
        </p:nvSpPr>
        <p:spPr bwMode="auto">
          <a:xfrm>
            <a:off x="609600" y="3476625"/>
            <a:ext cx="3733800" cy="1019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n-US" sz="2000" b="1" dirty="0">
                <a:latin typeface="Courier New" pitchFamily="49" charset="0"/>
              </a:rPr>
              <a:t>class </a:t>
            </a:r>
            <a:r>
              <a:rPr lang="en-US" sz="2000" b="1" dirty="0" err="1">
                <a:solidFill>
                  <a:schemeClr val="accent2"/>
                </a:solidFill>
                <a:latin typeface="Courier New" pitchFamily="49" charset="0"/>
              </a:rPr>
              <a:t>RightTriangle</a:t>
            </a:r>
            <a:r>
              <a:rPr lang="en-US" sz="2000" b="1" dirty="0">
                <a:latin typeface="Courier New" pitchFamily="49" charset="0"/>
              </a:rPr>
              <a:t> {</a:t>
            </a:r>
          </a:p>
          <a:p>
            <a:r>
              <a:rPr lang="en-US" sz="2000" b="1" dirty="0">
                <a:latin typeface="Courier New" pitchFamily="49" charset="0"/>
              </a:rPr>
              <a:t>  float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</a:rPr>
              <a:t>base</a:t>
            </a:r>
            <a:r>
              <a:rPr lang="en-US" sz="2000" b="1" dirty="0">
                <a:latin typeface="Courier New" pitchFamily="49" charset="0"/>
              </a:rPr>
              <a:t>,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</a:rPr>
              <a:t>altitude</a:t>
            </a:r>
            <a:r>
              <a:rPr lang="en-US" sz="2000" b="1" dirty="0">
                <a:latin typeface="Courier New" pitchFamily="49" charset="0"/>
              </a:rPr>
              <a:t>;</a:t>
            </a:r>
          </a:p>
          <a:p>
            <a:r>
              <a:rPr lang="en-US" sz="2000" b="1" dirty="0">
                <a:latin typeface="Courier New" pitchFamily="49" charset="0"/>
              </a:rPr>
              <a:t>}</a:t>
            </a:r>
            <a:endParaRPr lang="en-US" dirty="0"/>
          </a:p>
        </p:txBody>
      </p:sp>
      <p:sp>
        <p:nvSpPr>
          <p:cNvPr id="89094" name="Text Box 1030"/>
          <p:cNvSpPr txBox="1">
            <a:spLocks noChangeArrowheads="1"/>
          </p:cNvSpPr>
          <p:nvPr/>
        </p:nvSpPr>
        <p:spPr bwMode="auto">
          <a:xfrm>
            <a:off x="4495800" y="3476625"/>
            <a:ext cx="4343400" cy="1019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n-US" sz="2000" b="1" dirty="0">
                <a:latin typeface="Courier New" pitchFamily="49" charset="0"/>
              </a:rPr>
              <a:t>class </a:t>
            </a:r>
            <a:r>
              <a:rPr lang="en-US" sz="2000" b="1" dirty="0" err="1">
                <a:solidFill>
                  <a:schemeClr val="accent2"/>
                </a:solidFill>
                <a:latin typeface="Courier New" pitchFamily="49" charset="0"/>
              </a:rPr>
              <a:t>RightTriangle</a:t>
            </a:r>
            <a:r>
              <a:rPr lang="en-US" sz="2000" b="1" dirty="0">
                <a:latin typeface="Courier New" pitchFamily="49" charset="0"/>
              </a:rPr>
              <a:t> {</a:t>
            </a:r>
          </a:p>
          <a:p>
            <a:r>
              <a:rPr lang="en-US" sz="2000" b="1" dirty="0">
                <a:latin typeface="Courier New" pitchFamily="49" charset="0"/>
              </a:rPr>
              <a:t>  float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</a:rPr>
              <a:t>base</a:t>
            </a:r>
            <a:r>
              <a:rPr lang="en-US" sz="2000" b="1" dirty="0">
                <a:latin typeface="Courier New" pitchFamily="49" charset="0"/>
              </a:rPr>
              <a:t>, </a:t>
            </a:r>
            <a:r>
              <a:rPr lang="en-US" sz="2000" b="1" dirty="0" err="1">
                <a:solidFill>
                  <a:schemeClr val="accent2"/>
                </a:solidFill>
                <a:latin typeface="Courier New" pitchFamily="49" charset="0"/>
              </a:rPr>
              <a:t>hypot</a:t>
            </a:r>
            <a:r>
              <a:rPr lang="en-US" sz="2000" b="1" dirty="0">
                <a:latin typeface="Courier New" pitchFamily="49" charset="0"/>
              </a:rPr>
              <a:t>,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</a:rPr>
              <a:t>angle</a:t>
            </a:r>
            <a:r>
              <a:rPr lang="en-US" sz="2000" b="1" dirty="0">
                <a:latin typeface="Courier New" pitchFamily="49" charset="0"/>
              </a:rPr>
              <a:t>;</a:t>
            </a:r>
          </a:p>
          <a:p>
            <a:r>
              <a:rPr lang="en-US" sz="2000" b="1" dirty="0">
                <a:latin typeface="Courier New" pitchFamily="49" charset="0"/>
              </a:rPr>
              <a:t>}</a:t>
            </a:r>
          </a:p>
        </p:txBody>
      </p:sp>
      <p:sp>
        <p:nvSpPr>
          <p:cNvPr id="2" name="Triangle 1"/>
          <p:cNvSpPr/>
          <p:nvPr/>
        </p:nvSpPr>
        <p:spPr>
          <a:xfrm>
            <a:off x="1219200" y="4912895"/>
            <a:ext cx="1828800" cy="1295400"/>
          </a:xfrm>
          <a:prstGeom prst="triangle">
            <a:avLst>
              <a:gd name="adj" fmla="val 100000"/>
            </a:avLst>
          </a:prstGeom>
          <a:noFill/>
          <a:ln w="76200">
            <a:solidFill>
              <a:srgbClr val="443A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/>
          <p:cNvSpPr/>
          <p:nvPr/>
        </p:nvSpPr>
        <p:spPr>
          <a:xfrm>
            <a:off x="5753100" y="4912895"/>
            <a:ext cx="1828800" cy="1295400"/>
          </a:xfrm>
          <a:prstGeom prst="triangle">
            <a:avLst>
              <a:gd name="adj" fmla="val 100000"/>
            </a:avLst>
          </a:prstGeom>
          <a:noFill/>
          <a:ln w="76200">
            <a:solidFill>
              <a:srgbClr val="443A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28800" y="6170027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base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58003" y="5257800"/>
            <a:ext cx="1659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ourier" charset="0"/>
                <a:ea typeface="Courier" charset="0"/>
                <a:cs typeface="Courier" charset="0"/>
              </a:rPr>
              <a:t>altitude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00800" y="6208295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ourier" charset="0"/>
                <a:ea typeface="Courier" charset="0"/>
                <a:cs typeface="Courier" charset="0"/>
              </a:rPr>
              <a:t>base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53100" y="4932446"/>
            <a:ext cx="110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ourier" charset="0"/>
                <a:ea typeface="Courier" charset="0"/>
                <a:cs typeface="Courier" charset="0"/>
              </a:rPr>
              <a:t>hypot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12811" y="5766181"/>
            <a:ext cx="110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angle</a:t>
            </a:r>
          </a:p>
        </p:txBody>
      </p:sp>
    </p:spTree>
    <p:extLst>
      <p:ext uri="{BB962C8B-B14F-4D97-AF65-F5344CB8AC3E}">
        <p14:creationId xmlns:p14="http://schemas.microsoft.com/office/powerpoint/2010/main" val="119374166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An ADT is a set of operations</a:t>
            </a:r>
          </a:p>
        </p:txBody>
      </p:sp>
      <p:sp>
        <p:nvSpPr>
          <p:cNvPr id="8909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ADT abstracts from the </a:t>
            </a:r>
            <a:r>
              <a:rPr lang="en-US" sz="2000" i="1" dirty="0"/>
              <a:t>organization</a:t>
            </a:r>
            <a:r>
              <a:rPr lang="en-US" sz="2000" dirty="0"/>
              <a:t> to </a:t>
            </a:r>
            <a:r>
              <a:rPr lang="en-US" sz="2000" i="1" dirty="0"/>
              <a:t>meaning</a:t>
            </a:r>
            <a:r>
              <a:rPr lang="en-US" sz="2000" dirty="0"/>
              <a:t> of data</a:t>
            </a:r>
          </a:p>
          <a:p>
            <a:r>
              <a:rPr lang="en-US" sz="2000" dirty="0"/>
              <a:t>ADT abstracts from </a:t>
            </a:r>
            <a:r>
              <a:rPr lang="en-US" sz="2000" i="1" dirty="0"/>
              <a:t>structure</a:t>
            </a:r>
            <a:r>
              <a:rPr lang="en-US" sz="2000" dirty="0"/>
              <a:t> to </a:t>
            </a:r>
            <a:r>
              <a:rPr lang="en-US" sz="2000" i="1" dirty="0"/>
              <a:t>use</a:t>
            </a:r>
            <a:r>
              <a:rPr lang="en-US" sz="2000" dirty="0"/>
              <a:t>  </a:t>
            </a:r>
          </a:p>
          <a:p>
            <a:r>
              <a:rPr lang="en-US" sz="2000" dirty="0"/>
              <a:t>Representation should not matter to the client</a:t>
            </a:r>
          </a:p>
          <a:p>
            <a:pPr lvl="1"/>
            <a:r>
              <a:rPr lang="en-US" sz="2000" dirty="0"/>
              <a:t>So hide it from the client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Instead, think of a type as a </a:t>
            </a:r>
            <a:r>
              <a:rPr lang="en-US" sz="2000" dirty="0">
                <a:solidFill>
                  <a:schemeClr val="accent2"/>
                </a:solidFill>
              </a:rPr>
              <a:t>set of operations 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create,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getBase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getAltitude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getBottomAngle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…</a:t>
            </a:r>
          </a:p>
          <a:p>
            <a:pPr marL="0" indent="0">
              <a:buNone/>
            </a:pPr>
            <a:r>
              <a:rPr lang="en-US" sz="2000" dirty="0"/>
              <a:t>Force clients to use operations to access data</a:t>
            </a:r>
          </a:p>
        </p:txBody>
      </p:sp>
      <p:sp>
        <p:nvSpPr>
          <p:cNvPr id="89093" name="Text Box 1029"/>
          <p:cNvSpPr txBox="1">
            <a:spLocks noChangeArrowheads="1"/>
          </p:cNvSpPr>
          <p:nvPr/>
        </p:nvSpPr>
        <p:spPr bwMode="auto">
          <a:xfrm>
            <a:off x="609600" y="3476625"/>
            <a:ext cx="3733800" cy="1019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n-US" sz="2000" b="1" dirty="0">
                <a:latin typeface="Courier New" pitchFamily="49" charset="0"/>
              </a:rPr>
              <a:t>class </a:t>
            </a:r>
            <a:r>
              <a:rPr lang="en-US" sz="2000" b="1" dirty="0" err="1">
                <a:solidFill>
                  <a:schemeClr val="accent2"/>
                </a:solidFill>
                <a:latin typeface="Courier New" pitchFamily="49" charset="0"/>
              </a:rPr>
              <a:t>RightTriangle</a:t>
            </a:r>
            <a:r>
              <a:rPr lang="en-US" sz="2000" b="1" dirty="0">
                <a:latin typeface="Courier New" pitchFamily="49" charset="0"/>
              </a:rPr>
              <a:t> {</a:t>
            </a:r>
          </a:p>
          <a:p>
            <a:r>
              <a:rPr lang="en-US" sz="2000" b="1" dirty="0">
                <a:latin typeface="Courier New" pitchFamily="49" charset="0"/>
              </a:rPr>
              <a:t>  float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</a:rPr>
              <a:t>base</a:t>
            </a:r>
            <a:r>
              <a:rPr lang="en-US" sz="2000" b="1" dirty="0">
                <a:latin typeface="Courier New" pitchFamily="49" charset="0"/>
              </a:rPr>
              <a:t>,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</a:rPr>
              <a:t>altitude</a:t>
            </a:r>
            <a:r>
              <a:rPr lang="en-US" sz="2000" b="1" dirty="0">
                <a:latin typeface="Courier New" pitchFamily="49" charset="0"/>
              </a:rPr>
              <a:t>;</a:t>
            </a:r>
          </a:p>
          <a:p>
            <a:r>
              <a:rPr lang="en-US" sz="2000" b="1" dirty="0">
                <a:latin typeface="Courier New" pitchFamily="49" charset="0"/>
              </a:rPr>
              <a:t>}</a:t>
            </a:r>
            <a:endParaRPr lang="en-US" dirty="0"/>
          </a:p>
        </p:txBody>
      </p:sp>
      <p:sp>
        <p:nvSpPr>
          <p:cNvPr id="89094" name="Text Box 1030"/>
          <p:cNvSpPr txBox="1">
            <a:spLocks noChangeArrowheads="1"/>
          </p:cNvSpPr>
          <p:nvPr/>
        </p:nvSpPr>
        <p:spPr bwMode="auto">
          <a:xfrm>
            <a:off x="4495800" y="3476625"/>
            <a:ext cx="4343400" cy="1019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n-US" sz="2000" b="1" dirty="0">
                <a:latin typeface="Courier New" pitchFamily="49" charset="0"/>
              </a:rPr>
              <a:t>class </a:t>
            </a:r>
            <a:r>
              <a:rPr lang="en-US" sz="2000" b="1" dirty="0" err="1">
                <a:solidFill>
                  <a:schemeClr val="accent2"/>
                </a:solidFill>
                <a:latin typeface="Courier New" pitchFamily="49" charset="0"/>
              </a:rPr>
              <a:t>RightTriangle</a:t>
            </a:r>
            <a:r>
              <a:rPr lang="en-US" sz="2000" b="1" dirty="0">
                <a:latin typeface="Courier New" pitchFamily="49" charset="0"/>
              </a:rPr>
              <a:t> {</a:t>
            </a:r>
          </a:p>
          <a:p>
            <a:r>
              <a:rPr lang="en-US" sz="2000" b="1" dirty="0">
                <a:latin typeface="Courier New" pitchFamily="49" charset="0"/>
              </a:rPr>
              <a:t>  float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</a:rPr>
              <a:t>base</a:t>
            </a:r>
            <a:r>
              <a:rPr lang="en-US" sz="2000" b="1" dirty="0">
                <a:latin typeface="Courier New" pitchFamily="49" charset="0"/>
              </a:rPr>
              <a:t>, </a:t>
            </a:r>
            <a:r>
              <a:rPr lang="en-US" sz="2000" b="1" dirty="0" err="1">
                <a:solidFill>
                  <a:schemeClr val="accent2"/>
                </a:solidFill>
                <a:latin typeface="Courier New" pitchFamily="49" charset="0"/>
              </a:rPr>
              <a:t>hypot</a:t>
            </a:r>
            <a:r>
              <a:rPr lang="en-US" sz="2000" b="1" dirty="0">
                <a:latin typeface="Courier New" pitchFamily="49" charset="0"/>
              </a:rPr>
              <a:t>,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</a:rPr>
              <a:t>angle</a:t>
            </a:r>
            <a:r>
              <a:rPr lang="en-US" sz="2000" b="1" dirty="0">
                <a:latin typeface="Courier New" pitchFamily="49" charset="0"/>
              </a:rPr>
              <a:t>;</a:t>
            </a:r>
          </a:p>
          <a:p>
            <a:r>
              <a:rPr lang="en-US" sz="2000" b="1" dirty="0">
                <a:latin typeface="Courier New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04813961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these classes the same?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class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Point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{	  class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Point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public float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x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;	    public float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r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;</a:t>
            </a:r>
          </a:p>
          <a:p>
            <a:pPr marL="0" indent="0">
              <a:buNone/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 public float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y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;	    public float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theta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;</a:t>
            </a:r>
          </a:p>
          <a:p>
            <a:pPr marL="0" indent="0">
              <a:buNone/>
            </a:pPr>
            <a:r>
              <a:rPr lang="en-US" sz="2000" b="1" dirty="0">
                <a:latin typeface="Courier New" pitchFamily="49" charset="0"/>
                <a:cs typeface="Courier New" pitchFamily="49" charset="0"/>
              </a:rPr>
              <a:t>}</a:t>
            </a:r>
            <a:r>
              <a:rPr lang="en-US" sz="2000" dirty="0"/>
              <a:t>			   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505200"/>
            <a:ext cx="2437977" cy="2476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3505200"/>
            <a:ext cx="2971800" cy="248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33658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simple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simple</Template>
  <TotalTime>7866</TotalTime>
  <Words>1308</Words>
  <Application>Microsoft Macintosh PowerPoint</Application>
  <PresentationFormat>On-screen Show (4:3)</PresentationFormat>
  <Paragraphs>314</Paragraphs>
  <Slides>27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Courier</vt:lpstr>
      <vt:lpstr>Courier New</vt:lpstr>
      <vt:lpstr>Helvetica</vt:lpstr>
      <vt:lpstr>Helvetica Neue</vt:lpstr>
      <vt:lpstr>Symbol</vt:lpstr>
      <vt:lpstr>Times New Roman</vt:lpstr>
      <vt:lpstr>simple</vt:lpstr>
      <vt:lpstr>CSE 331 Software Design and Implementation</vt:lpstr>
      <vt:lpstr>Hello!</vt:lpstr>
      <vt:lpstr>PowerPoint Presentation</vt:lpstr>
      <vt:lpstr>Procedural and data abstractions</vt:lpstr>
      <vt:lpstr>PowerPoint Presentation</vt:lpstr>
      <vt:lpstr>The need for data abstractions (ADTs)</vt:lpstr>
      <vt:lpstr>An ADT is a set of operations</vt:lpstr>
      <vt:lpstr>An ADT is a set of operations</vt:lpstr>
      <vt:lpstr>Are these classes the same?</vt:lpstr>
      <vt:lpstr>Are these classes the same?</vt:lpstr>
      <vt:lpstr>Benefits of ADTs</vt:lpstr>
      <vt:lpstr>Concept of 2-d point, as an ADT</vt:lpstr>
      <vt:lpstr>Abstract data type = objects + operations</vt:lpstr>
      <vt:lpstr>Specifying a data abstraction</vt:lpstr>
      <vt:lpstr>Specifying an ADT</vt:lpstr>
      <vt:lpstr>Implementing an ADT</vt:lpstr>
      <vt:lpstr>Poly, an immutable datatype: overview</vt:lpstr>
      <vt:lpstr>Poly:  creators</vt:lpstr>
      <vt:lpstr>Poly:  observers</vt:lpstr>
      <vt:lpstr>Notes on observers</vt:lpstr>
      <vt:lpstr>Poly:  producers</vt:lpstr>
      <vt:lpstr>Notes on producers</vt:lpstr>
      <vt:lpstr>IntSet, a mutable datatype: overview and creator</vt:lpstr>
      <vt:lpstr>IntSet:  observers</vt:lpstr>
      <vt:lpstr>IntSet:  mutators </vt:lpstr>
      <vt:lpstr>Notes on mutators</vt:lpstr>
      <vt:lpstr>Coming up…</vt:lpstr>
    </vt:vector>
  </TitlesOfParts>
  <Company>uw</Company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CSE 374 Programming Concepts &amp; Tools</dc:title>
  <dc:creator>Hal Perkins</dc:creator>
  <cp:lastModifiedBy>Zachary L. Tatlock</cp:lastModifiedBy>
  <cp:revision>175</cp:revision>
  <cp:lastPrinted>2017-01-13T17:42:11Z</cp:lastPrinted>
  <dcterms:created xsi:type="dcterms:W3CDTF">2012-01-27T17:46:36Z</dcterms:created>
  <dcterms:modified xsi:type="dcterms:W3CDTF">2018-04-04T15:44:31Z</dcterms:modified>
</cp:coreProperties>
</file>