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2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69" r:id="rId11"/>
    <p:sldId id="270" r:id="rId12"/>
    <p:sldId id="271" r:id="rId13"/>
    <p:sldId id="272" r:id="rId14"/>
    <p:sldId id="273" r:id="rId15"/>
    <p:sldId id="300" r:id="rId16"/>
    <p:sldId id="275" r:id="rId17"/>
    <p:sldId id="266" r:id="rId18"/>
    <p:sldId id="278" r:id="rId19"/>
    <p:sldId id="276" r:id="rId20"/>
    <p:sldId id="277" r:id="rId21"/>
    <p:sldId id="279" r:id="rId22"/>
    <p:sldId id="281" r:id="rId23"/>
    <p:sldId id="282" r:id="rId24"/>
    <p:sldId id="283" r:id="rId25"/>
    <p:sldId id="284" r:id="rId26"/>
    <p:sldId id="286" r:id="rId27"/>
    <p:sldId id="287" r:id="rId28"/>
    <p:sldId id="268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46813158-959E-DF45-B7BB-39903E8B36AD}">
          <p14:sldIdLst>
            <p14:sldId id="257"/>
            <p14:sldId id="259"/>
            <p14:sldId id="258"/>
            <p14:sldId id="260"/>
            <p14:sldId id="261"/>
            <p14:sldId id="262"/>
            <p14:sldId id="263"/>
            <p14:sldId id="264"/>
          </p14:sldIdLst>
        </p14:section>
        <p14:section name="Intuition" id="{9C576ABA-2138-4045-998D-AC0A962F6A29}">
          <p14:sldIdLst>
            <p14:sldId id="267"/>
            <p14:sldId id="269"/>
            <p14:sldId id="270"/>
            <p14:sldId id="271"/>
            <p14:sldId id="272"/>
            <p14:sldId id="273"/>
            <p14:sldId id="300"/>
            <p14:sldId id="275"/>
          </p14:sldIdLst>
        </p14:section>
        <p14:section name="Hoare Logic" id="{BF0A8BC2-95FA-124D-A8D7-595AF02A71F7}">
          <p14:sldIdLst>
            <p14:sldId id="266"/>
            <p14:sldId id="278"/>
            <p14:sldId id="276"/>
            <p14:sldId id="277"/>
            <p14:sldId id="279"/>
            <p14:sldId id="281"/>
            <p14:sldId id="282"/>
            <p14:sldId id="283"/>
            <p14:sldId id="284"/>
            <p14:sldId id="286"/>
            <p14:sldId id="287"/>
          </p14:sldIdLst>
        </p14:section>
        <p14:section name="W/S + WP" id="{4E992ADB-1649-5041-88CB-DF748A16F543}">
          <p14:sldIdLst>
            <p14:sldId id="268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3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2"/>
    <p:restoredTop sz="86352"/>
  </p:normalViewPr>
  <p:slideViewPr>
    <p:cSldViewPr snapToGrid="0" snapToObjects="1">
      <p:cViewPr varScale="1">
        <p:scale>
          <a:sx n="112" d="100"/>
          <a:sy n="112" d="100"/>
        </p:scale>
        <p:origin x="2208" y="192"/>
      </p:cViewPr>
      <p:guideLst/>
    </p:cSldViewPr>
  </p:slideViewPr>
  <p:outlineViewPr>
    <p:cViewPr>
      <p:scale>
        <a:sx n="33" d="100"/>
        <a:sy n="33" d="100"/>
      </p:scale>
      <p:origin x="0" y="-39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170FC-1D56-EC49-AFBC-8F11FB388741}" type="datetimeFigureOut">
              <a:rPr lang="en-US" smtClean="0"/>
              <a:t>3/28/18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297F4-2438-BB41-B223-2D37D154F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8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54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60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14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05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1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293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168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408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452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185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41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289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56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07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42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18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63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3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71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07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9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09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7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9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1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3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3/28/18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3/28/18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3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3/28/18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4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9A6C4-4E1A-CC41-9D7D-6AFF075B1036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2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Zach Tatlock  /  Spring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2</a:t>
            </a:r>
          </a:p>
          <a:p>
            <a:pPr algn="ctr"/>
            <a:r>
              <a:rPr lang="en-US" sz="5400" i="1" dirty="0">
                <a:latin typeface="Helvetica" charset="0"/>
                <a:ea typeface="Helvetica" charset="0"/>
                <a:cs typeface="Helvetica" charset="0"/>
              </a:rPr>
              <a:t>Formal Reasoning</a:t>
            </a:r>
          </a:p>
        </p:txBody>
      </p:sp>
    </p:spTree>
    <p:extLst>
      <p:ext uri="{BB962C8B-B14F-4D97-AF65-F5344CB8AC3E}">
        <p14:creationId xmlns:p14="http://schemas.microsoft.com/office/powerpoint/2010/main" val="161744539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How Does This Get Used?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Current practitioners rarely use Hoare logic explicitly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For simple program snippets, often overkill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For full language features (aliasing) gets complex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Shines for developing loops with subtle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invariants</a:t>
            </a:r>
            <a:endParaRPr lang="en-US" dirty="0">
              <a:solidFill>
                <a:srgbClr val="443B8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lvl="2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See Homework 0, Homework 2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Ideal for introducing program reasoning foundations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How does logic “talk about” program states?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How can program execution “change what’s true”?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What do “weaker” and “stronger” mean in logic?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All essential for specifying library interfaces!</a:t>
            </a:r>
          </a:p>
        </p:txBody>
      </p:sp>
    </p:spTree>
    <p:extLst>
      <p:ext uri="{BB962C8B-B14F-4D97-AF65-F5344CB8AC3E}">
        <p14:creationId xmlns:p14="http://schemas.microsoft.com/office/powerpoint/2010/main" val="125894114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Forward Reasoning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63164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Suppose we initially know (or assume)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w &gt; 0</a:t>
            </a:r>
          </a:p>
        </p:txBody>
      </p:sp>
      <p:sp>
        <p:nvSpPr>
          <p:cNvPr id="5" name="Rectangle 4"/>
          <p:cNvSpPr/>
          <p:nvPr/>
        </p:nvSpPr>
        <p:spPr>
          <a:xfrm>
            <a:off x="1177514" y="2592207"/>
            <a:ext cx="7441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w &gt; 0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x = 17;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w &gt; 0  </a:t>
            </a:r>
            <a:r>
              <a:rPr lang="en-GB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x == 17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y = 42;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w &gt; 0  </a:t>
            </a:r>
            <a:r>
              <a:rPr lang="en-GB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x == 17 </a:t>
            </a:r>
            <a:r>
              <a:rPr lang="en-GB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y == 42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z = w + x + y;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w &gt; 0 </a:t>
            </a:r>
            <a:r>
              <a:rPr lang="en-GB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== 17 </a:t>
            </a:r>
            <a:r>
              <a:rPr lang="en-GB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 == 42 </a:t>
            </a:r>
            <a:r>
              <a:rPr lang="en-GB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&gt; 59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…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4471" y="5773772"/>
            <a:ext cx="7990417" cy="631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Then we know various things after, e.g.,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&gt; 59</a:t>
            </a:r>
          </a:p>
        </p:txBody>
      </p:sp>
    </p:spTree>
    <p:extLst>
      <p:ext uri="{BB962C8B-B14F-4D97-AF65-F5344CB8AC3E}">
        <p14:creationId xmlns:p14="http://schemas.microsoft.com/office/powerpoint/2010/main" val="4941574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Backward Reasoning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63164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Suppose we want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&lt; 0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at the end</a:t>
            </a:r>
          </a:p>
        </p:txBody>
      </p:sp>
      <p:sp>
        <p:nvSpPr>
          <p:cNvPr id="5" name="Rectangle 4"/>
          <p:cNvSpPr/>
          <p:nvPr/>
        </p:nvSpPr>
        <p:spPr>
          <a:xfrm>
            <a:off x="1177514" y="2592207"/>
            <a:ext cx="7441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w + 17 + 42 &lt; 0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x = 17;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w + x + 42 &lt; 0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y = 42;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w + x + y &lt; 0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z = w + x + y;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z &lt; 0</a:t>
            </a:r>
          </a:p>
          <a:p>
            <a:pPr marL="6350"/>
            <a:endParaRPr lang="en-US" sz="24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4471" y="5773772"/>
            <a:ext cx="7990417" cy="631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Then initially we need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w &lt; -59</a:t>
            </a:r>
          </a:p>
        </p:txBody>
      </p:sp>
    </p:spTree>
    <p:extLst>
      <p:ext uri="{BB962C8B-B14F-4D97-AF65-F5344CB8AC3E}">
        <p14:creationId xmlns:p14="http://schemas.microsoft.com/office/powerpoint/2010/main" val="16327849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Forward vs. Backward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Forward Reasoning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Determine what follows from initial assumptions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Useful for </a:t>
            </a:r>
            <a:r>
              <a:rPr lang="en-US" i="1" dirty="0">
                <a:latin typeface="Helvetica" charset="0"/>
                <a:ea typeface="Helvetica" charset="0"/>
                <a:cs typeface="Helvetica" charset="0"/>
              </a:rPr>
              <a:t>ensuring an invariant is maintained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Backward Reasoning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Determine sufficient conditions for a certain result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Desired result: assumptions need for correctness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Undesired result: assumptions needed to trigger bug</a:t>
            </a:r>
          </a:p>
        </p:txBody>
      </p:sp>
    </p:spTree>
    <p:extLst>
      <p:ext uri="{BB962C8B-B14F-4D97-AF65-F5344CB8AC3E}">
        <p14:creationId xmlns:p14="http://schemas.microsoft.com/office/powerpoint/2010/main" val="118358211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Forward vs. Backward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Forward Reasoning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Simulates the code for many inputs at once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May feel more natural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Introduces (many) potentially irrelevant facts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Backward Reasoning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Often more useful, shows how each part affects goal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May feel unnatural until you have some practice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Powerful technique used frequently in research</a:t>
            </a:r>
          </a:p>
        </p:txBody>
      </p:sp>
    </p:spTree>
    <p:extLst>
      <p:ext uri="{BB962C8B-B14F-4D97-AF65-F5344CB8AC3E}">
        <p14:creationId xmlns:p14="http://schemas.microsoft.com/office/powerpoint/2010/main" val="144503477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4303059"/>
            <a:ext cx="7990417" cy="208080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Key ideas: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 precondition for each branch includes information about the result of the condition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 overall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postcondition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the disjunction (“or”) of the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postconditions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of the branches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85091" y="1473380"/>
            <a:ext cx="7441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initial assumptions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if(...) {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   ... // also know condition is true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} else {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   ... // also know condition is false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either branch could have executed</a:t>
            </a:r>
          </a:p>
          <a:p>
            <a:pPr marL="6350"/>
            <a:endParaRPr lang="en-US" sz="2400" b="1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86357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Conditional Example (</a:t>
            </a:r>
            <a:r>
              <a:rPr lang="en-US" dirty="0" err="1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Fwd</a:t>
            </a:r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69084" y="1798831"/>
            <a:ext cx="74415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x &gt;= 0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z = 0;</a:t>
            </a:r>
          </a:p>
          <a:p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x &gt;= 0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z == 0</a:t>
            </a:r>
            <a:endParaRPr lang="en-US" sz="2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if(x != 0) {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x &gt;= 0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z == 0 ∧ x != 0 (so x &gt; 0)</a:t>
            </a:r>
            <a:endParaRPr lang="en-US" sz="2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	z = x;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…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&gt; 0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} else {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x &gt;= 0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z == 0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!(x!=0) (so x == 0)</a:t>
            </a:r>
            <a:endParaRPr lang="en-US" sz="2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	z = x + 1;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…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z == 1</a:t>
            </a:r>
            <a:endParaRPr lang="en-US" sz="2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( …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&gt; 0)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∨ (… ∧ z == 1)  (so z &gt; 0)</a:t>
            </a:r>
            <a:endParaRPr lang="en-US" sz="2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8541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Our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Hoare Logic,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an approach developed in the 70’s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Focus on core: assignments, conditionals, loops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Omit complex constructs like objects and methods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Today: the basics for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assign, sequence,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if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in 3 steps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High-level intuition for forward and backward reasoning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Precisely define assertions, preconditions, etc.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Define weaker/stronger and weakest precondition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Next lecture: loops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56355" y="3990623"/>
            <a:ext cx="321733" cy="321733"/>
          </a:xfrm>
          <a:prstGeom prst="rightArrow">
            <a:avLst/>
          </a:prstGeom>
          <a:solidFill>
            <a:srgbClr val="443B8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51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-0.00017 0.04977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Notation and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Precondition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: “assumption” before some code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err="1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Postcondition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: “what holds” after some code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Conventional to write pre/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postconditions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in “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{</a:t>
            </a:r>
            <a:r>
              <a:rPr lang="is-IS" b="1" dirty="0">
                <a:latin typeface="Courier" charset="0"/>
                <a:ea typeface="Courier" charset="0"/>
                <a:cs typeface="Courier" charset="0"/>
              </a:rPr>
              <a:t>…}</a:t>
            </a: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s-I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	{ w &lt; -59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s-IS" b="1" dirty="0">
                <a:latin typeface="Courier" charset="0"/>
                <a:ea typeface="Courier" charset="0"/>
                <a:cs typeface="Courier" charset="0"/>
              </a:rPr>
              <a:t>	x = 17;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s-I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	{ w + x &lt; -42 }</a:t>
            </a:r>
          </a:p>
        </p:txBody>
      </p:sp>
    </p:spTree>
    <p:extLst>
      <p:ext uri="{BB962C8B-B14F-4D97-AF65-F5344CB8AC3E}">
        <p14:creationId xmlns:p14="http://schemas.microsoft.com/office/powerpoint/2010/main" val="88805581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Notation and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Note the “</a:t>
            </a:r>
            <a:r>
              <a:rPr lang="is-IS" b="1" dirty="0">
                <a:latin typeface="Courier" charset="0"/>
                <a:ea typeface="Courier" charset="0"/>
                <a:cs typeface="Courier" charset="0"/>
              </a:rPr>
              <a:t>{...}</a:t>
            </a: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” notation is NOT Java</a:t>
            </a:r>
          </a:p>
          <a:p>
            <a:pPr marL="0" indent="0">
              <a:lnSpc>
                <a:spcPct val="100000"/>
              </a:lnSpc>
              <a:buNone/>
            </a:pPr>
            <a:endParaRPr lang="is-I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Within pre/postcondition “=” means </a:t>
            </a:r>
            <a:r>
              <a:rPr lang="is-I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mathematical equality</a:t>
            </a: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, like Java’s “==” for numbers</a:t>
            </a:r>
          </a:p>
          <a:p>
            <a:pPr marL="0" indent="0">
              <a:lnSpc>
                <a:spcPct val="100000"/>
              </a:lnSpc>
              <a:buNone/>
            </a:pPr>
            <a:endParaRPr lang="is-I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s-I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	{ w &gt; 0 /\ x = 17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s-IS" b="1" dirty="0">
                <a:latin typeface="Courier" charset="0"/>
                <a:ea typeface="Courier" charset="0"/>
                <a:cs typeface="Courier" charset="0"/>
              </a:rPr>
              <a:t>	y = 42;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s-I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	{ w &gt; 0 /\ x = 17 /\ y = 42 }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24925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67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Homework 0 due Friday at 5 PM</a:t>
            </a:r>
          </a:p>
          <a:p>
            <a:pPr lvl="1"/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Heads up: no late days for this one!</a:t>
            </a:r>
          </a:p>
          <a:p>
            <a:pPr marL="0" indent="0">
              <a:buNone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Homework 1 due Wednesday at 11 PM</a:t>
            </a:r>
          </a:p>
          <a:p>
            <a:pPr lvl="1"/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Using program logic sans loops</a:t>
            </a:r>
          </a:p>
          <a:p>
            <a:pPr marL="0" indent="0"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23024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Assertion Semantics (Meaning)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An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assertion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(pre/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postcondition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) is a logical formula that can refer to program state (variables)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Given a variable, a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program state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tells you its value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Or the value for any expression with no side effects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An assertion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holds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on a program state if evaluating the assertion using the program state produces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true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An assertion represents the set of state for which it holds</a:t>
            </a:r>
          </a:p>
        </p:txBody>
      </p:sp>
    </p:spTree>
    <p:extLst>
      <p:ext uri="{BB962C8B-B14F-4D97-AF65-F5344CB8AC3E}">
        <p14:creationId xmlns:p14="http://schemas.microsoft.com/office/powerpoint/2010/main" val="37256058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Hoare Triples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Hoare triple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code wrapped in two assertions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}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 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Q 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the precondition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the code (statement)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the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postcondition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lvl="1">
              <a:lnSpc>
                <a:spcPct val="100000"/>
              </a:lnSpc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Hoare triple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{P}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S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{Q}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is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valid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if: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For all states where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holds, executing 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always produces a state where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holds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“If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true before 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, then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must be true after”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Otherwise the triple is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invalid</a:t>
            </a:r>
            <a:endParaRPr lang="en-US" dirty="0">
              <a:solidFill>
                <a:srgbClr val="443B8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759219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Hoare Triple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Valid or invalid?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Assume all variables are integers without overflow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1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{x != 0}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x*x; </a:t>
            </a: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&gt; 0}</a:t>
            </a:r>
          </a:p>
          <a:p>
            <a:pPr marL="0" indent="0">
              <a:buNone/>
            </a:pPr>
            <a:endParaRPr lang="en-US" sz="500" b="1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{z != 1}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z*z; </a:t>
            </a: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!= z}</a:t>
            </a:r>
          </a:p>
          <a:p>
            <a:pPr marL="0" indent="0">
              <a:buNone/>
            </a:pPr>
            <a:endParaRPr lang="en-US" sz="500" b="1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{x &gt;= 0}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2*x; </a:t>
            </a: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&gt; x}</a:t>
            </a:r>
          </a:p>
          <a:p>
            <a:pPr marL="0" indent="0">
              <a:buNone/>
            </a:pPr>
            <a:endParaRPr lang="en-US" sz="500" b="1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{true}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(if(x &gt; 7){ </a:t>
            </a:r>
            <a:r>
              <a:rPr lang="en-US" sz="2900" b="1" dirty="0">
                <a:latin typeface="Courier" charset="0"/>
                <a:ea typeface="Courier" charset="0"/>
                <a:cs typeface="Courier" charset="0"/>
              </a:rPr>
              <a:t>y=4; }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else{ y=3; }) </a:t>
            </a: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&lt; 5}</a:t>
            </a:r>
          </a:p>
          <a:p>
            <a:pPr marL="0" indent="0">
              <a:buNone/>
            </a:pPr>
            <a:endParaRPr lang="en-US" sz="500" b="1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{true}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(x = y; z = x;) </a:t>
            </a: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</a:t>
            </a:r>
            <a:r>
              <a:rPr lang="en-GB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y=z}</a:t>
            </a:r>
          </a:p>
          <a:p>
            <a:pPr marL="0" indent="0">
              <a:buNone/>
            </a:pPr>
            <a:endParaRPr lang="en-GB" sz="500" b="1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GB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{x=7 ∧ y=5}</a:t>
            </a:r>
          </a:p>
          <a:p>
            <a:pPr marL="0" indent="0">
              <a:buNone/>
            </a:pPr>
            <a:r>
              <a:rPr lang="en-GB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GB" b="1" dirty="0" err="1">
                <a:latin typeface="Courier" charset="0"/>
                <a:ea typeface="Courier" charset="0"/>
                <a:cs typeface="Courier" charset="0"/>
              </a:rPr>
              <a:t>tmp</a:t>
            </a:r>
            <a:r>
              <a:rPr lang="en-GB" b="1" dirty="0">
                <a:latin typeface="Courier" charset="0"/>
                <a:ea typeface="Courier" charset="0"/>
                <a:cs typeface="Courier" charset="0"/>
              </a:rPr>
              <a:t>=x; x=</a:t>
            </a:r>
            <a:r>
              <a:rPr lang="en-GB" b="1" dirty="0" err="1">
                <a:latin typeface="Courier" charset="0"/>
                <a:ea typeface="Courier" charset="0"/>
                <a:cs typeface="Courier" charset="0"/>
              </a:rPr>
              <a:t>tmp</a:t>
            </a:r>
            <a:r>
              <a:rPr lang="en-GB" b="1" dirty="0">
                <a:latin typeface="Courier" charset="0"/>
                <a:ea typeface="Courier" charset="0"/>
                <a:cs typeface="Courier" charset="0"/>
              </a:rPr>
              <a:t>; y=x;)</a:t>
            </a:r>
          </a:p>
          <a:p>
            <a:pPr marL="0" indent="0">
              <a:buNone/>
            </a:pPr>
            <a:r>
              <a:rPr lang="en-GB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{y=7 ∧ x=5}</a:t>
            </a:r>
            <a:endParaRPr lang="en-US" sz="29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4693" y="2588559"/>
            <a:ext cx="7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valid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84693" y="3107844"/>
            <a:ext cx="1030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invalid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4693" y="3627123"/>
            <a:ext cx="1030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invalid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84693" y="4667761"/>
            <a:ext cx="7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valid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84693" y="5600090"/>
            <a:ext cx="1030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invalid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18076" y="4129679"/>
            <a:ext cx="7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valid</a:t>
            </a:r>
          </a:p>
        </p:txBody>
      </p:sp>
    </p:spTree>
    <p:extLst>
      <p:ext uri="{BB962C8B-B14F-4D97-AF65-F5344CB8AC3E}">
        <p14:creationId xmlns:p14="http://schemas.microsoft.com/office/powerpoint/2010/main" val="19855046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Aside: assert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 Java assertion is a statement with a Java expression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	assert (x &gt; 0 &amp;&amp; y &lt; x);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Similar to our assertions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Evaluate with program state to get true or false</a:t>
            </a:r>
          </a:p>
          <a:p>
            <a:pPr marL="0" indent="0">
              <a:lnSpc>
                <a:spcPct val="100000"/>
              </a:lnSpc>
              <a:buNone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Different from our assertions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Java assertions work at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run-time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Raise an exception if this execution violates assert</a:t>
            </a:r>
          </a:p>
          <a:p>
            <a:pPr lvl="1">
              <a:lnSpc>
                <a:spcPct val="100000"/>
              </a:lnSpc>
            </a:pP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… unless assertion checking disable (discuss later)</a:t>
            </a:r>
          </a:p>
          <a:p>
            <a:pPr marL="0" indent="0">
              <a:lnSpc>
                <a:spcPct val="100000"/>
              </a:lnSpc>
              <a:buNone/>
            </a:pPr>
            <a:endParaRPr lang="is-IS" sz="9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This week: we are </a:t>
            </a:r>
            <a:r>
              <a:rPr lang="is-I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reasoning</a:t>
            </a:r>
            <a:r>
              <a:rPr lang="is-I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about the code </a:t>
            </a:r>
            <a:r>
              <a:rPr lang="is-I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statically</a:t>
            </a:r>
            <a:r>
              <a:rPr lang="is-I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(before run-time), not checking a particular input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778386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The General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So far, we decided if a Hoare trip was valid by using our informal understanding of programming constructs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Now we’ll show a general rule for each construct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 basic rule for assignments (they change state!)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 rule to combine statements in a sequence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 rule to combine statements in a conditional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 rule to combine statements in a loop [next time]</a:t>
            </a:r>
          </a:p>
        </p:txBody>
      </p:sp>
    </p:spTree>
    <p:extLst>
      <p:ext uri="{BB962C8B-B14F-4D97-AF65-F5344CB8AC3E}">
        <p14:creationId xmlns:p14="http://schemas.microsoft.com/office/powerpoint/2010/main" val="1926293603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Basic Rule: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x = e;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Q }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Let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Q’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be like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except replace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with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e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Triple is valid if: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   For all states where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holds,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Q’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also holds</a:t>
            </a:r>
          </a:p>
          <a:p>
            <a:pPr marL="800100" lvl="2" indent="-342900">
              <a:lnSpc>
                <a:spcPct val="100000"/>
              </a:lnSpc>
              <a:spcBef>
                <a:spcPts val="1000"/>
              </a:spcBef>
            </a:pP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That is,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 implies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Q’</a:t>
            </a:r>
            <a:r>
              <a:rPr lang="en-US" sz="2800" b="1" dirty="0">
                <a:latin typeface="Helvetica" charset="0"/>
                <a:ea typeface="Helvetica" charset="0"/>
                <a:cs typeface="Helvetica" charset="0"/>
              </a:rPr>
              <a:t>,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 written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 =&gt; Q’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Example: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z &gt; 34 }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y = z + 1;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y &gt; 1 }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Q’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z + 1 &gt; 1 }</a:t>
            </a:r>
          </a:p>
        </p:txBody>
      </p:sp>
    </p:spTree>
    <p:extLst>
      <p:ext uri="{BB962C8B-B14F-4D97-AF65-F5344CB8AC3E}">
        <p14:creationId xmlns:p14="http://schemas.microsoft.com/office/powerpoint/2010/main" val="516483019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Combining Rule: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S1; S2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Q 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8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Triple is valid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iff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there is an assertion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R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such that both the following are valid: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S1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R }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R 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S2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Q 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Example: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z &gt;= 1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	y = z + 1;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	w = y * y;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w &gt; y 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46712" y="4248533"/>
            <a:ext cx="4820770" cy="2246769"/>
          </a:xfrm>
          <a:prstGeom prst="rect">
            <a:avLst/>
          </a:prstGeom>
          <a:noFill/>
          <a:ln w="38100">
            <a:solidFill>
              <a:srgbClr val="443B8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Let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R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be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&gt; 1}</a:t>
            </a:r>
          </a:p>
          <a:p>
            <a:endParaRPr lang="en-US" sz="70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1. Show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{z &gt;= 1}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z + 1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&gt; 1} 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   Use basic assign rule: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      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&gt;= 1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implies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+ 1 &gt; 1</a:t>
            </a:r>
          </a:p>
          <a:p>
            <a:endParaRPr lang="en-US" sz="70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2. Show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&gt; 1}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w = y * y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{w &gt; y}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   Use basic assign rule: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      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 &gt; 1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implies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 * y &gt; y</a:t>
            </a:r>
          </a:p>
        </p:txBody>
      </p:sp>
    </p:spTree>
    <p:extLst>
      <p:ext uri="{BB962C8B-B14F-4D97-AF65-F5344CB8AC3E}">
        <p14:creationId xmlns:p14="http://schemas.microsoft.com/office/powerpoint/2010/main" val="99696588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Combining Rule: Conditional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if(b) S1 else S2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Q 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8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Triple is valid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iff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there are assertions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Q1, Q2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such that: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/\ b  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S1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Q1 } 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is valid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/\ !b 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S2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Q2 } 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is valid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Q1 \/ Q2 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implies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Q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Example: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true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  if(x &gt; 7)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    y = x;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  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    y = 20;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 { y &gt; 5 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30606" y="4201469"/>
            <a:ext cx="5640542" cy="1938992"/>
          </a:xfrm>
          <a:prstGeom prst="rect">
            <a:avLst/>
          </a:prstGeom>
          <a:noFill/>
          <a:ln w="38100">
            <a:solidFill>
              <a:srgbClr val="443B8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Let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Q1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be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&gt; 7}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and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Q2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be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{y = 20}</a:t>
            </a:r>
          </a:p>
          <a:p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- Note: other choices work too!</a:t>
            </a:r>
          </a:p>
          <a:p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1. Show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{true /\ x &gt; 7}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x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&gt; 7} </a:t>
            </a:r>
          </a:p>
          <a:p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2. Show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{true /\ x &lt;= 7}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20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= 20}</a:t>
            </a:r>
          </a:p>
          <a:p>
            <a:endParaRPr lang="en-US" sz="1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3. Show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 &gt; 7 \/ y = 20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implies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y &gt; 5</a:t>
            </a:r>
          </a:p>
        </p:txBody>
      </p:sp>
    </p:spTree>
    <p:extLst>
      <p:ext uri="{BB962C8B-B14F-4D97-AF65-F5344CB8AC3E}">
        <p14:creationId xmlns:p14="http://schemas.microsoft.com/office/powerpoint/2010/main" val="451406664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Our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Hoare Logic,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an approach developed in the 70’s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Focus on core: assignments, conditionals, loops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Omit complex constructs like objects and methods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Today: the basics for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assign, sequence,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if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in 3 steps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High-level intuition for forward and backward reasoning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Precisely define assertions, preconditions, etc.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Define weaker/stronger and weakest precondition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Next lecture: loops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67644" y="4334934"/>
            <a:ext cx="321733" cy="321733"/>
          </a:xfrm>
          <a:prstGeom prst="rightArrow">
            <a:avLst/>
          </a:prstGeom>
          <a:solidFill>
            <a:srgbClr val="443B8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868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00087 0.0513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Weaker vs. Stronger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If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implies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(written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 =&gt; P2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) then: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stronger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than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weaker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than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Whenever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holds,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guaranteed to hold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So it is at least as difficult to satisfy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as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holds on a subset of the states where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holds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puts more constraints on program states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a “stronger” set of obligations / requirements</a:t>
            </a:r>
          </a:p>
        </p:txBody>
      </p:sp>
      <p:sp>
        <p:nvSpPr>
          <p:cNvPr id="4" name="Oval 3"/>
          <p:cNvSpPr/>
          <p:nvPr/>
        </p:nvSpPr>
        <p:spPr>
          <a:xfrm>
            <a:off x="5325036" y="2386854"/>
            <a:ext cx="2353235" cy="13917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79142" y="2623297"/>
            <a:ext cx="869576" cy="91888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83739" y="289807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8924" y="289807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93665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80210" y="2028616"/>
            <a:ext cx="558358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Formal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Reasoning</a:t>
            </a:r>
          </a:p>
        </p:txBody>
      </p:sp>
    </p:spTree>
    <p:extLst>
      <p:ext uri="{BB962C8B-B14F-4D97-AF65-F5344CB8AC3E}">
        <p14:creationId xmlns:p14="http://schemas.microsoft.com/office/powerpoint/2010/main" val="388200522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Weaker vs. Stronger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= 17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is stronger than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&gt; 0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is prime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is neither stronger nor weaker than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is odd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is prime /\ x &gt; 2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is stronger than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is odd /\ x &gt; 2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…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801235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Strength and Hoare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Suppose: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{P}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S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{Q}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and</a:t>
            </a:r>
          </a:p>
          <a:p>
            <a:pPr lvl="1">
              <a:lnSpc>
                <a:spcPct val="100000"/>
              </a:lnSpc>
            </a:pP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weaker than some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and</a:t>
            </a:r>
          </a:p>
          <a:p>
            <a:pPr lvl="1">
              <a:lnSpc>
                <a:spcPct val="100000"/>
              </a:lnSpc>
            </a:pP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stronger than some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700" dirty="0">
                <a:latin typeface="Helvetica" charset="0"/>
                <a:ea typeface="Helvetica" charset="0"/>
                <a:cs typeface="Helvetica" charset="0"/>
              </a:rPr>
              <a:t>Then </a:t>
            </a:r>
            <a:r>
              <a:rPr lang="en-US" sz="27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{P1} </a:t>
            </a:r>
            <a:r>
              <a:rPr lang="en-US" sz="2700" b="1" dirty="0"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sz="27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{Q}</a:t>
            </a:r>
            <a:r>
              <a:rPr lang="en-US" sz="2700" dirty="0">
                <a:latin typeface="Helvetica" charset="0"/>
                <a:ea typeface="Helvetica" charset="0"/>
                <a:cs typeface="Helvetica" charset="0"/>
              </a:rPr>
              <a:t> and </a:t>
            </a:r>
            <a:r>
              <a:rPr lang="en-US" sz="27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{P}</a:t>
            </a:r>
            <a:r>
              <a:rPr lang="en-US" sz="2700" b="1" dirty="0">
                <a:latin typeface="Courier" charset="0"/>
                <a:ea typeface="Courier" charset="0"/>
                <a:cs typeface="Courier" charset="0"/>
              </a:rPr>
              <a:t> S </a:t>
            </a:r>
            <a:r>
              <a:rPr lang="en-US" sz="27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{Q1} </a:t>
            </a:r>
            <a:r>
              <a:rPr lang="en-US" sz="2700" dirty="0">
                <a:latin typeface="Helvetica" charset="0"/>
                <a:ea typeface="Helvetica" charset="0"/>
                <a:cs typeface="Helvetica" charset="0"/>
              </a:rPr>
              <a:t>and </a:t>
            </a:r>
            <a:r>
              <a:rPr lang="en-US" sz="27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{P1} </a:t>
            </a:r>
            <a:r>
              <a:rPr lang="en-US" sz="2700" b="1" dirty="0"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sz="27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{Q1}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Example:</a:t>
            </a:r>
          </a:p>
          <a:p>
            <a:pPr lvl="1"/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&gt;= 0</a:t>
            </a:r>
          </a:p>
          <a:p>
            <a:pPr lvl="1"/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&gt; 0</a:t>
            </a:r>
          </a:p>
          <a:p>
            <a:pPr lvl="1"/>
            <a:r>
              <a:rPr lang="en-US" sz="2500" b="1" dirty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x+1</a:t>
            </a:r>
          </a:p>
          <a:p>
            <a:pPr lvl="1"/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US" dirty="0">
                <a:cs typeface="Courier New" panose="02070309020205020404" pitchFamily="49" charset="0"/>
              </a:rPr>
              <a:t>     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 &gt; 0</a:t>
            </a:r>
          </a:p>
          <a:p>
            <a:pPr lvl="1"/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 &gt;= 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33365" y="5156946"/>
            <a:ext cx="3348317" cy="584775"/>
          </a:xfrm>
          <a:prstGeom prst="rect">
            <a:avLst/>
          </a:prstGeom>
          <a:solidFill>
            <a:srgbClr val="443B8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“Wiggle Room”</a:t>
            </a:r>
          </a:p>
        </p:txBody>
      </p:sp>
    </p:spTree>
    <p:extLst>
      <p:ext uri="{BB962C8B-B14F-4D97-AF65-F5344CB8AC3E}">
        <p14:creationId xmlns:p14="http://schemas.microsoft.com/office/powerpoint/2010/main" val="1899623003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Strength and Hoare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For backward reasoning, if we want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/>
              <a:t>, we could: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{P1}S{Q}</a:t>
            </a:r>
            <a:r>
              <a:rPr lang="en-US" dirty="0"/>
              <a:t>, then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=&gt; P1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/>
              <a:t>Better, we could just 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{P2}S{Q}</a:t>
            </a:r>
            <a:r>
              <a:rPr lang="en-US" dirty="0"/>
              <a:t> where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/>
              <a:t> is the </a:t>
            </a:r>
            <a:r>
              <a:rPr lang="en-US" i="1" dirty="0">
                <a:solidFill>
                  <a:srgbClr val="443B80"/>
                </a:solidFill>
              </a:rPr>
              <a:t>weakest precondition </a:t>
            </a:r>
            <a:r>
              <a:rPr lang="en-US" dirty="0"/>
              <a:t>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lvl="1"/>
            <a:r>
              <a:rPr lang="en-US" dirty="0"/>
              <a:t>Weakest means the most lenient assumptions such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will hold after executing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dirty="0"/>
          </a:p>
          <a:p>
            <a:pPr lvl="1"/>
            <a:r>
              <a:rPr lang="en-US" dirty="0"/>
              <a:t>Any precondition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such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/>
              <a:t> is valid will be stronger 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/>
              <a:t>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=&gt; P2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/>
              <a:t>Amazing (?): Without loops/methods, for any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, there exists a unique weakest precondition, written </a:t>
            </a:r>
            <a:r>
              <a:rPr lang="en-US" dirty="0" err="1">
                <a:solidFill>
                  <a:srgbClr val="443B80"/>
                </a:solidFill>
              </a:rPr>
              <a:t>wp</a:t>
            </a:r>
            <a:r>
              <a:rPr lang="en-US" dirty="0">
                <a:solidFill>
                  <a:srgbClr val="443B80"/>
                </a:solidFill>
              </a:rPr>
              <a:t>(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solidFill>
                  <a:srgbClr val="443B80"/>
                </a:solidFill>
              </a:rPr>
              <a:t>,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>
                <a:solidFill>
                  <a:srgbClr val="443B80"/>
                </a:solidFill>
              </a:rPr>
              <a:t>)</a:t>
            </a:r>
          </a:p>
          <a:p>
            <a:pPr lvl="1"/>
            <a:r>
              <a:rPr lang="en-US" dirty="0"/>
              <a:t>Like our general rules with backward reasoning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57148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Weakest Precondition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e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with each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replaced by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y*y;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/>
              <a:t>)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/>
              <a:t>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S1;S2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is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/>
              <a:t>,wp(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i.e., let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be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and overall </a:t>
            </a:r>
            <a:r>
              <a:rPr lang="en-US" dirty="0" err="1"/>
              <a:t>wp</a:t>
            </a:r>
            <a:r>
              <a:rPr lang="en-US" dirty="0"/>
              <a:t> is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(y=x+1; z=y+1;)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&gt; 2</a:t>
            </a:r>
            <a:r>
              <a:rPr lang="en-US" dirty="0"/>
              <a:t>) is 			       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(x + 1)+1 &gt; 2</a:t>
            </a:r>
            <a:r>
              <a:rPr lang="en-US" dirty="0"/>
              <a:t>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b S1 else S2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is this logical formula:</a:t>
            </a:r>
          </a:p>
          <a:p>
            <a:pPr algn="ctr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(b ∧ </a:t>
            </a:r>
            <a:r>
              <a:rPr lang="en-GB" dirty="0" err="1">
                <a:cs typeface="Courier New" panose="02070309020205020404" pitchFamily="49" charset="0"/>
              </a:rPr>
              <a:t>wp</a:t>
            </a:r>
            <a:r>
              <a:rPr lang="en-GB" dirty="0">
                <a:cs typeface="Courier New" panose="02070309020205020404" pitchFamily="49" charset="0"/>
              </a:rPr>
              <a:t>(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GB" b="1" dirty="0">
                <a:cs typeface="Courier New" panose="02070309020205020404" pitchFamily="49" charset="0"/>
              </a:rPr>
              <a:t>,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>
                <a:cs typeface="Courier New" panose="02070309020205020404" pitchFamily="49" charset="0"/>
              </a:rPr>
              <a:t>)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b="1" dirty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(!b ∧ </a:t>
            </a:r>
            <a:r>
              <a:rPr lang="en-GB" dirty="0" err="1">
                <a:cs typeface="Courier New" panose="02070309020205020404" pitchFamily="49" charset="0"/>
              </a:rPr>
              <a:t>wp</a:t>
            </a:r>
            <a:r>
              <a:rPr lang="en-GB" dirty="0">
                <a:cs typeface="Courier New" panose="02070309020205020404" pitchFamily="49" charset="0"/>
              </a:rPr>
              <a:t>(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GB" b="1" dirty="0">
                <a:cs typeface="Courier New" panose="02070309020205020404" pitchFamily="49" charset="0"/>
              </a:rPr>
              <a:t>,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>
                <a:cs typeface="Courier New" panose="02070309020205020404" pitchFamily="49" charset="0"/>
              </a:rPr>
              <a:t>)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000" dirty="0"/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/>
              <a:t>In any state, b will evaluate to either true or false…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/>
              <a:t>You can sometimes then simplify the result</a:t>
            </a:r>
          </a:p>
        </p:txBody>
      </p:sp>
    </p:spTree>
    <p:extLst>
      <p:ext uri="{BB962C8B-B14F-4D97-AF65-F5344CB8AC3E}">
        <p14:creationId xmlns:p14="http://schemas.microsoft.com/office/powerpoint/2010/main" val="1368136641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Simple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y*y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  then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/>
              <a:t>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3;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then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…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3;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sz="3600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y – 3;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y-3 = 10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13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x+1 = 13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926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Bigger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S is if (x &lt; 5) {</a:t>
            </a:r>
          </a:p>
          <a:p>
            <a:pPr lvl="1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       x = x*x;</a:t>
            </a:r>
          </a:p>
          <a:p>
            <a:pPr lvl="1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     } else {</a:t>
            </a:r>
          </a:p>
          <a:p>
            <a:pPr lvl="1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       x = x+1; </a:t>
            </a:r>
          </a:p>
          <a:p>
            <a:pPr lvl="1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     }</a:t>
            </a:r>
          </a:p>
          <a:p>
            <a:pPr lvl="1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Q is x &gt;= 9</a:t>
            </a:r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300" dirty="0"/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err="1">
                <a:latin typeface="Arial" charset="0"/>
              </a:rPr>
              <a:t>wp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S</a:t>
            </a:r>
            <a:r>
              <a:rPr lang="en-GB" sz="2200" dirty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</a:rPr>
              <a:t>= (</a:t>
            </a:r>
            <a:r>
              <a:rPr lang="en-GB" sz="2200" b="1" dirty="0">
                <a:latin typeface="Courier New" pitchFamily="49" charset="0"/>
              </a:rPr>
              <a:t>x &lt; 5</a:t>
            </a:r>
            <a:r>
              <a:rPr lang="en-GB" sz="2200" dirty="0">
                <a:latin typeface="Symbol" pitchFamily="18" charset="2"/>
              </a:rPr>
              <a:t></a:t>
            </a:r>
            <a:r>
              <a:rPr lang="en-GB" sz="2200" dirty="0">
                <a:latin typeface="OpenSymbol" pitchFamily="2" charset="0"/>
              </a:rPr>
              <a:t>∧</a:t>
            </a:r>
            <a:r>
              <a:rPr lang="en-GB" sz="2200" dirty="0">
                <a:latin typeface="Symbol" pitchFamily="18" charset="2"/>
              </a:rPr>
              <a:t></a:t>
            </a:r>
            <a:r>
              <a:rPr lang="en-GB" sz="2200" dirty="0" err="1">
                <a:latin typeface="Arial" charset="0"/>
              </a:rPr>
              <a:t>wp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x*x;</a:t>
            </a:r>
            <a:r>
              <a:rPr lang="en-GB" sz="2200" dirty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>
                <a:latin typeface="Arial" charset="0"/>
              </a:rPr>
              <a:t>))	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  <a:ea typeface="OpenSymbol"/>
              </a:rPr>
              <a:t>   </a:t>
            </a:r>
            <a:r>
              <a:rPr lang="en-GB" sz="2200" dirty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(</a:t>
            </a:r>
            <a:r>
              <a:rPr lang="en-GB" sz="2200" b="1" dirty="0">
                <a:latin typeface="Courier New" pitchFamily="49" charset="0"/>
              </a:rPr>
              <a:t>x &gt;= 5 </a:t>
            </a:r>
            <a:r>
              <a:rPr lang="en-GB" sz="2200" dirty="0">
                <a:latin typeface="Symbol" pitchFamily="18" charset="2"/>
              </a:rPr>
              <a:t></a:t>
            </a:r>
            <a:r>
              <a:rPr lang="en-GB" sz="2200" dirty="0">
                <a:latin typeface="OpenSymbol" pitchFamily="2" charset="0"/>
              </a:rPr>
              <a:t>∧</a:t>
            </a:r>
            <a:r>
              <a:rPr lang="en-GB" sz="2200" dirty="0">
                <a:latin typeface="Symbol" pitchFamily="18" charset="2"/>
              </a:rPr>
              <a:t></a:t>
            </a:r>
            <a:r>
              <a:rPr lang="en-GB" sz="2200" dirty="0" err="1">
                <a:latin typeface="Arial" charset="0"/>
              </a:rPr>
              <a:t>wp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x+1;</a:t>
            </a:r>
            <a:r>
              <a:rPr lang="en-GB" sz="2200" dirty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>
                <a:latin typeface="Arial" charset="0"/>
              </a:rPr>
              <a:t>))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</a:rPr>
              <a:t>= 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&lt; 5 ∧ x*x &gt;= 9</a:t>
            </a:r>
            <a:r>
              <a:rPr lang="en-GB" sz="2200" dirty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</a:rPr>
              <a:t>   	</a:t>
            </a:r>
            <a:r>
              <a:rPr lang="en-GB" sz="2200" dirty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 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5 ∧ x+1 &gt;= 9</a:t>
            </a:r>
            <a:r>
              <a:rPr lang="en-GB" sz="2200" dirty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</a:rPr>
              <a:t>= 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&lt;= -3</a:t>
            </a:r>
            <a:r>
              <a:rPr lang="en-GB" sz="2200" dirty="0">
                <a:latin typeface="Arial" charset="0"/>
                <a:sym typeface="Symbol"/>
              </a:rPr>
              <a:t>)  </a:t>
            </a:r>
            <a:r>
              <a:rPr lang="en-GB" sz="2200" dirty="0">
                <a:latin typeface="OpenSymbol"/>
                <a:ea typeface="OpenSymbol"/>
              </a:rPr>
              <a:t>∨ 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3 ∧ x &lt; 5</a:t>
            </a:r>
            <a:r>
              <a:rPr lang="en-GB" sz="2200" dirty="0">
                <a:latin typeface="Arial" charset="0"/>
              </a:rPr>
              <a:t>)</a:t>
            </a:r>
            <a:r>
              <a:rPr lang="en-GB" sz="2200" dirty="0">
                <a:latin typeface="OpenSymbol"/>
              </a:rPr>
              <a:t> 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OpenSymbol"/>
                <a:ea typeface="OpenSymbol"/>
              </a:rPr>
              <a:t>    ∨ 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8</a:t>
            </a:r>
            <a:r>
              <a:rPr lang="en-GB" sz="2200" dirty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dirty="0">
              <a:latin typeface="Arial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4199466" y="5844671"/>
            <a:ext cx="4419600" cy="674132"/>
            <a:chOff x="4191000" y="5638800"/>
            <a:chExt cx="4419600" cy="6741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191000" y="5791200"/>
              <a:ext cx="4419600" cy="1588"/>
            </a:xfrm>
            <a:prstGeom prst="straightConnector1">
              <a:avLst/>
            </a:prstGeom>
            <a:ln w="127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4267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572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876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5181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486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791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6096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6400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705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7010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7315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7620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7924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8229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1997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045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-3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093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41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86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20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96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791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056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315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10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00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924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32714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rot="10800000">
              <a:off x="41910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6553200" y="5791200"/>
              <a:ext cx="609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80772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7141464" y="5766816"/>
              <a:ext cx="45720" cy="45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84557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Conditionals Review</a:t>
            </a:r>
          </a:p>
        </p:txBody>
      </p:sp>
      <p:sp>
        <p:nvSpPr>
          <p:cNvPr id="38" name="Text Placeholder 4"/>
          <p:cNvSpPr txBox="1">
            <a:spLocks/>
          </p:cNvSpPr>
          <p:nvPr/>
        </p:nvSpPr>
        <p:spPr bwMode="auto">
          <a:xfrm>
            <a:off x="762000" y="1535113"/>
            <a:ext cx="40401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Forward reasoning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0" y="2174875"/>
            <a:ext cx="4040188" cy="395128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{P}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{P ∧ 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{Q1}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{P ∧ !B}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{Q2}</a:t>
            </a:r>
          </a:p>
          <a:p>
            <a:pPr marL="0" indent="0">
              <a:buNone/>
            </a:pPr>
            <a:r>
              <a:rPr lang="en-US" sz="2000" dirty="0"/>
              <a:t>{Q1 ∨ Q2}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0" name="Text Placeholder 5"/>
          <p:cNvSpPr txBox="1">
            <a:spLocks/>
          </p:cNvSpPr>
          <p:nvPr/>
        </p:nvSpPr>
        <p:spPr>
          <a:xfrm>
            <a:off x="4949825" y="1535113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/>
              <a:t>Backward reasoning</a:t>
            </a:r>
          </a:p>
        </p:txBody>
      </p:sp>
      <p:sp>
        <p:nvSpPr>
          <p:cNvPr id="41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953000" y="2174875"/>
            <a:ext cx="4495800" cy="39512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{ (B ∧ </a:t>
            </a:r>
            <a:r>
              <a:rPr lang="en-US" sz="2000" dirty="0" err="1"/>
              <a:t>wp</a:t>
            </a:r>
            <a:r>
              <a:rPr lang="en-US" sz="2000" dirty="0"/>
              <a:t>(S1, Q))  </a:t>
            </a:r>
          </a:p>
          <a:p>
            <a:pPr marL="0" indent="0">
              <a:buNone/>
            </a:pPr>
            <a:r>
              <a:rPr lang="en-US" sz="2000" dirty="0"/>
              <a:t>   ∨  (!B ∧ </a:t>
            </a:r>
            <a:r>
              <a:rPr lang="en-US" sz="2000" dirty="0" err="1"/>
              <a:t>wp</a:t>
            </a:r>
            <a:r>
              <a:rPr lang="en-US" sz="2000" dirty="0"/>
              <a:t>(S2, Q))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(S1,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(S2,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dirty="0"/>
              <a:t>{Q}</a:t>
            </a:r>
          </a:p>
        </p:txBody>
      </p:sp>
    </p:spTree>
    <p:extLst>
      <p:ext uri="{BB962C8B-B14F-4D97-AF65-F5344CB8AC3E}">
        <p14:creationId xmlns:p14="http://schemas.microsoft.com/office/powerpoint/2010/main" val="547353292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“Correct”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If </a:t>
            </a:r>
            <a:r>
              <a:rPr lang="en-GB" dirty="0" err="1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wp</a:t>
            </a:r>
            <a:r>
              <a:rPr lang="en-GB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GB" dirty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GB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, Q) </a:t>
            </a:r>
            <a:r>
              <a:rPr lang="en-GB" dirty="0"/>
              <a:t>is </a:t>
            </a:r>
            <a:r>
              <a:rPr lang="en-GB" i="1" dirty="0">
                <a:solidFill>
                  <a:srgbClr val="443B80"/>
                </a:solidFill>
              </a:rPr>
              <a:t>true</a:t>
            </a:r>
            <a:r>
              <a:rPr lang="en-GB" dirty="0"/>
              <a:t>, then executing </a:t>
            </a:r>
            <a:r>
              <a:rPr lang="en-GB" dirty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GB" dirty="0"/>
              <a:t> will always produce a state where </a:t>
            </a:r>
            <a:r>
              <a:rPr lang="en-GB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GB" dirty="0"/>
              <a:t> holds, since true holds for every program state.</a:t>
            </a:r>
          </a:p>
        </p:txBody>
      </p:sp>
    </p:spTree>
    <p:extLst>
      <p:ext uri="{BB962C8B-B14F-4D97-AF65-F5344CB8AC3E}">
        <p14:creationId xmlns:p14="http://schemas.microsoft.com/office/powerpoint/2010/main" val="1482847728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Oops</a:t>
            </a:r>
            <a:r>
              <a:rPr lang="en-US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! Forward Bug</a:t>
            </a:r>
            <a:r>
              <a:rPr lang="is-I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…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With forward reasoning, </a:t>
            </a:r>
            <a:r>
              <a:rPr lang="en-US"/>
              <a:t>our intuitve rule for </a:t>
            </a:r>
            <a:r>
              <a:rPr lang="en-US" dirty="0"/>
              <a:t>assignment is </a:t>
            </a:r>
            <a:r>
              <a:rPr lang="en-US" dirty="0">
                <a:solidFill>
                  <a:srgbClr val="FF0000"/>
                </a:solidFill>
              </a:rPr>
              <a:t>wrong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Changing a variable can affect other assumptions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w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x = 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 = x + y 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y = 3;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 = x + y ∧ x = 4 ∧ y = 3}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      But clearly we do not know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 = 7 </a:t>
            </a:r>
            <a:r>
              <a:rPr lang="en-US" dirty="0"/>
              <a:t>(!!!)</a:t>
            </a:r>
          </a:p>
        </p:txBody>
      </p:sp>
    </p:spTree>
    <p:extLst>
      <p:ext uri="{BB962C8B-B14F-4D97-AF65-F5344CB8AC3E}">
        <p14:creationId xmlns:p14="http://schemas.microsoft.com/office/powerpoint/2010/main" val="1209122237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Fixing Forward Assignment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When you assign to a variable, you need to replace all other uses of the variable in the post-condition with a different “fresh” variable, so that you refer to the “old contents”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Corrected example: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w=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 = x1 + y 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y=3;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 = x1 + y1 ∧ x = 4 ∧ y = 3}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1433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Formalization and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292135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Geometry gives us incredible power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Lets us represent shapes symbolically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Provides basic truths about these shapes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Gives rules to combine small truths into bigger truths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8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Geometric proofs often establish </a:t>
            </a:r>
            <a:r>
              <a:rPr lang="en-US" i="1" dirty="0">
                <a:latin typeface="Helvetica" charset="0"/>
                <a:ea typeface="Helvetica" charset="0"/>
                <a:cs typeface="Helvetica" charset="0"/>
              </a:rPr>
              <a:t>general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truths</a:t>
            </a:r>
          </a:p>
        </p:txBody>
      </p:sp>
      <p:sp>
        <p:nvSpPr>
          <p:cNvPr id="4" name="Triangle 3"/>
          <p:cNvSpPr/>
          <p:nvPr/>
        </p:nvSpPr>
        <p:spPr>
          <a:xfrm>
            <a:off x="1315955" y="4712031"/>
            <a:ext cx="1201271" cy="1075764"/>
          </a:xfrm>
          <a:prstGeom prst="triangle">
            <a:avLst>
              <a:gd name="adj" fmla="val 0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" name="Triangle 4"/>
          <p:cNvSpPr/>
          <p:nvPr/>
        </p:nvSpPr>
        <p:spPr>
          <a:xfrm>
            <a:off x="3787933" y="4663261"/>
            <a:ext cx="1306286" cy="1148063"/>
          </a:xfrm>
          <a:prstGeom prst="triangle">
            <a:avLst>
              <a:gd name="adj" fmla="val 70192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0291" y="4613127"/>
            <a:ext cx="2336199" cy="9978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2130" y="5633560"/>
            <a:ext cx="2384360" cy="8854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87603" y="5260340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44807" y="4688667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q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80877" y="5298848"/>
            <a:ext cx="327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9318" y="4957525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6031" y="4708130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50824" y="5298848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5352" y="5965592"/>
            <a:ext cx="1972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a</a:t>
            </a:r>
            <a:r>
              <a:rPr lang="en-US" sz="3200" baseline="30000"/>
              <a:t>2</a:t>
            </a:r>
            <a:r>
              <a:rPr lang="en-US" sz="3200"/>
              <a:t> + b</a:t>
            </a:r>
            <a:r>
              <a:rPr lang="en-US" sz="3200" baseline="30000"/>
              <a:t>2</a:t>
            </a:r>
            <a:r>
              <a:rPr lang="en-US" sz="3200"/>
              <a:t> = c</a:t>
            </a:r>
            <a:r>
              <a:rPr lang="en-US" sz="3200" baseline="30000"/>
              <a:t>2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321924" y="5937542"/>
            <a:ext cx="2558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 + q + r = 180</a:t>
            </a:r>
          </a:p>
        </p:txBody>
      </p:sp>
    </p:spTree>
    <p:extLst>
      <p:ext uri="{BB962C8B-B14F-4D97-AF65-F5344CB8AC3E}">
        <p14:creationId xmlns:p14="http://schemas.microsoft.com/office/powerpoint/2010/main" val="900716546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Useful Example: Swap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Name initial contents so we can refer to them in the post-condition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 in the formulas: these “names” are not in the program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these extra variables to avoid “forgetting” “connections”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=x}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x = y;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 = y ∧ y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y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3920251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Formalization and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Formal reasoning provides tradeoffs</a:t>
            </a:r>
          </a:p>
          <a:p>
            <a:pPr lvl="1">
              <a:lnSpc>
                <a:spcPct val="100000"/>
              </a:lnSpc>
              <a:buFont typeface=".AppleSystemUIFont" charset="0"/>
              <a:buChar char="+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Establish truth for many (possibly infinite) cases</a:t>
            </a:r>
          </a:p>
          <a:p>
            <a:pPr lvl="1">
              <a:lnSpc>
                <a:spcPct val="100000"/>
              </a:lnSpc>
              <a:buFont typeface=".AppleSystemUIFont" charset="0"/>
              <a:buChar char="+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Know properties ahead of time, before object exists</a:t>
            </a:r>
          </a:p>
          <a:p>
            <a:pPr lvl="1">
              <a:lnSpc>
                <a:spcPct val="100000"/>
              </a:lnSpc>
              <a:buFont typeface=".AppleSystemUIFont" charset="0"/>
              <a:buChar char="-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Requires abstract reasoning and careful thinking</a:t>
            </a:r>
          </a:p>
          <a:p>
            <a:pPr lvl="1">
              <a:lnSpc>
                <a:spcPct val="100000"/>
              </a:lnSpc>
              <a:buFont typeface=".AppleSystemUIFont" charset="0"/>
              <a:buChar char="-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Need basic truths and rules for combining truths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8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Today: develop formal reasoning for programs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What is true about a program’s state as it executes?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How do basic constructs change what’s true?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Two flavors of reasoning: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forward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and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backward</a:t>
            </a:r>
            <a:endParaRPr lang="en-US" dirty="0">
              <a:solidFill>
                <a:srgbClr val="443B8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34293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Reasoning About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What is true of a program’s state as it executes?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Given initial assumption or final goal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Examples: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If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x &gt; 0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initially, then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== 0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when loop exits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Contents of array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arr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refers to are sorted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Except at one program point,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x + y == z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For all instances of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Node n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,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is-IS" b="1" dirty="0">
                <a:latin typeface="Courier" charset="0"/>
                <a:ea typeface="Courier" charset="0"/>
                <a:cs typeface="Courier" charset="0"/>
              </a:rPr>
              <a:t>n.next == null </a:t>
            </a:r>
            <a:r>
              <a:rPr lang="is-IS" b="1" dirty="0">
                <a:latin typeface="Helvetica" charset="0"/>
                <a:ea typeface="Helvetica" charset="0"/>
                <a:cs typeface="Helvetica" charset="0"/>
              </a:rPr>
              <a:t>\/</a:t>
            </a:r>
            <a:r>
              <a:rPr lang="is-IS" b="1" dirty="0">
                <a:latin typeface="Courier" charset="0"/>
                <a:ea typeface="Courier" charset="0"/>
                <a:cs typeface="Courier" charset="0"/>
              </a:rPr>
              <a:t> n.next.prev == n</a:t>
            </a:r>
          </a:p>
          <a:p>
            <a:pPr lvl="1">
              <a:lnSpc>
                <a:spcPct val="100000"/>
              </a:lnSpc>
            </a:pP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…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0495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Why Reason About Programs?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Essential complement to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testing</a:t>
            </a:r>
            <a:endParaRPr lang="en-US" dirty="0">
              <a:solidFill>
                <a:srgbClr val="443B8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Testing shows specific result for a specific input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Proof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shows general result for entire class of inputs</a:t>
            </a:r>
          </a:p>
          <a:p>
            <a:pPr lvl="1">
              <a:lnSpc>
                <a:spcPct val="100000"/>
              </a:lnSpc>
            </a:pP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Guarantee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code works for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any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valid input 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Can only prove correct code, proving uncovers bugs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Provides deeper understanding of why code is correct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Precisely stating assumptions is essence of spec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“Callers must not pass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null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as an argument”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“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Callee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will always return an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unaliased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object”</a:t>
            </a:r>
          </a:p>
        </p:txBody>
      </p:sp>
    </p:spTree>
    <p:extLst>
      <p:ext uri="{BB962C8B-B14F-4D97-AF65-F5344CB8AC3E}">
        <p14:creationId xmlns:p14="http://schemas.microsoft.com/office/powerpoint/2010/main" val="193226515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Why Reason About Programs?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26440" y="1622642"/>
            <a:ext cx="7691120" cy="4978964"/>
            <a:chOff x="726440" y="3355487"/>
            <a:chExt cx="7691120" cy="4978964"/>
          </a:xfrm>
        </p:grpSpPr>
        <p:sp>
          <p:nvSpPr>
            <p:cNvPr id="6" name="TextBox 5"/>
            <p:cNvSpPr txBox="1"/>
            <p:nvPr/>
          </p:nvSpPr>
          <p:spPr>
            <a:xfrm>
              <a:off x="726440" y="3355487"/>
              <a:ext cx="7691120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443B80"/>
                  </a:solidFill>
                </a:rPr>
                <a:t>“Today a usual technique is to make a program and then to test it. </a:t>
              </a:r>
              <a:r>
                <a:rPr lang="en-US" sz="2800" b="1" i="1" dirty="0">
                  <a:solidFill>
                    <a:srgbClr val="443B80"/>
                  </a:solidFill>
                </a:rPr>
                <a:t>While program testing can be a very effective way to show the presence of bugs, it is hopelessly inadequate for showing their absence. </a:t>
              </a:r>
              <a:r>
                <a:rPr lang="en-US" sz="2800" dirty="0">
                  <a:solidFill>
                    <a:srgbClr val="443B80"/>
                  </a:solidFill>
                </a:rPr>
                <a:t>The only effective way to raise the confidence level of a program significantly is to give a convincing proof of its correctness. ”</a:t>
              </a:r>
              <a:endParaRPr lang="en-US" sz="2800" i="1" dirty="0">
                <a:solidFill>
                  <a:srgbClr val="443B80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1100" y="6163282"/>
              <a:ext cx="1172455" cy="165923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581226" y="7811231"/>
              <a:ext cx="26122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>
                  <a:solidFill>
                    <a:srgbClr val="443B81"/>
                  </a:solidFill>
                </a:rPr>
                <a:t>-- </a:t>
              </a:r>
              <a:r>
                <a:rPr lang="en-US" sz="2800" i="1" dirty="0" err="1">
                  <a:solidFill>
                    <a:srgbClr val="443B81"/>
                  </a:solidFill>
                </a:rPr>
                <a:t>Dijkstra</a:t>
              </a:r>
              <a:r>
                <a:rPr lang="en-US" sz="2800" i="1" dirty="0">
                  <a:solidFill>
                    <a:srgbClr val="443B81"/>
                  </a:solidFill>
                </a:rPr>
                <a:t> (1972)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655784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Our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Hoare Logic,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an approach developed in the 70’s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Focus on core: assignments, conditionals, loops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Omit complex constructs like objects and methods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Today: the basics for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assign, sequence,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if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in 3 steps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High-level intuition for forward and backward reasoning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Precisely define assertions, preconditions, etc.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Define weaker/stronger and weakest precondition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Next lecture: loops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56355" y="3990623"/>
            <a:ext cx="321733" cy="321733"/>
          </a:xfrm>
          <a:prstGeom prst="rightArrow">
            <a:avLst/>
          </a:prstGeom>
          <a:solidFill>
            <a:srgbClr val="443B8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29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1825</TotalTime>
  <Words>2888</Words>
  <Application>Microsoft Macintosh PowerPoint</Application>
  <PresentationFormat>On-screen Show (4:3)</PresentationFormat>
  <Paragraphs>500</Paragraphs>
  <Slides>40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.AppleSystemUIFont</vt:lpstr>
      <vt:lpstr>Arial</vt:lpstr>
      <vt:lpstr>Calibri</vt:lpstr>
      <vt:lpstr>Calibri Light</vt:lpstr>
      <vt:lpstr>Courier</vt:lpstr>
      <vt:lpstr>Courier New</vt:lpstr>
      <vt:lpstr>Helvetica</vt:lpstr>
      <vt:lpstr>OpenSymbol</vt:lpstr>
      <vt:lpstr>Symbol</vt:lpstr>
      <vt:lpstr>Office Theme</vt:lpstr>
      <vt:lpstr>CSE 331 Software Design and Implementation</vt:lpstr>
      <vt:lpstr>Announcements</vt:lpstr>
      <vt:lpstr>PowerPoint Presentation</vt:lpstr>
      <vt:lpstr>Formalization and Reasoning</vt:lpstr>
      <vt:lpstr>Formalization and Reasoning</vt:lpstr>
      <vt:lpstr>Reasoning About Programs</vt:lpstr>
      <vt:lpstr>Why Reason About Programs?</vt:lpstr>
      <vt:lpstr>Why Reason About Programs?</vt:lpstr>
      <vt:lpstr>Our Approach</vt:lpstr>
      <vt:lpstr>How Does This Get Used?</vt:lpstr>
      <vt:lpstr>Forward Reasoning Example</vt:lpstr>
      <vt:lpstr>Backward Reasoning Example</vt:lpstr>
      <vt:lpstr>Forward vs. Backward</vt:lpstr>
      <vt:lpstr>Forward vs. Backward</vt:lpstr>
      <vt:lpstr>Conditionals</vt:lpstr>
      <vt:lpstr>Conditional Example (Fwd)</vt:lpstr>
      <vt:lpstr>Our Approach</vt:lpstr>
      <vt:lpstr>Notation and Terminology</vt:lpstr>
      <vt:lpstr>Notation and Terminology</vt:lpstr>
      <vt:lpstr>Assertion Semantics (Meaning)</vt:lpstr>
      <vt:lpstr>Hoare Triples</vt:lpstr>
      <vt:lpstr>Hoare Triple Examples</vt:lpstr>
      <vt:lpstr>Aside: assert in Java</vt:lpstr>
      <vt:lpstr>The General Rules</vt:lpstr>
      <vt:lpstr>Basic Rule: Assignment</vt:lpstr>
      <vt:lpstr>Combining Rule: Sequence</vt:lpstr>
      <vt:lpstr>Combining Rule: Conditional</vt:lpstr>
      <vt:lpstr>Our Approach</vt:lpstr>
      <vt:lpstr>Weaker vs. Stronger</vt:lpstr>
      <vt:lpstr>Weaker vs. Stronger Examples</vt:lpstr>
      <vt:lpstr>Strength and Hoare Logic</vt:lpstr>
      <vt:lpstr>Strength and Hoare Logic</vt:lpstr>
      <vt:lpstr>Weakest Precondition</vt:lpstr>
      <vt:lpstr>Simple Examples</vt:lpstr>
      <vt:lpstr>Bigger Example</vt:lpstr>
      <vt:lpstr>Conditionals Review</vt:lpstr>
      <vt:lpstr>“Correct”</vt:lpstr>
      <vt:lpstr>Oops! Forward Bug…</vt:lpstr>
      <vt:lpstr>Fixing Forward Assignment</vt:lpstr>
      <vt:lpstr>Useful Example: Swap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Zachary L. Tatlock</dc:creator>
  <cp:lastModifiedBy>Zachary L. Tatlock</cp:lastModifiedBy>
  <cp:revision>89</cp:revision>
  <dcterms:created xsi:type="dcterms:W3CDTF">2016-01-06T02:58:08Z</dcterms:created>
  <dcterms:modified xsi:type="dcterms:W3CDTF">2018-03-28T15:34:25Z</dcterms:modified>
</cp:coreProperties>
</file>