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47" r:id="rId2"/>
    <p:sldId id="360" r:id="rId3"/>
    <p:sldId id="361" r:id="rId4"/>
    <p:sldId id="448" r:id="rId5"/>
    <p:sldId id="399" r:id="rId6"/>
    <p:sldId id="449" r:id="rId7"/>
    <p:sldId id="362" r:id="rId8"/>
    <p:sldId id="364" r:id="rId9"/>
    <p:sldId id="365" r:id="rId10"/>
    <p:sldId id="366" r:id="rId11"/>
    <p:sldId id="400" r:id="rId12"/>
    <p:sldId id="367" r:id="rId13"/>
    <p:sldId id="368" r:id="rId14"/>
    <p:sldId id="369" r:id="rId15"/>
    <p:sldId id="402" r:id="rId16"/>
    <p:sldId id="370" r:id="rId17"/>
    <p:sldId id="404" r:id="rId18"/>
    <p:sldId id="405" r:id="rId19"/>
    <p:sldId id="407" r:id="rId20"/>
    <p:sldId id="373" r:id="rId21"/>
    <p:sldId id="450" r:id="rId22"/>
    <p:sldId id="376" r:id="rId23"/>
    <p:sldId id="377" r:id="rId24"/>
    <p:sldId id="409" r:id="rId25"/>
    <p:sldId id="412" r:id="rId26"/>
    <p:sldId id="413" r:id="rId27"/>
    <p:sldId id="414" r:id="rId28"/>
    <p:sldId id="451" r:id="rId29"/>
  </p:sldIdLst>
  <p:sldSz cx="9144000" cy="6858000" type="screen4x3"/>
  <p:notesSz cx="9220200" cy="69342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4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E" initials="" lastIdx="0" clrIdx="0"/>
  <p:cmAuthor id="1" name="Michael Ernst" initials="ME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443B80"/>
    <a:srgbClr val="800080"/>
    <a:srgbClr val="FFFF99"/>
    <a:srgbClr val="FFFF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65" autoAdjust="0"/>
    <p:restoredTop sz="84535" autoAdjust="0"/>
  </p:normalViewPr>
  <p:slideViewPr>
    <p:cSldViewPr>
      <p:cViewPr varScale="1">
        <p:scale>
          <a:sx n="90" d="100"/>
          <a:sy n="90" d="100"/>
        </p:scale>
        <p:origin x="14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184"/>
        <p:guide pos="29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tags" Target="tags/tag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commentAuthors" Target="commentAuthors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587949"/>
            <a:ext cx="3995820" cy="34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24381" y="6587949"/>
            <a:ext cx="3995819" cy="34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13-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995820" cy="34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24381" y="1"/>
            <a:ext cx="3995819" cy="34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6550" y="520700"/>
            <a:ext cx="3467100" cy="2600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28560" y="3293975"/>
            <a:ext cx="6763081" cy="3119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87949"/>
            <a:ext cx="3995820" cy="34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24381" y="6587949"/>
            <a:ext cx="3995819" cy="34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two occurrences of E are totally distinct and independent on this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81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number of students</a:t>
            </a:r>
            <a:r>
              <a:rPr lang="en-US" baseline="0" dirty="0" smtClean="0"/>
              <a:t> didn’t understand the static keyword.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00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both type variables were named</a:t>
            </a:r>
            <a:r>
              <a:rPr lang="en-US" baseline="0" dirty="0" smtClean="0"/>
              <a:t> T, students were confused.</a:t>
            </a:r>
          </a:p>
          <a:p>
            <a:r>
              <a:rPr lang="en-US" baseline="0" dirty="0" smtClean="0"/>
              <a:t>The “static” keyword confused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4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443B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43B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6190" y="5770880"/>
            <a:ext cx="4071620" cy="56896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Michael Ernst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 /  Winter 2017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960880"/>
          </a:xfrm>
          <a:prstGeom prst="rect">
            <a:avLst/>
          </a:prstGeom>
          <a:solidFill>
            <a:srgbClr val="443B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19"/>
            <a:ext cx="7772400" cy="142478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CSE 331</a:t>
            </a:r>
            <a:br>
              <a:rPr lang="en-US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Software Design and Implementation</a:t>
            </a:r>
            <a:endParaRPr lang="en-US" sz="4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5460" y="2917597"/>
            <a:ext cx="8133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Helvetica" charset="0"/>
                <a:ea typeface="Helvetica" charset="0"/>
                <a:cs typeface="Helvetica" charset="0"/>
              </a:rPr>
              <a:t>Lecture 13</a:t>
            </a:r>
          </a:p>
          <a:p>
            <a:pPr algn="ctr"/>
            <a:r>
              <a:rPr lang="en-US" sz="5400" dirty="0" smtClean="0">
                <a:latin typeface="Helvetica" charset="0"/>
                <a:ea typeface="Helvetica" charset="0"/>
                <a:cs typeface="Helvetica" charset="0"/>
              </a:rPr>
              <a:t>Generics</a:t>
            </a:r>
            <a:r>
              <a:rPr lang="en-US" sz="5400" dirty="0" smtClean="0"/>
              <a:t>⟨</a:t>
            </a:r>
            <a:r>
              <a:rPr lang="en-US" sz="5400" dirty="0" smtClean="0">
                <a:latin typeface="Helvetica" charset="0"/>
                <a:ea typeface="Helvetica" charset="0"/>
                <a:cs typeface="Helvetica" charset="0"/>
              </a:rPr>
              <a:t>1</a:t>
            </a:r>
            <a:r>
              <a:rPr lang="en-US" sz="5400" dirty="0" smtClean="0"/>
              <a:t>⟩</a:t>
            </a:r>
            <a:endParaRPr lang="en-US" sz="5400" dirty="0" smtClean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2864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Restricting instantiations by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add1(new 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add2(new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error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 smtClean="0"/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List1&lt;Date&gt;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Date is a subtype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of Object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List2&lt;Date&gt;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error,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Date is not a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// subtype of Number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7086600" y="2667000"/>
            <a:ext cx="1828800" cy="457200"/>
          </a:xfrm>
          <a:prstGeom prst="wedgeRectCallout">
            <a:avLst>
              <a:gd name="adj1" fmla="val -137542"/>
              <a:gd name="adj2" fmla="val 190416"/>
            </a:avLst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Upper </a:t>
            </a:r>
            <a:r>
              <a:rPr lang="en-US" sz="2000" smtClean="0">
                <a:solidFill>
                  <a:schemeClr val="tx1"/>
                </a:solidFill>
              </a:rPr>
              <a:t>bounds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6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305800" cy="1143000"/>
          </a:xfrm>
        </p:spPr>
        <p:txBody>
          <a:bodyPr/>
          <a:lstStyle/>
          <a:p>
            <a:r>
              <a:rPr lang="en-US" dirty="0"/>
              <a:t>Declaring and instantiating </a:t>
            </a:r>
            <a:r>
              <a:rPr lang="en-US" dirty="0" smtClean="0"/>
              <a:t>generics:</a:t>
            </a:r>
            <a:br>
              <a:rPr lang="en-US" dirty="0" smtClean="0"/>
            </a:br>
            <a:r>
              <a:rPr lang="en-US" dirty="0" smtClean="0"/>
              <a:t>syntax with bounds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TypeBound1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...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TypeBoundN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lvl="1"/>
            <a:r>
              <a:rPr lang="en-US" sz="2000" dirty="0">
                <a:latin typeface="+mj-lt"/>
                <a:cs typeface="Courier New" pitchFamily="49" charset="0"/>
              </a:rPr>
              <a:t>(same for interface definitions)</a:t>
            </a:r>
          </a:p>
          <a:p>
            <a:pPr lvl="1"/>
            <a:r>
              <a:rPr lang="en-US" sz="2000" dirty="0">
                <a:latin typeface="+mj-lt"/>
                <a:cs typeface="Courier New" pitchFamily="49" charset="0"/>
              </a:rPr>
              <a:t>(default upper bound is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>
                <a:latin typeface="+mj-lt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Date&gt;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+mj-lt"/>
                <a:cs typeface="Courier New" pitchFamily="49" charset="0"/>
              </a:rPr>
              <a:t>Compile-time error if type is not a subtype of the upper bound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04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Using type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Code can perform any operation permitted by the bound</a:t>
            </a:r>
          </a:p>
          <a:p>
            <a:pPr lvl="1"/>
            <a:r>
              <a:rPr lang="en-US" sz="2000" dirty="0" smtClean="0"/>
              <a:t>Because we know all instantiations will be subtypes!</a:t>
            </a:r>
          </a:p>
          <a:p>
            <a:pPr lvl="1"/>
            <a:r>
              <a:rPr lang="en-US" sz="2000" dirty="0" smtClean="0"/>
              <a:t>An enforced precondition on type instantiations</a:t>
            </a:r>
          </a:p>
          <a:p>
            <a:endParaRPr lang="en-US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Object&gt;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compiler error, E might not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	//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Number&gt;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since Number and its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       // subtypes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5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Graph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implements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private final Map&lt;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 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node2neighbors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Graph(Set&lt;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nodes</a:t>
            </a:r>
            <a:r>
              <a:rPr lang="en-US" sz="2000" b="1" dirty="0">
                <a:latin typeface="Courier New" pitchFamily="49" charset="0"/>
              </a:rPr>
              <a:t>, Set&lt;Tuple&lt;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edges</a:t>
            </a:r>
            <a:r>
              <a:rPr lang="en-US" sz="2000" b="1" dirty="0">
                <a:latin typeface="Courier New" pitchFamily="49" charset="0"/>
              </a:rPr>
              <a:t>){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Path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P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Path&lt;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P</a:t>
            </a:r>
            <a:r>
              <a:rPr lang="en-US" sz="2000" b="1" dirty="0">
                <a:latin typeface="Courier New" pitchFamily="49" charset="0"/>
              </a:rPr>
              <a:t>&gt;&gt;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extends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&gt;, Comparable&lt;Path&lt;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>
                <a:latin typeface="Courier New" pitchFamily="49" charset="0"/>
              </a:rPr>
              <a:t>&gt;&gt;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Iterator&lt;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iterator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2000" dirty="0"/>
              <a:t>Do </a:t>
            </a:r>
            <a:r>
              <a:rPr lang="en-US" sz="2000" b="1" i="1" dirty="0">
                <a:solidFill>
                  <a:srgbClr val="C00000"/>
                </a:solidFill>
              </a:rPr>
              <a:t>NOT</a:t>
            </a:r>
            <a:r>
              <a:rPr lang="en-US" sz="2000" dirty="0">
                <a:solidFill>
                  <a:srgbClr val="FF8000"/>
                </a:solidFill>
              </a:rPr>
              <a:t> </a:t>
            </a:r>
            <a:r>
              <a:rPr lang="en-US" sz="2000" dirty="0"/>
              <a:t>copy/paste </a:t>
            </a:r>
            <a:r>
              <a:rPr lang="en-US" sz="2000" dirty="0" smtClean="0"/>
              <a:t>this </a:t>
            </a:r>
            <a:r>
              <a:rPr lang="en-US" sz="2000" dirty="0"/>
              <a:t>stuff into your project unless it is what you want </a:t>
            </a:r>
          </a:p>
          <a:p>
            <a:pPr lvl="1"/>
            <a:r>
              <a:rPr lang="en-US" sz="2000" i="1" u="sng" dirty="0" smtClean="0"/>
              <a:t>And</a:t>
            </a:r>
            <a:r>
              <a:rPr lang="en-US" sz="2000" dirty="0" smtClean="0"/>
              <a:t> you </a:t>
            </a:r>
            <a:r>
              <a:rPr lang="en-US" sz="2000" dirty="0"/>
              <a:t>understand it!</a:t>
            </a:r>
          </a:p>
        </p:txBody>
      </p:sp>
    </p:spTree>
    <p:extLst>
      <p:ext uri="{BB962C8B-B14F-4D97-AF65-F5344CB8AC3E}">
        <p14:creationId xmlns:p14="http://schemas.microsoft.com/office/powerpoint/2010/main" val="101935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bounds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SuperType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708660" lvl="1" indent="-342900"/>
            <a:r>
              <a:rPr lang="en-US" sz="2000" dirty="0" smtClean="0"/>
              <a:t>An </a:t>
            </a:r>
            <a:r>
              <a:rPr lang="en-US" sz="2000" i="1" dirty="0" smtClean="0">
                <a:solidFill>
                  <a:schemeClr val="accent2"/>
                </a:solidFill>
              </a:rPr>
              <a:t>upper bound</a:t>
            </a:r>
            <a:r>
              <a:rPr lang="en-US" sz="2000" dirty="0" smtClean="0"/>
              <a:t>; accepts given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or any of its subtypes</a:t>
            </a:r>
          </a:p>
          <a:p>
            <a:pPr marL="365760" lvl="1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ClassA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…&gt;</a:t>
            </a:r>
          </a:p>
          <a:p>
            <a:pPr marL="708660" lvl="1" indent="-342900">
              <a:buClr>
                <a:schemeClr val="tx1"/>
              </a:buClr>
            </a:pPr>
            <a:r>
              <a:rPr lang="en-US" sz="2000" i="1" dirty="0" smtClean="0">
                <a:solidFill>
                  <a:schemeClr val="accent2"/>
                </a:solidFill>
              </a:rPr>
              <a:t>Multiple</a:t>
            </a:r>
            <a:r>
              <a:rPr lang="en-US" sz="2000" dirty="0" smtClean="0"/>
              <a:t> upper bounds (superclass/interfaces) </a:t>
            </a:r>
            <a:r>
              <a:rPr lang="en-US" sz="2000" dirty="0"/>
              <a:t>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Recursively-defined bounds:</a:t>
            </a:r>
          </a:p>
          <a:p>
            <a:pPr marL="36576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reeSet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works for any type that can be compared 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to itself.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{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847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Basics of generic types for classes and interfaces</a:t>
            </a:r>
          </a:p>
          <a:p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Generic </a:t>
            </a:r>
            <a:r>
              <a:rPr lang="en-US" sz="2000" i="1" dirty="0">
                <a:solidFill>
                  <a:srgbClr val="0000FF"/>
                </a:solidFill>
              </a:rPr>
              <a:t>methods</a:t>
            </a:r>
            <a:r>
              <a:rPr lang="en-US" sz="2000" dirty="0">
                <a:solidFill>
                  <a:srgbClr val="0000FF"/>
                </a:solidFill>
              </a:rPr>
              <a:t> [not just using type parameters of class]</a:t>
            </a:r>
            <a:endParaRPr lang="en-US" sz="2000" dirty="0" smtClean="0"/>
          </a:p>
          <a:p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r>
              <a:rPr lang="en-US" sz="2000" dirty="0" smtClean="0"/>
              <a:t>Java realities: type erasure</a:t>
            </a:r>
          </a:p>
          <a:p>
            <a:pPr lvl="1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1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5" name="Left Arrow 4"/>
          <p:cNvSpPr/>
          <p:nvPr/>
        </p:nvSpPr>
        <p:spPr>
          <a:xfrm rot="10800000">
            <a:off x="198148" y="2209800"/>
            <a:ext cx="487652" cy="332232"/>
          </a:xfrm>
          <a:prstGeom prst="lef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Generic classes are not enough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double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0.0;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result +=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 smtClean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6629400" y="2514600"/>
            <a:ext cx="1828800" cy="609600"/>
          </a:xfrm>
          <a:prstGeom prst="wedgeRectCallout">
            <a:avLst>
              <a:gd name="adj1" fmla="val -45599"/>
              <a:gd name="adj2" fmla="val -8655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Cannot pass </a:t>
            </a:r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List&lt;Double&gt;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594430" y="3543300"/>
            <a:ext cx="1949370" cy="609600"/>
          </a:xfrm>
          <a:prstGeom prst="wedgeRectCallout">
            <a:avLst>
              <a:gd name="adj1" fmla="val -45915"/>
              <a:gd name="adj2" fmla="val 9193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Independent of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sz="2000" dirty="0" smtClean="0">
                <a:solidFill>
                  <a:schemeClr val="tx1"/>
                </a:solidFill>
              </a:rPr>
              <a:t> above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00" y="5334000"/>
            <a:ext cx="3200400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List&lt;Double&gt;</a:t>
            </a:r>
            <a:r>
              <a:rPr lang="en-US" sz="2000" dirty="0" smtClean="0">
                <a:latin typeface="+mn-lt"/>
              </a:rPr>
              <a:t> 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is not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 </a:t>
            </a:r>
            <a:r>
              <a:rPr lang="en-US" sz="2000" dirty="0" smtClean="0">
                <a:latin typeface="+mn-lt"/>
              </a:rPr>
              <a:t>!</a:t>
            </a:r>
          </a:p>
          <a:p>
            <a:r>
              <a:rPr lang="en-US" sz="2000" dirty="0" smtClean="0">
                <a:latin typeface="+mn-lt"/>
              </a:rPr>
              <a:t>We will see why soon.</a:t>
            </a:r>
            <a:endParaRPr lang="en-US" sz="20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5979154"/>
            <a:ext cx="3352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Reminder: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800" dirty="0" smtClean="0">
                <a:latin typeface="+mn-lt"/>
              </a:rPr>
              <a:t> means “no receiver (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smtClean="0">
                <a:latin typeface="+mn-lt"/>
              </a:rPr>
              <a:t> parameter)”.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644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 of generic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like to use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sumList</a:t>
            </a:r>
            <a:r>
              <a:rPr lang="en-US" sz="2000" dirty="0"/>
              <a:t> for any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1"/>
            <a:r>
              <a:rPr lang="en-US" sz="2000" dirty="0"/>
              <a:t>For example,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/>
              <a:t> 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</a:p>
          <a:p>
            <a:pPr lvl="1"/>
            <a:r>
              <a:rPr lang="en-US" sz="2000" dirty="0"/>
              <a:t>But as we will see,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List&lt;Double&gt;</a:t>
            </a:r>
            <a:r>
              <a:rPr lang="en-US" sz="2000" dirty="0"/>
              <a:t> is not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Would like to use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choose</a:t>
            </a:r>
            <a:r>
              <a:rPr lang="en-US" sz="2000" dirty="0">
                <a:sym typeface="Wingdings" panose="05000000000000000000" pitchFamily="2" charset="2"/>
              </a:rPr>
              <a:t> for any element type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i</a:t>
            </a:r>
            <a:r>
              <a:rPr lang="en-US" sz="2000" dirty="0" smtClean="0">
                <a:sym typeface="Wingdings" panose="05000000000000000000" pitchFamily="2" charset="2"/>
              </a:rPr>
              <a:t>.e</a:t>
            </a:r>
            <a:r>
              <a:rPr lang="en-US" sz="2000" dirty="0">
                <a:sym typeface="Wingdings" panose="05000000000000000000" pitchFamily="2" charset="2"/>
              </a:rPr>
              <a:t>., any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No need to restrict to subclasses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Number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Want to tell clients more about return type than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Utils</a:t>
            </a:r>
            <a:r>
              <a:rPr lang="en-US" sz="2000" dirty="0">
                <a:sym typeface="Wingdings" panose="05000000000000000000" pitchFamily="2" charset="2"/>
              </a:rPr>
              <a:t> is not generic, but the </a:t>
            </a:r>
            <a:r>
              <a:rPr lang="en-US" sz="2000" i="1" dirty="0" smtClean="0">
                <a:sym typeface="Wingdings" panose="05000000000000000000" pitchFamily="2" charset="2"/>
              </a:rPr>
              <a:t>methods</a:t>
            </a:r>
            <a:r>
              <a:rPr lang="en-US" sz="2000" dirty="0" smtClean="0">
                <a:sym typeface="Wingdings" panose="05000000000000000000" pitchFamily="2" charset="2"/>
              </a:rPr>
              <a:t> should </a:t>
            </a:r>
            <a:r>
              <a:rPr lang="en-US" sz="2000" dirty="0">
                <a:sym typeface="Wingdings" panose="05000000000000000000" pitchFamily="2" charset="2"/>
              </a:rPr>
              <a:t>be generic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68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methods solve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</a:t>
            </a:r>
            <a:r>
              <a:rPr lang="en-US" sz="2000" b="1" u="sng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u="sng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b="1" u="sng" dirty="0" smtClean="0">
                <a:latin typeface="Courier New" pitchFamily="49" charset="0"/>
                <a:cs typeface="Courier New" pitchFamily="49" charset="0"/>
              </a:rPr>
              <a:t> extends Number&gt;</a:t>
            </a:r>
            <a:r>
              <a:rPr lang="en-US" sz="2000" b="1" u="sng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double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0.0;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T1 also works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result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</a:t>
            </a:r>
            <a:r>
              <a:rPr lang="en-US" sz="2000" b="1" u="sng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u="sng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T2</a:t>
            </a:r>
            <a:r>
              <a:rPr lang="en-US" sz="2000" b="1" u="sng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495800" y="4333374"/>
            <a:ext cx="2209800" cy="685800"/>
          </a:xfrm>
          <a:prstGeom prst="wedgeRectCallout">
            <a:avLst>
              <a:gd name="adj1" fmla="val -123294"/>
              <a:gd name="adj2" fmla="val 31723"/>
            </a:avLst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553200" y="1447800"/>
            <a:ext cx="2209800" cy="685800"/>
          </a:xfrm>
          <a:prstGeom prst="wedgeRectCallout">
            <a:avLst>
              <a:gd name="adj1" fmla="val -120675"/>
              <a:gd name="adj2" fmla="val 37630"/>
            </a:avLst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</p:spTree>
    <p:extLst>
      <p:ext uri="{BB962C8B-B14F-4D97-AF65-F5344CB8AC3E}">
        <p14:creationId xmlns:p14="http://schemas.microsoft.com/office/powerpoint/2010/main" val="101672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generics in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r>
              <a:rPr lang="en-US" sz="2000" dirty="0" smtClean="0"/>
              <a:t>Instance methods can use type parameters of the class</a:t>
            </a:r>
          </a:p>
          <a:p>
            <a:endParaRPr lang="en-US" sz="2000" dirty="0"/>
          </a:p>
          <a:p>
            <a:r>
              <a:rPr lang="en-US" sz="2000" dirty="0" smtClean="0"/>
              <a:t>Instance methods and static methods can have their own type parameters</a:t>
            </a:r>
          </a:p>
          <a:p>
            <a:pPr lvl="1"/>
            <a:r>
              <a:rPr lang="en-US" sz="2000" dirty="0" smtClean="0"/>
              <a:t>Generic methods</a:t>
            </a:r>
          </a:p>
          <a:p>
            <a:endParaRPr lang="en-US" sz="2000" dirty="0"/>
          </a:p>
          <a:p>
            <a:r>
              <a:rPr lang="en-US" sz="2000" dirty="0" smtClean="0"/>
              <a:t>Callers to generic methods need not explicitly instantiate the methods’ type parameters</a:t>
            </a:r>
          </a:p>
          <a:p>
            <a:pPr lvl="1"/>
            <a:r>
              <a:rPr lang="en-US" sz="2000" dirty="0" smtClean="0"/>
              <a:t>Compiler usually figures it out for you</a:t>
            </a:r>
          </a:p>
          <a:p>
            <a:pPr lvl="1"/>
            <a:r>
              <a:rPr lang="en-US" sz="2000" i="1" dirty="0" smtClean="0"/>
              <a:t>Type inference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76051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Varieties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computation</a:t>
            </a:r>
            <a:r>
              <a:rPr lang="en-US" sz="2000" dirty="0" smtClean="0"/>
              <a:t>:  procedures (methods)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x1, y1, x2, y2;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(x1*x1 + y1*y1);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(x2*x2 + y2*y2);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data</a:t>
            </a:r>
            <a:r>
              <a:rPr lang="en-US" sz="2000" dirty="0" smtClean="0"/>
              <a:t>:  ADTs (classes, interfaces)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oint p1, p2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types</a:t>
            </a:r>
            <a:r>
              <a:rPr lang="en-US" sz="2000" dirty="0" smtClean="0"/>
              <a:t>:  polymorphism (generics)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Point&lt;Integer&gt;, Point&lt;Double&gt;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6553200" y="4572000"/>
            <a:ext cx="2133600" cy="762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Today!</a:t>
            </a:r>
            <a:endParaRPr lang="en-US" sz="3200" b="1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3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80010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… </a:t>
            </a:r>
            <a:r>
              <a:rPr lang="en-US" sz="2000" dirty="0" smtClean="0">
                <a:solidFill>
                  <a:srgbClr val="7030A0"/>
                </a:solidFill>
                <a:cs typeface="Courier New" pitchFamily="49" charset="0"/>
              </a:rPr>
              <a:t>use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list.get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dirty="0" smtClean="0">
                <a:solidFill>
                  <a:srgbClr val="7030A0"/>
                </a:solidFill>
                <a:cs typeface="Courier New" pitchFamily="49" charset="0"/>
              </a:rPr>
              <a:t>and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</a:t>
            </a:r>
            <a:r>
              <a:rPr lang="en-US" sz="2000" dirty="0" smtClean="0">
                <a:solidFill>
                  <a:srgbClr val="7030A0"/>
                </a:solidFill>
                <a:cs typeface="Courier New" pitchFamily="49" charset="0"/>
              </a:rPr>
              <a:t>’s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(</a:t>
            </a:r>
            <a:r>
              <a:rPr lang="en-US" sz="2000" dirty="0" smtClean="0">
                <a:cs typeface="Courier New" pitchFamily="49" charset="0"/>
              </a:rPr>
              <a:t>This one works</a:t>
            </a:r>
            <a:r>
              <a:rPr lang="en-US" sz="2000" dirty="0">
                <a:cs typeface="Courier New" pitchFamily="49" charset="0"/>
              </a:rPr>
              <a:t>,</a:t>
            </a:r>
            <a:r>
              <a:rPr lang="en-US" sz="2000" dirty="0" smtClean="0">
                <a:cs typeface="Courier New" pitchFamily="49" charset="0"/>
              </a:rPr>
              <a:t> but we </a:t>
            </a:r>
            <a:r>
              <a:rPr lang="en-US" sz="2000" dirty="0">
                <a:cs typeface="Courier New" pitchFamily="49" charset="0"/>
              </a:rPr>
              <a:t>will make </a:t>
            </a:r>
            <a:r>
              <a:rPr lang="en-US" sz="2000" dirty="0" smtClean="0">
                <a:cs typeface="Courier New" pitchFamily="49" charset="0"/>
              </a:rPr>
              <a:t>it </a:t>
            </a:r>
            <a:r>
              <a:rPr lang="en-US" sz="2000" dirty="0">
                <a:cs typeface="Courier New" pitchFamily="49" charset="0"/>
              </a:rPr>
              <a:t>even more useful later by adding more </a:t>
            </a:r>
            <a:r>
              <a:rPr lang="en-US" sz="2000" dirty="0" smtClean="0">
                <a:cs typeface="Courier New" pitchFamily="49" charset="0"/>
              </a:rPr>
              <a:t>bounds.)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93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Basics of generic types for classes and interfaces</a:t>
            </a:r>
          </a:p>
          <a:p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r>
              <a:rPr lang="en-US" sz="2000" dirty="0" smtClean="0"/>
              <a:t>Generic </a:t>
            </a:r>
            <a:r>
              <a:rPr lang="en-US" sz="2000" i="1" dirty="0"/>
              <a:t>methods</a:t>
            </a:r>
            <a:r>
              <a:rPr lang="en-US" sz="2000" dirty="0"/>
              <a:t> [not just using type parameters of class]</a:t>
            </a:r>
            <a:endParaRPr lang="en-US" sz="2000" dirty="0" smtClean="0"/>
          </a:p>
          <a:p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r>
              <a:rPr lang="en-US" sz="2000" dirty="0" smtClean="0"/>
              <a:t>Java realities: type erasure</a:t>
            </a:r>
          </a:p>
          <a:p>
            <a:pPr lvl="1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1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Left Arrow 3"/>
          <p:cNvSpPr/>
          <p:nvPr/>
        </p:nvSpPr>
        <p:spPr>
          <a:xfrm rot="10800000">
            <a:off x="198148" y="2563368"/>
            <a:ext cx="487652" cy="332232"/>
          </a:xfrm>
          <a:prstGeom prst="lef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9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subtyping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733800"/>
            <a:ext cx="8305800" cy="2057400"/>
          </a:xfrm>
        </p:spPr>
        <p:txBody>
          <a:bodyPr/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/>
              <a:t>Is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sz="2000" dirty="0" smtClean="0"/>
              <a:t>&gt;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List&lt;Number</a:t>
            </a:r>
            <a:r>
              <a:rPr lang="en-US" sz="2000" dirty="0" smtClean="0"/>
              <a:t>&gt;?</a:t>
            </a:r>
          </a:p>
          <a:p>
            <a:endParaRPr lang="en-US" sz="2000" dirty="0" smtClean="0"/>
          </a:p>
          <a:p>
            <a:r>
              <a:rPr lang="en-US" sz="2000" dirty="0" smtClean="0"/>
              <a:t>Use subtyping rules (stronger, weaker) to find out…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2850" y="194958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020650" y="272409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6" name="Straight Arrow Connector 5"/>
          <p:cNvCxnSpPr>
            <a:stCxn id="5" idx="0"/>
            <a:endCxn id="4" idx="2"/>
          </p:cNvCxnSpPr>
          <p:nvPr/>
        </p:nvCxnSpPr>
        <p:spPr>
          <a:xfrm flipH="1" flipV="1">
            <a:off x="3475170" y="234969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47275" y="1917960"/>
            <a:ext cx="171072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List&lt;Number&gt;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04982" y="2723056"/>
            <a:ext cx="15953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List&lt;Integer&gt;</a:t>
            </a:r>
            <a:endParaRPr lang="en-US" sz="2000" dirty="0"/>
          </a:p>
        </p:txBody>
      </p:sp>
      <p:cxnSp>
        <p:nvCxnSpPr>
          <p:cNvPr id="9" name="Straight Arrow Connector 8"/>
          <p:cNvCxnSpPr>
            <a:stCxn id="8" idx="0"/>
            <a:endCxn id="7" idx="2"/>
          </p:cNvCxnSpPr>
          <p:nvPr/>
        </p:nvCxnSpPr>
        <p:spPr>
          <a:xfrm flipV="1">
            <a:off x="6002637" y="2318070"/>
            <a:ext cx="1" cy="40498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37875" y="231147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83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dirty="0" smtClean="0"/>
              <a:t> and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Java subtyping is </a:t>
            </a:r>
            <a:r>
              <a:rPr lang="en-US" sz="2000" i="1" dirty="0" smtClean="0">
                <a:solidFill>
                  <a:srgbClr val="C00000"/>
                </a:solidFill>
                <a:cs typeface="Courier New" pitchFamily="49" charset="0"/>
              </a:rPr>
              <a:t>invariant</a:t>
            </a:r>
            <a:r>
              <a:rPr lang="en-US" sz="2000" dirty="0" smtClean="0">
                <a:cs typeface="Courier New" pitchFamily="49" charset="0"/>
              </a:rPr>
              <a:t> with respect to generics</a:t>
            </a:r>
          </a:p>
          <a:p>
            <a:pPr lvl="1" indent="-342900">
              <a:spcBef>
                <a:spcPts val="0"/>
              </a:spcBef>
            </a:pPr>
            <a:r>
              <a:rPr lang="en-US" sz="2000" dirty="0" smtClean="0">
                <a:cs typeface="Courier New" pitchFamily="49" charset="0"/>
              </a:rPr>
              <a:t>Neither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>
                <a:cs typeface="Courier New" pitchFamily="49" charset="0"/>
              </a:rPr>
              <a:t> nor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subtype of other</a:t>
            </a:r>
          </a:p>
          <a:p>
            <a:pPr lvl="1" indent="-342900">
              <a:spcBef>
                <a:spcPts val="0"/>
              </a:spcBef>
            </a:pPr>
            <a:r>
              <a:rPr lang="en-US" sz="2000" dirty="0">
                <a:cs typeface="Courier New" pitchFamily="49" charset="0"/>
              </a:rPr>
              <a:t>Not covariant and not </a:t>
            </a:r>
            <a:r>
              <a:rPr lang="en-US" sz="2000" dirty="0" smtClean="0">
                <a:cs typeface="Courier New" pitchFamily="49" charset="0"/>
              </a:rPr>
              <a:t>contravariant</a:t>
            </a:r>
            <a:endParaRPr lang="en-US" sz="2000" dirty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47275" y="3671594"/>
            <a:ext cx="171072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List&lt;Number&gt;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204982" y="4476690"/>
            <a:ext cx="15953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List&lt;Integer&gt;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10" idx="0"/>
            <a:endCxn id="9" idx="2"/>
          </p:cNvCxnSpPr>
          <p:nvPr/>
        </p:nvCxnSpPr>
        <p:spPr>
          <a:xfrm flipV="1">
            <a:off x="6002637" y="4071704"/>
            <a:ext cx="1" cy="40498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77060" y="3671594"/>
            <a:ext cx="15953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List&lt;Integer&gt;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7128475" y="4476690"/>
            <a:ext cx="171072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List&lt;Number&gt;</a:t>
            </a:r>
            <a:endParaRPr lang="en-US" sz="2000" dirty="0"/>
          </a:p>
        </p:txBody>
      </p:sp>
      <p:cxnSp>
        <p:nvCxnSpPr>
          <p:cNvPr id="15" name="Straight Arrow Connector 14"/>
          <p:cNvCxnSpPr>
            <a:stCxn id="14" idx="0"/>
            <a:endCxn id="13" idx="2"/>
          </p:cNvCxnSpPr>
          <p:nvPr/>
        </p:nvCxnSpPr>
        <p:spPr>
          <a:xfrm flipH="1" flipV="1">
            <a:off x="7974715" y="4071704"/>
            <a:ext cx="9123" cy="40498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04982" y="3540000"/>
            <a:ext cx="1418282" cy="1489200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8856" y="3537668"/>
            <a:ext cx="996901" cy="1491532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344718" y="3583732"/>
            <a:ext cx="1418282" cy="1489200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568592" y="3581400"/>
            <a:ext cx="996901" cy="1491532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65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remember the invariant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Type3</a:t>
            </a:r>
            <a:r>
              <a:rPr lang="en-US" sz="2000" dirty="0" smtClean="0"/>
              <a:t> are different, </a:t>
            </a:r>
          </a:p>
          <a:p>
            <a:pPr marL="0" indent="0">
              <a:buNone/>
            </a:pPr>
            <a:r>
              <a:rPr lang="en-US" sz="2000" dirty="0"/>
              <a:t>t</a:t>
            </a:r>
            <a:r>
              <a:rPr lang="en-US" sz="2000" dirty="0" smtClean="0"/>
              <a:t>hen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Type1&lt;Type2&gt;</a:t>
            </a:r>
            <a:r>
              <a:rPr lang="en-US" sz="2000" dirty="0" smtClean="0"/>
              <a:t> is </a:t>
            </a:r>
            <a:r>
              <a:rPr lang="en-US" sz="2000" i="1" dirty="0" smtClean="0"/>
              <a:t>not</a:t>
            </a:r>
            <a:r>
              <a:rPr lang="en-US" sz="2000" dirty="0" smtClean="0"/>
              <a:t>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Type1&lt;Type3&gt;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Previous example shows why:</a:t>
            </a:r>
          </a:p>
          <a:p>
            <a:pPr lvl="1"/>
            <a:r>
              <a:rPr lang="en-US" sz="2000" dirty="0" smtClean="0"/>
              <a:t>Observer method prevents one direction</a:t>
            </a:r>
          </a:p>
          <a:p>
            <a:pPr lvl="1"/>
            <a:r>
              <a:rPr lang="en-US" sz="2000" dirty="0" err="1" smtClean="0"/>
              <a:t>Mutator</a:t>
            </a:r>
            <a:r>
              <a:rPr lang="en-US" sz="2000" dirty="0" smtClean="0"/>
              <a:t>/producer method prevents the other direction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i="1" dirty="0" smtClean="0"/>
              <a:t>If</a:t>
            </a:r>
            <a:r>
              <a:rPr lang="en-US" sz="2000" dirty="0" smtClean="0"/>
              <a:t> our types have only observers or only </a:t>
            </a:r>
            <a:r>
              <a:rPr lang="en-US" sz="2000" dirty="0" err="1" smtClean="0"/>
              <a:t>mutators</a:t>
            </a:r>
            <a:r>
              <a:rPr lang="en-US" sz="2000" dirty="0" smtClean="0"/>
              <a:t>, then one direction of subtyping would be sound</a:t>
            </a:r>
          </a:p>
          <a:p>
            <a:pPr lvl="1"/>
            <a:r>
              <a:rPr lang="en-US" sz="2000" dirty="0" smtClean="0"/>
              <a:t>Java’s type system is not expressive enough to allow this</a:t>
            </a:r>
          </a:p>
        </p:txBody>
      </p:sp>
    </p:spTree>
    <p:extLst>
      <p:ext uri="{BB962C8B-B14F-4D97-AF65-F5344CB8AC3E}">
        <p14:creationId xmlns:p14="http://schemas.microsoft.com/office/powerpoint/2010/main" val="22057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Read-only allows covariance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4582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ReadOnlyList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Type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ReadOnlyList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 method: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Type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ReadOnlyList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&lt;Integer&gt;</a:t>
            </a:r>
            <a:r>
              <a:rPr lang="en-US" sz="2000" dirty="0" smtClean="0">
                <a:cs typeface="Courier New" pitchFamily="49" charset="0"/>
              </a:rPr>
              <a:t> has method: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smtClean="0">
                <a:cs typeface="Courier New" pitchFamily="49" charset="0"/>
              </a:rPr>
              <a:t>covariant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is a subtype of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&lt;Number&gt;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indent="-342900">
              <a:spcBef>
                <a:spcPts val="0"/>
              </a:spcBef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cs typeface="Courier New" panose="02070309020205020404" pitchFamily="49" charset="0"/>
              </a:rPr>
              <a:t>Co</a:t>
            </a:r>
            <a:r>
              <a:rPr lang="en-US" sz="2000" dirty="0" smtClean="0">
                <a:cs typeface="Courier New" panose="02070309020205020404" pitchFamily="49" charset="0"/>
              </a:rPr>
              <a:t>variant = type of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2000" dirty="0" smtClean="0">
                <a:cs typeface="Courier New" panose="02070309020205020404" pitchFamily="49" charset="0"/>
              </a:rPr>
              <a:t> changes the </a:t>
            </a:r>
            <a:r>
              <a:rPr lang="en-US" sz="2000" dirty="0" smtClean="0">
                <a:solidFill>
                  <a:srgbClr val="FF0000"/>
                </a:solidFill>
                <a:cs typeface="Courier New" panose="02070309020205020404" pitchFamily="49" charset="0"/>
              </a:rPr>
              <a:t>same way</a:t>
            </a:r>
            <a:r>
              <a:rPr lang="en-US" sz="2000" dirty="0" smtClean="0"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cs typeface="Courier New" panose="02070309020205020404" pitchFamily="49" charset="0"/>
              </a:rPr>
              <a:t> changes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The Java type system conservatively disallows this subtyping</a:t>
            </a:r>
            <a:endParaRPr lang="en-US" sz="2000" dirty="0">
              <a:latin typeface="+mj-lt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13716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544200" y="21461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5998720" y="17717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76361" y="1371600"/>
            <a:ext cx="206819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ROList</a:t>
            </a:r>
            <a:r>
              <a:rPr lang="en-US" sz="2000" dirty="0" smtClean="0"/>
              <a:t>&lt;Number&gt;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034161" y="2146110"/>
            <a:ext cx="195277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ROList</a:t>
            </a:r>
            <a:r>
              <a:rPr lang="en-US" sz="2000" dirty="0" smtClean="0"/>
              <a:t>&lt;Integer&gt;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10" idx="0"/>
            <a:endCxn id="9" idx="2"/>
          </p:cNvCxnSpPr>
          <p:nvPr/>
        </p:nvCxnSpPr>
        <p:spPr>
          <a:xfrm flipH="1" flipV="1">
            <a:off x="8010459" y="17717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16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Write-only allows </a:t>
            </a:r>
            <a:r>
              <a:rPr lang="en-US" sz="3600" dirty="0" err="1" smtClean="0">
                <a:cs typeface="Courier New" pitchFamily="49" charset="0"/>
              </a:rPr>
              <a:t>contravariance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WriteOnlyList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Type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WriteOnlyList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 method: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Type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WriteOnlyList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&lt;Integer&gt;</a:t>
            </a:r>
            <a:r>
              <a:rPr lang="en-US" sz="2000" dirty="0" smtClean="0">
                <a:cs typeface="Courier New" pitchFamily="49" charset="0"/>
              </a:rPr>
              <a:t> has method: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err="1" smtClean="0">
                <a:cs typeface="Courier New" pitchFamily="49" charset="0"/>
              </a:rPr>
              <a:t>contravariant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&lt;Number&gt;</a:t>
            </a:r>
            <a:r>
              <a:rPr lang="en-US" sz="2000" dirty="0" smtClean="0">
                <a:cs typeface="Courier New" pitchFamily="49" charset="0"/>
              </a:rPr>
              <a:t> is a subtype of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</a:p>
          <a:p>
            <a:pPr lvl="1" indent="-342900">
              <a:spcBef>
                <a:spcPts val="0"/>
              </a:spcBef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cs typeface="Courier New" panose="02070309020205020404" pitchFamily="49" charset="0"/>
              </a:rPr>
              <a:t>Contra</a:t>
            </a:r>
            <a:r>
              <a:rPr lang="en-US" sz="2000" dirty="0" smtClean="0">
                <a:cs typeface="Courier New" panose="02070309020205020404" pitchFamily="49" charset="0"/>
              </a:rPr>
              <a:t>variant </a:t>
            </a:r>
            <a:r>
              <a:rPr lang="en-US" sz="2000" dirty="0">
                <a:cs typeface="Courier New" panose="02070309020205020404" pitchFamily="49" charset="0"/>
              </a:rPr>
              <a:t>= type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2000" dirty="0">
                <a:cs typeface="Courier New" panose="02070309020205020404" pitchFamily="49" charset="0"/>
              </a:rPr>
              <a:t> changes </a:t>
            </a:r>
            <a:r>
              <a:rPr lang="en-US" sz="2000" dirty="0" smtClean="0">
                <a:solidFill>
                  <a:srgbClr val="FF0000"/>
                </a:solidFill>
                <a:cs typeface="Courier New" panose="02070309020205020404" pitchFamily="49" charset="0"/>
              </a:rPr>
              <a:t>opposite to</a:t>
            </a:r>
            <a:r>
              <a:rPr lang="en-US" sz="2000" dirty="0" smtClean="0"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000" dirty="0">
              <a:cs typeface="Courier New" panose="02070309020205020404" pitchFamily="49" charset="0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cs typeface="Courier New" panose="02070309020205020404" pitchFamily="49" charset="0"/>
              </a:rPr>
              <a:t>The Java type system conservatively disallows this </a:t>
            </a:r>
            <a:r>
              <a:rPr lang="en-US" sz="2000" dirty="0" smtClean="0">
                <a:cs typeface="Courier New" panose="02070309020205020404" pitchFamily="49" charset="0"/>
              </a:rPr>
              <a:t>subtyping</a:t>
            </a:r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13716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544200" y="21461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10" idx="0"/>
            <a:endCxn id="9" idx="2"/>
          </p:cNvCxnSpPr>
          <p:nvPr/>
        </p:nvCxnSpPr>
        <p:spPr>
          <a:xfrm flipH="1" flipV="1">
            <a:off x="5998720" y="17717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76361" y="1371600"/>
            <a:ext cx="202331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W</a:t>
            </a:r>
            <a:r>
              <a:rPr lang="en-US" sz="2000" dirty="0" err="1" smtClean="0"/>
              <a:t>OList</a:t>
            </a:r>
            <a:r>
              <a:rPr lang="en-US" sz="2000" dirty="0" smtClean="0"/>
              <a:t>&lt;Integer&gt;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923405" y="2146110"/>
            <a:ext cx="213872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W</a:t>
            </a:r>
            <a:r>
              <a:rPr lang="en-US" sz="2000" dirty="0" err="1" smtClean="0"/>
              <a:t>OList</a:t>
            </a:r>
            <a:r>
              <a:rPr lang="en-US" sz="2000" dirty="0" smtClean="0"/>
              <a:t>&lt;Number&gt;</a:t>
            </a:r>
            <a:endParaRPr lang="en-US" sz="2000" dirty="0"/>
          </a:p>
        </p:txBody>
      </p:sp>
      <p:cxnSp>
        <p:nvCxnSpPr>
          <p:cNvPr id="14" name="Straight Arrow Connector 13"/>
          <p:cNvCxnSpPr>
            <a:stCxn id="13" idx="0"/>
            <a:endCxn id="12" idx="2"/>
          </p:cNvCxnSpPr>
          <p:nvPr/>
        </p:nvCxnSpPr>
        <p:spPr>
          <a:xfrm flipH="1" flipV="1">
            <a:off x="7988017" y="1771710"/>
            <a:ext cx="475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85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types and subtyping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/>
              <a:t> are not subtype-related</a:t>
            </a:r>
          </a:p>
          <a:p>
            <a:endParaRPr lang="en-US" sz="2000" dirty="0"/>
          </a:p>
          <a:p>
            <a:r>
              <a:rPr lang="en-US" sz="2000" dirty="0" smtClean="0"/>
              <a:t>Generic types can have subtyping relationships</a:t>
            </a:r>
          </a:p>
          <a:p>
            <a:endParaRPr lang="en-US" sz="2000" dirty="0"/>
          </a:p>
          <a:p>
            <a:r>
              <a:rPr lang="en-US" sz="2000" dirty="0" smtClean="0"/>
              <a:t>Example: 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dirty="0" smtClean="0"/>
              <a:t> extends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</a:t>
            </a:r>
            <a:r>
              <a:rPr lang="en-US" sz="2000" dirty="0" smtClean="0"/>
              <a:t>, then 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Bag&lt;Integer&gt;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&lt;Number&gt;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Bag&lt;Number&gt;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Bag&lt;String&gt;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2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Basics of generic types for classes and interfaces</a:t>
            </a:r>
          </a:p>
          <a:p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r>
              <a:rPr lang="en-US" sz="2000" dirty="0" smtClean="0"/>
              <a:t>Generic </a:t>
            </a:r>
            <a:r>
              <a:rPr lang="en-US" sz="2000" i="1" dirty="0"/>
              <a:t>methods</a:t>
            </a:r>
            <a:r>
              <a:rPr lang="en-US" sz="2000" dirty="0"/>
              <a:t> [not just using type parameters of class]</a:t>
            </a:r>
            <a:endParaRPr lang="en-US" sz="2000" dirty="0" smtClean="0"/>
          </a:p>
          <a:p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Using </a:t>
            </a:r>
            <a:r>
              <a:rPr lang="en-US" sz="2000" i="1" dirty="0" smtClean="0">
                <a:solidFill>
                  <a:schemeClr val="accent2"/>
                </a:solidFill>
              </a:rPr>
              <a:t>bounds</a:t>
            </a:r>
            <a:r>
              <a:rPr lang="en-US" sz="2000" dirty="0" smtClean="0">
                <a:solidFill>
                  <a:schemeClr val="accent2"/>
                </a:solidFill>
              </a:rPr>
              <a:t> for more flexible subtyping</a:t>
            </a:r>
          </a:p>
          <a:p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r>
              <a:rPr lang="en-US" sz="2000" dirty="0" smtClean="0"/>
              <a:t>Java realities: type erasure</a:t>
            </a:r>
          </a:p>
          <a:p>
            <a:pPr lvl="1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1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5" name="Left Arrow 4"/>
          <p:cNvSpPr/>
          <p:nvPr/>
        </p:nvSpPr>
        <p:spPr>
          <a:xfrm rot="10800000">
            <a:off x="198148" y="2944368"/>
            <a:ext cx="487652" cy="332232"/>
          </a:xfrm>
          <a:prstGeom prst="lef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7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</a:t>
            </a:r>
            <a:r>
              <a:rPr lang="en-US" sz="4800" dirty="0">
                <a:solidFill>
                  <a:srgbClr val="FF0000"/>
                </a:solidFill>
              </a:rPr>
              <a:t>♥</a:t>
            </a:r>
            <a:r>
              <a:rPr lang="en-US" dirty="0"/>
              <a:t> </a:t>
            </a:r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Hide details</a:t>
            </a:r>
          </a:p>
          <a:p>
            <a:pPr lvl="1"/>
            <a:r>
              <a:rPr lang="en-US" sz="2000" dirty="0" smtClean="0"/>
              <a:t>Avoid distraction</a:t>
            </a:r>
          </a:p>
          <a:p>
            <a:pPr lvl="1"/>
            <a:r>
              <a:rPr lang="en-US" sz="2000" dirty="0" smtClean="0"/>
              <a:t>Permit details to change later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Give a </a:t>
            </a:r>
            <a:r>
              <a:rPr lang="en-US" sz="2000" i="1" dirty="0" smtClean="0">
                <a:solidFill>
                  <a:schemeClr val="accent2"/>
                </a:solidFill>
              </a:rPr>
              <a:t>meaningful name</a:t>
            </a:r>
            <a:r>
              <a:rPr lang="en-US" sz="2000" dirty="0" smtClean="0"/>
              <a:t> to a concept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Permit </a:t>
            </a:r>
            <a:r>
              <a:rPr lang="en-US" sz="2000" i="1" dirty="0" smtClean="0">
                <a:solidFill>
                  <a:schemeClr val="accent2"/>
                </a:solidFill>
              </a:rPr>
              <a:t>reuse</a:t>
            </a:r>
            <a:r>
              <a:rPr lang="en-US" sz="2000" dirty="0" smtClean="0"/>
              <a:t> in new contexts</a:t>
            </a:r>
          </a:p>
          <a:p>
            <a:pPr lvl="1"/>
            <a:r>
              <a:rPr lang="en-US" sz="2000" dirty="0" smtClean="0"/>
              <a:t>Avoid duplication:  error-prone, confusing</a:t>
            </a:r>
          </a:p>
          <a:p>
            <a:pPr lvl="1"/>
            <a:r>
              <a:rPr lang="en-US" sz="2000" dirty="0" smtClean="0"/>
              <a:t>Save reimplementation effort</a:t>
            </a:r>
          </a:p>
          <a:p>
            <a:pPr lvl="1"/>
            <a:r>
              <a:rPr lang="en-US" sz="2000" dirty="0" smtClean="0"/>
              <a:t>Helps to “Don’t Repeat Yourself”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921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228600"/>
            <a:ext cx="2895600" cy="42184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3000" y="4648200"/>
            <a:ext cx="746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latin typeface="Helvetica" charset="0"/>
                <a:ea typeface="Helvetica" charset="0"/>
                <a:cs typeface="Helvetica" charset="0"/>
              </a:rPr>
              <a:t>Any true wizard knows, once you know the name of a thing you can control it.</a:t>
            </a:r>
          </a:p>
          <a:p>
            <a:pPr algn="r"/>
            <a:r>
              <a:rPr lang="en-US" sz="3200" i="1" dirty="0" smtClean="0">
                <a:latin typeface="Helvetica" charset="0"/>
                <a:ea typeface="Helvetica" charset="0"/>
                <a:cs typeface="Helvetica" charset="0"/>
              </a:rPr>
              <a:t>-- Jerry </a:t>
            </a:r>
            <a:r>
              <a:rPr lang="en-US" sz="3200" i="1" dirty="0" err="1" smtClean="0">
                <a:latin typeface="Helvetica" charset="0"/>
                <a:ea typeface="Helvetica" charset="0"/>
                <a:cs typeface="Helvetica" charset="0"/>
              </a:rPr>
              <a:t>Sussman</a:t>
            </a:r>
            <a:endParaRPr lang="en-US" sz="3200" i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37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Related abstractions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ListOfStrings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ListOfNumbers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51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Related abstractions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cs typeface="Courier New" pitchFamily="49" charset="0"/>
              </a:rPr>
              <a:t>… and many, many more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// Type abstraction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// </a:t>
            </a:r>
            <a:r>
              <a:rPr lang="en-US" sz="2000" i="1" dirty="0" smtClean="0">
                <a:solidFill>
                  <a:srgbClr val="7030A0"/>
                </a:solidFill>
              </a:rPr>
              <a:t>abstracts</a:t>
            </a:r>
            <a:r>
              <a:rPr lang="en-US" sz="2000" dirty="0" smtClean="0">
                <a:solidFill>
                  <a:srgbClr val="7030A0"/>
                </a:solidFill>
              </a:rPr>
              <a:t> over element type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sz="2000" dirty="0" smtClean="0">
              <a:solidFill>
                <a:srgbClr val="7030A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u="sng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          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2000" b="1" u="sng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5181600" y="4191000"/>
            <a:ext cx="3505200" cy="2591479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i="1" dirty="0" smtClean="0">
                <a:latin typeface="+mj-lt"/>
                <a:cs typeface="Courier New" pitchFamily="49" charset="0"/>
              </a:rPr>
              <a:t>Type abstraction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i="1" dirty="0" smtClean="0">
                <a:latin typeface="+mj-lt"/>
                <a:cs typeface="Courier New" pitchFamily="49" charset="0"/>
              </a:rPr>
              <a:t>lets us use these types: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List&lt;String&gt;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List&lt;Number&gt;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List&lt;Integer&gt; List&lt;List&lt;String&gt;&gt;  …</a:t>
            </a:r>
          </a:p>
        </p:txBody>
      </p:sp>
    </p:spTree>
    <p:extLst>
      <p:ext uri="{BB962C8B-B14F-4D97-AF65-F5344CB8AC3E}">
        <p14:creationId xmlns:p14="http://schemas.microsoft.com/office/powerpoint/2010/main" val="150521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Formal parameter vs. type parameter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876800" y="1600200"/>
            <a:ext cx="3886200" cy="2209800"/>
          </a:xfrm>
          <a:prstGeom prst="wedgeRectCallout">
            <a:avLst>
              <a:gd name="adj1" fmla="val -69007"/>
              <a:gd name="adj2" fmla="val -25503"/>
            </a:avLst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Declares a new </a:t>
            </a:r>
            <a:r>
              <a:rPr lang="en-US" sz="2000" b="1" i="1" dirty="0">
                <a:solidFill>
                  <a:schemeClr val="accent6"/>
                </a:solidFill>
              </a:rPr>
              <a:t>variable</a:t>
            </a:r>
            <a:r>
              <a:rPr lang="en-US" sz="2000" dirty="0">
                <a:solidFill>
                  <a:schemeClr val="tx1"/>
                </a:solidFill>
              </a:rPr>
              <a:t>, called a </a:t>
            </a:r>
            <a:r>
              <a:rPr lang="en-US" sz="2000" b="1" i="1" dirty="0">
                <a:solidFill>
                  <a:schemeClr val="accent6"/>
                </a:solidFill>
              </a:rPr>
              <a:t>(formal) parameter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6"/>
                </a:solidFill>
              </a:rPr>
              <a:t>Instantiate </a:t>
            </a:r>
            <a:r>
              <a:rPr lang="en-US" sz="2000" dirty="0">
                <a:solidFill>
                  <a:schemeClr val="tx1"/>
                </a:solidFill>
              </a:rPr>
              <a:t>with any </a:t>
            </a:r>
            <a:r>
              <a:rPr lang="en-US" sz="2000" b="1" i="1" dirty="0">
                <a:solidFill>
                  <a:schemeClr val="accent2"/>
                </a:solidFill>
              </a:rPr>
              <a:t>expression</a:t>
            </a:r>
            <a:r>
              <a:rPr lang="en-US" sz="2000" dirty="0">
                <a:solidFill>
                  <a:schemeClr val="tx1"/>
                </a:solidFill>
              </a:rPr>
              <a:t> of the right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</a:rPr>
              <a:t>E.g.,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lst.add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2"/>
                </a:solidFill>
                <a:cs typeface="Courier New" panose="02070309020205020404" pitchFamily="49" charset="0"/>
              </a:rPr>
              <a:t>Type</a:t>
            </a:r>
            <a:r>
              <a:rPr lang="en-US" sz="2000" dirty="0">
                <a:solidFill>
                  <a:schemeClr val="tx1"/>
                </a:solidFill>
                <a:cs typeface="Courier New" panose="02070309020205020404" pitchFamily="49" charset="0"/>
              </a:rPr>
              <a:t> of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    </a:t>
            </a:r>
            <a:r>
              <a:rPr lang="en-US" sz="2000" i="1" dirty="0">
                <a:solidFill>
                  <a:schemeClr val="tx1"/>
                </a:solidFill>
              </a:rPr>
              <a:t>Integer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err="1">
                <a:solidFill>
                  <a:schemeClr val="tx1"/>
                </a:solidFill>
                <a:sym typeface="Symbol"/>
              </a:rPr>
              <a:t>boolean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4038600" y="4191000"/>
            <a:ext cx="4724400" cy="2209800"/>
          </a:xfrm>
          <a:prstGeom prst="wedgeRectCallout">
            <a:avLst>
              <a:gd name="adj1" fmla="val -75954"/>
              <a:gd name="adj2" fmla="val -49961"/>
            </a:avLst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Declares a new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variable</a:t>
            </a:r>
            <a:r>
              <a:rPr lang="en-US" sz="2000" dirty="0" smtClean="0">
                <a:solidFill>
                  <a:schemeClr val="tx1"/>
                </a:solidFill>
              </a:rPr>
              <a:t>,  called a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parameter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chemeClr val="accent6"/>
                </a:solidFill>
              </a:rPr>
              <a:t>Instantiate </a:t>
            </a:r>
            <a:r>
              <a:rPr lang="en-US" sz="2000" dirty="0" smtClean="0">
                <a:solidFill>
                  <a:schemeClr val="tx1"/>
                </a:solidFill>
              </a:rPr>
              <a:t>with </a:t>
            </a:r>
            <a:r>
              <a:rPr lang="en-US" sz="2000" dirty="0" smtClean="0">
                <a:solidFill>
                  <a:srgbClr val="C00000"/>
                </a:solidFill>
              </a:rPr>
              <a:t>any (reference)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E.g.,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“Type”</a:t>
            </a:r>
            <a:r>
              <a:rPr lang="en-US" sz="2000" dirty="0" smtClean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of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 </a:t>
            </a:r>
            <a:r>
              <a:rPr lang="en-US" sz="2000" i="1" dirty="0" smtClean="0">
                <a:solidFill>
                  <a:schemeClr val="tx1"/>
                </a:solidFill>
              </a:rPr>
              <a:t>Type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smtClean="0">
                <a:solidFill>
                  <a:schemeClr val="tx1"/>
                </a:solidFill>
                <a:sym typeface="Symbol"/>
              </a:rPr>
              <a:t>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Never just use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b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 smtClean="0">
                <a:solidFill>
                  <a:schemeClr val="tx1"/>
                </a:solidFill>
              </a:rPr>
              <a:t>(in Java for backward </a:t>
            </a:r>
            <a:r>
              <a:rPr lang="en-US" sz="1800" dirty="0" err="1" smtClean="0">
                <a:solidFill>
                  <a:schemeClr val="tx1"/>
                </a:solidFill>
              </a:rPr>
              <a:t>compatiblity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endParaRPr lang="en-US" sz="18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8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NewSet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implements Set&lt;T&gt; 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  non-null, contains no duplicates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List&lt;T&gt;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theRep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lastItemInserted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variables are types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3352800" y="1524000"/>
            <a:ext cx="1676400" cy="306324"/>
          </a:xfrm>
          <a:prstGeom prst="wedgeRectCallout">
            <a:avLst>
              <a:gd name="adj1" fmla="val -84755"/>
              <a:gd name="adj2" fmla="val 137760"/>
            </a:avLst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Declaration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971800" y="5255514"/>
            <a:ext cx="1066800" cy="307086"/>
            <a:chOff x="2971800" y="5255514"/>
            <a:chExt cx="1066800" cy="307086"/>
          </a:xfrm>
        </p:grpSpPr>
        <p:sp>
          <p:nvSpPr>
            <p:cNvPr id="9" name="Rectangular Callout 8"/>
            <p:cNvSpPr/>
            <p:nvPr/>
          </p:nvSpPr>
          <p:spPr>
            <a:xfrm>
              <a:off x="3086100" y="5255514"/>
              <a:ext cx="533400" cy="306324"/>
            </a:xfrm>
            <a:prstGeom prst="wedgeRectCallout">
              <a:avLst>
                <a:gd name="adj1" fmla="val -385746"/>
                <a:gd name="adj2" fmla="val -459265"/>
              </a:avLst>
            </a:prstGeom>
            <a:solidFill>
              <a:srgbClr val="FFFF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Use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ular Callout 4"/>
            <p:cNvSpPr/>
            <p:nvPr/>
          </p:nvSpPr>
          <p:spPr>
            <a:xfrm>
              <a:off x="2971800" y="5256276"/>
              <a:ext cx="533400" cy="306324"/>
            </a:xfrm>
            <a:prstGeom prst="wedgeRectCallout">
              <a:avLst>
                <a:gd name="adj1" fmla="val 429096"/>
                <a:gd name="adj2" fmla="val -1048526"/>
              </a:avLst>
            </a:prstGeom>
            <a:solidFill>
              <a:srgbClr val="FFFF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Use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ular Callout 6"/>
            <p:cNvSpPr/>
            <p:nvPr/>
          </p:nvSpPr>
          <p:spPr>
            <a:xfrm>
              <a:off x="2971800" y="5256276"/>
              <a:ext cx="1066800" cy="306324"/>
            </a:xfrm>
            <a:prstGeom prst="wedgeRectCallout">
              <a:avLst>
                <a:gd name="adj1" fmla="val -146212"/>
                <a:gd name="adj2" fmla="val -559132"/>
              </a:avLst>
            </a:prstGeom>
            <a:solidFill>
              <a:srgbClr val="FFFF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Use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601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instantiating generics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MyInterface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/>
          </a:p>
          <a:p>
            <a:pPr lvl="1" indent="-342900"/>
            <a:r>
              <a:rPr lang="en-US" sz="2000" dirty="0"/>
              <a:t>Convention: </a:t>
            </a:r>
            <a:r>
              <a:rPr lang="en-US" sz="2000" dirty="0" smtClean="0"/>
              <a:t>Type variable has </a:t>
            </a:r>
            <a:r>
              <a:rPr lang="en-US" sz="2000" dirty="0"/>
              <a:t>o</a:t>
            </a:r>
            <a:r>
              <a:rPr lang="en-US" sz="2000" dirty="0" smtClean="0"/>
              <a:t>ne-letter </a:t>
            </a:r>
            <a:r>
              <a:rPr lang="en-US" sz="2000" dirty="0"/>
              <a:t>name such as:</a:t>
            </a:r>
            <a:br>
              <a:rPr lang="en-US" sz="2000" dirty="0"/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Type,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Element,</a:t>
            </a:r>
            <a:r>
              <a:rPr lang="en-US" sz="2000" b="1" dirty="0">
                <a:cs typeface="Courier New" pitchFamily="49" charset="0"/>
              </a:rPr>
              <a:t> </a:t>
            </a:r>
            <a:br>
              <a:rPr lang="en-US" sz="2000" b="1" dirty="0"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K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instantiate a generic class/interface, client supplies </a:t>
            </a:r>
            <a:r>
              <a:rPr lang="en-US" sz="2000" i="1" dirty="0"/>
              <a:t>type arguments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246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18818</TotalTime>
  <Words>1714</Words>
  <Application>Microsoft Macintosh PowerPoint</Application>
  <PresentationFormat>On-screen Show (4:3)</PresentationFormat>
  <Paragraphs>387</Paragraphs>
  <Slides>28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Courier New</vt:lpstr>
      <vt:lpstr>Helvetica</vt:lpstr>
      <vt:lpstr>Symbol</vt:lpstr>
      <vt:lpstr>Times New Roman</vt:lpstr>
      <vt:lpstr>Wingdings</vt:lpstr>
      <vt:lpstr>simple</vt:lpstr>
      <vt:lpstr>CSE 331 Software Design and Implementation</vt:lpstr>
      <vt:lpstr>Varieties of abstraction</vt:lpstr>
      <vt:lpstr>Why we ♥ abstraction</vt:lpstr>
      <vt:lpstr>PowerPoint Presentation</vt:lpstr>
      <vt:lpstr>Related abstractions</vt:lpstr>
      <vt:lpstr>Related abstractions</vt:lpstr>
      <vt:lpstr>Formal parameter vs. type parameter</vt:lpstr>
      <vt:lpstr>Type variables are types</vt:lpstr>
      <vt:lpstr>Declaring and instantiating generics</vt:lpstr>
      <vt:lpstr>Restricting instantiations by clients</vt:lpstr>
      <vt:lpstr>Declaring and instantiating generics: syntax with bounds</vt:lpstr>
      <vt:lpstr>Using type variables</vt:lpstr>
      <vt:lpstr>More examples</vt:lpstr>
      <vt:lpstr>More bounds</vt:lpstr>
      <vt:lpstr>Outline</vt:lpstr>
      <vt:lpstr>Generic classes are not enough</vt:lpstr>
      <vt:lpstr>Weaknesses of generic classes</vt:lpstr>
      <vt:lpstr>Generic methods solve the problem</vt:lpstr>
      <vt:lpstr>Using generics in methods</vt:lpstr>
      <vt:lpstr>More examples</vt:lpstr>
      <vt:lpstr>Outline</vt:lpstr>
      <vt:lpstr>Generics and subtyping</vt:lpstr>
      <vt:lpstr>List&lt;Number&gt; and List&lt;Integer&gt;</vt:lpstr>
      <vt:lpstr>How to remember the invariant rule</vt:lpstr>
      <vt:lpstr>Read-only allows covariance</vt:lpstr>
      <vt:lpstr>Write-only allows contravariance</vt:lpstr>
      <vt:lpstr>Generic types and subtyping</vt:lpstr>
      <vt:lpstr>Outline</vt:lpstr>
    </vt:vector>
  </TitlesOfParts>
  <Company>uw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Zachary Tatlock</cp:lastModifiedBy>
  <cp:revision>264</cp:revision>
  <cp:lastPrinted>2016-02-02T18:47:34Z</cp:lastPrinted>
  <dcterms:created xsi:type="dcterms:W3CDTF">2012-02-17T18:07:42Z</dcterms:created>
  <dcterms:modified xsi:type="dcterms:W3CDTF">2017-02-08T17:07:41Z</dcterms:modified>
</cp:coreProperties>
</file>