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4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80" r:id="rId16"/>
    <p:sldId id="381" r:id="rId17"/>
    <p:sldId id="382" r:id="rId18"/>
    <p:sldId id="383" r:id="rId19"/>
    <p:sldId id="397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8" r:id="rId31"/>
    <p:sldId id="394" r:id="rId32"/>
    <p:sldId id="399" r:id="rId33"/>
  </p:sldIdLst>
  <p:sldSz cx="9144000" cy="6858000" type="screen4x3"/>
  <p:notesSz cx="6934200" cy="92202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3" autoAdjust="0"/>
    <p:restoredTop sz="84499" autoAdjust="0"/>
  </p:normalViewPr>
  <p:slideViewPr>
    <p:cSldViewPr>
      <p:cViewPr varScale="1">
        <p:scale>
          <a:sx n="134" d="100"/>
          <a:sy n="134" d="100"/>
        </p:scale>
        <p:origin x="-12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52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19-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20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MDD is something else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28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Spring 2017</a:t>
            </a:r>
            <a:endParaRPr lang="en-US" dirty="0"/>
          </a:p>
          <a:p>
            <a:r>
              <a:rPr lang="en-US" dirty="0"/>
              <a:t>Design Patterns, Part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Decorator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sz="2000" dirty="0" smtClean="0"/>
              <a:t>Add functionality without changing the interface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Add to existing methods to do something additional </a:t>
            </a:r>
          </a:p>
          <a:p>
            <a:pPr lvl="1"/>
            <a:r>
              <a:rPr lang="en-US" sz="2000" dirty="0" smtClean="0"/>
              <a:t>(while still preserving the previous specification)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Not all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is decoration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Decorator example:  Bordered windows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Window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rectangle bounding the window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Rectangle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bounds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draw this on the specified screen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implements Window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6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Bordered </a:t>
            </a:r>
            <a:r>
              <a:rPr lang="en-US" dirty="0" smtClean="0"/>
              <a:t>window implementations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Via </a:t>
            </a:r>
            <a:r>
              <a:rPr lang="en-US" sz="2000" dirty="0" err="1"/>
              <a:t>subclasssing</a:t>
            </a:r>
            <a:r>
              <a:rPr lang="en-US" sz="20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BorderedWindow1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super</a:t>
            </a:r>
            <a:r>
              <a:rPr lang="en-US" sz="2000" b="1" dirty="0" err="1">
                <a:latin typeface="Courier New" pitchFamily="49" charset="0"/>
              </a:rPr>
              <a:t>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bounds().draw(s);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Via delegation: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BorderedWindow2 </a:t>
            </a:r>
            <a:r>
              <a:rPr lang="en-US" sz="2000" b="1" dirty="0">
                <a:latin typeface="Courier New" pitchFamily="49" charset="0"/>
              </a:rPr>
              <a:t>implements Window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BorderedWindow2(Window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this.innerWindow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innerWindow.bounds</a:t>
            </a:r>
            <a:r>
              <a:rPr lang="en-US" sz="2000" b="1" dirty="0">
                <a:latin typeface="Courier New" pitchFamily="49" charset="0"/>
              </a:rPr>
              <a:t>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19140" name="Comment 4"/>
          <p:cNvSpPr>
            <a:spLocks noChangeArrowheads="1"/>
          </p:cNvSpPr>
          <p:nvPr/>
        </p:nvSpPr>
        <p:spPr bwMode="auto">
          <a:xfrm>
            <a:off x="5410200" y="2286000"/>
            <a:ext cx="3260725" cy="132343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Delegation permits multiple borders on a window, or a window that is both bordered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shaded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9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decorator can remove functionality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Remove functionality without changing the interface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UnmodifiableList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What does it do about methods 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20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Problem: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UnmodifiableList</a:t>
            </a:r>
            <a:r>
              <a:rPr lang="en-US" sz="2000" dirty="0"/>
              <a:t> is a Java subtype, but not a true subtype,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Decoration via delegation can </a:t>
            </a:r>
            <a:r>
              <a:rPr lang="en-US" sz="2000" dirty="0"/>
              <a:t>create a class with no Java subtyping relationship, which is </a:t>
            </a:r>
            <a:r>
              <a:rPr lang="en-US" sz="2000" dirty="0" smtClean="0"/>
              <a:t>often desirable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1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Proxy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Same interface </a:t>
            </a:r>
            <a:r>
              <a:rPr lang="en-US" sz="2000" i="1" dirty="0" smtClean="0"/>
              <a:t>and</a:t>
            </a:r>
            <a:r>
              <a:rPr lang="en-US" sz="2000" dirty="0" smtClean="0"/>
              <a:t> functionality as the wrapped class</a:t>
            </a:r>
          </a:p>
          <a:p>
            <a:pPr lvl="1"/>
            <a:r>
              <a:rPr lang="en-US" sz="2000" dirty="0" smtClean="0"/>
              <a:t>So, uh, why wrap it?...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Control access to other objects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Communication:  manage network details when using a remote object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Locking:  serialize access by multiple clients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Security:  permit access only if proper credentials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Creation:  object might not yet exist (creation is expensive)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Hide latency when creating object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Avoid work if object is never used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Composite pattern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Composite permits a client to manipulate either an </a:t>
            </a:r>
            <a:r>
              <a:rPr lang="en-US" sz="2000" i="1" dirty="0" smtClean="0">
                <a:solidFill>
                  <a:schemeClr val="accent2"/>
                </a:solidFill>
              </a:rPr>
              <a:t>atomic</a:t>
            </a:r>
            <a:r>
              <a:rPr lang="en-US" sz="2000" dirty="0" smtClean="0"/>
              <a:t> unit or a </a:t>
            </a:r>
            <a:r>
              <a:rPr lang="en-US" sz="2000" i="1" dirty="0" smtClean="0">
                <a:solidFill>
                  <a:schemeClr val="accent2"/>
                </a:solidFill>
              </a:rPr>
              <a:t>collection</a:t>
            </a:r>
            <a:r>
              <a:rPr lang="en-US" sz="2000" dirty="0" smtClean="0"/>
              <a:t> of units in the same way</a:t>
            </a:r>
          </a:p>
          <a:p>
            <a:pPr lvl="1"/>
            <a:r>
              <a:rPr lang="en-US" sz="2000" dirty="0" smtClean="0"/>
              <a:t>So no need to “always know” if an object is a collection of smaller objects or not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Good for dealing with “part-whole” relationships</a:t>
            </a:r>
          </a:p>
          <a:p>
            <a:endParaRPr lang="en-US" sz="2000" dirty="0"/>
          </a:p>
          <a:p>
            <a:r>
              <a:rPr lang="en-US" sz="2000" dirty="0" smtClean="0"/>
              <a:t>An extended example…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8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Bicycle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Wheel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Skewer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Lever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Body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Cam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Rod</a:t>
            </a:r>
            <a:endParaRPr lang="en-US" dirty="0"/>
          </a:p>
          <a:p>
            <a:pPr lvl="2">
              <a:lnSpc>
                <a:spcPts val="1800"/>
              </a:lnSpc>
            </a:pPr>
            <a:r>
              <a:rPr lang="en-US" sz="2000" dirty="0"/>
              <a:t>Hub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Spokes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Nipples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Rim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Tape</a:t>
            </a:r>
            <a:endParaRPr lang="en-US" sz="2000" dirty="0"/>
          </a:p>
          <a:p>
            <a:pPr lvl="2">
              <a:lnSpc>
                <a:spcPts val="1800"/>
              </a:lnSpc>
            </a:pPr>
            <a:r>
              <a:rPr lang="en-US" sz="2000" dirty="0"/>
              <a:t>Tube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Tire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Frame</a:t>
            </a:r>
          </a:p>
          <a:p>
            <a:pPr lvl="1">
              <a:lnSpc>
                <a:spcPts val="1800"/>
              </a:lnSpc>
            </a:pPr>
            <a:r>
              <a:rPr lang="en-US" sz="2000" dirty="0" err="1"/>
              <a:t>Drivetrain</a:t>
            </a:r>
            <a:endParaRPr lang="en-US" sz="2000" dirty="0"/>
          </a:p>
          <a:p>
            <a:pPr lvl="1">
              <a:lnSpc>
                <a:spcPts val="1800"/>
              </a:lnSpc>
            </a:pPr>
            <a:r>
              <a:rPr lang="en-US" sz="2000" dirty="0" smtClean="0"/>
              <a:t>...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1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abstract class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BicycleComponent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Skewer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Hub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</a:t>
            </a:r>
            <a:r>
              <a:rPr lang="en-US" sz="2000" b="1" dirty="0" err="1" smtClean="0">
                <a:latin typeface="Courier New" pitchFamily="49" charset="0"/>
              </a:rPr>
              <a:t>assemblyCost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</a:rPr>
              <a:t>skewer.cost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+ </a:t>
            </a:r>
            <a:r>
              <a:rPr lang="en-US" sz="2000" b="1" dirty="0" err="1">
                <a:latin typeface="Courier New" pitchFamily="49" charset="0"/>
              </a:rPr>
              <a:t>hub.cost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+ ...;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1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95300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Library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Section (for a given genre)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Shelf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Volume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Page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Column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Word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  Letter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2000" b="1" dirty="0">
                <a:latin typeface="Courier New" pitchFamily="49" charset="0"/>
              </a:rPr>
              <a:t> implements Text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... return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concatenation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of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column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texts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 smtClean="0"/>
              <a:t>Creational </a:t>
            </a:r>
            <a:r>
              <a:rPr lang="en-US" sz="2000" dirty="0"/>
              <a:t>patterns (constructing objects)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 smtClean="0"/>
              <a:t>Behavioral </a:t>
            </a:r>
            <a:r>
              <a:rPr lang="en-US" sz="2000" dirty="0"/>
              <a:t>patterns (affecting object semantics</a:t>
            </a:r>
            <a:r>
              <a:rPr lang="en-US" sz="2000" dirty="0" smtClean="0"/>
              <a:t>)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Already seen: Observer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Will just do 2-3 related ones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28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</a:t>
            </a:r>
            <a:r>
              <a:rPr lang="en-US" sz="2000" dirty="0" smtClean="0"/>
              <a:t>patterns</a:t>
            </a:r>
            <a:endParaRPr lang="en-US" sz="2000" dirty="0"/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</a:pPr>
            <a:r>
              <a:rPr lang="en-US" sz="2000" dirty="0"/>
              <a:t>Behavioral 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Traversing composites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Goal:  perform operations on all parts of a composite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Idea: generalize the notion of an iterator – process the components of a composite in an order appropriate for the application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Example: arithmetic expressions in Java</a:t>
            </a:r>
            <a:endParaRPr lang="en-US" sz="2000" dirty="0" smtClean="0"/>
          </a:p>
          <a:p>
            <a:pPr lvl="1"/>
            <a:r>
              <a:rPr lang="en-US" sz="2000" dirty="0"/>
              <a:t>How do we represent, say,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x=foo*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/d;</a:t>
            </a:r>
            <a:endParaRPr lang="en-US" sz="2000" dirty="0" smtClean="0"/>
          </a:p>
          <a:p>
            <a:pPr lvl="1"/>
            <a:r>
              <a:rPr lang="en-US" sz="2000" dirty="0"/>
              <a:t>How do we traverse/process these expressions?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Representing Java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foo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c / d;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34790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35552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362200" y="2590800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05000" y="4428699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036093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10200" y="43934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48400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4541293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>
            <a:stCxn id="7" idx="3"/>
            <a:endCxn id="5" idx="0"/>
          </p:cNvCxnSpPr>
          <p:nvPr/>
        </p:nvCxnSpPr>
        <p:spPr>
          <a:xfrm flipH="1">
            <a:off x="1524000" y="3111126"/>
            <a:ext cx="1039066" cy="367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5"/>
            <a:endCxn id="11" idx="0"/>
          </p:cNvCxnSpPr>
          <p:nvPr/>
        </p:nvCxnSpPr>
        <p:spPr>
          <a:xfrm>
            <a:off x="4752134" y="4075568"/>
            <a:ext cx="1343866" cy="31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6" idx="0"/>
          </p:cNvCxnSpPr>
          <p:nvPr/>
        </p:nvCxnSpPr>
        <p:spPr>
          <a:xfrm>
            <a:off x="3532934" y="3111126"/>
            <a:ext cx="734266" cy="4441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  <a:endCxn id="9" idx="0"/>
          </p:cNvCxnSpPr>
          <p:nvPr/>
        </p:nvCxnSpPr>
        <p:spPr>
          <a:xfrm>
            <a:off x="3075734" y="4949025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12" idx="0"/>
          </p:cNvCxnSpPr>
          <p:nvPr/>
        </p:nvCxnSpPr>
        <p:spPr>
          <a:xfrm>
            <a:off x="6580934" y="4913768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8" idx="0"/>
          </p:cNvCxnSpPr>
          <p:nvPr/>
        </p:nvCxnSpPr>
        <p:spPr>
          <a:xfrm flipH="1">
            <a:off x="2590800" y="4075568"/>
            <a:ext cx="1191466" cy="353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3" idx="0"/>
          </p:cNvCxnSpPr>
          <p:nvPr/>
        </p:nvCxnSpPr>
        <p:spPr>
          <a:xfrm flipH="1">
            <a:off x="5227093" y="4913768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0" idx="0"/>
          </p:cNvCxnSpPr>
          <p:nvPr/>
        </p:nvCxnSpPr>
        <p:spPr>
          <a:xfrm flipH="1">
            <a:off x="1721893" y="4949025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49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+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variable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use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test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a==b;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left-hand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a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right-hand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b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a?b:c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testExp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thenExp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elseExp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7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type hierarchy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AST for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Class </a:t>
            </a:r>
            <a:r>
              <a:rPr lang="en-US" sz="2000" dirty="0"/>
              <a:t>hierarchy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000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825148"/>
              </p:ext>
            </p:extLst>
          </p:nvPr>
        </p:nvGraphicFramePr>
        <p:xfrm>
          <a:off x="3581399" y="1600200"/>
          <a:ext cx="383209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1600200"/>
                        <a:ext cx="383209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666205"/>
              </p:ext>
            </p:extLst>
          </p:nvPr>
        </p:nvGraphicFramePr>
        <p:xfrm>
          <a:off x="1981199" y="4343400"/>
          <a:ext cx="648697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99" y="4343400"/>
                        <a:ext cx="6486977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4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 smtClean="0"/>
              <a:t>perations </a:t>
            </a:r>
            <a:r>
              <a:rPr lang="en-US" sz="3600" dirty="0"/>
              <a:t>on abstract syntax trees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write code </a:t>
            </a:r>
            <a:r>
              <a:rPr lang="en-US" sz="2000" dirty="0" smtClean="0"/>
              <a:t>for each entry in this table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Question</a:t>
            </a:r>
            <a:r>
              <a:rPr lang="en-US" sz="2000" dirty="0"/>
              <a:t>:  Should we group together the code for a particular operation or the code for a particular expression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That is, do we group the code into rows or columns?</a:t>
            </a:r>
          </a:p>
          <a:p>
            <a:endParaRPr lang="en-US" sz="800" dirty="0" smtClean="0"/>
          </a:p>
          <a:p>
            <a:r>
              <a:rPr lang="en-US" sz="2000" dirty="0" smtClean="0"/>
              <a:t>Given </a:t>
            </a:r>
            <a:r>
              <a:rPr lang="en-US" sz="2000" dirty="0"/>
              <a:t>an operation and an expression, how </a:t>
            </a:r>
            <a:r>
              <a:rPr lang="en-US" sz="2000" dirty="0" smtClean="0"/>
              <a:t>do we “find” </a:t>
            </a:r>
            <a:r>
              <a:rPr lang="en-US" sz="2000" dirty="0"/>
              <a:t>the proper piece of code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678"/>
              </p:ext>
            </p:extLst>
          </p:nvPr>
        </p:nvGraphicFramePr>
        <p:xfrm>
          <a:off x="1066800" y="19812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Types of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Interpreter: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objects</a:t>
            </a:r>
            <a:r>
              <a:rPr lang="en-US" sz="2000" dirty="0"/>
              <a:t>, spreads apart code for similar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</a:t>
            </a:r>
            <a:r>
              <a:rPr lang="en-US" sz="2000" dirty="0" smtClean="0"/>
              <a:t>types of objects</a:t>
            </a:r>
            <a:r>
              <a:rPr lang="en-US" sz="2000" dirty="0"/>
              <a:t>, hard to add </a:t>
            </a:r>
            <a:r>
              <a:rPr lang="en-US" sz="2000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 instance of the </a:t>
            </a:r>
            <a:r>
              <a:rPr lang="en-US" sz="2000" dirty="0" smtClean="0">
                <a:solidFill>
                  <a:schemeClr val="accent2"/>
                </a:solidFill>
              </a:rPr>
              <a:t>Composite</a:t>
            </a:r>
            <a:r>
              <a:rPr lang="en-US" sz="2000" dirty="0" smtClean="0"/>
              <a:t> pattern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Procedural: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operations</a:t>
            </a:r>
            <a:r>
              <a:rPr lang="en-US" sz="2000" dirty="0"/>
              <a:t>, spreads apart code for similar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operations, hard to add </a:t>
            </a:r>
            <a:r>
              <a:rPr lang="en-US" sz="2000" dirty="0" smtClean="0"/>
              <a:t>types of objects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smtClean="0">
                <a:solidFill>
                  <a:srgbClr val="000090"/>
                </a:solidFill>
              </a:rPr>
              <a:t>Visitor</a:t>
            </a:r>
            <a:r>
              <a:rPr lang="en-US" sz="2000" dirty="0" smtClean="0"/>
              <a:t> </a:t>
            </a:r>
            <a:r>
              <a:rPr lang="en-US" sz="2000" dirty="0"/>
              <a:t>pattern is a variety of the procedural pattern</a:t>
            </a:r>
          </a:p>
          <a:p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693384"/>
            <a:ext cx="79688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(See also many offerings of CSE341 for an extended take</a:t>
            </a:r>
          </a:p>
          <a:p>
            <a:r>
              <a:rPr lang="en-US" sz="2000" dirty="0" smtClean="0">
                <a:latin typeface="+mj-lt"/>
              </a:rPr>
              <a:t>on this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Statically typed functional languages help with procedural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whereas statically typed object-oriented languages help with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interpreter)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24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Add a method to each class for each supported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abstract 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38800" y="1981200"/>
            <a:ext cx="3429000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Dynamic dispatch chooses the right implementation, for a call like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e.typeCheck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Overall type-checker spread across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classes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62727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0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Create </a:t>
            </a:r>
            <a:r>
              <a:rPr lang="en-US" sz="2000" dirty="0"/>
              <a:t>a class per operation, with a method per operand type</a:t>
            </a:r>
          </a:p>
          <a:p>
            <a:pPr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e.condition</a:t>
            </a:r>
            <a:r>
              <a:rPr lang="en-US" sz="2000" b="1" dirty="0">
                <a:latin typeface="Courier New" pitchFamily="49" charset="0"/>
              </a:rPr>
              <a:t>);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e.thenExpr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e.elseExpr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BoolType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&amp;&amp; </a:t>
            </a:r>
            <a:r>
              <a:rPr lang="en-US" sz="2000" b="1" dirty="0" smtClean="0"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</a:t>
            </a:r>
            <a:r>
              <a:rPr lang="en-US" sz="2000" b="1" dirty="0" err="1" smtClean="0">
                <a:latin typeface="Courier New" pitchFamily="49" charset="0"/>
              </a:rPr>
              <a:t>thenType.equals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elseType</a:t>
            </a:r>
            <a:r>
              <a:rPr lang="en-US" sz="2000" b="1" dirty="0" smtClean="0">
                <a:latin typeface="Courier New" pitchFamily="49" charset="0"/>
              </a:rPr>
              <a:t>))) 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ErrorType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typeCheckEqualOp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948" y="4394537"/>
            <a:ext cx="2966652" cy="10156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How to invoke the right method for an expression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latin typeface="+mj-lt"/>
              </a:rPr>
              <a:t>?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094793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89907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Expression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typeCheckPlusOp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typeCheckVarRef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typeCheckExpr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procedural </a:t>
            </a:r>
            <a:r>
              <a:rPr lang="en-US" dirty="0"/>
              <a:t>pattern)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2590800" y="4341412"/>
            <a:ext cx="6308725" cy="209288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Maintaining this code is tedious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error-prone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No help from type-checker to get all the cases (unlike in functional languages)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Cascaded </a:t>
            </a: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if tests are likely to run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slowly (in Java)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Need similar code for each operation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</a:t>
            </a:r>
            <a:r>
              <a:rPr lang="en-US" dirty="0" smtClean="0"/>
              <a:t>pattern: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Nodes </a:t>
            </a:r>
            <a:r>
              <a:rPr lang="en-US" dirty="0"/>
              <a:t>(objects in the hierarchy) accept </a:t>
            </a:r>
            <a:r>
              <a:rPr lang="en-US" dirty="0" smtClean="0"/>
              <a:t>visitors for traversal</a:t>
            </a:r>
            <a:endParaRPr lang="en-US" dirty="0"/>
          </a:p>
          <a:p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SomeExpression </a:t>
            </a:r>
            <a:r>
              <a:rPr lang="en-US" sz="2200" b="1" dirty="0" smtClean="0">
                <a:latin typeface="Courier New" pitchFamily="49" charset="0"/>
              </a:rPr>
              <a:t>extends Expression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2200" b="1" dirty="0">
                <a:latin typeface="Courier New" pitchFamily="49" charset="0"/>
              </a:rPr>
              <a:t>(Visitor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22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  </a:t>
            </a:r>
            <a:r>
              <a:rPr lang="en-US" sz="2200" b="1" dirty="0" err="1">
                <a:latin typeface="Courier New" pitchFamily="49" charset="0"/>
              </a:rPr>
              <a:t>child.accept</a:t>
            </a:r>
            <a:r>
              <a:rPr lang="en-US" sz="22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v.visit</a:t>
            </a:r>
            <a:r>
              <a:rPr lang="en-US" sz="22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00FF"/>
                </a:solidFill>
                <a:latin typeface="Courier New" pitchFamily="49" charset="0"/>
              </a:rPr>
              <a:t>SomeVisitor</a:t>
            </a:r>
            <a:r>
              <a:rPr lang="en-US" sz="2200" b="1" dirty="0">
                <a:latin typeface="Courier New" pitchFamily="49" charset="0"/>
              </a:rPr>
              <a:t> extends </a:t>
            </a:r>
            <a:r>
              <a:rPr lang="en-US" sz="2200" b="1" dirty="0" smtClean="0">
                <a:latin typeface="Courier New" pitchFamily="49" charset="0"/>
              </a:rPr>
              <a:t>Visitor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200" b="1" dirty="0" smtClean="0">
                <a:latin typeface="Courier New" pitchFamily="49" charset="0"/>
              </a:rPr>
              <a:t>(SomeExpression 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724400" y="3599942"/>
            <a:ext cx="39624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latin typeface="Courier New" pitchFamily="49" charset="0"/>
              </a:rPr>
              <a:t>n.accept</a:t>
            </a:r>
            <a:r>
              <a:rPr lang="en-US" sz="2000" b="1" u="none" dirty="0">
                <a:latin typeface="Courier New" pitchFamily="49" charset="0"/>
              </a:rPr>
              <a:t>(v)</a:t>
            </a:r>
            <a:r>
              <a:rPr lang="en-US" sz="2000" u="none" dirty="0"/>
              <a:t> </a:t>
            </a:r>
            <a:r>
              <a:rPr lang="en-US" sz="2000" u="none" dirty="0" smtClean="0">
                <a:latin typeface="+mj-lt"/>
              </a:rPr>
              <a:t>traverses </a:t>
            </a:r>
            <a:r>
              <a:rPr lang="en-US" sz="2000" u="none" dirty="0">
                <a:latin typeface="+mj-lt"/>
              </a:rPr>
              <a:t>the structure rooted at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u="none" dirty="0">
                <a:latin typeface="+mj-lt"/>
              </a:rPr>
              <a:t>, performing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u="none" dirty="0">
                <a:latin typeface="+mj-lt"/>
              </a:rPr>
              <a:t>'s operation on each element of the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4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Structural patterns:  Wrappers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6"/>
                </a:solidFill>
              </a:rPr>
              <a:t>wrapper</a:t>
            </a:r>
            <a:r>
              <a:rPr lang="en-US" sz="2000" dirty="0" smtClean="0"/>
              <a:t> translates between incompatible interfaces </a:t>
            </a:r>
          </a:p>
          <a:p>
            <a:pPr marL="0" indent="0">
              <a:buNone/>
            </a:pPr>
            <a:r>
              <a:rPr lang="en-US" sz="2000" dirty="0" smtClean="0"/>
              <a:t>Wrappers are a thin veneer over an encapsulated class 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odify the interface</a:t>
            </a:r>
          </a:p>
          <a:p>
            <a:pPr lvl="1"/>
            <a:r>
              <a:rPr lang="en-US" sz="2000" dirty="0" smtClean="0"/>
              <a:t>Extend behavior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estrict access </a:t>
            </a:r>
          </a:p>
          <a:p>
            <a:pPr marL="0" indent="0">
              <a:buNone/>
            </a:pPr>
            <a:r>
              <a:rPr lang="en-US" sz="2000" dirty="0" smtClean="0"/>
              <a:t>The encapsulated class does most of the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Some </a:t>
            </a:r>
            <a:r>
              <a:rPr lang="en-US" sz="2000" dirty="0"/>
              <a:t>wrappers have qualities of more than one of adapter, decorator, and proxy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3135"/>
              </p:ext>
            </p:extLst>
          </p:nvPr>
        </p:nvGraphicFramePr>
        <p:xfrm>
          <a:off x="1905000" y="4038600"/>
          <a:ext cx="5410200" cy="1584960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Functionality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Adapter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accepting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5105400" cy="50292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VarOp</a:t>
            </a:r>
            <a:r>
              <a:rPr lang="en-US" sz="1600" b="1" dirty="0" smtClean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EqualsOp</a:t>
            </a:r>
            <a:r>
              <a:rPr lang="en-US" sz="1600" b="1" dirty="0" smtClean="0">
                <a:latin typeface="Courier New" pitchFamily="49" charset="0"/>
              </a:rPr>
              <a:t> extends Expression </a:t>
            </a: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leftExp.accept</a:t>
            </a:r>
            <a:r>
              <a:rPr lang="en-US" sz="1600" b="1" dirty="0" smtClean="0">
                <a:latin typeface="Courier New" pitchFamily="49" charset="0"/>
              </a:rPr>
              <a:t>(v);</a:t>
            </a:r>
            <a:endParaRPr lang="en-US" sz="1600" b="1" dirty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rightExp.accept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CondOp</a:t>
            </a:r>
            <a:r>
              <a:rPr lang="en-US" sz="1600" b="1" dirty="0" smtClean="0">
                <a:latin typeface="Courier New" pitchFamily="49" charset="0"/>
              </a:rPr>
              <a:t> extends Expression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testExp.accept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thenExp.accept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elseExp.accept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  <a:endParaRPr lang="en-US" sz="1600" b="1" dirty="0" smtClean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First visit all children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Then pass “self” back to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visitor has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2000" dirty="0" smtClean="0">
                <a:latin typeface="+mj-lt"/>
              </a:rPr>
              <a:t> method for each kind of expression, thus picking the right code for this kind of expression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Overloading makes this look more magical than it is…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r>
              <a:rPr lang="en-US" sz="2000" u="none" dirty="0" smtClean="0">
                <a:latin typeface="+mj-lt"/>
              </a:rPr>
              <a:t>Lets clients provide unexpected visitors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055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2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Implementing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4876800" cy="5029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TypeCheckVisitor</a:t>
            </a:r>
            <a:r>
              <a:rPr lang="en-US" sz="2000" b="1" dirty="0" smtClean="0">
                <a:latin typeface="Courier New" pitchFamily="49" charset="0"/>
              </a:rPr>
              <a:t> implements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VarOp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EqualsOp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PrintVisitor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Now each operation has its cases back together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And type-checker should tell us if we fail to implement an abstract method in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overloading just a nicety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An OOP workaround for procedural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Because language/type-checker is not instance-of-test friendly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417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</a:t>
            </a: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Change an interface without changing functionality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ename a method</a:t>
            </a:r>
          </a:p>
          <a:p>
            <a:pPr lvl="1"/>
            <a:r>
              <a:rPr lang="en-US" sz="2000" dirty="0" smtClean="0"/>
              <a:t>Convert units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mplement a method in terms of another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angles passed in radians vs. degrees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 use “old” method names for legacy code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9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 example:  scaling rectangles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this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 smtClean="0"/>
              <a:t> interface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grow or shrink this by the given factor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Goal: client code wants to use this library to “implement”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2000" dirty="0" smtClean="0"/>
              <a:t>without rewriting code that uses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: </a:t>
            </a:r>
            <a:endParaRPr lang="en-US" sz="20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not a Rectangle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no scale method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6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</a:t>
            </a:r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ScaleableRectangle1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extends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implements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7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delegation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Delegation:  forward requests to another object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ScaleableRectangle2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implements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ScaleableRectangle2(float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w</a:t>
            </a:r>
            <a:r>
              <a:rPr lang="en-US" sz="2000" b="1" dirty="0" smtClean="0">
                <a:latin typeface="Courier New" pitchFamily="49" charset="0"/>
              </a:rPr>
              <a:t>,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h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this.r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w,h</a:t>
            </a:r>
            <a:r>
              <a:rPr lang="en-US" sz="2000" b="1" dirty="0" smtClean="0">
                <a:latin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r.setWidth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r.setHeight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 { return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circumference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</a:rPr>
              <a:t>r.circumference</a:t>
            </a:r>
            <a:r>
              <a:rPr lang="en-US" sz="2000" b="1" dirty="0">
                <a:latin typeface="Courier New" pitchFamily="49" charset="0"/>
              </a:rPr>
              <a:t>();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7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Subclassing vs. delegation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Subclassing</a:t>
            </a:r>
            <a:endParaRPr lang="en-US" sz="2000" dirty="0" smtClean="0"/>
          </a:p>
          <a:p>
            <a:pPr lvl="1"/>
            <a:r>
              <a:rPr lang="en-US" sz="2000" dirty="0" smtClean="0"/>
              <a:t>automatically gives access to </a:t>
            </a:r>
            <a:r>
              <a:rPr lang="en-US" sz="2000" dirty="0" smtClean="0">
                <a:solidFill>
                  <a:srgbClr val="0000FF"/>
                </a:solidFill>
              </a:rPr>
              <a:t>all methods </a:t>
            </a:r>
            <a:r>
              <a:rPr lang="en-US" sz="2000" dirty="0" smtClean="0"/>
              <a:t>of superclass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built in </a:t>
            </a:r>
            <a:r>
              <a:rPr lang="en-US" sz="2000" dirty="0" smtClean="0"/>
              <a:t>to the language (syntax, efficiency)</a:t>
            </a:r>
          </a:p>
          <a:p>
            <a:pPr marL="0" indent="0">
              <a:buNone/>
            </a:pPr>
            <a:r>
              <a:rPr lang="en-US" sz="2000" dirty="0" smtClean="0"/>
              <a:t>Delegation</a:t>
            </a:r>
          </a:p>
          <a:p>
            <a:pPr lvl="1"/>
            <a:r>
              <a:rPr lang="en-US" sz="2000" dirty="0" smtClean="0"/>
              <a:t>permits </a:t>
            </a:r>
            <a:r>
              <a:rPr lang="en-US" sz="2000" dirty="0" smtClean="0">
                <a:solidFill>
                  <a:srgbClr val="0000FF"/>
                </a:solidFill>
              </a:rPr>
              <a:t>removal</a:t>
            </a:r>
            <a:r>
              <a:rPr lang="en-US" sz="2000" dirty="0" smtClean="0"/>
              <a:t> of methods (compile-time checking)</a:t>
            </a:r>
          </a:p>
          <a:p>
            <a:pPr lvl="1"/>
            <a:r>
              <a:rPr lang="en-US" sz="2000" dirty="0" smtClean="0"/>
              <a:t>objects of </a:t>
            </a:r>
            <a:r>
              <a:rPr lang="en-US" sz="2000" dirty="0" smtClean="0">
                <a:solidFill>
                  <a:srgbClr val="0000FF"/>
                </a:solidFill>
              </a:rPr>
              <a:t>arbitrary concrete classes </a:t>
            </a:r>
            <a:r>
              <a:rPr lang="en-US" sz="2000" dirty="0" smtClean="0"/>
              <a:t>can be wrapped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/>
              <a:t> wrappers can be composed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Delegation vs. </a:t>
            </a:r>
            <a:r>
              <a:rPr lang="en-US" sz="2000" i="1" dirty="0" smtClean="0"/>
              <a:t>composition</a:t>
            </a:r>
          </a:p>
          <a:p>
            <a:pPr lvl="1"/>
            <a:r>
              <a:rPr lang="en-US" sz="2000" dirty="0" smtClean="0"/>
              <a:t>Differences are subtle</a:t>
            </a:r>
          </a:p>
          <a:p>
            <a:pPr lvl="1"/>
            <a:r>
              <a:rPr lang="en-US" sz="2000" dirty="0" smtClean="0"/>
              <a:t>For CSE 331, consider them equivalent (?)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5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adapter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28600" y="1508125"/>
            <a:ext cx="4014788" cy="1766888"/>
            <a:chOff x="144" y="576"/>
            <a:chExt cx="2529" cy="1113"/>
          </a:xfrm>
        </p:grpSpPr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288" y="1008"/>
            <a:ext cx="2385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name="VISIO" r:id="rId3" imgW="4149360" imgH="1183680" progId="Visio.Drawing.6">
                    <p:embed/>
                  </p:oleObj>
                </mc:Choice>
                <mc:Fallback>
                  <p:oleObj name="VISIO" r:id="rId3" imgW="4149360" imgH="118368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008"/>
                          <a:ext cx="2385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44" y="576"/>
              <a:ext cx="216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Goal of adapter: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connect incompatible interfaces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965325"/>
            <a:ext cx="3841750" cy="1214438"/>
            <a:chOff x="3120" y="864"/>
            <a:chExt cx="2420" cy="765"/>
          </a:xfrm>
        </p:grpSpPr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3120" y="1344"/>
            <a:ext cx="242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4" name="VISIO" r:id="rId5" imgW="4212360" imgH="494640" progId="Visio.Drawing.6">
                    <p:embed/>
                  </p:oleObj>
                </mc:Choice>
                <mc:Fallback>
                  <p:oleObj name="VISIO" r:id="rId5" imgW="4212360" imgH="494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344"/>
                          <a:ext cx="242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3312" y="864"/>
              <a:ext cx="167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delegation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4403725"/>
            <a:ext cx="2773363" cy="1997075"/>
            <a:chOff x="336" y="2400"/>
            <a:chExt cx="1747" cy="1258"/>
          </a:xfrm>
        </p:grpSpPr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2" y="2784"/>
            <a:ext cx="1498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5" name="VISIO" r:id="rId7" imgW="2606400" imgH="1520640" progId="Visio.Drawing.6">
                    <p:embed/>
                  </p:oleObj>
                </mc:Choice>
                <mc:Fallback>
                  <p:oleObj name="VISIO" r:id="rId7" imgW="260640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784"/>
                          <a:ext cx="1498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3" name="Text Box 13"/>
            <p:cNvSpPr txBox="1">
              <a:spLocks noChangeArrowheads="1"/>
            </p:cNvSpPr>
            <p:nvPr/>
          </p:nvSpPr>
          <p:spPr bwMode="auto">
            <a:xfrm>
              <a:off x="336" y="2400"/>
              <a:ext cx="174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endParaRPr lang="en-US" sz="2000" u="none" dirty="0">
                <a:latin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876800" y="4016375"/>
            <a:ext cx="3733800" cy="2308225"/>
            <a:chOff x="3072" y="2156"/>
            <a:chExt cx="2352" cy="1454"/>
          </a:xfrm>
        </p:grpSpPr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3072" y="2736"/>
            <a:ext cx="2352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" name="VISIO" r:id="rId9" imgW="4092480" imgH="1520640" progId="Visio.Drawing.6">
                    <p:embed/>
                  </p:oleObj>
                </mc:Choice>
                <mc:Fallback>
                  <p:oleObj name="VISIO" r:id="rId9" imgW="409248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736"/>
                          <a:ext cx="2352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3120" y="2156"/>
              <a:ext cx="1792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r>
                <a:rPr lang="en-US" sz="2000" u="none" dirty="0">
                  <a:latin typeface="Times New Roman" pitchFamily="18" charset="0"/>
                </a:rPr>
                <a:t>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no extension is permitted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20574</TotalTime>
  <Words>2555</Words>
  <Application>Microsoft Macintosh PowerPoint</Application>
  <PresentationFormat>On-screen Show (4:3)</PresentationFormat>
  <Paragraphs>539</Paragraphs>
  <Slides>32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simple</vt:lpstr>
      <vt:lpstr>VISIO</vt:lpstr>
      <vt:lpstr>Visio</vt:lpstr>
      <vt:lpstr>CSE 331 Software Design &amp; Implementation</vt:lpstr>
      <vt:lpstr>Outline</vt:lpstr>
      <vt:lpstr>Structural patterns:  Wrappers</vt:lpstr>
      <vt:lpstr>Adapter</vt:lpstr>
      <vt:lpstr>Adapter example:  scaling rectangles</vt:lpstr>
      <vt:lpstr>Adapter: Use subclassing</vt:lpstr>
      <vt:lpstr>Adapter: use delegation</vt:lpstr>
      <vt:lpstr>Subclassing vs. delegation</vt:lpstr>
      <vt:lpstr>Types of adapter</vt:lpstr>
      <vt:lpstr>Decorator</vt:lpstr>
      <vt:lpstr>Decorator example:  Bordered windows</vt:lpstr>
      <vt:lpstr>Bordered window implementations</vt:lpstr>
      <vt:lpstr>A decorator can remove functionality</vt:lpstr>
      <vt:lpstr>Proxy</vt:lpstr>
      <vt:lpstr>Composite pattern</vt:lpstr>
      <vt:lpstr>Composite example:  Bicycle</vt:lpstr>
      <vt:lpstr>Methods on components</vt:lpstr>
      <vt:lpstr>Composite example:  Libraries</vt:lpstr>
      <vt:lpstr>Outline</vt:lpstr>
      <vt:lpstr>Traversing composites</vt:lpstr>
      <vt:lpstr>Representing Java code</vt:lpstr>
      <vt:lpstr>Abstract syntax tree (AST) for Java code</vt:lpstr>
      <vt:lpstr>Object model vs. type hierarchy</vt:lpstr>
      <vt:lpstr>Operations on abstract syntax trees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Example: accepting visitors</vt:lpstr>
      <vt:lpstr>Sequence of calls to accept and visit</vt:lpstr>
      <vt:lpstr>Example: Implementing visitors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358</cp:revision>
  <cp:lastPrinted>2013-10-30T05:15:40Z</cp:lastPrinted>
  <dcterms:created xsi:type="dcterms:W3CDTF">2012-02-17T18:07:42Z</dcterms:created>
  <dcterms:modified xsi:type="dcterms:W3CDTF">2017-05-25T21:29:04Z</dcterms:modified>
</cp:coreProperties>
</file>