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59" r:id="rId2"/>
    <p:sldId id="364" r:id="rId3"/>
    <p:sldId id="365" r:id="rId4"/>
    <p:sldId id="366" r:id="rId5"/>
    <p:sldId id="367" r:id="rId6"/>
    <p:sldId id="368" r:id="rId7"/>
    <p:sldId id="369" r:id="rId8"/>
    <p:sldId id="370" r:id="rId9"/>
    <p:sldId id="371" r:id="rId10"/>
    <p:sldId id="372" r:id="rId11"/>
    <p:sldId id="373" r:id="rId12"/>
    <p:sldId id="374" r:id="rId13"/>
    <p:sldId id="375" r:id="rId14"/>
    <p:sldId id="376" r:id="rId15"/>
    <p:sldId id="377" r:id="rId16"/>
    <p:sldId id="378" r:id="rId17"/>
    <p:sldId id="379" r:id="rId18"/>
    <p:sldId id="380" r:id="rId19"/>
    <p:sldId id="381" r:id="rId20"/>
    <p:sldId id="382" r:id="rId21"/>
    <p:sldId id="383" r:id="rId22"/>
    <p:sldId id="384" r:id="rId23"/>
    <p:sldId id="385" r:id="rId24"/>
    <p:sldId id="386" r:id="rId25"/>
    <p:sldId id="387" r:id="rId26"/>
    <p:sldId id="388" r:id="rId27"/>
    <p:sldId id="389" r:id="rId28"/>
    <p:sldId id="390" r:id="rId29"/>
    <p:sldId id="391" r:id="rId30"/>
    <p:sldId id="392" r:id="rId31"/>
  </p:sldIdLst>
  <p:sldSz cx="9144000" cy="6858000" type="screen4x3"/>
  <p:notesSz cx="6934200" cy="9220200"/>
  <p:custDataLst>
    <p:tags r:id="rId3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9900"/>
    <a:srgbClr val="FFFF99"/>
    <a:srgbClr val="FFA7BC"/>
    <a:srgbClr val="800080"/>
    <a:srgbClr val="FFFF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23" autoAdjust="0"/>
    <p:restoredTop sz="84499" autoAdjust="0"/>
  </p:normalViewPr>
  <p:slideViewPr>
    <p:cSldViewPr>
      <p:cViewPr varScale="1">
        <p:scale>
          <a:sx n="137" d="100"/>
          <a:sy n="137" d="100"/>
        </p:scale>
        <p:origin x="-112" y="-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tags" Target="tags/tag1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</a:t>
            </a:r>
            <a:r>
              <a:rPr lang="en-US" dirty="0" smtClean="0"/>
              <a:t>17sp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16-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0550" y="3886200"/>
            <a:ext cx="79629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Spring 2017</a:t>
            </a:r>
            <a:endParaRPr lang="en-US" dirty="0" smtClean="0"/>
          </a:p>
          <a:p>
            <a:r>
              <a:rPr lang="en-US" dirty="0" smtClean="0"/>
              <a:t>Java Graphics and GUIs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800080"/>
                </a:solidFill>
              </a:rPr>
              <a:t>UW CSE 331 Spring 2017</a:t>
            </a:r>
            <a:endParaRPr lang="en-US" dirty="0">
              <a:solidFill>
                <a:srgbClr val="80008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>
                <a:solidFill>
                  <a:srgbClr val="80008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Some components…</a:t>
            </a:r>
            <a:endParaRPr lang="en-US" dirty="0">
              <a:latin typeface="Lucida Sans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20482" name="Picture 4" descr="compone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8229600" cy="533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5515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and container classes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0" cy="4495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Every GUI-related class descends from </a:t>
            </a:r>
            <a:r>
              <a:rPr lang="en-US" sz="2000" dirty="0" smtClean="0">
                <a:solidFill>
                  <a:srgbClr val="0000FF"/>
                </a:solidFill>
              </a:rPr>
              <a:t>Component</a:t>
            </a:r>
            <a:r>
              <a:rPr lang="en-US" sz="2000" dirty="0" smtClean="0"/>
              <a:t>, which contains dozens of basic methods and fields</a:t>
            </a:r>
          </a:p>
          <a:p>
            <a:pPr lvl="1"/>
            <a:r>
              <a:rPr lang="en-US" sz="2000" dirty="0" smtClean="0"/>
              <a:t>Examples: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getBounds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isVisible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setForeground</a:t>
            </a:r>
            <a:r>
              <a:rPr lang="en-US" sz="2000" dirty="0" smtClean="0"/>
              <a:t>, …</a:t>
            </a:r>
          </a:p>
          <a:p>
            <a:pPr lvl="1"/>
            <a:endParaRPr lang="en-US" sz="400" dirty="0" smtClean="0"/>
          </a:p>
          <a:p>
            <a:r>
              <a:rPr lang="en-US" sz="2000" dirty="0" smtClean="0"/>
              <a:t>“Atomic” components: labels, text fields, buttons, check boxes, icons, menu items…</a:t>
            </a:r>
          </a:p>
          <a:p>
            <a:endParaRPr lang="en-US" sz="400" dirty="0" smtClean="0"/>
          </a:p>
          <a:p>
            <a:r>
              <a:rPr lang="en-US" sz="2000" dirty="0" smtClean="0"/>
              <a:t>Many components are </a:t>
            </a:r>
            <a:r>
              <a:rPr lang="en-US" sz="2000" dirty="0" smtClean="0">
                <a:solidFill>
                  <a:srgbClr val="0000FF"/>
                </a:solidFill>
              </a:rPr>
              <a:t>containers</a:t>
            </a:r>
            <a:r>
              <a:rPr lang="en-US" sz="2000" dirty="0" smtClean="0"/>
              <a:t> – things like panels 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JPanel</a:t>
            </a:r>
            <a:r>
              <a:rPr lang="en-US" sz="2000" dirty="0" smtClean="0"/>
              <a:t>) that can hold nested subcomponents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4572001" y="1612295"/>
            <a:ext cx="4343399" cy="4255105"/>
            <a:chOff x="5110355" y="1764695"/>
            <a:chExt cx="4343399" cy="4255105"/>
          </a:xfrm>
        </p:grpSpPr>
        <p:sp>
          <p:nvSpPr>
            <p:cNvPr id="6" name="Freeform 5"/>
            <p:cNvSpPr/>
            <p:nvPr/>
          </p:nvSpPr>
          <p:spPr>
            <a:xfrm>
              <a:off x="6362352" y="2514597"/>
              <a:ext cx="1289746" cy="45720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58964"/>
                  </a:lnTo>
                  <a:lnTo>
                    <a:pt x="1289746" y="358964"/>
                  </a:lnTo>
                  <a:lnTo>
                    <a:pt x="1289746" y="457203"/>
                  </a:lnTo>
                </a:path>
              </a:pathLst>
            </a:custGeom>
            <a:noFill/>
            <a:ln w="38100"/>
            <a:effectLst/>
          </p:spPr>
          <p:style>
            <a:lnRef idx="2">
              <a:schemeClr val="accent4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Freeform 6"/>
            <p:cNvSpPr/>
            <p:nvPr/>
          </p:nvSpPr>
          <p:spPr>
            <a:xfrm>
              <a:off x="6355999" y="3645187"/>
              <a:ext cx="1338961" cy="54581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447575"/>
                  </a:lnTo>
                  <a:lnTo>
                    <a:pt x="1338961" y="447575"/>
                  </a:lnTo>
                  <a:lnTo>
                    <a:pt x="1338961" y="545813"/>
                  </a:lnTo>
                </a:path>
              </a:pathLst>
            </a:custGeom>
            <a:noFill/>
            <a:ln w="38100"/>
            <a:effectLst/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Freeform 7"/>
            <p:cNvSpPr/>
            <p:nvPr/>
          </p:nvSpPr>
          <p:spPr>
            <a:xfrm>
              <a:off x="6398861" y="4880654"/>
              <a:ext cx="1716088" cy="48203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83799"/>
                  </a:lnTo>
                  <a:lnTo>
                    <a:pt x="1716088" y="383799"/>
                  </a:lnTo>
                  <a:lnTo>
                    <a:pt x="1716088" y="482037"/>
                  </a:lnTo>
                </a:path>
              </a:pathLst>
            </a:custGeom>
            <a:noFill/>
            <a:ln w="38100"/>
            <a:effectLst/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398861" y="4876800"/>
              <a:ext cx="419989" cy="48203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83799"/>
                  </a:lnTo>
                  <a:lnTo>
                    <a:pt x="419989" y="383799"/>
                  </a:lnTo>
                  <a:lnTo>
                    <a:pt x="419989" y="482037"/>
                  </a:lnTo>
                </a:path>
              </a:pathLst>
            </a:custGeom>
            <a:noFill/>
            <a:ln w="38100"/>
            <a:effectLst/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5522751" y="4880654"/>
              <a:ext cx="876110" cy="58155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876110" y="0"/>
                  </a:moveTo>
                  <a:lnTo>
                    <a:pt x="876110" y="383799"/>
                  </a:lnTo>
                  <a:lnTo>
                    <a:pt x="0" y="383799"/>
                  </a:lnTo>
                  <a:lnTo>
                    <a:pt x="0" y="482037"/>
                  </a:lnTo>
                </a:path>
              </a:pathLst>
            </a:custGeom>
            <a:noFill/>
            <a:ln w="38100"/>
            <a:effectLst/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312505" y="3645187"/>
              <a:ext cx="91440" cy="54581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447575"/>
                  </a:lnTo>
                  <a:lnTo>
                    <a:pt x="88582" y="447575"/>
                  </a:lnTo>
                  <a:lnTo>
                    <a:pt x="88582" y="545813"/>
                  </a:lnTo>
                </a:path>
              </a:pathLst>
            </a:custGeom>
            <a:noFill/>
            <a:ln w="38100"/>
            <a:effectLst/>
          </p:spPr>
          <p:style>
            <a:lnRef idx="2">
              <a:schemeClr val="accent4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6310279" y="2514597"/>
              <a:ext cx="91440" cy="45720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52073" y="0"/>
                  </a:moveTo>
                  <a:lnTo>
                    <a:pt x="52073" y="358964"/>
                  </a:lnTo>
                  <a:lnTo>
                    <a:pt x="45720" y="358964"/>
                  </a:lnTo>
                  <a:lnTo>
                    <a:pt x="45720" y="457203"/>
                  </a:lnTo>
                </a:path>
              </a:pathLst>
            </a:custGeom>
            <a:noFill/>
            <a:ln w="38100"/>
            <a:effectLst/>
          </p:spPr>
          <p:style>
            <a:lnRef idx="2">
              <a:schemeClr val="accent4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5567554" y="1764695"/>
              <a:ext cx="1599126" cy="74990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FF66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Component</a:t>
              </a:r>
              <a:endParaRPr lang="en-US" sz="2000" kern="1200" dirty="0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640578" y="2971801"/>
              <a:ext cx="1363472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FF66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Container</a:t>
              </a:r>
              <a:endParaRPr lang="en-US" sz="2000" kern="1200" dirty="0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410200" y="4190998"/>
              <a:ext cx="1694038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0099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err="1" smtClean="0"/>
                <a:t>JComponent</a:t>
              </a:r>
              <a:endParaRPr lang="en-US" sz="2000" kern="1200" dirty="0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110355" y="5346418"/>
              <a:ext cx="1060445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0099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err="1" smtClean="0"/>
                <a:t>JPanel</a:t>
              </a:r>
              <a:endParaRPr lang="en-US" sz="1800" kern="1200" dirty="0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6253354" y="5346418"/>
              <a:ext cx="1531240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0099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err="1" smtClean="0"/>
                <a:t>JFileChooser</a:t>
              </a:r>
              <a:endParaRPr lang="en-US" sz="1800" kern="1200" dirty="0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7853554" y="5346418"/>
              <a:ext cx="1600200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0099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Tons of </a:t>
              </a:r>
              <a:r>
                <a:rPr lang="en-US" sz="1800" kern="1200" dirty="0" err="1" smtClean="0"/>
                <a:t>JComponents</a:t>
              </a:r>
              <a:endParaRPr lang="en-US" sz="1800" kern="1200" dirty="0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7282565" y="4203096"/>
              <a:ext cx="1480435" cy="838199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FF66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Various AWT containers</a:t>
              </a:r>
              <a:endParaRPr lang="en-US" sz="2000" kern="1200" dirty="0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7239703" y="2971801"/>
              <a:ext cx="1599497" cy="673382"/>
            </a:xfrm>
            <a:custGeom>
              <a:avLst/>
              <a:gdLst>
                <a:gd name="connsiteX0" fmla="*/ 0 w 1060445"/>
                <a:gd name="connsiteY0" fmla="*/ 67338 h 673382"/>
                <a:gd name="connsiteX1" fmla="*/ 67338 w 1060445"/>
                <a:gd name="connsiteY1" fmla="*/ 0 h 673382"/>
                <a:gd name="connsiteX2" fmla="*/ 993107 w 1060445"/>
                <a:gd name="connsiteY2" fmla="*/ 0 h 673382"/>
                <a:gd name="connsiteX3" fmla="*/ 1060445 w 1060445"/>
                <a:gd name="connsiteY3" fmla="*/ 67338 h 673382"/>
                <a:gd name="connsiteX4" fmla="*/ 1060445 w 1060445"/>
                <a:gd name="connsiteY4" fmla="*/ 606044 h 673382"/>
                <a:gd name="connsiteX5" fmla="*/ 993107 w 1060445"/>
                <a:gd name="connsiteY5" fmla="*/ 673382 h 673382"/>
                <a:gd name="connsiteX6" fmla="*/ 67338 w 1060445"/>
                <a:gd name="connsiteY6" fmla="*/ 673382 h 673382"/>
                <a:gd name="connsiteX7" fmla="*/ 0 w 1060445"/>
                <a:gd name="connsiteY7" fmla="*/ 606044 h 673382"/>
                <a:gd name="connsiteX8" fmla="*/ 0 w 1060445"/>
                <a:gd name="connsiteY8" fmla="*/ 67338 h 673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0445" h="673382">
                  <a:moveTo>
                    <a:pt x="0" y="67338"/>
                  </a:moveTo>
                  <a:cubicBezTo>
                    <a:pt x="0" y="30148"/>
                    <a:pt x="30148" y="0"/>
                    <a:pt x="67338" y="0"/>
                  </a:cubicBezTo>
                  <a:lnTo>
                    <a:pt x="993107" y="0"/>
                  </a:lnTo>
                  <a:cubicBezTo>
                    <a:pt x="1030297" y="0"/>
                    <a:pt x="1060445" y="30148"/>
                    <a:pt x="1060445" y="67338"/>
                  </a:cubicBezTo>
                  <a:lnTo>
                    <a:pt x="1060445" y="606044"/>
                  </a:lnTo>
                  <a:cubicBezTo>
                    <a:pt x="1060445" y="643234"/>
                    <a:pt x="1030297" y="673382"/>
                    <a:pt x="993107" y="673382"/>
                  </a:cubicBezTo>
                  <a:lnTo>
                    <a:pt x="67338" y="673382"/>
                  </a:lnTo>
                  <a:cubicBezTo>
                    <a:pt x="30148" y="673382"/>
                    <a:pt x="0" y="643234"/>
                    <a:pt x="0" y="606044"/>
                  </a:cubicBezTo>
                  <a:lnTo>
                    <a:pt x="0" y="67338"/>
                  </a:lnTo>
                  <a:close/>
                </a:path>
              </a:pathLst>
            </a:custGeom>
            <a:ln w="38100">
              <a:solidFill>
                <a:srgbClr val="FF6600"/>
              </a:solidFill>
            </a:ln>
            <a:effectLst/>
          </p:spPr>
          <p:style>
            <a:lnRef idx="1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43" tIns="65443" rIns="65443" bIns="65443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Lots of AWT components</a:t>
              </a:r>
              <a:endParaRPr lang="en-US" sz="2000" kern="1200" dirty="0"/>
            </a:p>
          </p:txBody>
        </p:sp>
      </p:grp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688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Swing/AWT inheritance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382000" cy="464820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85000"/>
              </a:lnSpc>
              <a:buNone/>
            </a:pPr>
            <a:r>
              <a:rPr lang="en-US" b="1" dirty="0">
                <a:solidFill>
                  <a:srgbClr val="262626"/>
                </a:solidFill>
                <a:latin typeface="Courier New" charset="0"/>
              </a:rPr>
              <a:t>Component  </a:t>
            </a:r>
            <a:r>
              <a:rPr lang="en-US" dirty="0">
                <a:solidFill>
                  <a:srgbClr val="262626"/>
                </a:solidFill>
                <a:latin typeface="Calibri" charset="0"/>
              </a:rPr>
              <a:t>(AWT)</a:t>
            </a:r>
          </a:p>
          <a:p>
            <a:pPr marL="457200" lvl="1" indent="0">
              <a:lnSpc>
                <a:spcPct val="85000"/>
              </a:lnSpc>
              <a:buNone/>
            </a:pPr>
            <a:r>
              <a:rPr lang="en-US" b="1" dirty="0">
                <a:solidFill>
                  <a:srgbClr val="404040"/>
                </a:solidFill>
                <a:latin typeface="Courier New" charset="0"/>
              </a:rPr>
              <a:t>Window</a:t>
            </a:r>
          </a:p>
          <a:p>
            <a:pPr marL="914400" lvl="2" indent="0">
              <a:lnSpc>
                <a:spcPct val="85000"/>
              </a:lnSpc>
              <a:buNone/>
            </a:pPr>
            <a:r>
              <a:rPr lang="en-US" b="1" dirty="0">
                <a:latin typeface="Courier New" charset="0"/>
              </a:rPr>
              <a:t>Frame</a:t>
            </a:r>
          </a:p>
          <a:p>
            <a:pPr marL="1371600" lvl="3" indent="0">
              <a:lnSpc>
                <a:spcPct val="85000"/>
              </a:lnSpc>
              <a:buClr>
                <a:srgbClr val="4D4D4D"/>
              </a:buClr>
              <a:buNone/>
            </a:pPr>
            <a:r>
              <a:rPr lang="en-US" b="1" dirty="0" err="1">
                <a:latin typeface="Courier New" charset="0"/>
              </a:rPr>
              <a:t>JFrame</a:t>
            </a:r>
            <a:r>
              <a:rPr lang="en-US" dirty="0">
                <a:latin typeface="Courier New" charset="0"/>
              </a:rPr>
              <a:t>  </a:t>
            </a:r>
            <a:r>
              <a:rPr lang="en-US" dirty="0">
                <a:latin typeface="Calibri" charset="0"/>
              </a:rPr>
              <a:t>(Swing)</a:t>
            </a:r>
          </a:p>
          <a:p>
            <a:pPr marL="1371600" lvl="3" indent="0">
              <a:lnSpc>
                <a:spcPct val="85000"/>
              </a:lnSpc>
              <a:buClr>
                <a:srgbClr val="4D4D4D"/>
              </a:buClr>
              <a:buNone/>
            </a:pPr>
            <a:r>
              <a:rPr lang="en-US" b="1" dirty="0" err="1">
                <a:latin typeface="Courier New" charset="0"/>
              </a:rPr>
              <a:t>JDialog</a:t>
            </a:r>
            <a:endParaRPr lang="en-US" b="1" dirty="0">
              <a:latin typeface="Courier New" charset="0"/>
            </a:endParaRPr>
          </a:p>
          <a:p>
            <a:pPr marL="1371600" lvl="3" indent="0">
              <a:lnSpc>
                <a:spcPct val="85000"/>
              </a:lnSpc>
              <a:buClr>
                <a:srgbClr val="4D4D4D"/>
              </a:buClr>
              <a:buNone/>
            </a:pPr>
            <a:endParaRPr lang="en-US" sz="800" dirty="0">
              <a:latin typeface="Courier New" charset="0"/>
            </a:endParaRPr>
          </a:p>
          <a:p>
            <a:pPr marL="457200" lvl="1" indent="0">
              <a:lnSpc>
                <a:spcPct val="85000"/>
              </a:lnSpc>
              <a:buNone/>
            </a:pPr>
            <a:r>
              <a:rPr lang="en-US" b="1" dirty="0">
                <a:solidFill>
                  <a:srgbClr val="404040"/>
                </a:solidFill>
                <a:latin typeface="Courier New" charset="0"/>
              </a:rPr>
              <a:t>Container</a:t>
            </a:r>
          </a:p>
          <a:p>
            <a:pPr marL="914400" lvl="2" indent="0">
              <a:lnSpc>
                <a:spcPct val="85000"/>
              </a:lnSpc>
              <a:buNone/>
            </a:pPr>
            <a:r>
              <a:rPr lang="en-US" b="1" dirty="0" err="1" smtClean="0">
                <a:latin typeface="Courier New" charset="0"/>
              </a:rPr>
              <a:t>JComponent</a:t>
            </a:r>
            <a:r>
              <a:rPr lang="en-US" dirty="0" smtClean="0">
                <a:latin typeface="Courier New" charset="0"/>
              </a:rPr>
              <a:t> </a:t>
            </a:r>
            <a:r>
              <a:rPr lang="en-US" dirty="0" smtClean="0">
                <a:latin typeface="Calibri" charset="0"/>
              </a:rPr>
              <a:t>(</a:t>
            </a:r>
            <a:r>
              <a:rPr lang="en-US" dirty="0">
                <a:latin typeface="Calibri" charset="0"/>
              </a:rPr>
              <a:t>Swing)</a:t>
            </a:r>
          </a:p>
          <a:p>
            <a:pPr marL="1371600" lvl="3" indent="0">
              <a:lnSpc>
                <a:spcPts val="1640"/>
              </a:lnSpc>
              <a:buClr>
                <a:srgbClr val="4D4D4D"/>
              </a:buClr>
              <a:buNone/>
            </a:pPr>
            <a:r>
              <a:rPr lang="en-US" sz="2400" b="1" dirty="0" err="1">
                <a:latin typeface="Courier New" charset="0"/>
              </a:rPr>
              <a:t>JButton</a:t>
            </a:r>
            <a:r>
              <a:rPr lang="en-US" sz="2400" b="1" dirty="0">
                <a:latin typeface="Courier New" charset="0"/>
              </a:rPr>
              <a:t>        </a:t>
            </a:r>
            <a:r>
              <a:rPr lang="en-US" sz="2400" b="1" dirty="0" err="1">
                <a:latin typeface="Courier New" charset="0"/>
              </a:rPr>
              <a:t>JColorChooser</a:t>
            </a:r>
            <a:r>
              <a:rPr lang="en-US" sz="2400" b="1" dirty="0">
                <a:latin typeface="Courier New" charset="0"/>
              </a:rPr>
              <a:t>    </a:t>
            </a:r>
            <a:r>
              <a:rPr lang="en-US" sz="2400" b="1" dirty="0" err="1">
                <a:latin typeface="Courier New" charset="0"/>
              </a:rPr>
              <a:t>JFileChooser</a:t>
            </a:r>
            <a:endParaRPr lang="en-US" sz="2400" b="1" dirty="0">
              <a:latin typeface="Courier New" charset="0"/>
            </a:endParaRPr>
          </a:p>
          <a:p>
            <a:pPr marL="1371600" lvl="3" indent="0">
              <a:lnSpc>
                <a:spcPts val="1640"/>
              </a:lnSpc>
              <a:buClr>
                <a:srgbClr val="4D4D4D"/>
              </a:buClr>
              <a:buNone/>
            </a:pPr>
            <a:r>
              <a:rPr lang="en-US" sz="2400" b="1" dirty="0" err="1">
                <a:latin typeface="Courier New" charset="0"/>
              </a:rPr>
              <a:t>JComboBox</a:t>
            </a:r>
            <a:r>
              <a:rPr lang="en-US" sz="2400" b="1" dirty="0">
                <a:latin typeface="Courier New" charset="0"/>
              </a:rPr>
              <a:t>      </a:t>
            </a:r>
            <a:r>
              <a:rPr lang="en-US" sz="2400" b="1" dirty="0" err="1">
                <a:latin typeface="Courier New" charset="0"/>
              </a:rPr>
              <a:t>JLabel</a:t>
            </a:r>
            <a:r>
              <a:rPr lang="en-US" sz="2400" b="1" dirty="0">
                <a:latin typeface="Courier New" charset="0"/>
              </a:rPr>
              <a:t>           </a:t>
            </a:r>
            <a:r>
              <a:rPr lang="en-US" sz="2400" b="1" dirty="0" err="1">
                <a:latin typeface="Courier New" charset="0"/>
              </a:rPr>
              <a:t>JList</a:t>
            </a:r>
            <a:endParaRPr lang="en-US" sz="2400" b="1" dirty="0">
              <a:latin typeface="Courier New" charset="0"/>
            </a:endParaRPr>
          </a:p>
          <a:p>
            <a:pPr marL="1371600" lvl="3" indent="0">
              <a:lnSpc>
                <a:spcPts val="1640"/>
              </a:lnSpc>
              <a:buClr>
                <a:srgbClr val="4D4D4D"/>
              </a:buClr>
              <a:buNone/>
            </a:pPr>
            <a:r>
              <a:rPr lang="en-US" sz="2400" b="1" dirty="0" err="1">
                <a:latin typeface="Courier New" charset="0"/>
              </a:rPr>
              <a:t>JMenuBar</a:t>
            </a:r>
            <a:r>
              <a:rPr lang="en-US" sz="2400" b="1" dirty="0">
                <a:latin typeface="Courier New" charset="0"/>
              </a:rPr>
              <a:t>       </a:t>
            </a:r>
            <a:r>
              <a:rPr lang="en-US" sz="2400" b="1" dirty="0" err="1">
                <a:latin typeface="Courier New" charset="0"/>
              </a:rPr>
              <a:t>JOptionPane</a:t>
            </a:r>
            <a:r>
              <a:rPr lang="en-US" sz="2400" b="1" dirty="0">
                <a:latin typeface="Courier New" charset="0"/>
              </a:rPr>
              <a:t>      </a:t>
            </a:r>
            <a:r>
              <a:rPr lang="en-US" sz="2400" b="1" dirty="0" err="1">
                <a:latin typeface="Courier New" charset="0"/>
              </a:rPr>
              <a:t>JPanel</a:t>
            </a:r>
            <a:endParaRPr lang="en-US" sz="2400" b="1" dirty="0">
              <a:latin typeface="Courier New" charset="0"/>
            </a:endParaRPr>
          </a:p>
          <a:p>
            <a:pPr marL="1371600" lvl="3" indent="0">
              <a:lnSpc>
                <a:spcPts val="1640"/>
              </a:lnSpc>
              <a:buClr>
                <a:srgbClr val="4D4D4D"/>
              </a:buClr>
              <a:buNone/>
            </a:pPr>
            <a:r>
              <a:rPr lang="en-US" sz="2400" b="1" dirty="0" err="1">
                <a:latin typeface="Courier New" charset="0"/>
              </a:rPr>
              <a:t>JPopupMenu</a:t>
            </a:r>
            <a:r>
              <a:rPr lang="en-US" sz="2400" b="1" dirty="0">
                <a:latin typeface="Courier New" charset="0"/>
              </a:rPr>
              <a:t>     </a:t>
            </a:r>
            <a:r>
              <a:rPr lang="en-US" sz="2400" b="1" dirty="0" err="1">
                <a:latin typeface="Courier New" charset="0"/>
              </a:rPr>
              <a:t>JProgressBar</a:t>
            </a:r>
            <a:r>
              <a:rPr lang="en-US" sz="2400" b="1" dirty="0">
                <a:latin typeface="Courier New" charset="0"/>
              </a:rPr>
              <a:t>     </a:t>
            </a:r>
            <a:r>
              <a:rPr lang="en-US" sz="2400" b="1" dirty="0" err="1">
                <a:latin typeface="Courier New" charset="0"/>
              </a:rPr>
              <a:t>JScrollbar</a:t>
            </a:r>
            <a:endParaRPr lang="en-US" sz="2400" b="1" dirty="0">
              <a:latin typeface="Courier New" charset="0"/>
            </a:endParaRPr>
          </a:p>
          <a:p>
            <a:pPr marL="1371600" lvl="3" indent="0">
              <a:lnSpc>
                <a:spcPts val="1640"/>
              </a:lnSpc>
              <a:buClr>
                <a:srgbClr val="4D4D4D"/>
              </a:buClr>
              <a:buNone/>
            </a:pPr>
            <a:r>
              <a:rPr lang="en-US" sz="2400" b="1" dirty="0" err="1">
                <a:latin typeface="Courier New" charset="0"/>
              </a:rPr>
              <a:t>JScrollPane</a:t>
            </a:r>
            <a:r>
              <a:rPr lang="en-US" sz="2400" b="1" dirty="0">
                <a:latin typeface="Courier New" charset="0"/>
              </a:rPr>
              <a:t>    </a:t>
            </a:r>
            <a:r>
              <a:rPr lang="en-US" sz="2400" b="1" dirty="0" err="1">
                <a:latin typeface="Courier New" charset="0"/>
              </a:rPr>
              <a:t>JSlider</a:t>
            </a:r>
            <a:r>
              <a:rPr lang="en-US" sz="2400" b="1" dirty="0">
                <a:latin typeface="Courier New" charset="0"/>
              </a:rPr>
              <a:t>          </a:t>
            </a:r>
            <a:r>
              <a:rPr lang="en-US" sz="2400" b="1" dirty="0" err="1">
                <a:latin typeface="Courier New" charset="0"/>
              </a:rPr>
              <a:t>JSpinner</a:t>
            </a:r>
            <a:endParaRPr lang="en-US" sz="2400" b="1" dirty="0">
              <a:latin typeface="Courier New" charset="0"/>
            </a:endParaRPr>
          </a:p>
          <a:p>
            <a:pPr marL="1371600" lvl="3" indent="0">
              <a:lnSpc>
                <a:spcPts val="1640"/>
              </a:lnSpc>
              <a:buClr>
                <a:srgbClr val="4D4D4D"/>
              </a:buClr>
              <a:buNone/>
            </a:pPr>
            <a:r>
              <a:rPr lang="en-US" sz="2400" b="1" dirty="0" err="1">
                <a:latin typeface="Courier New" charset="0"/>
              </a:rPr>
              <a:t>JSplitPane</a:t>
            </a:r>
            <a:r>
              <a:rPr lang="en-US" sz="2400" b="1" dirty="0">
                <a:latin typeface="Courier New" charset="0"/>
              </a:rPr>
              <a:t>     </a:t>
            </a:r>
            <a:r>
              <a:rPr lang="en-US" sz="2400" b="1" dirty="0" err="1">
                <a:latin typeface="Courier New" charset="0"/>
              </a:rPr>
              <a:t>JTabbedPane</a:t>
            </a:r>
            <a:r>
              <a:rPr lang="en-US" sz="2400" b="1" dirty="0">
                <a:latin typeface="Courier New" charset="0"/>
              </a:rPr>
              <a:t>      </a:t>
            </a:r>
            <a:r>
              <a:rPr lang="en-US" sz="2400" b="1" dirty="0" err="1">
                <a:latin typeface="Courier New" charset="0"/>
              </a:rPr>
              <a:t>JTable</a:t>
            </a:r>
            <a:r>
              <a:rPr lang="en-US" sz="2400" b="1" dirty="0">
                <a:latin typeface="Courier New" charset="0"/>
              </a:rPr>
              <a:t>         </a:t>
            </a:r>
          </a:p>
          <a:p>
            <a:pPr marL="1371600" lvl="3" indent="0">
              <a:lnSpc>
                <a:spcPts val="1640"/>
              </a:lnSpc>
              <a:buClr>
                <a:srgbClr val="4D4D4D"/>
              </a:buClr>
              <a:buNone/>
            </a:pPr>
            <a:r>
              <a:rPr lang="en-US" sz="2400" b="1" dirty="0" err="1">
                <a:latin typeface="Courier New" charset="0"/>
              </a:rPr>
              <a:t>JToolbar</a:t>
            </a:r>
            <a:r>
              <a:rPr lang="en-US" sz="2400" b="1" dirty="0">
                <a:latin typeface="Courier New" charset="0"/>
              </a:rPr>
              <a:t>       </a:t>
            </a:r>
            <a:r>
              <a:rPr lang="en-US" sz="2400" b="1" dirty="0" err="1">
                <a:latin typeface="Courier New" charset="0"/>
              </a:rPr>
              <a:t>JTree</a:t>
            </a:r>
            <a:r>
              <a:rPr lang="en-US" sz="2400" b="1" dirty="0">
                <a:latin typeface="Courier New" charset="0"/>
              </a:rPr>
              <a:t>            </a:t>
            </a:r>
            <a:r>
              <a:rPr lang="en-US" sz="2400" b="1" dirty="0" err="1">
                <a:latin typeface="Courier New" charset="0"/>
              </a:rPr>
              <a:t>JTextArea</a:t>
            </a:r>
            <a:endParaRPr lang="en-US" sz="2400" b="1" dirty="0">
              <a:latin typeface="Courier New" charset="0"/>
            </a:endParaRPr>
          </a:p>
          <a:p>
            <a:pPr marL="1371600" lvl="3" indent="0">
              <a:lnSpc>
                <a:spcPts val="1640"/>
              </a:lnSpc>
              <a:buClr>
                <a:srgbClr val="4D4D4D"/>
              </a:buClr>
              <a:buNone/>
            </a:pPr>
            <a:r>
              <a:rPr lang="en-US" sz="2400" b="1" dirty="0" err="1">
                <a:latin typeface="Courier New" charset="0"/>
              </a:rPr>
              <a:t>JTextField</a:t>
            </a:r>
            <a:r>
              <a:rPr lang="en-US" sz="2400" b="1" dirty="0">
                <a:latin typeface="Courier New" charset="0"/>
              </a:rPr>
              <a:t>     ...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598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Zillions.  Each has a </a:t>
            </a:r>
            <a:r>
              <a:rPr lang="en-US" sz="2000" b="1" dirty="0" smtClean="0">
                <a:latin typeface="Courier New"/>
                <a:cs typeface="Courier New"/>
              </a:rPr>
              <a:t>get</a:t>
            </a:r>
            <a:r>
              <a:rPr lang="en-US" sz="2000" dirty="0" smtClean="0"/>
              <a:t> (or </a:t>
            </a:r>
            <a:r>
              <a:rPr lang="en-US" sz="2000" b="1" dirty="0" smtClean="0">
                <a:latin typeface="Courier New"/>
                <a:cs typeface="Courier New"/>
              </a:rPr>
              <a:t>is</a:t>
            </a:r>
            <a:r>
              <a:rPr lang="en-US" sz="2000" dirty="0" smtClean="0"/>
              <a:t>) </a:t>
            </a:r>
            <a:r>
              <a:rPr lang="en-US" sz="2000" dirty="0" err="1" smtClean="0"/>
              <a:t>accessor</a:t>
            </a:r>
            <a:r>
              <a:rPr lang="en-US" sz="2000" dirty="0" smtClean="0"/>
              <a:t> and a </a:t>
            </a:r>
            <a:r>
              <a:rPr lang="en-US" sz="2000" b="1" dirty="0" smtClean="0">
                <a:latin typeface="Courier New"/>
                <a:cs typeface="Courier New"/>
              </a:rPr>
              <a:t>set</a:t>
            </a:r>
            <a:r>
              <a:rPr lang="en-US" sz="2000" dirty="0" smtClean="0"/>
              <a:t> modifier. Examples: </a:t>
            </a:r>
            <a:r>
              <a:rPr lang="en-US" sz="2000" b="1" dirty="0" err="1" smtClean="0">
                <a:latin typeface="Courier New"/>
                <a:cs typeface="Courier New"/>
              </a:rPr>
              <a:t>getColor,setFont,isVisible</a:t>
            </a:r>
            <a:r>
              <a:rPr lang="en-US" sz="2000" dirty="0" smtClean="0"/>
              <a:t>, …</a:t>
            </a:r>
            <a:endParaRPr lang="en-US" sz="2000" dirty="0"/>
          </a:p>
        </p:txBody>
      </p:sp>
      <p:graphicFrame>
        <p:nvGraphicFramePr>
          <p:cNvPr id="6" name="Group 1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639993"/>
              </p:ext>
            </p:extLst>
          </p:nvPr>
        </p:nvGraphicFramePr>
        <p:xfrm>
          <a:off x="228600" y="2133600"/>
          <a:ext cx="8693150" cy="4297526"/>
        </p:xfrm>
        <a:graphic>
          <a:graphicData uri="http://schemas.openxmlformats.org/drawingml/2006/table">
            <a:tbl>
              <a:tblPr/>
              <a:tblGrid>
                <a:gridCol w="2468563"/>
                <a:gridCol w="1722437"/>
                <a:gridCol w="4502150"/>
              </a:tblGrid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name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type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description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background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Color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background color behind component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border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Border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border line around component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488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enabled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boolean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whether it can be interacted with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488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focusable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boolean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whether key text can be typed on it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font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Font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font used for text in component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foreground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Color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foreground color of component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10">
                <a:tc>
                  <a:txBody>
                    <a:bodyPr/>
                    <a:lstStyle/>
                    <a:p>
                      <a:pPr marL="55563" marR="0" lvl="0" indent="-635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height, width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int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component's current size in pixels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visible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boolean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whether component can be seen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210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tooltip text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String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text shown when hovering mouse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2377"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size, minimum / maximum / preferred size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213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Dimension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9275B"/>
                        </a:buClr>
                        <a:buSzPct val="100000"/>
                        <a:buFontTx/>
                        <a:buNone/>
                        <a:tabLst>
                          <a:tab pos="860425" algn="l"/>
                          <a:tab pos="1143000" algn="l"/>
                          <a:tab pos="1431925" algn="l"/>
                          <a:tab pos="1774825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various sizes, size limits, or desired sizes that the component may take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948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containers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Top-level containers: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JDialog</a:t>
            </a:r>
            <a:r>
              <a:rPr lang="en-US" sz="2000" dirty="0" smtClean="0"/>
              <a:t>, …</a:t>
            </a:r>
          </a:p>
          <a:p>
            <a:pPr lvl="1"/>
            <a:r>
              <a:rPr lang="en-US" sz="2000" dirty="0" smtClean="0"/>
              <a:t>Often correspond to OS windows</a:t>
            </a:r>
          </a:p>
          <a:p>
            <a:pPr lvl="1"/>
            <a:r>
              <a:rPr lang="en-US" sz="2000" dirty="0" smtClean="0"/>
              <a:t>Usually a “host” for other components</a:t>
            </a:r>
          </a:p>
          <a:p>
            <a:pPr lvl="1"/>
            <a:r>
              <a:rPr lang="en-US" sz="2000" dirty="0" smtClean="0"/>
              <a:t>Live at top of UI hierarchy, not nested in anything else</a:t>
            </a:r>
          </a:p>
          <a:p>
            <a:endParaRPr lang="en-US" sz="2000" dirty="0" smtClean="0"/>
          </a:p>
          <a:p>
            <a:r>
              <a:rPr lang="en-US" sz="2000" dirty="0" smtClean="0"/>
              <a:t>Mid-level containers: panels, scroll panes, tool bars</a:t>
            </a:r>
          </a:p>
          <a:p>
            <a:pPr lvl="1"/>
            <a:r>
              <a:rPr lang="en-US" sz="2000" dirty="0" smtClean="0"/>
              <a:t>Sometimes contain other containers, sometimes not</a:t>
            </a:r>
          </a:p>
          <a:p>
            <a:pPr lvl="1"/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JPanel</a:t>
            </a:r>
            <a:r>
              <a:rPr lang="en-US" sz="2000" dirty="0" smtClean="0"/>
              <a:t> is a general-purpose component for drawing or hosting other UI elements (buttons, etc.)</a:t>
            </a:r>
          </a:p>
          <a:p>
            <a:endParaRPr lang="en-US" sz="2000" dirty="0" smtClean="0"/>
          </a:p>
          <a:p>
            <a:r>
              <a:rPr lang="en-US" sz="2000" dirty="0" smtClean="0"/>
              <a:t>Specialized containers: menus, list boxes, …</a:t>
            </a:r>
          </a:p>
          <a:p>
            <a:endParaRPr lang="en-US" sz="2000" dirty="0" smtClean="0"/>
          </a:p>
          <a:p>
            <a:r>
              <a:rPr lang="en-US" sz="2000" dirty="0" smtClean="0"/>
              <a:t>Technically, all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JComponent</a:t>
            </a:r>
            <a:r>
              <a:rPr lang="en-US" sz="2000" dirty="0" err="1" smtClean="0"/>
              <a:t>s</a:t>
            </a:r>
            <a:r>
              <a:rPr lang="en-US" sz="2000" dirty="0" smtClean="0"/>
              <a:t> are containers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712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r>
              <a:rPr lang="en-US" dirty="0" smtClean="0"/>
              <a:t> – top-level window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Graphical window on the screen</a:t>
            </a:r>
          </a:p>
          <a:p>
            <a:endParaRPr lang="en-US" sz="2000" dirty="0" smtClean="0"/>
          </a:p>
          <a:p>
            <a:r>
              <a:rPr lang="en-US" sz="2000" dirty="0" smtClean="0"/>
              <a:t>Typically holds (hosts) other components</a:t>
            </a:r>
          </a:p>
          <a:p>
            <a:endParaRPr lang="en-US" sz="2000" dirty="0" smtClean="0"/>
          </a:p>
          <a:p>
            <a:r>
              <a:rPr lang="en-US" sz="2000" dirty="0" smtClean="0"/>
              <a:t>Common methods:</a:t>
            </a:r>
          </a:p>
          <a:p>
            <a:pPr lvl="1"/>
            <a:r>
              <a:rPr lang="en-US" sz="2000" b="1" dirty="0" err="1" smtClean="0">
                <a:latin typeface="Courier New"/>
                <a:cs typeface="Courier New"/>
              </a:rPr>
              <a:t>JFrame</a:t>
            </a:r>
            <a:r>
              <a:rPr lang="en-US" sz="2000" b="1" dirty="0" smtClean="0">
                <a:latin typeface="Courier New"/>
                <a:cs typeface="Courier New"/>
              </a:rPr>
              <a:t>(String</a:t>
            </a:r>
            <a:r>
              <a:rPr lang="en-US" sz="2000" dirty="0" smtClean="0"/>
              <a:t> </a:t>
            </a:r>
            <a:r>
              <a:rPr lang="en-US" sz="2000" i="1" dirty="0" smtClean="0"/>
              <a:t>title</a:t>
            </a:r>
            <a:r>
              <a:rPr lang="en-US" sz="2000" b="1" dirty="0" smtClean="0">
                <a:latin typeface="Courier New"/>
                <a:cs typeface="Courier New"/>
              </a:rPr>
              <a:t>)</a:t>
            </a:r>
            <a:r>
              <a:rPr lang="en-US" sz="2000" dirty="0" smtClean="0">
                <a:cs typeface="Courier New"/>
              </a:rPr>
              <a:t>: </a:t>
            </a:r>
            <a:r>
              <a:rPr lang="en-US" sz="2000" dirty="0" smtClean="0"/>
              <a:t>constructor, title optional</a:t>
            </a:r>
          </a:p>
          <a:p>
            <a:pPr lvl="1"/>
            <a:r>
              <a:rPr lang="en-US" sz="2000" b="1" dirty="0" err="1" smtClean="0">
                <a:latin typeface="Courier New"/>
                <a:cs typeface="Courier New"/>
              </a:rPr>
              <a:t>setDefaultCloseOperation</a:t>
            </a:r>
            <a:r>
              <a:rPr lang="en-US" sz="2000" b="1" dirty="0" smtClean="0">
                <a:latin typeface="Courier New"/>
                <a:cs typeface="Courier New"/>
              </a:rPr>
              <a:t>(</a:t>
            </a:r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dirty="0" smtClean="0"/>
              <a:t> </a:t>
            </a:r>
            <a:r>
              <a:rPr lang="en-US" sz="2000" i="1" dirty="0" smtClean="0"/>
              <a:t>what</a:t>
            </a:r>
            <a:r>
              <a:rPr lang="en-US" sz="2000" b="1" dirty="0" smtClean="0">
                <a:latin typeface="Courier New"/>
                <a:cs typeface="Courier New"/>
              </a:rPr>
              <a:t>)</a:t>
            </a:r>
            <a:r>
              <a:rPr lang="en-US" sz="2000" dirty="0" smtClean="0"/>
              <a:t> </a:t>
            </a:r>
            <a:endParaRPr lang="en-US" sz="2000" dirty="0"/>
          </a:p>
          <a:p>
            <a:pPr lvl="2"/>
            <a:r>
              <a:rPr lang="en-US" sz="2000" dirty="0" smtClean="0"/>
              <a:t>What to do on window close  </a:t>
            </a:r>
          </a:p>
          <a:p>
            <a:pPr lvl="2"/>
            <a:r>
              <a:rPr lang="en-US" sz="2000" b="1" dirty="0" err="1" smtClean="0">
                <a:latin typeface="Courier New"/>
                <a:cs typeface="Courier New"/>
              </a:rPr>
              <a:t>JFrame.EXIT_ON_CLOSE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dirty="0" smtClean="0"/>
              <a:t>terminates application</a:t>
            </a:r>
          </a:p>
          <a:p>
            <a:pPr lvl="1"/>
            <a:r>
              <a:rPr lang="en-US" sz="2000" b="1" dirty="0" err="1" smtClean="0">
                <a:latin typeface="Courier New"/>
                <a:cs typeface="Courier New"/>
              </a:rPr>
              <a:t>setSize</a:t>
            </a:r>
            <a:r>
              <a:rPr lang="en-US" sz="2000" b="1" dirty="0" smtClean="0">
                <a:latin typeface="Courier New"/>
                <a:cs typeface="Courier New"/>
              </a:rPr>
              <a:t>(</a:t>
            </a:r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dirty="0" smtClean="0"/>
              <a:t> </a:t>
            </a:r>
            <a:r>
              <a:rPr lang="en-US" sz="2000" i="1" dirty="0" smtClean="0"/>
              <a:t>width</a:t>
            </a:r>
            <a:r>
              <a:rPr lang="en-US" sz="2000" b="1" dirty="0" smtClean="0">
                <a:latin typeface="Courier New"/>
                <a:cs typeface="Courier New"/>
              </a:rPr>
              <a:t>, </a:t>
            </a:r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dirty="0" smtClean="0"/>
              <a:t> </a:t>
            </a:r>
            <a:r>
              <a:rPr lang="en-US" sz="2000" i="1" dirty="0" smtClean="0"/>
              <a:t>height</a:t>
            </a:r>
            <a:r>
              <a:rPr lang="en-US" sz="2000" b="1" dirty="0" smtClean="0">
                <a:latin typeface="Courier New"/>
                <a:cs typeface="Courier New"/>
              </a:rPr>
              <a:t>)</a:t>
            </a:r>
            <a:r>
              <a:rPr lang="en-US" sz="2000" dirty="0" smtClean="0">
                <a:latin typeface="+mj-lt"/>
                <a:cs typeface="Courier New"/>
              </a:rPr>
              <a:t>:</a:t>
            </a:r>
            <a:r>
              <a:rPr lang="en-US" sz="2000" dirty="0" smtClean="0"/>
              <a:t> set size</a:t>
            </a:r>
          </a:p>
          <a:p>
            <a:pPr lvl="1"/>
            <a:r>
              <a:rPr lang="en-US" sz="2000" b="1" dirty="0" smtClean="0">
                <a:latin typeface="Courier New"/>
                <a:cs typeface="Courier New"/>
              </a:rPr>
              <a:t>add(Component</a:t>
            </a:r>
            <a:r>
              <a:rPr lang="en-US" sz="2000" dirty="0" smtClean="0"/>
              <a:t> </a:t>
            </a:r>
            <a:r>
              <a:rPr lang="en-US" sz="2000" i="1" dirty="0" smtClean="0"/>
              <a:t>c</a:t>
            </a:r>
            <a:r>
              <a:rPr lang="en-US" sz="2000" b="1" dirty="0" smtClean="0">
                <a:latin typeface="Courier New"/>
                <a:cs typeface="Courier New"/>
              </a:rPr>
              <a:t>)</a:t>
            </a:r>
            <a:r>
              <a:rPr lang="en-US" sz="2000" dirty="0">
                <a:cs typeface="Courier New"/>
              </a:rPr>
              <a:t>:</a:t>
            </a:r>
            <a:r>
              <a:rPr lang="en-US" sz="2000" dirty="0" smtClean="0"/>
              <a:t> add component to window</a:t>
            </a:r>
          </a:p>
          <a:p>
            <a:pPr lvl="1"/>
            <a:r>
              <a:rPr lang="en-US" sz="2000" b="1" dirty="0" err="1" smtClean="0">
                <a:latin typeface="Courier New"/>
                <a:cs typeface="Courier New"/>
              </a:rPr>
              <a:t>setVisible</a:t>
            </a:r>
            <a:r>
              <a:rPr lang="en-US" sz="2000" b="1" dirty="0" smtClean="0">
                <a:latin typeface="Courier New"/>
                <a:cs typeface="Courier New"/>
              </a:rPr>
              <a:t>(</a:t>
            </a:r>
            <a:r>
              <a:rPr lang="en-US" sz="2000" b="1" dirty="0" err="1" smtClean="0">
                <a:latin typeface="Courier New"/>
                <a:cs typeface="Courier New"/>
              </a:rPr>
              <a:t>boolean</a:t>
            </a:r>
            <a:r>
              <a:rPr lang="en-US" sz="2000" dirty="0" smtClean="0"/>
              <a:t> </a:t>
            </a:r>
            <a:r>
              <a:rPr lang="en-US" sz="2000" i="1" dirty="0" smtClean="0"/>
              <a:t>b</a:t>
            </a:r>
            <a:r>
              <a:rPr lang="en-US" sz="2000" b="1" dirty="0" smtClean="0">
                <a:latin typeface="Courier New"/>
                <a:cs typeface="Courier New"/>
              </a:rPr>
              <a:t>)</a:t>
            </a:r>
            <a:r>
              <a:rPr lang="en-US" sz="2000" dirty="0" smtClean="0">
                <a:cs typeface="Courier New"/>
              </a:rPr>
              <a:t>:</a:t>
            </a:r>
            <a:r>
              <a:rPr lang="en-US" sz="2000" dirty="0" smtClean="0"/>
              <a:t> make window visible or not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829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SimpleFrameMain.java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433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JPanel</a:t>
            </a:r>
            <a:r>
              <a:rPr lang="en-US" sz="3200" dirty="0" smtClean="0"/>
              <a:t> – a general-purpose container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Commonly used as a place for graphics, or to hold a collection of button, labels, etc.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sz="2000" dirty="0" smtClean="0"/>
              <a:t>Needs to be added to a window or other container:</a:t>
            </a:r>
          </a:p>
          <a:p>
            <a:pPr marL="400050" lvl="1" indent="0">
              <a:buNone/>
            </a:pPr>
            <a:r>
              <a:rPr lang="en-US" sz="2000" b="1" dirty="0" err="1" smtClean="0">
                <a:latin typeface="Courier New"/>
                <a:cs typeface="Courier New"/>
              </a:rPr>
              <a:t>frame.add</a:t>
            </a:r>
            <a:r>
              <a:rPr lang="en-US" sz="2000" b="1" dirty="0" smtClean="0">
                <a:latin typeface="Courier New"/>
                <a:cs typeface="Courier New"/>
              </a:rPr>
              <a:t>(new </a:t>
            </a:r>
            <a:r>
              <a:rPr lang="en-US" sz="2000" b="1" dirty="0" err="1" smtClean="0">
                <a:latin typeface="Courier New"/>
                <a:cs typeface="Courier New"/>
              </a:rPr>
              <a:t>JPanel</a:t>
            </a:r>
            <a:r>
              <a:rPr lang="en-US" sz="2000" b="1" dirty="0" smtClean="0">
                <a:latin typeface="Courier New"/>
                <a:cs typeface="Courier New"/>
              </a:rPr>
              <a:t>(…))</a:t>
            </a:r>
          </a:p>
          <a:p>
            <a:pPr marL="0" indent="0">
              <a:buNone/>
            </a:pPr>
            <a:endParaRPr lang="en-US" sz="2000" b="1" dirty="0" smtClean="0">
              <a:latin typeface="Courier New"/>
              <a:cs typeface="Courier New"/>
            </a:endParaRPr>
          </a:p>
          <a:p>
            <a:r>
              <a:rPr lang="en-US" sz="2000" b="1" dirty="0" err="1" smtClean="0">
                <a:latin typeface="Courier New"/>
                <a:cs typeface="Courier New"/>
              </a:rPr>
              <a:t>JPanel</a:t>
            </a:r>
            <a:r>
              <a:rPr lang="en-US" sz="2000" dirty="0" err="1" smtClean="0"/>
              <a:t>s</a:t>
            </a:r>
            <a:r>
              <a:rPr lang="en-US" sz="2000" dirty="0" smtClean="0"/>
              <a:t> can be nested to any depth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Many methods/fields in common with </a:t>
            </a:r>
            <a:r>
              <a:rPr lang="en-US" sz="2000" b="1" dirty="0" err="1" smtClean="0">
                <a:latin typeface="Courier New"/>
                <a:cs typeface="Courier New"/>
              </a:rPr>
              <a:t>JFrame</a:t>
            </a:r>
            <a:r>
              <a:rPr lang="en-US" sz="2000" dirty="0" smtClean="0"/>
              <a:t> (since both inherit from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Component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Advice: can’t find a method/field?  Check the </a:t>
            </a:r>
            <a:r>
              <a:rPr lang="en-US" sz="2000" dirty="0" err="1" smtClean="0"/>
              <a:t>superclasses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 particularly useful method:</a:t>
            </a:r>
          </a:p>
          <a:p>
            <a:pPr lvl="1"/>
            <a:r>
              <a:rPr lang="en-US" sz="2000" b="1" dirty="0" err="1" smtClean="0">
                <a:latin typeface="Courier New"/>
                <a:cs typeface="Courier New"/>
              </a:rPr>
              <a:t>setPreferredSize</a:t>
            </a:r>
            <a:r>
              <a:rPr lang="en-US" sz="2000" b="1" dirty="0" smtClean="0">
                <a:latin typeface="Courier New"/>
                <a:cs typeface="Courier New"/>
              </a:rPr>
              <a:t>(Dimension </a:t>
            </a:r>
            <a:r>
              <a:rPr lang="en-US" sz="2000" i="1" dirty="0" smtClean="0">
                <a:cs typeface="Courier New"/>
              </a:rPr>
              <a:t>d</a:t>
            </a:r>
            <a:r>
              <a:rPr lang="en-US" sz="2000" b="1" dirty="0" smtClean="0">
                <a:latin typeface="Courier New"/>
                <a:cs typeface="Courier New"/>
              </a:rPr>
              <a:t>)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569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charset="0"/>
              </a:rPr>
              <a:t>Containers and layout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sz="2000" dirty="0"/>
              <a:t>What if we add several components to a </a:t>
            </a:r>
            <a:r>
              <a:rPr lang="en-US" sz="2000" dirty="0" smtClean="0"/>
              <a:t>container?</a:t>
            </a:r>
          </a:p>
          <a:p>
            <a:pPr lvl="1"/>
            <a:r>
              <a:rPr lang="en-US" sz="2000" dirty="0" smtClean="0"/>
              <a:t>How </a:t>
            </a:r>
            <a:r>
              <a:rPr lang="en-US" sz="2000" dirty="0"/>
              <a:t>are they positioned relative to each other?</a:t>
            </a:r>
          </a:p>
          <a:p>
            <a:r>
              <a:rPr lang="en-US" sz="2000" dirty="0"/>
              <a:t>Answer: each container has a </a:t>
            </a:r>
            <a:r>
              <a:rPr lang="en-US" sz="2000" i="1" dirty="0">
                <a:solidFill>
                  <a:srgbClr val="0000FF"/>
                </a:solidFill>
              </a:rPr>
              <a:t>layout </a:t>
            </a:r>
            <a:r>
              <a:rPr lang="en-US" sz="2000" i="1" dirty="0" smtClean="0">
                <a:solidFill>
                  <a:srgbClr val="0000FF"/>
                </a:solidFill>
              </a:rPr>
              <a:t>manger</a:t>
            </a:r>
            <a:endParaRPr lang="en-US" sz="2000" dirty="0">
              <a:solidFill>
                <a:srgbClr val="404040"/>
              </a:solidFill>
              <a:latin typeface="Calibri" charset="0"/>
            </a:endParaRPr>
          </a:p>
        </p:txBody>
      </p:sp>
      <p:pic>
        <p:nvPicPr>
          <p:cNvPr id="29699" name="Picture 4" descr="26allLayou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590800"/>
            <a:ext cx="6172200" cy="385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68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 managers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Kinds:</a:t>
            </a:r>
          </a:p>
          <a:p>
            <a:pPr lvl="1"/>
            <a:r>
              <a:rPr lang="en-US" sz="2000" b="1" dirty="0" err="1" smtClean="0">
                <a:latin typeface="Courier New"/>
                <a:cs typeface="Courier New"/>
              </a:rPr>
              <a:t>FlowLayout</a:t>
            </a:r>
            <a:r>
              <a:rPr lang="en-US" sz="2000" dirty="0" smtClean="0"/>
              <a:t> (left to right [changeable], top to bottom) </a:t>
            </a:r>
            <a:endParaRPr lang="en-US" sz="2000" dirty="0"/>
          </a:p>
          <a:p>
            <a:pPr lvl="2"/>
            <a:r>
              <a:rPr lang="en-US" sz="2000" dirty="0" smtClean="0"/>
              <a:t>Default for </a:t>
            </a:r>
            <a:r>
              <a:rPr lang="en-US" sz="2000" b="1" dirty="0" err="1" smtClean="0">
                <a:latin typeface="Courier New"/>
                <a:cs typeface="Courier New"/>
              </a:rPr>
              <a:t>JPanel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</a:p>
          <a:p>
            <a:pPr lvl="2"/>
            <a:r>
              <a:rPr lang="en-US" sz="2000" dirty="0" smtClean="0">
                <a:cs typeface="Courier New"/>
              </a:rPr>
              <a:t>Each row centered horizontally [changeable]</a:t>
            </a:r>
            <a:endParaRPr lang="en-US" sz="2000" b="1" dirty="0" smtClean="0">
              <a:latin typeface="Courier New"/>
              <a:cs typeface="Courier New"/>
            </a:endParaRPr>
          </a:p>
          <a:p>
            <a:pPr lvl="1"/>
            <a:endParaRPr lang="en-US" sz="700" b="1" dirty="0" smtClean="0">
              <a:latin typeface="Courier New"/>
              <a:cs typeface="Courier New"/>
            </a:endParaRPr>
          </a:p>
          <a:p>
            <a:pPr lvl="1"/>
            <a:r>
              <a:rPr lang="en-US" sz="2000" b="1" dirty="0" err="1" smtClean="0">
                <a:latin typeface="Courier New"/>
                <a:cs typeface="Courier New"/>
              </a:rPr>
              <a:t>BorderLayout</a:t>
            </a:r>
            <a:r>
              <a:rPr lang="en-US" sz="2000" dirty="0" smtClean="0"/>
              <a:t> (“center”, “north”, “south”, “east”, “west”) </a:t>
            </a:r>
          </a:p>
          <a:p>
            <a:pPr lvl="2"/>
            <a:r>
              <a:rPr lang="en-US" sz="2000" dirty="0" smtClean="0"/>
              <a:t>Default for </a:t>
            </a:r>
            <a:r>
              <a:rPr lang="en-US" sz="2000" b="1" dirty="0" err="1" smtClean="0">
                <a:latin typeface="Courier New"/>
                <a:cs typeface="Courier New"/>
              </a:rPr>
              <a:t>JFrame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</a:p>
          <a:p>
            <a:pPr lvl="2"/>
            <a:r>
              <a:rPr lang="en-US" sz="2000" dirty="0" smtClean="0">
                <a:latin typeface="+mj-lt"/>
                <a:cs typeface="Courier New"/>
              </a:rPr>
              <a:t>No more than one component in each of 5 regions</a:t>
            </a:r>
          </a:p>
          <a:p>
            <a:pPr lvl="2"/>
            <a:r>
              <a:rPr lang="en-US" sz="2000" dirty="0" smtClean="0">
                <a:latin typeface="+mj-lt"/>
                <a:cs typeface="Courier New"/>
              </a:rPr>
              <a:t>(Of course, component can itself be a container)</a:t>
            </a:r>
          </a:p>
          <a:p>
            <a:pPr lvl="1"/>
            <a:endParaRPr lang="en-US" sz="700" b="1" dirty="0" smtClean="0">
              <a:latin typeface="Courier New"/>
              <a:cs typeface="Courier New"/>
            </a:endParaRPr>
          </a:p>
          <a:p>
            <a:pPr lvl="1"/>
            <a:r>
              <a:rPr lang="en-US" sz="2000" b="1" dirty="0" err="1" smtClean="0">
                <a:latin typeface="Courier New"/>
                <a:cs typeface="Courier New"/>
              </a:rPr>
              <a:t>GridLayout</a:t>
            </a:r>
            <a:r>
              <a:rPr lang="en-US" sz="2000" dirty="0" smtClean="0"/>
              <a:t> (regular 2-D grid)</a:t>
            </a:r>
          </a:p>
          <a:p>
            <a:pPr lvl="1"/>
            <a:endParaRPr lang="en-US" sz="700" dirty="0" smtClean="0"/>
          </a:p>
          <a:p>
            <a:pPr lvl="1"/>
            <a:r>
              <a:rPr lang="en-US" sz="2000" dirty="0" smtClean="0"/>
              <a:t>Others... (some are incredibly complex)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b="1" dirty="0" err="1">
                <a:latin typeface="Courier New"/>
                <a:cs typeface="Courier New"/>
              </a:rPr>
              <a:t>FlowLayout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dirty="0" smtClean="0"/>
              <a:t>and </a:t>
            </a:r>
            <a:r>
              <a:rPr lang="en-US" sz="2000" b="1" dirty="0" err="1">
                <a:latin typeface="Courier New"/>
                <a:cs typeface="Courier New"/>
              </a:rPr>
              <a:t>BorderLayout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dirty="0" smtClean="0"/>
              <a:t>should be good enough for now…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18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Today: introduction to Java graphics and Swing/AWT libraries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Then: event-driven programming and user interaction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None of this is comprehensive – only an overview and guide to what you should expect to be out there</a:t>
            </a:r>
          </a:p>
          <a:p>
            <a:pPr lvl="1"/>
            <a:r>
              <a:rPr lang="en-US" sz="2000" dirty="0" smtClean="0"/>
              <a:t>Some standard terminology and perspective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Credits: material taken from many places; including slides and materials by Ernst, </a:t>
            </a:r>
            <a:r>
              <a:rPr lang="en-US" sz="2000" dirty="0" err="1" smtClean="0"/>
              <a:t>Hotan</a:t>
            </a:r>
            <a:r>
              <a:rPr lang="en-US" sz="2000" dirty="0" smtClean="0"/>
              <a:t>, Mercer, </a:t>
            </a:r>
            <a:r>
              <a:rPr lang="en-US" sz="2000" dirty="0" err="1" smtClean="0"/>
              <a:t>Notkin</a:t>
            </a:r>
            <a:r>
              <a:rPr lang="en-US" sz="2000" dirty="0" smtClean="0"/>
              <a:t>, Perkins, </a:t>
            </a:r>
            <a:r>
              <a:rPr lang="en-US" sz="2000" dirty="0" err="1" smtClean="0"/>
              <a:t>Stepp</a:t>
            </a:r>
            <a:r>
              <a:rPr lang="en-US" sz="2000" dirty="0" smtClean="0"/>
              <a:t>; </a:t>
            </a:r>
            <a:r>
              <a:rPr lang="en-US" sz="2000" dirty="0" err="1" smtClean="0"/>
              <a:t>Reges</a:t>
            </a:r>
            <a:r>
              <a:rPr lang="en-US" sz="2000" dirty="0"/>
              <a:t>;</a:t>
            </a:r>
            <a:r>
              <a:rPr lang="en-US" sz="2000" dirty="0" smtClean="0"/>
              <a:t> Sun/Oracle docs &amp; tutorial; </a:t>
            </a:r>
            <a:r>
              <a:rPr lang="en-US" sz="2000" dirty="0" err="1" smtClean="0"/>
              <a:t>Horstmann</a:t>
            </a:r>
            <a:r>
              <a:rPr lang="en-US" sz="2000" dirty="0"/>
              <a:t>;</a:t>
            </a:r>
            <a:r>
              <a:rPr lang="en-US" sz="2000" dirty="0" smtClean="0"/>
              <a:t> Wikipedia; others, folklore, …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457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pack()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Once all the components are added to their containers, do this to make the window visible:</a:t>
            </a:r>
          </a:p>
          <a:p>
            <a:pPr marL="800100" lvl="2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pack();</a:t>
            </a:r>
          </a:p>
          <a:p>
            <a:pPr marL="800100" lvl="2" indent="0">
              <a:buNone/>
            </a:pPr>
            <a:r>
              <a:rPr lang="en-US" sz="2000" b="1" dirty="0" err="1" smtClean="0">
                <a:latin typeface="Courier New"/>
                <a:cs typeface="Courier New"/>
              </a:rPr>
              <a:t>setVisible</a:t>
            </a:r>
            <a:r>
              <a:rPr lang="en-US" sz="2000" b="1" dirty="0" smtClean="0">
                <a:latin typeface="Courier New"/>
                <a:cs typeface="Courier New"/>
              </a:rPr>
              <a:t>(true);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pack()</a:t>
            </a:r>
            <a:r>
              <a:rPr lang="en-US" sz="2000" dirty="0" smtClean="0"/>
              <a:t> figures out the sizes of all components and calls the container’s layout manager to set locations in the container </a:t>
            </a:r>
          </a:p>
          <a:p>
            <a:pPr lvl="1"/>
            <a:r>
              <a:rPr lang="en-US" sz="2000" dirty="0" smtClean="0"/>
              <a:t>(recursively as needed)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If your window doesn’t look right, you may have forgotten </a:t>
            </a:r>
            <a:r>
              <a:rPr lang="en-US" sz="2000" b="1" dirty="0">
                <a:latin typeface="Courier New"/>
                <a:cs typeface="Courier New"/>
              </a:rPr>
              <a:t>pack()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508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SimpleLayoutMain.java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833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Graphics and drawing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So far so good – and very boring…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What if we want to actually draw something? </a:t>
            </a:r>
          </a:p>
          <a:p>
            <a:pPr lvl="1"/>
            <a:r>
              <a:rPr lang="en-US" sz="2000" dirty="0" smtClean="0"/>
              <a:t>A map, an image, a path, …?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Answer: Override method </a:t>
            </a:r>
            <a:r>
              <a:rPr lang="en-US" sz="2000" b="1" dirty="0" err="1" smtClean="0">
                <a:latin typeface="Courier New"/>
                <a:cs typeface="Courier New"/>
              </a:rPr>
              <a:t>paintComponent</a:t>
            </a:r>
            <a:endParaRPr lang="en-US" sz="2000" b="1" dirty="0">
              <a:latin typeface="Courier New"/>
              <a:cs typeface="Courier New"/>
            </a:endParaRPr>
          </a:p>
          <a:p>
            <a:pPr lvl="1"/>
            <a:r>
              <a:rPr lang="en-US" sz="2000" dirty="0" smtClean="0"/>
              <a:t>Components like </a:t>
            </a:r>
            <a:r>
              <a:rPr lang="en-US" sz="2000" b="1" dirty="0" err="1" smtClean="0">
                <a:latin typeface="Courier New"/>
                <a:cs typeface="Courier New"/>
              </a:rPr>
              <a:t>JLabel</a:t>
            </a:r>
            <a:r>
              <a:rPr lang="en-US" sz="2000" dirty="0" smtClean="0"/>
              <a:t> provide a suitable </a:t>
            </a:r>
            <a:r>
              <a:rPr lang="en-US" sz="2000" b="1" dirty="0" err="1" smtClean="0">
                <a:latin typeface="Courier New"/>
                <a:cs typeface="Courier New"/>
              </a:rPr>
              <a:t>paintComponent</a:t>
            </a:r>
            <a:r>
              <a:rPr lang="en-US" sz="2000" dirty="0" smtClean="0"/>
              <a:t> </a:t>
            </a:r>
            <a:r>
              <a:rPr lang="en-US" sz="2000" dirty="0" smtClean="0"/>
              <a:t>for themselves that </a:t>
            </a:r>
            <a:r>
              <a:rPr lang="en-US" sz="2000" dirty="0" smtClean="0"/>
              <a:t>(in </a:t>
            </a:r>
            <a:r>
              <a:rPr lang="en-US" sz="2000" b="1" dirty="0" err="1" smtClean="0">
                <a:latin typeface="Courier New"/>
                <a:cs typeface="Courier New"/>
              </a:rPr>
              <a:t>JLabel</a:t>
            </a:r>
            <a:r>
              <a:rPr lang="en-US" sz="2000" dirty="0" err="1" smtClean="0"/>
              <a:t>’s</a:t>
            </a:r>
            <a:r>
              <a:rPr lang="en-US" sz="2000" dirty="0" smtClean="0"/>
              <a:t> case) draws the label text</a:t>
            </a:r>
          </a:p>
          <a:p>
            <a:pPr lvl="1"/>
            <a:r>
              <a:rPr lang="en-US" sz="2000" dirty="0" smtClean="0"/>
              <a:t>Other components like </a:t>
            </a:r>
            <a:r>
              <a:rPr lang="en-US" sz="2000" b="1" dirty="0" err="1" smtClean="0">
                <a:latin typeface="Courier New"/>
                <a:cs typeface="Courier New"/>
              </a:rPr>
              <a:t>JPanel</a:t>
            </a:r>
            <a:r>
              <a:rPr lang="en-US" sz="2000" dirty="0" smtClean="0"/>
              <a:t> typically </a:t>
            </a:r>
            <a:r>
              <a:rPr lang="en-US" sz="2000" dirty="0" smtClean="0"/>
              <a:t>inherit an </a:t>
            </a:r>
            <a:r>
              <a:rPr lang="en-US" sz="2000" dirty="0" smtClean="0"/>
              <a:t>empty </a:t>
            </a:r>
            <a:r>
              <a:rPr lang="en-US" sz="2000" b="1" dirty="0" err="1" smtClean="0">
                <a:latin typeface="Courier New"/>
                <a:cs typeface="Courier New"/>
              </a:rPr>
              <a:t>paintComponent</a:t>
            </a:r>
            <a:r>
              <a:rPr lang="en-US" sz="2000" dirty="0" smtClean="0"/>
              <a:t> </a:t>
            </a:r>
            <a:r>
              <a:rPr lang="en-US" sz="2000" dirty="0" smtClean="0"/>
              <a:t>that we can </a:t>
            </a:r>
            <a:r>
              <a:rPr lang="en-US" sz="2000" dirty="0" smtClean="0"/>
              <a:t>override </a:t>
            </a:r>
            <a:r>
              <a:rPr lang="en-US" sz="2000" dirty="0" smtClean="0"/>
              <a:t>to </a:t>
            </a:r>
            <a:r>
              <a:rPr lang="en-US" sz="2000" dirty="0" smtClean="0"/>
              <a:t>draw</a:t>
            </a:r>
            <a:r>
              <a:rPr lang="en-US" sz="2000" dirty="0"/>
              <a:t> </a:t>
            </a:r>
            <a:r>
              <a:rPr lang="en-US" sz="2000" dirty="0" smtClean="0"/>
              <a:t>things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Note: As we’ll see, </a:t>
            </a:r>
            <a:r>
              <a:rPr lang="en-US" sz="2000" i="1" dirty="0"/>
              <a:t>we</a:t>
            </a:r>
            <a:r>
              <a:rPr lang="en-US" sz="2000" i="1" dirty="0" smtClean="0"/>
              <a:t> </a:t>
            </a:r>
            <a:r>
              <a:rPr lang="en-US" sz="2000" i="1" dirty="0"/>
              <a:t>override</a:t>
            </a:r>
            <a:r>
              <a:rPr lang="en-US" sz="2000" i="1" dirty="0" smtClean="0"/>
              <a:t> </a:t>
            </a:r>
            <a:r>
              <a:rPr lang="en-US" sz="2000" b="1" dirty="0" err="1">
                <a:latin typeface="Courier New"/>
                <a:cs typeface="Courier New"/>
              </a:rPr>
              <a:t>paintComponent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dirty="0" smtClean="0"/>
              <a:t>but </a:t>
            </a:r>
            <a:r>
              <a:rPr lang="en-US" sz="2000" i="1" dirty="0" smtClean="0"/>
              <a:t>we</a:t>
            </a:r>
            <a:r>
              <a:rPr lang="en-US" sz="2000" dirty="0" smtClean="0"/>
              <a:t> </a:t>
            </a:r>
            <a:r>
              <a:rPr lang="en-US" sz="2000" i="1" u="sng" dirty="0" smtClean="0"/>
              <a:t>don’t</a:t>
            </a:r>
            <a:r>
              <a:rPr lang="en-US" sz="2000" dirty="0" smtClean="0"/>
              <a:t> call it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499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SimplePaintMain.java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600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Graphics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Many methods to draw various lines, shapes, etc., …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Can also draw images (pictures, etc.):</a:t>
            </a:r>
          </a:p>
          <a:p>
            <a:pPr lvl="1"/>
            <a:r>
              <a:rPr lang="en-US" sz="2000" dirty="0" smtClean="0"/>
              <a:t>In the program (</a:t>
            </a:r>
            <a:r>
              <a:rPr lang="en-US" sz="2000" b="1" i="1" dirty="0" smtClean="0"/>
              <a:t>not</a:t>
            </a:r>
            <a:r>
              <a:rPr lang="en-US" sz="2000" b="1" dirty="0" smtClean="0"/>
              <a:t> </a:t>
            </a:r>
            <a:r>
              <a:rPr lang="en-US" sz="2000" dirty="0" smtClean="0"/>
              <a:t>in </a:t>
            </a:r>
            <a:r>
              <a:rPr lang="en-US" sz="2000" b="1" dirty="0" err="1">
                <a:latin typeface="Courier New"/>
                <a:cs typeface="Courier New"/>
              </a:rPr>
              <a:t>paintComponent</a:t>
            </a:r>
            <a:r>
              <a:rPr lang="en-US" sz="2000" dirty="0" smtClean="0"/>
              <a:t>):</a:t>
            </a:r>
          </a:p>
          <a:p>
            <a:pPr lvl="2"/>
            <a:r>
              <a:rPr lang="en-US" sz="2000" dirty="0" smtClean="0"/>
              <a:t>Use AWT’s “Toolkit” to load an image:</a:t>
            </a:r>
            <a:endParaRPr lang="en-US" sz="2000" dirty="0"/>
          </a:p>
          <a:p>
            <a:pPr marL="914400" lvl="2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Image pic =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  </a:t>
            </a:r>
            <a:r>
              <a:rPr lang="en-US" sz="2000" b="1" dirty="0" err="1" smtClean="0">
                <a:latin typeface="Courier New"/>
                <a:cs typeface="Courier New"/>
              </a:rPr>
              <a:t>Toolkit.getDefaultToolkit</a:t>
            </a:r>
            <a:r>
              <a:rPr lang="en-US" sz="2000" b="1" dirty="0" smtClean="0">
                <a:latin typeface="Courier New"/>
                <a:cs typeface="Courier New"/>
              </a:rPr>
              <a:t>()</a:t>
            </a:r>
          </a:p>
          <a:p>
            <a:pPr marL="914400" lvl="2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      .</a:t>
            </a:r>
            <a:r>
              <a:rPr lang="en-US" sz="2000" b="1" dirty="0" err="1" smtClean="0">
                <a:latin typeface="Courier New"/>
                <a:cs typeface="Courier New"/>
              </a:rPr>
              <a:t>getImage</a:t>
            </a:r>
            <a:r>
              <a:rPr lang="en-US" sz="2000" b="1" dirty="0" smtClean="0">
                <a:latin typeface="Courier New"/>
                <a:cs typeface="Courier New"/>
              </a:rPr>
              <a:t>(</a:t>
            </a:r>
            <a:r>
              <a:rPr lang="en-US" sz="2000" i="1" dirty="0" smtClean="0"/>
              <a:t>file-name (with path)</a:t>
            </a:r>
            <a:r>
              <a:rPr lang="en-US" sz="2000" b="1" dirty="0" smtClean="0">
                <a:latin typeface="Courier New"/>
                <a:cs typeface="Courier New"/>
              </a:rPr>
              <a:t>);</a:t>
            </a:r>
          </a:p>
          <a:p>
            <a:pPr lvl="1"/>
            <a:r>
              <a:rPr lang="en-US" sz="2000" dirty="0" smtClean="0"/>
              <a:t>Then in </a:t>
            </a:r>
            <a:r>
              <a:rPr lang="en-US" sz="2000" b="1" dirty="0" err="1" smtClean="0">
                <a:latin typeface="Courier New"/>
                <a:cs typeface="Courier New"/>
              </a:rPr>
              <a:t>paintComponent</a:t>
            </a:r>
            <a:r>
              <a:rPr lang="en-US" sz="2000" dirty="0" smtClean="0"/>
              <a:t>:</a:t>
            </a:r>
          </a:p>
          <a:p>
            <a:pPr marL="914400" lvl="2" indent="0">
              <a:buNone/>
            </a:pPr>
            <a:r>
              <a:rPr lang="en-US" sz="2000" b="1" dirty="0" err="1" smtClean="0">
                <a:latin typeface="Courier New"/>
                <a:cs typeface="Courier New"/>
              </a:rPr>
              <a:t>g.drawImage</a:t>
            </a:r>
            <a:r>
              <a:rPr lang="en-US" sz="2000" b="1" dirty="0" smtClean="0">
                <a:latin typeface="Courier New"/>
                <a:cs typeface="Courier New"/>
              </a:rPr>
              <a:t>(pic, …);</a:t>
            </a:r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150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Graphics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Graphics2D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Class </a:t>
            </a:r>
            <a:r>
              <a:rPr lang="en-US" sz="2000" b="1" dirty="0" smtClean="0">
                <a:latin typeface="Courier New"/>
                <a:cs typeface="Courier New"/>
              </a:rPr>
              <a:t>Graphics</a:t>
            </a:r>
            <a:r>
              <a:rPr lang="en-US" sz="2000" dirty="0" smtClean="0"/>
              <a:t> was part of the original Java AWT</a:t>
            </a:r>
          </a:p>
          <a:p>
            <a:pPr marL="457200" lvl="1" indent="0">
              <a:buNone/>
            </a:pPr>
            <a:r>
              <a:rPr lang="en-US" sz="2000" dirty="0" smtClean="0"/>
              <a:t>Has a procedural interface:                                            	</a:t>
            </a:r>
            <a:r>
              <a:rPr lang="en-US" sz="2000" b="1" dirty="0" err="1" smtClean="0">
                <a:latin typeface="Courier New"/>
                <a:cs typeface="Courier New"/>
              </a:rPr>
              <a:t>g.drawRect</a:t>
            </a:r>
            <a:r>
              <a:rPr lang="en-US" sz="2000" b="1" dirty="0" smtClean="0">
                <a:latin typeface="Courier New"/>
                <a:cs typeface="Courier New"/>
              </a:rPr>
              <a:t>(…), </a:t>
            </a:r>
            <a:r>
              <a:rPr lang="en-US" sz="2000" b="1" dirty="0" err="1" smtClean="0">
                <a:latin typeface="Courier New"/>
                <a:cs typeface="Courier New"/>
              </a:rPr>
              <a:t>g.fillOval</a:t>
            </a:r>
            <a:r>
              <a:rPr lang="en-US" sz="2000" b="1" dirty="0" smtClean="0">
                <a:latin typeface="Courier New"/>
                <a:cs typeface="Courier New"/>
              </a:rPr>
              <a:t>(…), …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Swing introduced </a:t>
            </a:r>
            <a:r>
              <a:rPr lang="en-US" sz="2000" b="1" dirty="0" smtClean="0">
                <a:latin typeface="Courier New"/>
                <a:cs typeface="Courier New"/>
              </a:rPr>
              <a:t>Graphics2D </a:t>
            </a:r>
            <a:r>
              <a:rPr lang="en-US" sz="2000" dirty="0" smtClean="0"/>
              <a:t>(extends </a:t>
            </a:r>
            <a:r>
              <a:rPr lang="en-US" sz="2000" b="1" dirty="0" smtClean="0">
                <a:latin typeface="Courier New"/>
                <a:cs typeface="Courier New"/>
              </a:rPr>
              <a:t>Graphics</a:t>
            </a:r>
            <a:r>
              <a:rPr lang="en-US" sz="2000" dirty="0" smtClean="0"/>
              <a:t> )</a:t>
            </a:r>
            <a:endParaRPr lang="en-US" sz="2000" b="1" dirty="0" smtClean="0">
              <a:latin typeface="Courier New"/>
              <a:cs typeface="Courier New"/>
            </a:endParaRPr>
          </a:p>
          <a:p>
            <a:pPr lvl="1"/>
            <a:r>
              <a:rPr lang="en-US" sz="2000" dirty="0" smtClean="0"/>
              <a:t>Added an object interface – create instances of </a:t>
            </a:r>
            <a:r>
              <a:rPr lang="en-US" sz="2000" b="1" dirty="0" smtClean="0">
                <a:latin typeface="Courier New"/>
                <a:cs typeface="Courier New"/>
              </a:rPr>
              <a:t>Shape</a:t>
            </a:r>
            <a:r>
              <a:rPr lang="en-US" sz="2000" dirty="0" smtClean="0"/>
              <a:t> like </a:t>
            </a:r>
            <a:r>
              <a:rPr lang="en-US" sz="2000" b="1" dirty="0" smtClean="0">
                <a:latin typeface="Courier New"/>
                <a:cs typeface="Courier New"/>
              </a:rPr>
              <a:t>Line2D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/>
                <a:cs typeface="Courier New"/>
              </a:rPr>
              <a:t>Rectangle2D</a:t>
            </a:r>
            <a:r>
              <a:rPr lang="en-US" sz="2000" dirty="0" smtClean="0"/>
              <a:t>, etc., and add these to the </a:t>
            </a:r>
            <a:r>
              <a:rPr lang="en-US" sz="2000" b="1" dirty="0" smtClean="0">
                <a:latin typeface="Courier New"/>
                <a:cs typeface="Courier New"/>
              </a:rPr>
              <a:t>Graphics2D </a:t>
            </a:r>
            <a:r>
              <a:rPr lang="en-US" sz="2000" dirty="0" smtClean="0"/>
              <a:t>object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Actual parameter to </a:t>
            </a:r>
            <a:r>
              <a:rPr lang="en-US" sz="2000" b="1" dirty="0" err="1" smtClean="0">
                <a:latin typeface="Courier New"/>
                <a:cs typeface="Courier New"/>
              </a:rPr>
              <a:t>paintComponent</a:t>
            </a:r>
            <a:r>
              <a:rPr lang="en-US" sz="2000" dirty="0" smtClean="0"/>
              <a:t> is always a </a:t>
            </a:r>
            <a:r>
              <a:rPr lang="en-US" sz="2000" b="1" dirty="0" smtClean="0">
                <a:latin typeface="Courier New"/>
                <a:cs typeface="Courier New"/>
              </a:rPr>
              <a:t>Graphics2D</a:t>
            </a:r>
            <a:endParaRPr lang="en-US" sz="2000" dirty="0" smtClean="0"/>
          </a:p>
          <a:p>
            <a:pPr lvl="1"/>
            <a:r>
              <a:rPr lang="en-US" sz="2000" dirty="0" smtClean="0"/>
              <a:t>Can always cast this parameter from </a:t>
            </a:r>
            <a:r>
              <a:rPr lang="en-US" sz="2000" b="1" dirty="0">
                <a:latin typeface="Courier New"/>
                <a:cs typeface="Courier New"/>
              </a:rPr>
              <a:t>Graphics </a:t>
            </a:r>
            <a:r>
              <a:rPr lang="en-US" sz="2000" dirty="0" smtClean="0"/>
              <a:t>to </a:t>
            </a:r>
            <a:r>
              <a:rPr lang="en-US" sz="2000" b="1" dirty="0">
                <a:latin typeface="Courier New"/>
                <a:cs typeface="Courier New"/>
              </a:rPr>
              <a:t>Graphics2D</a:t>
            </a:r>
            <a:endParaRPr lang="en-US" sz="2000" dirty="0" smtClean="0"/>
          </a:p>
          <a:p>
            <a:pPr lvl="1"/>
            <a:r>
              <a:rPr lang="en-US" sz="2000" b="1" dirty="0" smtClean="0">
                <a:latin typeface="Courier New"/>
                <a:cs typeface="Courier New"/>
              </a:rPr>
              <a:t>Graphics2D </a:t>
            </a:r>
            <a:r>
              <a:rPr lang="en-US" sz="2000" dirty="0" smtClean="0"/>
              <a:t>supports both sets of graphics methods</a:t>
            </a:r>
          </a:p>
          <a:p>
            <a:pPr lvl="1"/>
            <a:r>
              <a:rPr lang="en-US" sz="2000" dirty="0" smtClean="0"/>
              <a:t>Use whichever you like for CSE 331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809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So who calls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paintComponent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And when??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Answer: the window manager calls </a:t>
            </a:r>
            <a:r>
              <a:rPr lang="en-US" b="1" dirty="0" err="1" smtClean="0">
                <a:latin typeface="Courier New"/>
                <a:cs typeface="Courier New"/>
              </a:rPr>
              <a:t>paintComponent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whenever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it wants!!!</a:t>
            </a:r>
            <a:r>
              <a:rPr lang="en-US" i="1" dirty="0" smtClean="0"/>
              <a:t> </a:t>
            </a:r>
            <a:r>
              <a:rPr lang="en-US" dirty="0" smtClean="0"/>
              <a:t> (a callback!)</a:t>
            </a:r>
            <a:endParaRPr lang="en-US" i="1" dirty="0" smtClean="0"/>
          </a:p>
          <a:p>
            <a:pPr lvl="1"/>
            <a:r>
              <a:rPr lang="en-US" dirty="0" smtClean="0"/>
              <a:t>When the window is first made visible, and </a:t>
            </a:r>
            <a:r>
              <a:rPr lang="en-US" dirty="0" smtClean="0"/>
              <a:t>any time after </a:t>
            </a:r>
            <a:r>
              <a:rPr lang="en-US" dirty="0" smtClean="0"/>
              <a:t>that some or all of it needs to be </a:t>
            </a:r>
            <a:r>
              <a:rPr lang="en-US" i="1" dirty="0" smtClean="0"/>
              <a:t>repainted</a:t>
            </a:r>
          </a:p>
          <a:p>
            <a:pPr lvl="1"/>
            <a:endParaRPr lang="en-US" sz="500" i="1" dirty="0" smtClean="0"/>
          </a:p>
          <a:p>
            <a:r>
              <a:rPr lang="en-US" dirty="0" smtClean="0"/>
              <a:t>Corollary: </a:t>
            </a:r>
            <a:r>
              <a:rPr lang="en-US" b="1" dirty="0" err="1">
                <a:latin typeface="Courier New"/>
                <a:cs typeface="Courier New"/>
              </a:rPr>
              <a:t>paintComponent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dirty="0" smtClean="0"/>
              <a:t>must </a:t>
            </a:r>
            <a:r>
              <a:rPr lang="en-US" b="1" i="1" dirty="0" smtClean="0">
                <a:solidFill>
                  <a:srgbClr val="FF0000"/>
                </a:solidFill>
              </a:rPr>
              <a:t>always</a:t>
            </a:r>
            <a:r>
              <a:rPr lang="en-US" dirty="0" smtClean="0"/>
              <a:t> be ready to repaint  regardless of what else is going on</a:t>
            </a:r>
          </a:p>
          <a:p>
            <a:pPr lvl="1"/>
            <a:r>
              <a:rPr lang="en-US" dirty="0" smtClean="0"/>
              <a:t>You have no control over when or how often </a:t>
            </a:r>
          </a:p>
          <a:p>
            <a:pPr lvl="1"/>
            <a:r>
              <a:rPr lang="en-US" dirty="0" smtClean="0"/>
              <a:t>You must store enough information to repaint on demand</a:t>
            </a:r>
          </a:p>
          <a:p>
            <a:pPr lvl="1"/>
            <a:endParaRPr lang="en-US" sz="500" dirty="0" smtClean="0"/>
          </a:p>
          <a:p>
            <a:r>
              <a:rPr lang="en-US" dirty="0" smtClean="0"/>
              <a:t>If “you” want to redraw a window, call </a:t>
            </a:r>
            <a:r>
              <a:rPr lang="en-US" b="1" dirty="0" smtClean="0">
                <a:latin typeface="Courier New"/>
                <a:cs typeface="Courier New"/>
              </a:rPr>
              <a:t>repaint()</a:t>
            </a:r>
            <a:r>
              <a:rPr lang="en-US" dirty="0"/>
              <a:t> </a:t>
            </a:r>
            <a:r>
              <a:rPr lang="en-US" dirty="0" smtClean="0"/>
              <a:t>from the program (</a:t>
            </a:r>
            <a:r>
              <a:rPr lang="en-US" i="1" dirty="0" smtClean="0"/>
              <a:t>not</a:t>
            </a:r>
            <a:r>
              <a:rPr lang="en-US" dirty="0" smtClean="0"/>
              <a:t> from </a:t>
            </a:r>
            <a:r>
              <a:rPr lang="en-US" b="1" dirty="0" err="1" smtClean="0">
                <a:latin typeface="Courier New"/>
                <a:cs typeface="Courier New"/>
              </a:rPr>
              <a:t>paintComponent</a:t>
            </a:r>
            <a:r>
              <a:rPr lang="en-US" dirty="0" smtClean="0"/>
              <a:t>)</a:t>
            </a:r>
            <a:endParaRPr lang="en-US" b="1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/>
              <a:t>Tells the window manager to schedule repainting</a:t>
            </a:r>
          </a:p>
          <a:p>
            <a:pPr lvl="1"/>
            <a:r>
              <a:rPr lang="en-US" dirty="0" smtClean="0"/>
              <a:t>Window manager will call </a:t>
            </a:r>
            <a:r>
              <a:rPr lang="en-US" b="1" dirty="0" err="1" smtClean="0">
                <a:latin typeface="Courier New"/>
                <a:cs typeface="Courier New"/>
              </a:rPr>
              <a:t>paintComponent</a:t>
            </a:r>
            <a:r>
              <a:rPr lang="en-US" dirty="0" smtClean="0"/>
              <a:t> when it decides to redraw (soon, but maybe not right away)</a:t>
            </a:r>
          </a:p>
          <a:p>
            <a:pPr lvl="1"/>
            <a:r>
              <a:rPr lang="en-US" dirty="0" smtClean="0"/>
              <a:t>Window manager may combine several quick </a:t>
            </a:r>
            <a:r>
              <a:rPr lang="en-US" b="1" dirty="0" smtClean="0">
                <a:latin typeface="Courier New"/>
                <a:cs typeface="Courier New"/>
              </a:rPr>
              <a:t>repaint()</a:t>
            </a:r>
            <a:r>
              <a:rPr lang="en-US" dirty="0" smtClean="0"/>
              <a:t> requests and call </a:t>
            </a:r>
            <a:r>
              <a:rPr lang="en-US" b="1" dirty="0" err="1" smtClean="0">
                <a:latin typeface="Courier New"/>
                <a:cs typeface="Courier New"/>
              </a:rPr>
              <a:t>paintComponent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r>
              <a:rPr lang="en-US" dirty="0" smtClean="0"/>
              <a:t> only once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332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FaceMain.java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416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repainting happens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990600" y="2133600"/>
            <a:ext cx="0" cy="41148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105400" y="2133600"/>
            <a:ext cx="0" cy="41148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1000" y="1524000"/>
            <a:ext cx="1227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9900"/>
                </a:solidFill>
              </a:rPr>
              <a:t>program</a:t>
            </a:r>
            <a:endParaRPr lang="en-US" dirty="0">
              <a:solidFill>
                <a:srgbClr val="0099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41598" y="1524000"/>
            <a:ext cx="2919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window manager (UI)</a:t>
            </a:r>
            <a:endParaRPr lang="en-US" dirty="0">
              <a:solidFill>
                <a:srgbClr val="C0000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990600" y="1976735"/>
            <a:ext cx="4114800" cy="766465"/>
            <a:chOff x="990600" y="1976735"/>
            <a:chExt cx="4114800" cy="766465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990600" y="2438400"/>
              <a:ext cx="4114800" cy="304800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963070" y="1976735"/>
              <a:ext cx="18469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9900"/>
                  </a:solidFill>
                  <a:latin typeface="Courier New"/>
                  <a:cs typeface="Courier New"/>
                </a:rPr>
                <a:t>repaint()</a:t>
              </a:r>
              <a:endParaRPr lang="en-US" b="1" dirty="0">
                <a:solidFill>
                  <a:srgbClr val="009900"/>
                </a:solidFill>
                <a:latin typeface="Courier New"/>
                <a:cs typeface="Courier New"/>
              </a:endParaRPr>
            </a:p>
          </p:txBody>
        </p:sp>
      </p:grpSp>
      <p:cxnSp>
        <p:nvCxnSpPr>
          <p:cNvPr id="15" name="Straight Arrow Connector 14"/>
          <p:cNvCxnSpPr/>
          <p:nvPr/>
        </p:nvCxnSpPr>
        <p:spPr>
          <a:xfrm flipH="1">
            <a:off x="990600" y="2819400"/>
            <a:ext cx="4114800" cy="3048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990600" y="4953000"/>
            <a:ext cx="4114800" cy="3048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990600" y="3805535"/>
            <a:ext cx="4114800" cy="1147465"/>
            <a:chOff x="990600" y="3805535"/>
            <a:chExt cx="4114800" cy="1147465"/>
          </a:xfrm>
        </p:grpSpPr>
        <p:grpSp>
          <p:nvGrpSpPr>
            <p:cNvPr id="5" name="Group 4"/>
            <p:cNvGrpSpPr/>
            <p:nvPr/>
          </p:nvGrpSpPr>
          <p:grpSpPr>
            <a:xfrm>
              <a:off x="990600" y="3805535"/>
              <a:ext cx="4114800" cy="690265"/>
              <a:chOff x="990600" y="3805535"/>
              <a:chExt cx="4114800" cy="690265"/>
            </a:xfrm>
          </p:grpSpPr>
          <p:cxnSp>
            <p:nvCxnSpPr>
              <p:cNvPr id="18" name="Straight Arrow Connector 17"/>
              <p:cNvCxnSpPr/>
              <p:nvPr/>
            </p:nvCxnSpPr>
            <p:spPr>
              <a:xfrm flipH="1">
                <a:off x="990600" y="4267200"/>
                <a:ext cx="4114800" cy="228600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1376686" y="3805535"/>
                <a:ext cx="3324498" cy="461665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 err="1" smtClean="0">
                    <a:solidFill>
                      <a:srgbClr val="C00000"/>
                    </a:solidFill>
                    <a:latin typeface="Courier New"/>
                    <a:cs typeface="Courier New"/>
                  </a:rPr>
                  <a:t>paintComponent</a:t>
                </a:r>
                <a:r>
                  <a:rPr lang="en-US" b="1" dirty="0" smtClean="0">
                    <a:solidFill>
                      <a:srgbClr val="C00000"/>
                    </a:solidFill>
                    <a:latin typeface="Courier New"/>
                    <a:cs typeface="Courier New"/>
                  </a:rPr>
                  <a:t>(g)</a:t>
                </a:r>
                <a:endParaRPr lang="en-US" b="1" dirty="0">
                  <a:solidFill>
                    <a:srgbClr val="C00000"/>
                  </a:solidFill>
                  <a:latin typeface="Courier New"/>
                  <a:cs typeface="Courier New"/>
                </a:endParaRPr>
              </a:p>
            </p:txBody>
          </p:sp>
        </p:grpSp>
        <p:cxnSp>
          <p:nvCxnSpPr>
            <p:cNvPr id="22" name="Straight Connector 21"/>
            <p:cNvCxnSpPr/>
            <p:nvPr/>
          </p:nvCxnSpPr>
          <p:spPr>
            <a:xfrm>
              <a:off x="990600" y="4495800"/>
              <a:ext cx="0" cy="4572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5715000" y="2209800"/>
            <a:ext cx="3091111" cy="3962400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txBody>
          <a:bodyPr wrap="square" rtlCol="0">
            <a:normAutofit fontScale="92500" lnSpcReduction="20000"/>
          </a:bodyPr>
          <a:lstStyle/>
          <a:p>
            <a:r>
              <a:rPr lang="en-US" dirty="0" smtClean="0"/>
              <a:t>It’s worse than it looks!</a:t>
            </a:r>
          </a:p>
          <a:p>
            <a:endParaRPr lang="en-US" dirty="0"/>
          </a:p>
          <a:p>
            <a:r>
              <a:rPr lang="en-US" dirty="0" smtClean="0"/>
              <a:t>Your program and the window manager are running </a:t>
            </a:r>
            <a:r>
              <a:rPr lang="en-US" b="1" i="1" dirty="0" smtClean="0"/>
              <a:t>concurrently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009900"/>
                </a:solidFill>
              </a:rPr>
              <a:t>Program thread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User Interface thread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r>
              <a:rPr lang="en-US" dirty="0" smtClean="0"/>
              <a:t>Do not attempt to mess around – follow the rules and nobody gets hurt!</a:t>
            </a:r>
            <a:endParaRPr lang="en-US" dirty="0"/>
          </a:p>
        </p:txBody>
      </p:sp>
      <p:sp>
        <p:nvSpPr>
          <p:cNvPr id="12" name="Oval Callout 11"/>
          <p:cNvSpPr/>
          <p:nvPr/>
        </p:nvSpPr>
        <p:spPr>
          <a:xfrm>
            <a:off x="393469" y="5375564"/>
            <a:ext cx="2676066" cy="995422"/>
          </a:xfrm>
          <a:prstGeom prst="wedgeEllipseCallout">
            <a:avLst>
              <a:gd name="adj1" fmla="val 45735"/>
              <a:gd name="adj2" fmla="val -165360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Asynchronous</a:t>
            </a:r>
          </a:p>
          <a:p>
            <a:pPr algn="ctr"/>
            <a:r>
              <a:rPr lang="en-US" sz="2000" dirty="0" smtClean="0">
                <a:solidFill>
                  <a:schemeClr val="tx2"/>
                </a:solidFill>
              </a:rPr>
              <a:t>Callback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687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1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C00000"/>
                </a:solidFill>
              </a:rPr>
              <a:t>Crucial</a:t>
            </a:r>
            <a:r>
              <a:rPr lang="en-US" dirty="0" smtClean="0"/>
              <a:t> rules for painting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Always override </a:t>
            </a:r>
            <a:r>
              <a:rPr lang="en-US" sz="2000" b="1" dirty="0" err="1" smtClean="0">
                <a:latin typeface="Courier New"/>
                <a:cs typeface="Courier New"/>
              </a:rPr>
              <a:t>paintComponent</a:t>
            </a:r>
            <a:r>
              <a:rPr lang="en-US" sz="2000" b="1" dirty="0" smtClean="0">
                <a:latin typeface="Courier New"/>
                <a:cs typeface="Courier New"/>
              </a:rPr>
              <a:t>(g)</a:t>
            </a:r>
            <a:r>
              <a:rPr lang="en-US" sz="2000" dirty="0" smtClean="0"/>
              <a:t> if you want to draw on a component</a:t>
            </a:r>
          </a:p>
          <a:p>
            <a:r>
              <a:rPr lang="en-US" sz="2000" dirty="0" smtClean="0"/>
              <a:t>Always call </a:t>
            </a:r>
            <a:r>
              <a:rPr lang="en-US" sz="2000" b="1" dirty="0" err="1" smtClean="0">
                <a:latin typeface="Courier New"/>
                <a:cs typeface="Courier New"/>
              </a:rPr>
              <a:t>super.paintComponent</a:t>
            </a:r>
            <a:r>
              <a:rPr lang="en-US" sz="2000" b="1" dirty="0" smtClean="0">
                <a:latin typeface="Courier New"/>
                <a:cs typeface="Courier New"/>
              </a:rPr>
              <a:t>(g)</a:t>
            </a:r>
            <a:r>
              <a:rPr lang="en-US" sz="2000" dirty="0" smtClean="0"/>
              <a:t> first</a:t>
            </a:r>
          </a:p>
          <a:p>
            <a:r>
              <a:rPr lang="en-US" sz="2000" b="1" i="1" dirty="0" smtClean="0">
                <a:solidFill>
                  <a:srgbClr val="C00000"/>
                </a:solidFill>
              </a:rPr>
              <a:t>NEVER, EVER, EVER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call </a:t>
            </a:r>
            <a:r>
              <a:rPr lang="en-US" sz="2000" b="1" dirty="0" err="1" smtClean="0">
                <a:latin typeface="Courier New"/>
                <a:cs typeface="Courier New"/>
              </a:rPr>
              <a:t>paintComponent</a:t>
            </a:r>
            <a:r>
              <a:rPr lang="en-US" sz="2000" dirty="0" smtClean="0"/>
              <a:t> yourself  </a:t>
            </a:r>
          </a:p>
          <a:p>
            <a:r>
              <a:rPr lang="en-US" sz="2000" dirty="0" smtClean="0"/>
              <a:t>Always paint the entire picture, from scratch</a:t>
            </a:r>
          </a:p>
          <a:p>
            <a:r>
              <a:rPr lang="en-US" sz="2000" dirty="0" smtClean="0"/>
              <a:t>Use </a:t>
            </a:r>
            <a:r>
              <a:rPr lang="en-US" sz="2000" b="1" dirty="0" err="1" smtClean="0">
                <a:latin typeface="Courier New"/>
                <a:cs typeface="Courier New"/>
              </a:rPr>
              <a:t>paintComponent</a:t>
            </a:r>
            <a:r>
              <a:rPr lang="en-US" sz="2000" dirty="0" err="1" smtClean="0"/>
              <a:t>’s</a:t>
            </a:r>
            <a:r>
              <a:rPr lang="en-US" sz="2000" dirty="0" smtClean="0"/>
              <a:t> </a:t>
            </a:r>
            <a:r>
              <a:rPr lang="en-US" sz="2000" b="1" dirty="0" smtClean="0">
                <a:latin typeface="Courier New"/>
                <a:cs typeface="Courier New"/>
              </a:rPr>
              <a:t>Graphics</a:t>
            </a:r>
            <a:r>
              <a:rPr lang="en-US" sz="2000" dirty="0" smtClean="0"/>
              <a:t> parameter to do all the drawing.  </a:t>
            </a:r>
            <a:r>
              <a:rPr lang="en-US" sz="2000" b="1" i="1" dirty="0" smtClean="0">
                <a:solidFill>
                  <a:srgbClr val="C00000"/>
                </a:solidFill>
              </a:rPr>
              <a:t>ONLY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use it for that.  Don’t copy it, try to replace it, or mess with it.  It is quick to anger.</a:t>
            </a:r>
          </a:p>
          <a:p>
            <a:r>
              <a:rPr lang="en-US" sz="2000" b="1" dirty="0" smtClean="0">
                <a:solidFill>
                  <a:srgbClr val="C00000"/>
                </a:solidFill>
              </a:rPr>
              <a:t>DON’T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create new </a:t>
            </a:r>
            <a:r>
              <a:rPr lang="en-US" sz="2000" b="1" dirty="0" smtClean="0">
                <a:latin typeface="Courier New"/>
                <a:cs typeface="Courier New"/>
              </a:rPr>
              <a:t>Graphics</a:t>
            </a:r>
            <a:r>
              <a:rPr lang="en-US" sz="2000" dirty="0" smtClean="0"/>
              <a:t> or </a:t>
            </a:r>
            <a:r>
              <a:rPr lang="en-US" sz="2000" b="1" dirty="0" smtClean="0">
                <a:latin typeface="Courier New"/>
                <a:cs typeface="Courier New"/>
              </a:rPr>
              <a:t>Graphics2D</a:t>
            </a:r>
            <a:r>
              <a:rPr lang="en-US" sz="2000" dirty="0" smtClean="0"/>
              <a:t> objects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1400" dirty="0" smtClean="0"/>
              <a:t>Fine print: Once you are a certified™ wizard, you may find reasons to do things differently, but that requires deeper understanding of the GUI library’s structure and specification</a:t>
            </a:r>
            <a:endParaRPr lang="en-US" sz="1400" b="1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E8722-9256-42EB-B779-63A99D304B0B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794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Very useful start: Sun/Oracle Java tutorials</a:t>
            </a:r>
          </a:p>
          <a:p>
            <a:pPr lvl="1" indent="-342900"/>
            <a:r>
              <a:rPr lang="en-US" sz="2000" dirty="0" smtClean="0"/>
              <a:t>http</a:t>
            </a:r>
            <a:r>
              <a:rPr lang="en-US" sz="2000" dirty="0"/>
              <a:t>://docs.oracle.com/javase/tutorial/uiswing/</a:t>
            </a:r>
            <a:r>
              <a:rPr lang="en-US" sz="2000" dirty="0" smtClean="0"/>
              <a:t>index.html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Mike </a:t>
            </a:r>
            <a:r>
              <a:rPr lang="en-US" sz="2000" dirty="0" err="1" smtClean="0"/>
              <a:t>Hoton’s</a:t>
            </a:r>
            <a:r>
              <a:rPr lang="en-US" sz="2000" dirty="0" smtClean="0"/>
              <a:t> slides/sample code from CSE 331 Sp12 (lectures 23, 24 with more extensive widget examples)</a:t>
            </a:r>
          </a:p>
          <a:p>
            <a:pPr lvl="1"/>
            <a:r>
              <a:rPr lang="en-US" sz="1400" dirty="0">
                <a:solidFill>
                  <a:srgbClr val="000000"/>
                </a:solidFill>
              </a:rPr>
              <a:t>http://courses.cs.washington.edu/courses/cse331/12sp/lectures/lect23-GUI.pdf</a:t>
            </a:r>
            <a:endParaRPr lang="en-US" sz="1400" dirty="0" smtClean="0"/>
          </a:p>
          <a:p>
            <a:pPr lvl="1"/>
            <a:r>
              <a:rPr lang="en-US" sz="1400" dirty="0">
                <a:solidFill>
                  <a:srgbClr val="000000"/>
                </a:solidFill>
              </a:rPr>
              <a:t>http://courses.cs.washington.edu/courses/cse331/12sp/lectures/lect24-Graphics.pdf</a:t>
            </a:r>
            <a:endParaRPr lang="en-US" sz="1400" dirty="0" smtClean="0"/>
          </a:p>
          <a:p>
            <a:pPr lvl="1"/>
            <a:r>
              <a:rPr lang="en-US" sz="1400" dirty="0">
                <a:solidFill>
                  <a:srgbClr val="000000"/>
                </a:solidFill>
              </a:rPr>
              <a:t>http://courses.cs.washington.edu/courses/cse331/12sp/lectures/lect23-GUI-code.zip</a:t>
            </a:r>
            <a:endParaRPr lang="en-US" sz="1400" b="1" dirty="0" smtClean="0"/>
          </a:p>
          <a:p>
            <a:pPr lvl="1"/>
            <a:r>
              <a:rPr lang="en-US" sz="1400" dirty="0">
                <a:solidFill>
                  <a:srgbClr val="000000"/>
                </a:solidFill>
              </a:rPr>
              <a:t>http://courses.cs.washington.edu/courses/cse331/12sp/lectures/lect24-Graphics-code.zip</a:t>
            </a:r>
            <a:endParaRPr lang="en-US" sz="1400" dirty="0" smtClean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dirty="0" smtClean="0"/>
              <a:t>Good book that covers this (and much more): </a:t>
            </a:r>
            <a:r>
              <a:rPr lang="en-US" sz="2000" i="1" dirty="0" smtClean="0"/>
              <a:t>Core Java</a:t>
            </a:r>
            <a:r>
              <a:rPr lang="en-US" sz="2000" dirty="0" smtClean="0"/>
              <a:t> vol. I by </a:t>
            </a:r>
            <a:r>
              <a:rPr lang="en-US" sz="2000" dirty="0" err="1" smtClean="0"/>
              <a:t>Horstmann</a:t>
            </a:r>
            <a:r>
              <a:rPr lang="en-US" sz="2000" dirty="0" smtClean="0"/>
              <a:t> &amp; Cornell</a:t>
            </a:r>
          </a:p>
          <a:p>
            <a:pPr lvl="1"/>
            <a:r>
              <a:rPr lang="en-US" sz="2000" dirty="0" smtClean="0"/>
              <a:t>There are other decent Java books out there </a:t>
            </a:r>
            <a:r>
              <a:rPr lang="en-US" sz="2000" dirty="0" smtClean="0"/>
              <a:t>too</a:t>
            </a:r>
          </a:p>
          <a:p>
            <a:pPr lvl="2"/>
            <a:r>
              <a:rPr lang="en-US" sz="1400" dirty="0" smtClean="0"/>
              <a:t>(and probably even more that aren’t so great</a:t>
            </a:r>
            <a:r>
              <a:rPr lang="is-IS" sz="1400" dirty="0" smtClean="0"/>
              <a:t>…)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584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 – and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Major topic for next lecture is how to handle user interactions</a:t>
            </a:r>
          </a:p>
          <a:p>
            <a:pPr lvl="1"/>
            <a:r>
              <a:rPr lang="en-US" sz="2000" dirty="0" smtClean="0"/>
              <a:t>We already know the core idea: it’s a big-time use of the observer pattern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Beyond that you’re on your own to explore all the wonderful widgets in Swing/AWT.  </a:t>
            </a:r>
          </a:p>
          <a:p>
            <a:pPr lvl="1"/>
            <a:r>
              <a:rPr lang="en-US" sz="2000" dirty="0" smtClean="0"/>
              <a:t>Have fun!!</a:t>
            </a:r>
          </a:p>
          <a:p>
            <a:pPr lvl="1" indent="-342900"/>
            <a:r>
              <a:rPr lang="en-US" sz="2000" dirty="0" smtClean="0"/>
              <a:t>(But don’t sink huge amounts of time into eye candy)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193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study GUIs?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924800" cy="4495800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Er</a:t>
            </a:r>
            <a:r>
              <a:rPr lang="en-US" sz="2000" dirty="0" smtClean="0"/>
              <a:t>, because graphical user interfaces are pretty common (duh </a:t>
            </a:r>
            <a:r>
              <a:rPr lang="en-US" sz="2000" dirty="0" smtClean="0">
                <a:sym typeface="Wingdings" panose="05000000000000000000" pitchFamily="2" charset="2"/>
              </a:rPr>
              <a:t>)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And it’s fun!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Classic example of using inheritance to organize large class libraries</a:t>
            </a:r>
          </a:p>
          <a:p>
            <a:pPr lvl="1"/>
            <a:r>
              <a:rPr lang="en-US" sz="2000" dirty="0" smtClean="0"/>
              <a:t>The best (?) example of OOP’s strengths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Work with a huge API – and learn how (not</a:t>
            </a:r>
            <a:r>
              <a:rPr lang="en-US" sz="2000" dirty="0"/>
              <a:t>) </a:t>
            </a:r>
            <a:r>
              <a:rPr lang="en-US" sz="2000" dirty="0" smtClean="0"/>
              <a:t>to deal with all of it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Many core design patterns show up: </a:t>
            </a:r>
            <a:r>
              <a:rPr lang="en-US" sz="2000" dirty="0"/>
              <a:t>callbacks, </a:t>
            </a:r>
            <a:r>
              <a:rPr lang="en-US" sz="2000" dirty="0" smtClean="0"/>
              <a:t>listeners, event-driven programs, decorators, façade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412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not to do…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Don’t try to learn the whole library: There’s way too much</a:t>
            </a:r>
          </a:p>
          <a:p>
            <a:endParaRPr lang="en-US" sz="2000" dirty="0" smtClean="0"/>
          </a:p>
          <a:p>
            <a:r>
              <a:rPr lang="en-US" sz="2000" dirty="0" smtClean="0"/>
              <a:t>Don’t memorize – look things up as you need them</a:t>
            </a:r>
          </a:p>
          <a:p>
            <a:endParaRPr lang="en-US" sz="2000" dirty="0" smtClean="0"/>
          </a:p>
          <a:p>
            <a:r>
              <a:rPr lang="en-US" sz="2000" dirty="0" smtClean="0"/>
              <a:t>Don’t miss the main ideas, fundamental concepts</a:t>
            </a:r>
          </a:p>
          <a:p>
            <a:endParaRPr lang="en-US" sz="2000" dirty="0" smtClean="0"/>
          </a:p>
          <a:p>
            <a:r>
              <a:rPr lang="en-US" sz="2000" dirty="0" smtClean="0"/>
              <a:t>Don’t get bogged down implementing eye candy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507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topics to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Organization of the AWT/Swing library</a:t>
            </a:r>
          </a:p>
          <a:p>
            <a:pPr lvl="1"/>
            <a:r>
              <a:rPr lang="en-US" sz="2000" dirty="0" smtClean="0"/>
              <a:t>Names of essential widgets/components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Graphics and drawing</a:t>
            </a:r>
          </a:p>
          <a:p>
            <a:pPr lvl="1"/>
            <a:r>
              <a:rPr lang="en-US" sz="2000" dirty="0" smtClean="0"/>
              <a:t>Repaint callbacks, layout managers, etc.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Handling user events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Building GUI applications</a:t>
            </a:r>
          </a:p>
          <a:p>
            <a:pPr lvl="1"/>
            <a:r>
              <a:rPr lang="en-US" sz="2000" dirty="0" smtClean="0"/>
              <a:t>MVC, user events, updates,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1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very short history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Java’s standard libraries have supported GUIs from the beginning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Original Java GUI: </a:t>
            </a:r>
            <a:r>
              <a:rPr lang="en-US" sz="2000" dirty="0" smtClean="0">
                <a:solidFill>
                  <a:srgbClr val="0000FF"/>
                </a:solidFill>
              </a:rPr>
              <a:t>AWT</a:t>
            </a:r>
            <a:r>
              <a:rPr lang="en-US" sz="2000" dirty="0" smtClean="0"/>
              <a:t> (Abstract Window Toolkit)</a:t>
            </a:r>
          </a:p>
          <a:p>
            <a:pPr lvl="1" indent="-342900"/>
            <a:r>
              <a:rPr lang="en-US" sz="2000" dirty="0"/>
              <a:t>Limited set of user interface elements (widgets)</a:t>
            </a:r>
          </a:p>
          <a:p>
            <a:pPr lvl="1" indent="-342900"/>
            <a:r>
              <a:rPr lang="en-US" sz="2000" dirty="0" smtClean="0"/>
              <a:t>Mapped Java UI to host system UI widgets</a:t>
            </a:r>
          </a:p>
          <a:p>
            <a:pPr lvl="1" indent="-342900"/>
            <a:r>
              <a:rPr lang="en-US" sz="2000" dirty="0" smtClean="0"/>
              <a:t>Lowest common denominator</a:t>
            </a:r>
          </a:p>
          <a:p>
            <a:pPr lvl="1" indent="-342900"/>
            <a:r>
              <a:rPr lang="en-US" sz="2000" dirty="0" smtClean="0"/>
              <a:t>“Write once, debug everywhere”</a:t>
            </a:r>
          </a:p>
          <a:p>
            <a:pPr marL="400050" lvl="1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624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very short history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Swing</a:t>
            </a:r>
            <a:r>
              <a:rPr lang="en-US" sz="2000" dirty="0" smtClean="0"/>
              <a:t>: Newer GUI library, introduced with Java 2 (1998)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Basic idea: underlying system provides only a blank window</a:t>
            </a:r>
          </a:p>
          <a:p>
            <a:pPr lvl="1"/>
            <a:r>
              <a:rPr lang="en-US" sz="2000" dirty="0" smtClean="0"/>
              <a:t>Swing draws all UI components directly</a:t>
            </a:r>
          </a:p>
          <a:p>
            <a:pPr lvl="1"/>
            <a:r>
              <a:rPr lang="en-US" sz="2000" dirty="0" smtClean="0"/>
              <a:t>Doesn’t use underlying system widgets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Not a total replacement for AWT:  Swing is implemented on top of core AWT classes and both still coexist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Use Swing, but deal with AWT when you must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096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GUI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i="1" dirty="0" smtClean="0">
                <a:solidFill>
                  <a:srgbClr val="0000FF"/>
                </a:solidFill>
              </a:rPr>
              <a:t>window</a:t>
            </a:r>
            <a:r>
              <a:rPr lang="en-US" sz="2000" dirty="0" smtClean="0"/>
              <a:t>: A first-class citizen of the graphical desktop</a:t>
            </a:r>
          </a:p>
          <a:p>
            <a:pPr lvl="1"/>
            <a:r>
              <a:rPr lang="en-US" sz="2000" dirty="0" smtClean="0"/>
              <a:t>Also called a </a:t>
            </a:r>
            <a:r>
              <a:rPr lang="en-US" sz="2000" i="1" dirty="0" smtClean="0"/>
              <a:t>top-level container</a:t>
            </a:r>
          </a:p>
          <a:p>
            <a:pPr lvl="1"/>
            <a:r>
              <a:rPr lang="en-US" sz="2000" dirty="0" smtClean="0"/>
              <a:t>Examples: </a:t>
            </a:r>
            <a:r>
              <a:rPr lang="en-US" sz="2000" i="1" dirty="0" smtClean="0">
                <a:solidFill>
                  <a:schemeClr val="accent2"/>
                </a:solidFill>
              </a:rPr>
              <a:t>frame</a:t>
            </a:r>
            <a:r>
              <a:rPr lang="en-US" sz="2000" dirty="0" smtClean="0"/>
              <a:t>, dialog box, applet</a:t>
            </a:r>
          </a:p>
          <a:p>
            <a:pPr marL="0" indent="0">
              <a:buNone/>
            </a:pPr>
            <a:endParaRPr lang="en-US" sz="10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i="1" dirty="0" smtClean="0">
                <a:solidFill>
                  <a:srgbClr val="0000FF"/>
                </a:solidFill>
              </a:rPr>
              <a:t>component</a:t>
            </a:r>
            <a:r>
              <a:rPr lang="en-US" sz="2000" dirty="0" smtClean="0"/>
              <a:t>: A GUI </a:t>
            </a:r>
            <a:r>
              <a:rPr lang="en-US" sz="2000" i="1" dirty="0" smtClean="0"/>
              <a:t>widget</a:t>
            </a:r>
            <a:r>
              <a:rPr lang="en-US" sz="2000" dirty="0" smtClean="0"/>
              <a:t> that resides in a window</a:t>
            </a:r>
          </a:p>
          <a:p>
            <a:pPr lvl="1"/>
            <a:r>
              <a:rPr lang="en-US" sz="2000" dirty="0" smtClean="0"/>
              <a:t>Called </a:t>
            </a:r>
            <a:r>
              <a:rPr lang="en-US" sz="2000" i="1" dirty="0" smtClean="0"/>
              <a:t>controls</a:t>
            </a:r>
            <a:r>
              <a:rPr lang="en-US" sz="2000" dirty="0" smtClean="0"/>
              <a:t> in many other languages</a:t>
            </a:r>
          </a:p>
          <a:p>
            <a:pPr lvl="1"/>
            <a:r>
              <a:rPr lang="en-US" sz="2000" dirty="0" smtClean="0"/>
              <a:t>Examples: button, text box, label</a:t>
            </a:r>
          </a:p>
          <a:p>
            <a:pPr marL="0" indent="0">
              <a:buNone/>
            </a:pPr>
            <a:endParaRPr lang="en-US" sz="10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i="1" dirty="0" smtClean="0">
                <a:solidFill>
                  <a:srgbClr val="0000FF"/>
                </a:solidFill>
              </a:rPr>
              <a:t>container</a:t>
            </a:r>
            <a:r>
              <a:rPr lang="en-US" sz="2000" dirty="0" smtClean="0"/>
              <a:t>: A component that hosts (holds) components</a:t>
            </a:r>
          </a:p>
          <a:p>
            <a:pPr lvl="1"/>
            <a:r>
              <a:rPr lang="en-US" sz="2000" dirty="0" smtClean="0"/>
              <a:t>Examples: frame, applet, </a:t>
            </a:r>
            <a:r>
              <a:rPr lang="en-US" sz="2000" i="1" dirty="0" smtClean="0"/>
              <a:t>panel</a:t>
            </a:r>
            <a:r>
              <a:rPr lang="en-US" sz="2000" dirty="0" smtClean="0"/>
              <a:t>, box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8" name="Picture 4" descr="7CelsiusConver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876800"/>
            <a:ext cx="815340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182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20138</TotalTime>
  <Words>2043</Words>
  <Application>Microsoft Macintosh PowerPoint</Application>
  <PresentationFormat>On-screen Show (4:3)</PresentationFormat>
  <Paragraphs>383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simple</vt:lpstr>
      <vt:lpstr>CSE 331 Software Design &amp; Implementation</vt:lpstr>
      <vt:lpstr>The plan</vt:lpstr>
      <vt:lpstr>References</vt:lpstr>
      <vt:lpstr>Why study GUIs?</vt:lpstr>
      <vt:lpstr>What not to do…</vt:lpstr>
      <vt:lpstr>Main topics to learn</vt:lpstr>
      <vt:lpstr>A very short history (1)</vt:lpstr>
      <vt:lpstr>A very short history (2)</vt:lpstr>
      <vt:lpstr>GUI terminology</vt:lpstr>
      <vt:lpstr>Some components…</vt:lpstr>
      <vt:lpstr>Component and container classes</vt:lpstr>
      <vt:lpstr>Swing/AWT inheritance hierarchy</vt:lpstr>
      <vt:lpstr>Component properties</vt:lpstr>
      <vt:lpstr>Types of containers</vt:lpstr>
      <vt:lpstr>JFrame – top-level window</vt:lpstr>
      <vt:lpstr>Example</vt:lpstr>
      <vt:lpstr>JPanel – a general-purpose container</vt:lpstr>
      <vt:lpstr>Containers and layout</vt:lpstr>
      <vt:lpstr>Layout managers</vt:lpstr>
      <vt:lpstr>pack()</vt:lpstr>
      <vt:lpstr>Example</vt:lpstr>
      <vt:lpstr>Graphics and drawing</vt:lpstr>
      <vt:lpstr>Example</vt:lpstr>
      <vt:lpstr>Graphics methods</vt:lpstr>
      <vt:lpstr>Graphics vs Graphics2D</vt:lpstr>
      <vt:lpstr>So who calls paintComponent? And when??</vt:lpstr>
      <vt:lpstr>Example</vt:lpstr>
      <vt:lpstr>How repainting happens</vt:lpstr>
      <vt:lpstr>Crucial rules for painting</vt:lpstr>
      <vt:lpstr>What’s next – and not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331 Software Design &amp; Implementation</dc:title>
  <dc:creator>Hal Perkins</dc:creator>
  <cp:lastModifiedBy>Hal Perkins</cp:lastModifiedBy>
  <cp:revision>339</cp:revision>
  <cp:lastPrinted>2016-11-21T00:56:05Z</cp:lastPrinted>
  <dcterms:created xsi:type="dcterms:W3CDTF">2012-02-17T18:07:42Z</dcterms:created>
  <dcterms:modified xsi:type="dcterms:W3CDTF">2017-05-21T22:30:33Z</dcterms:modified>
</cp:coreProperties>
</file>