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359" r:id="rId2"/>
    <p:sldId id="360" r:id="rId3"/>
    <p:sldId id="361" r:id="rId4"/>
    <p:sldId id="399" r:id="rId5"/>
    <p:sldId id="362" r:id="rId6"/>
    <p:sldId id="364" r:id="rId7"/>
    <p:sldId id="365" r:id="rId8"/>
    <p:sldId id="366" r:id="rId9"/>
    <p:sldId id="400" r:id="rId10"/>
    <p:sldId id="367" r:id="rId11"/>
    <p:sldId id="368" r:id="rId12"/>
    <p:sldId id="369" r:id="rId13"/>
    <p:sldId id="402" r:id="rId14"/>
    <p:sldId id="370" r:id="rId15"/>
    <p:sldId id="404" r:id="rId16"/>
    <p:sldId id="405" r:id="rId17"/>
    <p:sldId id="407" r:id="rId18"/>
    <p:sldId id="373" r:id="rId19"/>
    <p:sldId id="408" r:id="rId20"/>
    <p:sldId id="376" r:id="rId21"/>
    <p:sldId id="377" r:id="rId22"/>
    <p:sldId id="409" r:id="rId23"/>
    <p:sldId id="412" r:id="rId24"/>
    <p:sldId id="413" r:id="rId25"/>
    <p:sldId id="414" r:id="rId26"/>
    <p:sldId id="415" r:id="rId27"/>
    <p:sldId id="416" r:id="rId28"/>
    <p:sldId id="417" r:id="rId29"/>
    <p:sldId id="422" r:id="rId30"/>
    <p:sldId id="423" r:id="rId31"/>
    <p:sldId id="424" r:id="rId32"/>
    <p:sldId id="425" r:id="rId33"/>
    <p:sldId id="421" r:id="rId34"/>
    <p:sldId id="426" r:id="rId35"/>
    <p:sldId id="427" r:id="rId36"/>
    <p:sldId id="428" r:id="rId37"/>
    <p:sldId id="430" r:id="rId38"/>
    <p:sldId id="446" r:id="rId39"/>
    <p:sldId id="429" r:id="rId40"/>
    <p:sldId id="380" r:id="rId41"/>
    <p:sldId id="381" r:id="rId42"/>
    <p:sldId id="419" r:id="rId43"/>
    <p:sldId id="433" r:id="rId44"/>
    <p:sldId id="420" r:id="rId45"/>
    <p:sldId id="434" r:id="rId46"/>
    <p:sldId id="435" r:id="rId47"/>
    <p:sldId id="436" r:id="rId48"/>
    <p:sldId id="437" r:id="rId49"/>
    <p:sldId id="438" r:id="rId50"/>
    <p:sldId id="439" r:id="rId51"/>
    <p:sldId id="445" r:id="rId52"/>
    <p:sldId id="384" r:id="rId53"/>
    <p:sldId id="385" r:id="rId54"/>
    <p:sldId id="386" r:id="rId55"/>
    <p:sldId id="387" r:id="rId56"/>
    <p:sldId id="441" r:id="rId57"/>
    <p:sldId id="442" r:id="rId58"/>
    <p:sldId id="443" r:id="rId59"/>
    <p:sldId id="444" r:id="rId60"/>
    <p:sldId id="390" r:id="rId61"/>
  </p:sldIdLst>
  <p:sldSz cx="9144000" cy="6858000" type="screen4x3"/>
  <p:notesSz cx="6934200" cy="9220200"/>
  <p:custDataLst>
    <p:tags r:id="rId6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FF99"/>
    <a:srgbClr val="FFFF00"/>
    <a:srgbClr val="009900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4" autoAdjust="0"/>
    <p:restoredTop sz="84499" autoAdjust="0"/>
  </p:normalViewPr>
  <p:slideViewPr>
    <p:cSldViewPr>
      <p:cViewPr varScale="1">
        <p:scale>
          <a:sx n="131" d="100"/>
          <a:sy n="131" d="100"/>
        </p:scale>
        <p:origin x="-112" y="-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handoutMaster" Target="handoutMasters/handoutMaster1.xml"/><Relationship Id="rId64" Type="http://schemas.openxmlformats.org/officeDocument/2006/relationships/printerSettings" Target="printerSettings/printerSettings1.bin"/><Relationship Id="rId65" Type="http://schemas.openxmlformats.org/officeDocument/2006/relationships/tags" Target="tags/tag1.xml"/><Relationship Id="rId66" Type="http://schemas.openxmlformats.org/officeDocument/2006/relationships/commentAuthors" Target="commentAuthors.xml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17sp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 smtClean="0"/>
              <a:t>13-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75E4-8BF0-4950-A2F7-DD616120877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396"/>
            <a:ext cx="9122394" cy="84645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71252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4023" y="1451063"/>
            <a:ext cx="3834488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71251" y="3906930"/>
            <a:ext cx="7807259" cy="231767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07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CSE331 Autumn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  <a:endParaRPr lang="en-US" dirty="0"/>
          </a:p>
          <a:p>
            <a:r>
              <a:rPr lang="de-DE" dirty="0" smtClean="0"/>
              <a:t>Spring 2017</a:t>
            </a:r>
            <a:endParaRPr lang="en-US" dirty="0"/>
          </a:p>
          <a:p>
            <a:r>
              <a:rPr lang="en-US" dirty="0" smtClean="0"/>
              <a:t>Generics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800080"/>
                </a:solidFill>
              </a:rPr>
              <a:t>UW CSE 331 Spring 2017</a:t>
            </a:r>
            <a:endParaRPr lang="en-US" dirty="0">
              <a:solidFill>
                <a:srgbClr val="80008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>
                <a:solidFill>
                  <a:srgbClr val="80008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800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20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Using type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Code can perform any operation permitted by the bound</a:t>
            </a:r>
          </a:p>
          <a:p>
            <a:pPr lvl="1"/>
            <a:r>
              <a:rPr lang="en-US" sz="2000" dirty="0" smtClean="0"/>
              <a:t>Because we know all instantiations will be subtypes!</a:t>
            </a:r>
          </a:p>
          <a:p>
            <a:pPr lvl="1"/>
            <a:r>
              <a:rPr lang="en-US" sz="2000" dirty="0" smtClean="0"/>
              <a:t>An enforced precondition on type instantiations</a:t>
            </a:r>
          </a:p>
          <a:p>
            <a:endParaRPr lang="en-US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Object&gt;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compiler error, E might not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			//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extends Number&gt;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arg.asInt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since Number and its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       // subtypes support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asInt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254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Graph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implements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private final Map&lt;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 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node2neighbors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Graph(Set&lt;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nodes</a:t>
            </a:r>
            <a:r>
              <a:rPr lang="en-US" sz="2000" b="1" dirty="0">
                <a:latin typeface="Courier New" pitchFamily="49" charset="0"/>
              </a:rPr>
              <a:t>, Set&lt;Tuple&lt;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edges</a:t>
            </a:r>
            <a:r>
              <a:rPr lang="en-US" sz="2000" b="1" dirty="0">
                <a:latin typeface="Courier New" pitchFamily="49" charset="0"/>
              </a:rPr>
              <a:t>){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 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}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public 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Path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P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extends Path&lt;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,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P</a:t>
            </a:r>
            <a:r>
              <a:rPr lang="en-US" sz="2000" b="1" dirty="0">
                <a:latin typeface="Courier New" pitchFamily="49" charset="0"/>
              </a:rPr>
              <a:t>&gt;&gt;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extends </a:t>
            </a:r>
            <a:r>
              <a:rPr lang="en-US" sz="2000" b="1" dirty="0" err="1">
                <a:latin typeface="Courier New" pitchFamily="49" charset="0"/>
              </a:rPr>
              <a:t>Iterable</a:t>
            </a:r>
            <a:r>
              <a:rPr lang="en-US" sz="2000" b="1" dirty="0">
                <a:latin typeface="Courier New" pitchFamily="49" charset="0"/>
              </a:rPr>
              <a:t>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&gt;, Comparable&lt;Path&lt;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?</a:t>
            </a:r>
            <a:r>
              <a:rPr lang="en-US" sz="2000" b="1" dirty="0">
                <a:latin typeface="Courier New" pitchFamily="49" charset="0"/>
              </a:rPr>
              <a:t>&gt;&gt; {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public Iterator&lt;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</a:rPr>
              <a:t>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iterator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  …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>
              <a:buNone/>
            </a:pPr>
            <a:endParaRPr lang="en-US" sz="1000" b="1" dirty="0"/>
          </a:p>
          <a:p>
            <a:pPr marL="0" indent="0">
              <a:buNone/>
            </a:pPr>
            <a:r>
              <a:rPr lang="en-US" sz="2000" dirty="0"/>
              <a:t>Do </a:t>
            </a:r>
            <a:r>
              <a:rPr lang="en-US" sz="2000" b="1" i="1" dirty="0">
                <a:solidFill>
                  <a:srgbClr val="C00000"/>
                </a:solidFill>
              </a:rPr>
              <a:t>NOT</a:t>
            </a:r>
            <a:r>
              <a:rPr lang="en-US" sz="2000" dirty="0">
                <a:solidFill>
                  <a:srgbClr val="FF8000"/>
                </a:solidFill>
              </a:rPr>
              <a:t> </a:t>
            </a:r>
            <a:r>
              <a:rPr lang="en-US" sz="2000" dirty="0"/>
              <a:t>copy/paste </a:t>
            </a:r>
            <a:r>
              <a:rPr lang="en-US" sz="2000" dirty="0" smtClean="0"/>
              <a:t>this </a:t>
            </a:r>
            <a:r>
              <a:rPr lang="en-US" sz="2000" dirty="0"/>
              <a:t>stuff into your project unless it is what you want </a:t>
            </a:r>
          </a:p>
          <a:p>
            <a:pPr lvl="1"/>
            <a:r>
              <a:rPr lang="en-US" sz="2000" i="1" u="sng" dirty="0" smtClean="0"/>
              <a:t>And</a:t>
            </a:r>
            <a:r>
              <a:rPr lang="en-US" sz="2000" dirty="0" smtClean="0"/>
              <a:t> you </a:t>
            </a:r>
            <a:r>
              <a:rPr lang="en-US" sz="2000" dirty="0"/>
              <a:t>understand 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589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bounds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5344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SuperType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708660" lvl="1" indent="-342900"/>
            <a:r>
              <a:rPr lang="en-US" sz="2000" dirty="0" smtClean="0"/>
              <a:t>An </a:t>
            </a:r>
            <a:r>
              <a:rPr lang="en-US" sz="2000" i="1" dirty="0" smtClean="0">
                <a:solidFill>
                  <a:schemeClr val="accent2"/>
                </a:solidFill>
              </a:rPr>
              <a:t>upper bound</a:t>
            </a:r>
            <a:r>
              <a:rPr lang="en-US" sz="2000" dirty="0" smtClean="0"/>
              <a:t>; accepts given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or any of its subtypes</a:t>
            </a:r>
          </a:p>
          <a:p>
            <a:pPr marL="365760" lvl="1" indent="0"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TypeVar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ClassA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InterfaceC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&amp;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…&gt;</a:t>
            </a:r>
          </a:p>
          <a:p>
            <a:pPr marL="708660" lvl="1" indent="-342900"/>
            <a:r>
              <a:rPr lang="en-US" sz="2000" i="1" dirty="0" smtClean="0">
                <a:solidFill>
                  <a:schemeClr val="accent2"/>
                </a:solidFill>
              </a:rPr>
              <a:t>Multiple</a:t>
            </a:r>
            <a:r>
              <a:rPr lang="en-US" sz="2000" dirty="0" smtClean="0"/>
              <a:t> upper bounds (superclass/interfaces) </a:t>
            </a:r>
            <a:r>
              <a:rPr lang="en-US" sz="2000" dirty="0"/>
              <a:t>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Example:</a:t>
            </a:r>
          </a:p>
          <a:p>
            <a:pPr marL="36576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tree set works for any comparable type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TreeSet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{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…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</a:rPr>
              <a:t>Generic </a:t>
            </a:r>
            <a:r>
              <a:rPr lang="en-US" sz="2000" i="1" dirty="0">
                <a:solidFill>
                  <a:srgbClr val="0000FF"/>
                </a:solidFill>
              </a:rPr>
              <a:t>methods</a:t>
            </a:r>
            <a:r>
              <a:rPr lang="en-US" sz="2000" dirty="0">
                <a:solidFill>
                  <a:srgbClr val="0000FF"/>
                </a:solidFill>
              </a:rPr>
              <a:t> [not just using type parameters of class]</a:t>
            </a:r>
            <a:endParaRPr lang="en-US" sz="2000" dirty="0" smtClean="0"/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42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all generics are for collections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lass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double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0.0;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for 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result +=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static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 smtClean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 smtClean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445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like to use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sumList</a:t>
            </a:r>
            <a:r>
              <a:rPr lang="en-US" sz="2000" dirty="0"/>
              <a:t> for any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</a:p>
          <a:p>
            <a:pPr lvl="1"/>
            <a:r>
              <a:rPr lang="en-US" sz="2000" dirty="0"/>
              <a:t>For example,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2000" dirty="0"/>
              <a:t> 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</a:p>
          <a:p>
            <a:pPr lvl="1"/>
            <a:r>
              <a:rPr lang="en-US" sz="2000" dirty="0"/>
              <a:t>But as we will see,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List&lt;Double&gt;</a:t>
            </a:r>
            <a:r>
              <a:rPr lang="en-US" sz="2000" dirty="0"/>
              <a:t> is not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Would like to use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choose</a:t>
            </a:r>
            <a:r>
              <a:rPr lang="en-US" sz="2000" dirty="0">
                <a:sym typeface="Wingdings" panose="05000000000000000000" pitchFamily="2" charset="2"/>
              </a:rPr>
              <a:t> for any element type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I.e., any subclass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No need to restrict to subclasses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Number</a:t>
            </a:r>
          </a:p>
          <a:p>
            <a:pPr lvl="1"/>
            <a:r>
              <a:rPr lang="en-US" sz="2000" dirty="0">
                <a:sym typeface="Wingdings" panose="05000000000000000000" pitchFamily="2" charset="2"/>
              </a:rPr>
              <a:t>Want to tell clients more about return type than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Object</a:t>
            </a:r>
          </a:p>
          <a:p>
            <a:pPr lvl="1"/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>
                <a:sym typeface="Wingdings" panose="05000000000000000000" pitchFamily="2" charset="2"/>
              </a:rPr>
              <a:t>Class</a:t>
            </a:r>
            <a:r>
              <a:rPr lang="en-US" sz="2000">
                <a:sym typeface="Wingdings" panose="05000000000000000000" pitchFamily="2" charset="2"/>
              </a:rPr>
              <a:t>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Utils</a:t>
            </a:r>
            <a:r>
              <a:rPr lang="en-US" sz="200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is not generic</a:t>
            </a:r>
            <a:r>
              <a:rPr lang="en-US" sz="2000">
                <a:sym typeface="Wingdings" panose="05000000000000000000" pitchFamily="2" charset="2"/>
              </a:rPr>
              <a:t>, </a:t>
            </a:r>
            <a:r>
              <a:rPr lang="en-US" sz="2000" dirty="0">
                <a:sym typeface="Wingdings" panose="05000000000000000000" pitchFamily="2" charset="2"/>
              </a:rPr>
              <a:t>but</a:t>
            </a:r>
            <a:r>
              <a:rPr lang="en-US" sz="2000">
                <a:sym typeface="Wingdings" panose="05000000000000000000" pitchFamily="2" charset="2"/>
              </a:rPr>
              <a:t> the </a:t>
            </a:r>
            <a:r>
              <a:rPr lang="en-US" sz="2000" i="1" smtClean="0">
                <a:sym typeface="Wingdings" panose="05000000000000000000" pitchFamily="2" charset="2"/>
              </a:rPr>
              <a:t>methods</a:t>
            </a:r>
            <a:r>
              <a:rPr lang="en-US" sz="2000" smtClean="0">
                <a:sym typeface="Wingdings" panose="05000000000000000000" pitchFamily="2" charset="2"/>
              </a:rPr>
              <a:t> should </a:t>
            </a:r>
            <a:r>
              <a:rPr lang="en-US" sz="2000" dirty="0">
                <a:sym typeface="Wingdings" panose="05000000000000000000" pitchFamily="2" charset="2"/>
              </a:rPr>
              <a:t>be generic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5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Much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Number&gt;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sumList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double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result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0.0;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 also works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result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n.doubleValue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result;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static 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… </a:t>
            </a:r>
            <a:r>
              <a:rPr lang="en-US" sz="2000" b="1" dirty="0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// random number &lt; </a:t>
            </a:r>
            <a:r>
              <a:rPr lang="en-US" sz="2000" b="1" dirty="0" err="1">
                <a:solidFill>
                  <a:srgbClr val="800080"/>
                </a:solidFill>
                <a:latin typeface="Courier New" pitchFamily="49" charset="0"/>
                <a:cs typeface="Courier New" pitchFamily="49" charset="0"/>
              </a:rPr>
              <a:t>lst.size</a:t>
            </a:r>
            <a:endParaRPr lang="en-US" sz="2000" b="1" dirty="0">
              <a:solidFill>
                <a:srgbClr val="80008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lst.get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4267200" y="4333374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6477000" y="1600200"/>
            <a:ext cx="2590800" cy="685800"/>
          </a:xfrm>
          <a:prstGeom prst="wedgeRectCallout">
            <a:avLst>
              <a:gd name="adj1" fmla="val -110985"/>
              <a:gd name="adj2" fmla="val 3763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Have to declare type parameter(s)</a:t>
            </a:r>
          </a:p>
        </p:txBody>
      </p:sp>
    </p:spTree>
    <p:extLst>
      <p:ext uri="{BB962C8B-B14F-4D97-AF65-F5344CB8AC3E}">
        <p14:creationId xmlns:p14="http://schemas.microsoft.com/office/powerpoint/2010/main" val="1016722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generics in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810000"/>
          </a:xfrm>
        </p:spPr>
        <p:txBody>
          <a:bodyPr/>
          <a:lstStyle/>
          <a:p>
            <a:r>
              <a:rPr lang="en-US" sz="2000" dirty="0" smtClean="0"/>
              <a:t>Instance methods can use type parameters of the class</a:t>
            </a:r>
          </a:p>
          <a:p>
            <a:endParaRPr lang="en-US" sz="2000" dirty="0"/>
          </a:p>
          <a:p>
            <a:r>
              <a:rPr lang="en-US" sz="2000" dirty="0" smtClean="0"/>
              <a:t>Instance methods and static methods can have their own type parameters</a:t>
            </a:r>
          </a:p>
          <a:p>
            <a:pPr lvl="1"/>
            <a:r>
              <a:rPr lang="en-US" sz="2000" dirty="0" smtClean="0"/>
              <a:t>Generic methods</a:t>
            </a:r>
          </a:p>
          <a:p>
            <a:endParaRPr lang="en-US" sz="2000" dirty="0"/>
          </a:p>
          <a:p>
            <a:r>
              <a:rPr lang="en-US" sz="2000" dirty="0" smtClean="0"/>
              <a:t>Callers to generic methods need not explicitly instantiate the methods’ type parameters</a:t>
            </a:r>
          </a:p>
          <a:p>
            <a:pPr lvl="1"/>
            <a:r>
              <a:rPr lang="en-US" sz="2000" dirty="0" smtClean="0"/>
              <a:t>Compiler just figures it out for you</a:t>
            </a:r>
          </a:p>
          <a:p>
            <a:pPr lvl="1"/>
            <a:r>
              <a:rPr lang="en-US" sz="2000" i="1" dirty="0" smtClean="0"/>
              <a:t>Type inference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517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1"/>
            <a:ext cx="80010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extends Comparable&lt;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&gt;&gt;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sort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… use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list.get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() and T’s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compareTo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dirty="0">
                <a:cs typeface="Courier New" pitchFamily="49" charset="0"/>
              </a:rPr>
              <a:t>(</a:t>
            </a:r>
            <a:r>
              <a:rPr lang="en-US" sz="2000" dirty="0" smtClean="0">
                <a:cs typeface="Courier New" pitchFamily="49" charset="0"/>
              </a:rPr>
              <a:t>This one </a:t>
            </a:r>
            <a:r>
              <a:rPr lang="en-US" sz="2000" dirty="0">
                <a:cs typeface="Courier New" pitchFamily="49" charset="0"/>
              </a:rPr>
              <a:t>“</a:t>
            </a:r>
            <a:r>
              <a:rPr lang="en-US" sz="2000" dirty="0" smtClean="0">
                <a:cs typeface="Courier New" pitchFamily="49" charset="0"/>
              </a:rPr>
              <a:t>works” </a:t>
            </a:r>
            <a:r>
              <a:rPr lang="en-US" sz="2000" dirty="0">
                <a:cs typeface="Courier New" pitchFamily="49" charset="0"/>
              </a:rPr>
              <a:t>but will make </a:t>
            </a:r>
            <a:r>
              <a:rPr lang="en-US" sz="2000" dirty="0" smtClean="0">
                <a:cs typeface="Courier New" pitchFamily="49" charset="0"/>
              </a:rPr>
              <a:t>it </a:t>
            </a:r>
            <a:r>
              <a:rPr lang="en-US" sz="2000" dirty="0">
                <a:cs typeface="Courier New" pitchFamily="49" charset="0"/>
              </a:rPr>
              <a:t>even more useful later by adding more bounds</a:t>
            </a:r>
            <a:r>
              <a:rPr lang="en-US" sz="2000" dirty="0" smtClean="0">
                <a:cs typeface="Courier New" pitchFamily="49" charset="0"/>
              </a:rPr>
              <a:t>)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93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Generics and </a:t>
            </a:r>
            <a:r>
              <a:rPr lang="en-US" sz="2000" i="1" dirty="0" smtClean="0">
                <a:solidFill>
                  <a:schemeClr val="accent2"/>
                </a:solidFill>
              </a:rPr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</a:t>
            </a:r>
            <a:r>
              <a:rPr lang="en-US" sz="2000" dirty="0" smtClean="0"/>
              <a:t>casts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00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Varieties of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computation</a:t>
            </a:r>
            <a:r>
              <a:rPr lang="en-US" sz="2000" dirty="0" smtClean="0"/>
              <a:t>:  procedures (methods)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x1, y1, x2, y2;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(x1*x1 + y1*y1);</a:t>
            </a:r>
          </a:p>
          <a:p>
            <a:pPr marL="457200" lvl="1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(x2*x2 + y2*y2);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data</a:t>
            </a:r>
            <a:r>
              <a:rPr lang="en-US" sz="2000" dirty="0" smtClean="0"/>
              <a:t>:  ADTs (classes, interfaces)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oint p1, p2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0" lvl="1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/>
              <a:t>Abstraction over </a:t>
            </a:r>
            <a:r>
              <a:rPr lang="en-US" sz="2000" i="1" dirty="0" smtClean="0">
                <a:solidFill>
                  <a:schemeClr val="accent2"/>
                </a:solidFill>
              </a:rPr>
              <a:t>types</a:t>
            </a:r>
            <a:r>
              <a:rPr lang="en-US" sz="2000" dirty="0" smtClean="0"/>
              <a:t>:  polymorphism (generics)</a:t>
            </a:r>
          </a:p>
          <a:p>
            <a:pPr marL="45720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Point&lt;Integer&gt;, Point&lt;Double&gt;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32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subtyping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733800"/>
            <a:ext cx="8305800" cy="2057400"/>
          </a:xfrm>
        </p:spPr>
        <p:txBody>
          <a:bodyPr/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Number</a:t>
            </a:r>
          </a:p>
          <a:p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/>
              <a:t>Is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sz="2000" dirty="0" smtClean="0"/>
              <a:t>&gt;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List&lt;Number</a:t>
            </a:r>
            <a:r>
              <a:rPr lang="en-US" sz="2000" dirty="0" smtClean="0"/>
              <a:t>&gt;?</a:t>
            </a:r>
          </a:p>
          <a:p>
            <a:endParaRPr lang="en-US" sz="2000" dirty="0" smtClean="0"/>
          </a:p>
          <a:p>
            <a:r>
              <a:rPr lang="en-US" sz="2000" dirty="0" smtClean="0"/>
              <a:t>Use subtyping rules (stronger, weaker) to find out…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2850" y="194958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020650" y="272409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6" name="Straight Arrow Connector 5"/>
          <p:cNvCxnSpPr>
            <a:stCxn id="5" idx="0"/>
            <a:endCxn id="4" idx="2"/>
          </p:cNvCxnSpPr>
          <p:nvPr/>
        </p:nvCxnSpPr>
        <p:spPr>
          <a:xfrm flipH="1" flipV="1">
            <a:off x="3475170" y="234969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147275" y="1917960"/>
            <a:ext cx="1710725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List&lt;Number&gt;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210247" y="2692470"/>
            <a:ext cx="159530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List&lt;Integer&gt;</a:t>
            </a:r>
            <a:endParaRPr lang="en-US" sz="2000" dirty="0"/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H="1" flipV="1">
            <a:off x="6002638" y="2318070"/>
            <a:ext cx="5264" cy="374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137875" y="2311470"/>
            <a:ext cx="2984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?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83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dirty="0" smtClean="0"/>
              <a:t> and 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List&lt;Integer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Java subtyping is </a:t>
            </a:r>
            <a:r>
              <a:rPr lang="en-US" sz="2000" i="1" dirty="0" smtClean="0">
                <a:solidFill>
                  <a:srgbClr val="C00000"/>
                </a:solidFill>
                <a:cs typeface="Courier New" pitchFamily="49" charset="0"/>
              </a:rPr>
              <a:t>invariant</a:t>
            </a:r>
            <a:r>
              <a:rPr lang="en-US" sz="2000" dirty="0" smtClean="0">
                <a:cs typeface="Courier New" pitchFamily="49" charset="0"/>
              </a:rPr>
              <a:t> with respect to generics</a:t>
            </a: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Not covariant and not </a:t>
            </a:r>
            <a:r>
              <a:rPr lang="en-US" sz="2000" dirty="0" err="1" smtClean="0">
                <a:cs typeface="Courier New" pitchFamily="49" charset="0"/>
              </a:rPr>
              <a:t>contravariant</a:t>
            </a:r>
            <a:endParaRPr lang="en-US" sz="2000" dirty="0" smtClean="0">
              <a:cs typeface="Courier New" pitchFamily="49" charset="0"/>
            </a:endParaRPr>
          </a:p>
          <a:p>
            <a:pPr lvl="1" indent="-342900">
              <a:spcBef>
                <a:spcPts val="0"/>
              </a:spcBef>
            </a:pPr>
            <a:r>
              <a:rPr lang="en-US" sz="2000" dirty="0" smtClean="0">
                <a:cs typeface="Courier New" pitchFamily="49" charset="0"/>
              </a:rPr>
              <a:t>Neither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nor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subtype of other</a:t>
            </a:r>
            <a:endParaRPr lang="en-US" sz="2000" dirty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65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to remember?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Type3</a:t>
            </a:r>
            <a:r>
              <a:rPr lang="en-US" sz="2000" dirty="0" smtClean="0"/>
              <a:t> are different, </a:t>
            </a:r>
          </a:p>
          <a:p>
            <a:pPr marL="0" indent="0">
              <a:buNone/>
            </a:pPr>
            <a:r>
              <a:rPr lang="en-US" sz="2000" dirty="0"/>
              <a:t>t</a:t>
            </a:r>
            <a:r>
              <a:rPr lang="en-US" sz="2000" dirty="0" smtClean="0"/>
              <a:t>hen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Type1&lt;Type2&gt;</a:t>
            </a:r>
            <a:r>
              <a:rPr lang="en-US" sz="2000" dirty="0" smtClean="0"/>
              <a:t> is </a:t>
            </a:r>
            <a:r>
              <a:rPr lang="en-US" sz="2000" i="1" dirty="0" smtClean="0"/>
              <a:t>not</a:t>
            </a:r>
            <a:r>
              <a:rPr lang="en-US" sz="2000" dirty="0" smtClean="0"/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Type1&lt;Type3&gt;</a:t>
            </a:r>
            <a:r>
              <a:rPr lang="en-US" sz="20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Previous example shows why:</a:t>
            </a:r>
          </a:p>
          <a:p>
            <a:pPr lvl="1"/>
            <a:r>
              <a:rPr lang="en-US" sz="2000" dirty="0" smtClean="0"/>
              <a:t>Observer method prevents “one direction”</a:t>
            </a:r>
          </a:p>
          <a:p>
            <a:pPr lvl="1"/>
            <a:r>
              <a:rPr lang="en-US" sz="2000" dirty="0" err="1" smtClean="0"/>
              <a:t>Mutator</a:t>
            </a:r>
            <a:r>
              <a:rPr lang="en-US" sz="2000" dirty="0" smtClean="0"/>
              <a:t>/producer method prevents “the other direction”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i="1" dirty="0" smtClean="0"/>
              <a:t>If</a:t>
            </a:r>
            <a:r>
              <a:rPr lang="en-US" sz="2000" dirty="0" smtClean="0"/>
              <a:t> our types have only observers or only </a:t>
            </a:r>
            <a:r>
              <a:rPr lang="en-US" sz="2000" dirty="0" err="1" smtClean="0"/>
              <a:t>mutators</a:t>
            </a:r>
            <a:r>
              <a:rPr lang="en-US" sz="2000" dirty="0" smtClean="0"/>
              <a:t>, then one direction of subtyping would be sound</a:t>
            </a:r>
          </a:p>
          <a:p>
            <a:pPr lvl="1"/>
            <a:r>
              <a:rPr lang="en-US" sz="2000" dirty="0" smtClean="0"/>
              <a:t>But Java’s type system does not “notice this” so such subtyping is never allowed in Java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722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Read-only allows covariance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smtClean="0">
                <a:cs typeface="Courier New" pitchFamily="49" charset="0"/>
              </a:rPr>
              <a:t>covariant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316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cs typeface="Courier New" pitchFamily="49" charset="0"/>
              </a:rPr>
              <a:t>Write-only allows </a:t>
            </a:r>
            <a:r>
              <a:rPr lang="en-US" sz="3600" dirty="0" err="1" smtClean="0">
                <a:cs typeface="Courier New" pitchFamily="49" charset="0"/>
              </a:rPr>
              <a:t>contravariance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So 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List&lt;Number&gt;</a:t>
            </a:r>
            <a:r>
              <a:rPr lang="en-US" sz="2000" dirty="0" smtClean="0">
                <a:latin typeface="+mj-lt"/>
                <a:cs typeface="Courier New" pitchFamily="49" charset="0"/>
              </a:rPr>
              <a:t> has: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dirty="0">
                <a:cs typeface="Courier New" pitchFamily="49" charset="0"/>
              </a:rPr>
              <a:t>type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List&lt;Integer&gt;</a:t>
            </a:r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has</a:t>
            </a:r>
            <a:r>
              <a:rPr lang="en-US" sz="2000" dirty="0" smtClean="0">
                <a:cs typeface="Courier New" pitchFamily="49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cs typeface="Courier New" pitchFamily="49" charset="0"/>
              </a:rPr>
              <a:t>So </a:t>
            </a:r>
            <a:r>
              <a:rPr lang="en-US" sz="2000" i="1" dirty="0" err="1" smtClean="0">
                <a:cs typeface="Courier New" pitchFamily="49" charset="0"/>
              </a:rPr>
              <a:t>contravariant</a:t>
            </a:r>
            <a:r>
              <a:rPr lang="en-US" sz="2000" dirty="0" smtClean="0">
                <a:cs typeface="Courier New" pitchFamily="49" charset="0"/>
              </a:rPr>
              <a:t>  subtyping would be correct: </a:t>
            </a:r>
          </a:p>
          <a:p>
            <a:pPr lvl="1" indent="-342900">
              <a:spcBef>
                <a:spcPts val="0"/>
              </a:spcBef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>
                <a:cs typeface="Courier New" pitchFamily="49" charset="0"/>
              </a:rPr>
              <a:t>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</a:p>
          <a:p>
            <a:pPr lvl="1" indent="-342900">
              <a:spcBef>
                <a:spcPts val="0"/>
              </a:spcBef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But Java does not analyze interface definitions like this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Conservatively disallows this subtyping</a:t>
            </a:r>
            <a:endParaRPr lang="en-US" sz="2000" dirty="0">
              <a:latin typeface="+mj-lt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324600" y="1828800"/>
            <a:ext cx="1024639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Number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382400" y="2603310"/>
            <a:ext cx="90922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Integer</a:t>
            </a:r>
            <a:endParaRPr lang="en-US" sz="2000" dirty="0"/>
          </a:p>
        </p:txBody>
      </p:sp>
      <p:cxnSp>
        <p:nvCxnSpPr>
          <p:cNvPr id="8" name="Straight Arrow Connector 7"/>
          <p:cNvCxnSpPr>
            <a:stCxn id="7" idx="0"/>
            <a:endCxn id="6" idx="2"/>
          </p:cNvCxnSpPr>
          <p:nvPr/>
        </p:nvCxnSpPr>
        <p:spPr>
          <a:xfrm flipH="1" flipV="1">
            <a:off x="6836920" y="2228910"/>
            <a:ext cx="92" cy="374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857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 we have seen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US" sz="2000" dirty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List&lt;Number&gt;</a:t>
            </a:r>
            <a:r>
              <a:rPr lang="en-US" sz="2000" dirty="0" smtClean="0"/>
              <a:t> are not subtype-related</a:t>
            </a:r>
          </a:p>
          <a:p>
            <a:endParaRPr lang="en-US" sz="2000" dirty="0"/>
          </a:p>
          <a:p>
            <a:r>
              <a:rPr lang="en-US" sz="2000" dirty="0" smtClean="0"/>
              <a:t>But there is subtyping “as expected” on the generic types themselves</a:t>
            </a:r>
          </a:p>
          <a:p>
            <a:endParaRPr lang="en-US" sz="2000" dirty="0"/>
          </a:p>
          <a:p>
            <a:r>
              <a:rPr lang="en-US" sz="2000" dirty="0" smtClean="0"/>
              <a:t>Example: If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dirty="0" smtClean="0"/>
              <a:t> extends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</a:t>
            </a:r>
            <a:r>
              <a:rPr lang="en-US" sz="2000" dirty="0" smtClean="0"/>
              <a:t>, then 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  <a:r>
              <a:rPr lang="en-US" sz="2000" dirty="0" smtClean="0"/>
              <a:t> 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Bag&lt;Integer&gt;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&lt;Number&gt;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Bag&lt;Number&gt;</a:t>
            </a:r>
          </a:p>
          <a:p>
            <a:pPr lvl="1"/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HeftyBag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&lt;String&gt;</a:t>
            </a:r>
            <a:r>
              <a:rPr lang="en-US" sz="2000" dirty="0" smtClean="0"/>
              <a:t> </a:t>
            </a:r>
            <a:r>
              <a:rPr lang="en-US" sz="2000" dirty="0"/>
              <a:t>is a subtype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Bag&lt;String&gt;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27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bounds</a:t>
            </a:r>
            <a:r>
              <a:rPr lang="en-US" sz="2000" dirty="0" smtClean="0">
                <a:solidFill>
                  <a:schemeClr val="accent2"/>
                </a:solidFill>
              </a:rPr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5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verbose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How to use </a:t>
            </a:r>
            <a:r>
              <a:rPr lang="en-US" sz="2000" i="1" dirty="0" smtClean="0">
                <a:solidFill>
                  <a:schemeClr val="accent2"/>
                </a:solidFill>
              </a:rPr>
              <a:t>type bounds</a:t>
            </a:r>
            <a:r>
              <a:rPr lang="en-US" sz="2000" dirty="0" smtClean="0"/>
              <a:t> to write reusable code despite invariant subtyping</a:t>
            </a:r>
          </a:p>
          <a:p>
            <a:pPr lvl="1"/>
            <a:r>
              <a:rPr lang="en-US" sz="2000" dirty="0" smtClean="0"/>
              <a:t>Elegant technique using generic methods</a:t>
            </a:r>
          </a:p>
          <a:p>
            <a:pPr lvl="1"/>
            <a:r>
              <a:rPr lang="en-US" sz="2000" dirty="0" smtClean="0"/>
              <a:t>General guidelines for making code as reusable as possible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Then: </a:t>
            </a:r>
            <a:r>
              <a:rPr lang="en-US" sz="2000" i="1" dirty="0" smtClean="0">
                <a:solidFill>
                  <a:schemeClr val="accent2"/>
                </a:solidFill>
              </a:rPr>
              <a:t>Java wildcards</a:t>
            </a:r>
            <a:endParaRPr lang="en-US" sz="2000" dirty="0" smtClean="0"/>
          </a:p>
          <a:p>
            <a:pPr lvl="1"/>
            <a:r>
              <a:rPr lang="en-US" sz="2000" dirty="0" smtClean="0"/>
              <a:t>Essentially provide the same expressiveness</a:t>
            </a:r>
          </a:p>
          <a:p>
            <a:pPr lvl="1"/>
            <a:r>
              <a:rPr lang="en-US" sz="2000" i="1" dirty="0" smtClean="0"/>
              <a:t>Less verbose</a:t>
            </a:r>
            <a:r>
              <a:rPr lang="en-US" sz="2000" dirty="0" smtClean="0"/>
              <a:t>: No need to declare type parameters that would be used only once</a:t>
            </a:r>
          </a:p>
          <a:p>
            <a:pPr lvl="1"/>
            <a:r>
              <a:rPr lang="en-US" sz="2000" i="1" dirty="0" smtClean="0"/>
              <a:t>Better style</a:t>
            </a:r>
            <a:r>
              <a:rPr lang="en-US" sz="2000" dirty="0" smtClean="0"/>
              <a:t> because Java programmers recognize how wildcards are used for common idioms</a:t>
            </a:r>
          </a:p>
          <a:p>
            <a:pPr lvl="2"/>
            <a:r>
              <a:rPr lang="en-US" sz="2000" dirty="0" smtClean="0"/>
              <a:t>Easier to read (?) once you get used to it</a:t>
            </a:r>
          </a:p>
          <a:p>
            <a:pPr lvl="2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90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elements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(that are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not already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present)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</a:endParaRP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What is the best type for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err="1" smtClean="0">
                <a:latin typeface="+mj-lt"/>
              </a:rPr>
              <a:t>’s</a:t>
            </a:r>
            <a:r>
              <a:rPr lang="en-GB" sz="2000" dirty="0" smtClean="0">
                <a:latin typeface="+mj-lt"/>
              </a:rPr>
              <a:t> parameter?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Allow as many clients as possible…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… while allowing correct implementations</a:t>
            </a:r>
            <a:endParaRPr lang="en-GB" sz="2000" dirty="0">
              <a:latin typeface="+mj-lt"/>
            </a:endParaRP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988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(Set&lt;E&gt;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Does not let clients pass other collections, like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List&lt;E&gt;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Better: use a </a:t>
            </a:r>
            <a:r>
              <a:rPr lang="en-GB" sz="2000" dirty="0" err="1" smtClean="0"/>
              <a:t>supertype</a:t>
            </a:r>
            <a:r>
              <a:rPr lang="en-GB" sz="2000" dirty="0" smtClean="0"/>
              <a:t> interface with just what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needs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This is not related to invariant subtyping [yet]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5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we </a:t>
            </a:r>
            <a:r>
              <a:rPr lang="en-US" i="1" dirty="0" smtClean="0">
                <a:solidFill>
                  <a:srgbClr val="7030A0"/>
                </a:solidFill>
              </a:rPr>
              <a:t>love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 smtClean="0">
                <a:solidFill>
                  <a:schemeClr val="accent2"/>
                </a:solidFill>
              </a:rPr>
              <a:t>Hide details</a:t>
            </a:r>
          </a:p>
          <a:p>
            <a:pPr lvl="1"/>
            <a:r>
              <a:rPr lang="en-US" sz="2000" dirty="0" smtClean="0"/>
              <a:t>Avoid distraction</a:t>
            </a:r>
          </a:p>
          <a:p>
            <a:pPr lvl="1"/>
            <a:r>
              <a:rPr lang="en-US" sz="2000" dirty="0" smtClean="0"/>
              <a:t>Permit details to change later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Give a </a:t>
            </a:r>
            <a:r>
              <a:rPr lang="en-US" sz="2000" i="1" dirty="0" smtClean="0">
                <a:solidFill>
                  <a:schemeClr val="accent2"/>
                </a:solidFill>
              </a:rPr>
              <a:t>meaningful name</a:t>
            </a:r>
            <a:r>
              <a:rPr lang="en-US" sz="2000" dirty="0" smtClean="0"/>
              <a:t> to a concept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Permit </a:t>
            </a:r>
            <a:r>
              <a:rPr lang="en-US" sz="2000" i="1" dirty="0" smtClean="0">
                <a:solidFill>
                  <a:schemeClr val="accent2"/>
                </a:solidFill>
              </a:rPr>
              <a:t>reuse</a:t>
            </a:r>
            <a:r>
              <a:rPr lang="en-US" sz="2000" dirty="0" smtClean="0"/>
              <a:t> in new contexts</a:t>
            </a:r>
          </a:p>
          <a:p>
            <a:pPr lvl="1"/>
            <a:r>
              <a:rPr lang="en-US" sz="2000" dirty="0" smtClean="0"/>
              <a:t>Avoid duplication:  error-prone, confusing</a:t>
            </a:r>
          </a:p>
          <a:p>
            <a:pPr lvl="1"/>
            <a:r>
              <a:rPr lang="en-US" sz="2000" dirty="0" smtClean="0"/>
              <a:t>Save reimplementation effort</a:t>
            </a:r>
          </a:p>
          <a:p>
            <a:pPr lvl="1"/>
            <a:r>
              <a:rPr lang="en-US" sz="2000" dirty="0" smtClean="0"/>
              <a:t>Helps to “Don’t Repeat Yourself”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10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Too restrictive: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Client cannot pass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 smtClean="0">
                <a:latin typeface="+mj-lt"/>
              </a:rPr>
              <a:t> to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>
                <a:latin typeface="+mj-lt"/>
              </a:rPr>
              <a:t> for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Should be okay because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implementations only need to read from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 smtClean="0"/>
              <a:t>, not put elements in it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This is the invariant-subtyping limitation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322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type for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solidFill>
                  <a:srgbClr val="7030A0"/>
                </a:solidFill>
                <a:latin typeface="Courier New" pitchFamily="49" charset="0"/>
              </a:rPr>
              <a:t>  //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Adds all elements in c to this set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(that are not already present)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(_______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smtClean="0">
                <a:latin typeface="Courier New" pitchFamily="49" charset="0"/>
              </a:rPr>
              <a:t>}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 smtClean="0">
                <a:latin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</a:rPr>
              <a:t> extends E&gt; void </a:t>
            </a:r>
            <a:r>
              <a:rPr lang="en-GB" sz="2000" b="1" dirty="0" err="1" smtClean="0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 smtClean="0">
                <a:latin typeface="Courier New" pitchFamily="49" charset="0"/>
              </a:rPr>
              <a:t>(Collection&lt;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 smtClean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 smtClean="0">
                <a:latin typeface="Courier New" pitchFamily="49" charset="0"/>
              </a:rPr>
              <a:t>);</a:t>
            </a: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1200" b="1" dirty="0">
              <a:latin typeface="Courier New" pitchFamily="49" charset="0"/>
            </a:endParaRPr>
          </a:p>
          <a:p>
            <a:pPr>
              <a:lnSpc>
                <a:spcPct val="116000"/>
              </a:lnSpc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The fix: A bounded generic type parameter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>
                <a:latin typeface="+mj-lt"/>
              </a:rPr>
              <a:t>Now client </a:t>
            </a:r>
            <a:r>
              <a:rPr lang="en-GB" sz="2000" i="1" dirty="0" smtClean="0">
                <a:latin typeface="+mj-lt"/>
              </a:rPr>
              <a:t>can</a:t>
            </a:r>
            <a:r>
              <a:rPr lang="en-GB" sz="2000" dirty="0" smtClean="0">
                <a:latin typeface="+mj-lt"/>
              </a:rPr>
              <a:t> pass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</a:t>
            </a:r>
            <a:r>
              <a:rPr lang="en-GB" sz="2000" dirty="0" smtClean="0">
                <a:latin typeface="+mj-lt"/>
              </a:rPr>
              <a:t> to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>
                <a:latin typeface="+mj-lt"/>
              </a:rPr>
              <a:t> for a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Set&lt;Number&gt;</a:t>
            </a:r>
          </a:p>
          <a:p>
            <a:pPr lvl="1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r>
              <a:rPr lang="en-GB" sz="2000" dirty="0" smtClean="0"/>
              <a:t> implementations won’t know what element type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GB" sz="2000" dirty="0" smtClean="0"/>
              <a:t> is, but will know it is a subtype of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So it cannot add anything to collection </a:t>
            </a:r>
            <a:r>
              <a:rPr lang="en-GB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GB" sz="2000" dirty="0" smtClean="0"/>
              <a:t> refers to</a:t>
            </a:r>
          </a:p>
          <a:p>
            <a:pPr lvl="2">
              <a:lnSpc>
                <a:spcPct val="116000"/>
              </a:lnSpc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 smtClean="0"/>
              <a:t>But this is enough to implement </a:t>
            </a:r>
            <a:r>
              <a:rPr lang="en-GB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addAll</a:t>
            </a:r>
            <a:endParaRPr lang="en-GB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895600" y="6477000"/>
            <a:ext cx="3429000" cy="457200"/>
          </a:xfrm>
        </p:spPr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0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 copy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Earlier we saw this: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List&lt;T&gt;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000" dirty="0"/>
          </a:p>
          <a:p>
            <a:pPr marL="0" indent="0">
              <a:buNone/>
            </a:pPr>
            <a:r>
              <a:rPr lang="en-US" sz="2000"/>
              <a:t>Now </a:t>
            </a:r>
            <a:r>
              <a:rPr lang="en-US" sz="2000" dirty="0"/>
              <a:t>we</a:t>
            </a:r>
            <a:r>
              <a:rPr lang="en-US" sz="2000"/>
              <a:t> can do this</a:t>
            </a:r>
            <a:r>
              <a:rPr lang="en-US" sz="2000" dirty="0"/>
              <a:t>,</a:t>
            </a:r>
            <a:r>
              <a:rPr lang="en-US" sz="2000"/>
              <a:t> which </a:t>
            </a:r>
            <a:r>
              <a:rPr lang="en-US" sz="2000" dirty="0"/>
              <a:t>is more useful to clients:</a:t>
            </a:r>
          </a:p>
          <a:p>
            <a:pPr marL="45720" indent="0">
              <a:spcBef>
                <a:spcPts val="0"/>
              </a:spcBef>
              <a:buNone/>
            </a:pPr>
            <a:endParaRPr lang="en-US" sz="600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T1, T2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T1&gt; void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(List&lt;T1&gt;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 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                  List&lt;T2&gt;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 (T2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dst.add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(t);</a:t>
            </a:r>
          </a:p>
          <a:p>
            <a:pPr marL="4572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96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Using </a:t>
            </a:r>
            <a:r>
              <a:rPr lang="en-US" sz="2000" i="1" dirty="0" smtClean="0">
                <a:solidFill>
                  <a:schemeClr val="accent2"/>
                </a:solidFill>
              </a:rPr>
              <a:t>wildcards</a:t>
            </a:r>
            <a:r>
              <a:rPr lang="en-US" sz="2000" dirty="0" smtClean="0">
                <a:solidFill>
                  <a:schemeClr val="accent2"/>
                </a:solidFill>
              </a:rPr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854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Wildcards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Syntax:  For a type-parameter instantiation (inside the &lt;…&gt;), can write: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extends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/>
              <a:t>, some unspecified subtype of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/>
              <a:t>  is </a:t>
            </a:r>
            <a:r>
              <a:rPr lang="en-US" sz="2000" dirty="0"/>
              <a:t>shorthand for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extends Object</a:t>
            </a:r>
          </a:p>
          <a:p>
            <a:pPr lvl="1"/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super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/>
              <a:t>, some unspecified </a:t>
            </a:r>
            <a:r>
              <a:rPr lang="en-US" sz="2000" dirty="0" err="1"/>
              <a:t>supertype</a:t>
            </a:r>
            <a:r>
              <a:rPr lang="en-US" sz="2000" dirty="0"/>
              <a:t> of 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A wildcard is essentially an </a:t>
            </a:r>
            <a:r>
              <a:rPr lang="en-US" sz="2000" i="1" dirty="0">
                <a:latin typeface="+mj-lt"/>
                <a:cs typeface="Courier New" panose="02070309020205020404" pitchFamily="49" charset="0"/>
              </a:rPr>
              <a:t>anonymous type variable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Each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stands for some possibly-different unknown type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Use a wildcard when you would use a type variable exactly once, so no need to give it a name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Avoids declaring generic type variables</a:t>
            </a:r>
          </a:p>
          <a:p>
            <a:pPr lvl="1"/>
            <a:r>
              <a:rPr lang="en-US" sz="2000" dirty="0">
                <a:latin typeface="+mj-lt"/>
                <a:cs typeface="Courier New" panose="02070309020205020404" pitchFamily="49" charset="0"/>
              </a:rPr>
              <a:t>Communicates to readers of your code that the type’s “identity” is not needed anywhere else</a:t>
            </a:r>
          </a:p>
          <a:p>
            <a:pPr lvl="1"/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4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[Compare to earlier versions using explicit generic types]</a:t>
            </a:r>
          </a:p>
          <a:p>
            <a:pPr marL="0" indent="0">
              <a:buNone/>
            </a:pPr>
            <a:endParaRPr lang="en-US" sz="1000" dirty="0"/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interface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Set</a:t>
            </a:r>
            <a:r>
              <a:rPr lang="en-GB" sz="2000" b="1" dirty="0">
                <a:latin typeface="Courier New" pitchFamily="49" charset="0"/>
              </a:rPr>
              <a:t>&lt;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E</a:t>
            </a:r>
            <a:r>
              <a:rPr lang="en-GB" sz="2000" b="1" dirty="0">
                <a:latin typeface="Courier New" pitchFamily="49" charset="0"/>
              </a:rPr>
              <a:t>&gt; {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(Collection&lt;? extends 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</a:rPr>
              <a:t>}</a:t>
            </a:r>
          </a:p>
          <a:p>
            <a:pPr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b="1" dirty="0">
              <a:latin typeface="Courier New" pitchFamily="49" charset="0"/>
            </a:endParaRP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More flexible than </a:t>
            </a:r>
            <a:r>
              <a:rPr lang="en-US" sz="2000" b="1" dirty="0">
                <a:latin typeface="Courier New" pitchFamily="49" charset="0"/>
              </a:rPr>
              <a:t>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(Collection&lt;E&gt;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dirty="0">
                <a:latin typeface="+mj-lt"/>
              </a:rPr>
              <a:t>More idiomatic (but equally powerful</a:t>
            </a:r>
            <a:r>
              <a:rPr lang="en-GB" sz="2000">
                <a:latin typeface="+mj-lt"/>
              </a:rPr>
              <a:t>) </a:t>
            </a:r>
            <a:r>
              <a:rPr lang="en-GB" sz="2000" dirty="0">
                <a:latin typeface="+mj-lt"/>
              </a:rPr>
              <a:t>compared</a:t>
            </a:r>
            <a:r>
              <a:rPr lang="en-GB" sz="2000">
                <a:latin typeface="+mj-lt"/>
              </a:rPr>
              <a:t> to</a:t>
            </a:r>
            <a:endParaRPr lang="en-GB" sz="2000" dirty="0">
              <a:latin typeface="+mj-lt"/>
            </a:endParaRPr>
          </a:p>
          <a:p>
            <a:pPr marL="457200" lvl="1" indent="0">
              <a:spcBef>
                <a:spcPts val="0"/>
              </a:spcBef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US" sz="2000" b="1" dirty="0">
                <a:latin typeface="Courier New" pitchFamily="49" charset="0"/>
              </a:rPr>
              <a:t>  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</a:rPr>
              <a:t> extends E&gt; void </a:t>
            </a:r>
            <a:r>
              <a:rPr lang="en-GB" sz="2000" b="1" dirty="0" err="1">
                <a:solidFill>
                  <a:srgbClr val="0066FF"/>
                </a:solidFill>
                <a:latin typeface="Courier New" pitchFamily="49" charset="0"/>
              </a:rPr>
              <a:t>addAll</a:t>
            </a:r>
            <a:r>
              <a:rPr lang="en-GB" sz="2000" b="1" dirty="0">
                <a:latin typeface="Courier New" pitchFamily="49" charset="0"/>
              </a:rPr>
              <a:t>(Collection&lt;</a:t>
            </a:r>
            <a:r>
              <a:rPr lang="en-GB" sz="2000" b="1" dirty="0">
                <a:solidFill>
                  <a:srgbClr val="C00000"/>
                </a:solidFill>
                <a:latin typeface="Courier New" pitchFamily="49" charset="0"/>
              </a:rPr>
              <a:t>T</a:t>
            </a:r>
            <a:r>
              <a:rPr lang="en-GB" sz="2000" b="1" dirty="0">
                <a:latin typeface="Courier New" pitchFamily="49" charset="0"/>
              </a:rPr>
              <a:t>&gt; </a:t>
            </a:r>
            <a:r>
              <a:rPr lang="en-GB" sz="2000" b="1" dirty="0">
                <a:solidFill>
                  <a:srgbClr val="0066FF"/>
                </a:solidFill>
                <a:latin typeface="Courier New" pitchFamily="49" charset="0"/>
              </a:rPr>
              <a:t>c</a:t>
            </a:r>
            <a:r>
              <a:rPr lang="en-GB" sz="2000" b="1" dirty="0">
                <a:latin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endParaRPr lang="en-GB" sz="2000" dirty="0">
              <a:latin typeface="+mj-lt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48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extends Comparable&lt;T&gt;&gt; 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max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(Collection&lt;T&gt;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</a:rPr>
              <a:t>No change because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</a:rPr>
              <a:t> used more than once</a:t>
            </a: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Why this “works”?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Lower bound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callee</a:t>
            </a:r>
            <a:r>
              <a:rPr lang="en-US" sz="2000" dirty="0" smtClean="0">
                <a:latin typeface="+mj-lt"/>
                <a:cs typeface="Courier New" pitchFamily="49" charset="0"/>
              </a:rPr>
              <a:t> puts values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Upper bound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 smtClean="0">
                <a:latin typeface="+mj-lt"/>
                <a:cs typeface="Courier New" pitchFamily="49" charset="0"/>
              </a:rPr>
              <a:t> for where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callee</a:t>
            </a:r>
            <a:r>
              <a:rPr lang="en-US" sz="2000" dirty="0" smtClean="0">
                <a:latin typeface="+mj-lt"/>
                <a:cs typeface="Courier New" pitchFamily="49" charset="0"/>
              </a:rPr>
              <a:t> gets values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Callers get the subtyping they want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numberList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latin typeface="+mj-lt"/>
                <a:cs typeface="Courier New" pitchFamily="49" charset="0"/>
              </a:rPr>
              <a:t>Example: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copy(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>
              <a:latin typeface="+mj-lt"/>
            </a:endParaRPr>
          </a:p>
          <a:p>
            <a:pPr lvl="1">
              <a:spcBef>
                <a:spcPts val="0"/>
              </a:spcBef>
            </a:pPr>
            <a:endParaRPr lang="en-US" sz="2000" dirty="0">
              <a:latin typeface="+mj-lt"/>
            </a:endParaRPr>
          </a:p>
          <a:p>
            <a:pPr>
              <a:spcBef>
                <a:spcPts val="0"/>
              </a:spcBef>
            </a:pP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35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PECS: </a:t>
            </a:r>
            <a:r>
              <a:rPr lang="en-US" u="sng" dirty="0" smtClean="0"/>
              <a:t>P</a:t>
            </a:r>
            <a:r>
              <a:rPr lang="en-US" dirty="0" smtClean="0"/>
              <a:t>roducer </a:t>
            </a:r>
            <a:r>
              <a:rPr lang="en-US" u="sng" dirty="0" smtClean="0"/>
              <a:t>E</a:t>
            </a:r>
            <a:r>
              <a:rPr lang="en-US" dirty="0" smtClean="0"/>
              <a:t>xtends, </a:t>
            </a:r>
            <a:r>
              <a:rPr lang="en-US" u="sng" dirty="0"/>
              <a:t>C</a:t>
            </a:r>
            <a:r>
              <a:rPr lang="en-US" dirty="0" smtClean="0"/>
              <a:t>onsumer </a:t>
            </a:r>
            <a:r>
              <a:rPr lang="en-US" u="sng" dirty="0"/>
              <a:t>S</a:t>
            </a:r>
            <a:r>
              <a:rPr lang="en-US" dirty="0" smtClean="0"/>
              <a:t>uper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Where should you insert wildcards?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Should you use </a:t>
            </a:r>
            <a:r>
              <a:rPr lang="en-US" sz="2000" b="1" dirty="0" smtClean="0">
                <a:latin typeface="Courier New"/>
                <a:cs typeface="Courier New"/>
              </a:rPr>
              <a:t>extends</a:t>
            </a:r>
            <a:r>
              <a:rPr lang="en-US" sz="2000" dirty="0" smtClean="0"/>
              <a:t> or </a:t>
            </a:r>
            <a:r>
              <a:rPr lang="en-US" sz="2000" b="1" dirty="0" smtClean="0">
                <a:latin typeface="Courier New"/>
                <a:cs typeface="Courier New"/>
              </a:rPr>
              <a:t>super</a:t>
            </a:r>
            <a:r>
              <a:rPr lang="en-US" sz="2000" dirty="0" smtClean="0"/>
              <a:t> or neither?</a:t>
            </a:r>
          </a:p>
          <a:p>
            <a:pPr lvl="1"/>
            <a:r>
              <a:rPr lang="en-US" sz="2000" dirty="0" smtClean="0"/>
              <a:t>Use  </a:t>
            </a:r>
            <a:r>
              <a:rPr lang="en-US" sz="2000" b="1" dirty="0" smtClean="0">
                <a:latin typeface="Courier New"/>
                <a:cs typeface="Courier New"/>
              </a:rPr>
              <a:t>? extends T</a:t>
            </a:r>
            <a:r>
              <a:rPr lang="en-US" sz="2000" dirty="0" smtClean="0"/>
              <a:t> when you </a:t>
            </a:r>
            <a:r>
              <a:rPr lang="en-US" sz="2000" i="1" dirty="0" smtClean="0">
                <a:solidFill>
                  <a:srgbClr val="0000FF"/>
                </a:solidFill>
              </a:rPr>
              <a:t>get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values (from a </a:t>
            </a:r>
            <a:r>
              <a:rPr lang="en-US" sz="2000" i="1" dirty="0" smtClean="0"/>
              <a:t>producer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No problem if it’s a subtype</a:t>
            </a:r>
          </a:p>
          <a:p>
            <a:pPr lvl="1"/>
            <a:r>
              <a:rPr lang="en-US" sz="2000" dirty="0" smtClean="0"/>
              <a:t>Use  </a:t>
            </a:r>
            <a:r>
              <a:rPr lang="en-US" sz="2000" b="1" dirty="0" smtClean="0">
                <a:latin typeface="Courier New"/>
                <a:cs typeface="Courier New"/>
              </a:rPr>
              <a:t>? super T</a:t>
            </a:r>
            <a:r>
              <a:rPr lang="en-US" sz="2000" dirty="0" smtClean="0"/>
              <a:t> when you </a:t>
            </a:r>
            <a:r>
              <a:rPr lang="en-US" sz="2000" i="1" dirty="0" smtClean="0">
                <a:solidFill>
                  <a:srgbClr val="0000FF"/>
                </a:solidFill>
              </a:rPr>
              <a:t>put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values (into </a:t>
            </a:r>
            <a:r>
              <a:rPr lang="en-US" sz="2000" dirty="0"/>
              <a:t>a </a:t>
            </a:r>
            <a:r>
              <a:rPr lang="en-US" sz="2000" i="1" dirty="0" smtClean="0"/>
              <a:t>consumer</a:t>
            </a:r>
            <a:r>
              <a:rPr lang="en-US" sz="2000" dirty="0" smtClean="0"/>
              <a:t>)</a:t>
            </a:r>
          </a:p>
          <a:p>
            <a:pPr lvl="2"/>
            <a:r>
              <a:rPr lang="en-US" sz="2000" dirty="0" smtClean="0"/>
              <a:t>No problem if it’s a </a:t>
            </a:r>
            <a:r>
              <a:rPr lang="en-US" sz="2000" dirty="0" err="1" smtClean="0"/>
              <a:t>supertype</a:t>
            </a:r>
            <a:endParaRPr lang="en-US" sz="2000" dirty="0" smtClean="0"/>
          </a:p>
          <a:p>
            <a:pPr lvl="1"/>
            <a:r>
              <a:rPr lang="en-US" sz="2000" dirty="0" smtClean="0"/>
              <a:t>Use neither (just </a:t>
            </a:r>
            <a:r>
              <a:rPr lang="en-US" sz="2000" b="1" dirty="0" smtClean="0">
                <a:latin typeface="Courier New"/>
                <a:cs typeface="Courier New"/>
              </a:rPr>
              <a:t>T</a:t>
            </a:r>
            <a:r>
              <a:rPr lang="en-US" sz="2000" dirty="0" smtClean="0"/>
              <a:t>, not </a:t>
            </a:r>
            <a:r>
              <a:rPr lang="en-US" sz="2000" b="1" dirty="0" smtClean="0">
                <a:latin typeface="Courier New"/>
                <a:cs typeface="Courier New"/>
              </a:rPr>
              <a:t>?</a:t>
            </a:r>
            <a:r>
              <a:rPr lang="en-US" sz="2000" dirty="0" smtClean="0"/>
              <a:t>) if you both </a:t>
            </a:r>
            <a:r>
              <a:rPr lang="en-US" sz="2000" i="1" dirty="0">
                <a:solidFill>
                  <a:srgbClr val="0000FF"/>
                </a:solidFill>
              </a:rPr>
              <a:t>get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and </a:t>
            </a:r>
            <a:r>
              <a:rPr lang="en-US" sz="2000" i="1" dirty="0" smtClean="0">
                <a:solidFill>
                  <a:srgbClr val="0000FF"/>
                </a:solidFill>
              </a:rPr>
              <a:t>put</a:t>
            </a:r>
            <a:endParaRPr lang="en-US" sz="2000" dirty="0" smtClean="0"/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copyTo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br>
              <a:rPr lang="en-US" sz="2000" b="1" dirty="0">
                <a:latin typeface="Courier New" pitchFamily="49" charset="0"/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T&gt;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2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lower bounds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cs typeface="Courier New"/>
              </a:rPr>
              <a:t>As we’ve seen, lower-bound </a:t>
            </a:r>
            <a:r>
              <a:rPr lang="en-US" sz="2000" b="1" dirty="0" smtClean="0">
                <a:latin typeface="Courier New"/>
                <a:cs typeface="Courier New"/>
              </a:rPr>
              <a:t>? </a:t>
            </a:r>
            <a:r>
              <a:rPr lang="en-US" sz="2000" b="1" dirty="0">
                <a:latin typeface="Courier New"/>
                <a:cs typeface="Courier New"/>
              </a:rPr>
              <a:t>super </a:t>
            </a:r>
            <a:r>
              <a:rPr lang="en-US" sz="2000" b="1" dirty="0" smtClean="0">
                <a:latin typeface="Courier New"/>
                <a:cs typeface="Courier New"/>
              </a:rPr>
              <a:t>T </a:t>
            </a:r>
            <a:r>
              <a:rPr lang="en-US" sz="2000" dirty="0" smtClean="0">
                <a:latin typeface="+mj-lt"/>
                <a:cs typeface="Courier New"/>
              </a:rPr>
              <a:t>is useful for “consumers”</a:t>
            </a:r>
          </a:p>
          <a:p>
            <a:endParaRPr lang="en-US" sz="2000" dirty="0">
              <a:latin typeface="+mj-lt"/>
              <a:cs typeface="Courier New"/>
            </a:endParaRPr>
          </a:p>
          <a:p>
            <a:r>
              <a:rPr lang="en-US" sz="2000" dirty="0" smtClean="0">
                <a:latin typeface="+mj-lt"/>
                <a:cs typeface="Courier New"/>
              </a:rPr>
              <a:t>For upper-bound </a:t>
            </a:r>
            <a:r>
              <a:rPr lang="en-US" sz="2000" b="1" dirty="0">
                <a:latin typeface="Courier New"/>
                <a:cs typeface="Courier New"/>
              </a:rPr>
              <a:t>? </a:t>
            </a:r>
            <a:r>
              <a:rPr lang="en-US" sz="2000" b="1" dirty="0" smtClean="0">
                <a:latin typeface="Courier New"/>
                <a:cs typeface="Courier New"/>
              </a:rPr>
              <a:t>extends T</a:t>
            </a:r>
            <a:r>
              <a:rPr lang="en-US" sz="2000" dirty="0" smtClean="0">
                <a:latin typeface="+mj-lt"/>
                <a:cs typeface="Courier New"/>
              </a:rPr>
              <a:t>, we could always rewrite it not to use wildcards, but wildcards preferred style where they suffice</a:t>
            </a:r>
          </a:p>
          <a:p>
            <a:endParaRPr lang="en-US" sz="2000" dirty="0">
              <a:latin typeface="+mj-lt"/>
              <a:cs typeface="Courier New"/>
            </a:endParaRPr>
          </a:p>
          <a:p>
            <a:r>
              <a:rPr lang="en-US" sz="2000" dirty="0" smtClean="0">
                <a:latin typeface="+mj-lt"/>
                <a:cs typeface="Courier New"/>
              </a:rPr>
              <a:t>But lower-bound is </a:t>
            </a:r>
            <a:r>
              <a:rPr lang="en-US" sz="2000" i="1" dirty="0" smtClean="0">
                <a:latin typeface="+mj-lt"/>
                <a:cs typeface="Courier New"/>
              </a:rPr>
              <a:t>only</a:t>
            </a:r>
            <a:r>
              <a:rPr lang="en-US" sz="2000" dirty="0" smtClean="0">
                <a:latin typeface="+mj-lt"/>
                <a:cs typeface="Courier New"/>
              </a:rPr>
              <a:t> available for wildcards in Java</a:t>
            </a:r>
          </a:p>
          <a:p>
            <a:pPr lvl="1"/>
            <a:r>
              <a:rPr lang="en-US" sz="2000" dirty="0" smtClean="0">
                <a:latin typeface="+mj-lt"/>
                <a:cs typeface="Courier New"/>
              </a:rPr>
              <a:t>This does not parse: </a:t>
            </a:r>
          </a:p>
          <a:p>
            <a:pPr marL="457200" lvl="1" indent="0" algn="ctr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&lt;T super Foo&gt; void m(Bar&lt;T&gt; x);</a:t>
            </a:r>
          </a:p>
          <a:p>
            <a:pPr lvl="1"/>
            <a:r>
              <a:rPr lang="en-US" sz="2000" dirty="0" smtClean="0">
                <a:latin typeface="+mj-lt"/>
                <a:cs typeface="Courier New"/>
              </a:rPr>
              <a:t>No good reason for Java not to support such lower bounds except designers decided it wasn’t useful enough to bother</a:t>
            </a:r>
          </a:p>
          <a:p>
            <a:pPr lvl="2"/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40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 smtClean="0"/>
              <a:t> </a:t>
            </a:r>
            <a:r>
              <a:rPr lang="en-US" dirty="0"/>
              <a:t>v</a:t>
            </a:r>
            <a:r>
              <a:rPr lang="en-US" dirty="0" smtClean="0"/>
              <a:t>ersus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</a:p>
        </p:txBody>
      </p:sp>
      <p:sp>
        <p:nvSpPr>
          <p:cNvPr id="4986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8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sz="2000" dirty="0" smtClean="0"/>
              <a:t> indicates a particular but unknown type</a:t>
            </a:r>
          </a:p>
          <a:p>
            <a:pPr marL="36576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printAll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(List&lt;?&gt;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{…}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&lt;?&gt;</a:t>
            </a:r>
            <a:r>
              <a:rPr lang="en-US" sz="2000" dirty="0" smtClean="0"/>
              <a:t> 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List&lt;Object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2000" dirty="0" smtClean="0"/>
              <a:t>:</a:t>
            </a:r>
          </a:p>
          <a:p>
            <a:pPr lvl="1"/>
            <a:r>
              <a:rPr lang="en-US" sz="2000" dirty="0" smtClean="0"/>
              <a:t>Can instantiate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sz="2000" dirty="0" smtClean="0"/>
              <a:t> with any type: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dirty="0" smtClean="0"/>
              <a:t>, …</a:t>
            </a:r>
          </a:p>
          <a:p>
            <a:pPr lvl="1"/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List&lt;Object&gt; </a:t>
            </a:r>
            <a:r>
              <a:rPr lang="en-US" sz="2000" dirty="0" smtClean="0"/>
              <a:t>is restrictive; wouldn't take a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List&lt;String</a:t>
            </a:r>
            <a:r>
              <a:rPr lang="en-US" sz="2000" dirty="0" smtClean="0"/>
              <a:t>&gt;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2000" dirty="0" smtClean="0"/>
              <a:t>Difference between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List&lt;Foo&gt;</a:t>
            </a:r>
            <a:r>
              <a:rPr lang="en-US" sz="2000" dirty="0"/>
              <a:t> </a:t>
            </a:r>
            <a:r>
              <a:rPr lang="en-US" sz="2000" dirty="0" smtClean="0"/>
              <a:t>and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List&lt;? extends Foo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sz="2000" dirty="0" smtClean="0"/>
              <a:t>In latter, element type is </a:t>
            </a:r>
            <a:r>
              <a:rPr lang="en-US" sz="2000" b="1" i="1" dirty="0" smtClean="0"/>
              <a:t>one</a:t>
            </a:r>
            <a:r>
              <a:rPr lang="en-US" sz="2000" dirty="0" smtClean="0"/>
              <a:t> unknown subtype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Foo</a:t>
            </a:r>
            <a:endParaRPr lang="en-US" sz="2000" dirty="0" smtClean="0"/>
          </a:p>
          <a:p>
            <a:pPr marL="914400" lvl="2" indent="0">
              <a:buNone/>
            </a:pPr>
            <a:r>
              <a:rPr lang="en-US" sz="2000" dirty="0" smtClean="0"/>
              <a:t>Example: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&lt;? extends Animal&gt; </a:t>
            </a:r>
            <a:r>
              <a:rPr lang="en-US" sz="2000" dirty="0" smtClean="0"/>
              <a:t>might store only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>
                <a:cs typeface="Courier New" pitchFamily="49" charset="0"/>
              </a:rPr>
              <a:t>s</a:t>
            </a:r>
            <a:r>
              <a:rPr lang="en-US" sz="2000" dirty="0" smtClean="0"/>
              <a:t> but not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latin typeface="+mj-lt"/>
                <a:cs typeface="Courier New" pitchFamily="49" charset="0"/>
              </a:rPr>
              <a:t>s</a:t>
            </a:r>
          </a:p>
          <a:p>
            <a:pPr lvl="1"/>
            <a:r>
              <a:rPr lang="en-US" sz="2000" dirty="0" smtClean="0"/>
              <a:t>Former allows anything that is a subtype of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dirty="0" smtClean="0"/>
              <a:t> in the same list</a:t>
            </a:r>
          </a:p>
          <a:p>
            <a:pPr marL="914400" lvl="2" indent="0">
              <a:buNone/>
            </a:pPr>
            <a:r>
              <a:rPr lang="en-US" sz="2000" dirty="0" smtClean="0"/>
              <a:t>Example: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List&lt;Animal</a:t>
            </a:r>
            <a:r>
              <a:rPr lang="en-US" sz="2000" dirty="0" smtClean="0"/>
              <a:t>&gt; could store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Giraffe</a:t>
            </a:r>
            <a:r>
              <a:rPr lang="en-US" sz="2000" dirty="0" smtClean="0">
                <a:cs typeface="Courier New" pitchFamily="49" charset="0"/>
              </a:rPr>
              <a:t>s</a:t>
            </a:r>
            <a:r>
              <a:rPr lang="en-US" sz="2000" dirty="0" smtClean="0"/>
              <a:t> and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Zebra</a:t>
            </a:r>
            <a:r>
              <a:rPr lang="en-US" sz="2000" dirty="0">
                <a:cs typeface="Courier New" pitchFamily="49" charset="0"/>
              </a:rPr>
              <a:t>s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159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Related abstractions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ListOfNumber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(Number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2000" dirty="0" smtClean="0">
                <a:cs typeface="Courier New" pitchFamily="49" charset="0"/>
              </a:rPr>
              <a:t>… and many, many more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// </a:t>
            </a:r>
            <a:r>
              <a:rPr lang="en-US" sz="2000" i="1" dirty="0" smtClean="0">
                <a:solidFill>
                  <a:srgbClr val="7030A0"/>
                </a:solidFill>
              </a:rPr>
              <a:t>abstracts</a:t>
            </a:r>
            <a:r>
              <a:rPr lang="en-US" sz="2000" dirty="0" smtClean="0">
                <a:solidFill>
                  <a:srgbClr val="7030A0"/>
                </a:solidFill>
              </a:rPr>
              <a:t> over element type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            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343400" y="4191000"/>
            <a:ext cx="3505200" cy="2234458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wrap="square">
            <a:spAutoFit/>
          </a:bodyPr>
          <a:lstStyle/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i="1" dirty="0" smtClean="0">
                <a:latin typeface="+mj-lt"/>
                <a:cs typeface="Courier New" pitchFamily="49" charset="0"/>
              </a:rPr>
              <a:t>Lets us use types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List&lt;Integer&gt;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List&lt;Number&gt; </a:t>
            </a:r>
          </a:p>
          <a:p>
            <a:pPr marL="391686" indent="-293764">
              <a:lnSpc>
                <a:spcPct val="116000"/>
              </a:lnSpc>
              <a:buClr>
                <a:srgbClr val="000000"/>
              </a:buClr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en-GB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 List&lt;String&gt; List&lt;List&lt;String&gt;&gt;  …</a:t>
            </a:r>
          </a:p>
        </p:txBody>
      </p:sp>
    </p:spTree>
    <p:extLst>
      <p:ext uri="{BB962C8B-B14F-4D97-AF65-F5344CB8AC3E}">
        <p14:creationId xmlns:p14="http://schemas.microsoft.com/office/powerpoint/2010/main" val="965147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16280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lei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First, which of these is legal?</a:t>
            </a:r>
            <a:endParaRPr lang="en-US" sz="3100" dirty="0"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lei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Which 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(p);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lei.add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(null);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lei.get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38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6263" y="28194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7400" y="31242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3429000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05400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5181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4800600"/>
            <a:ext cx="472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19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Legal operations on wildcard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553200" cy="48006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Object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Number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Integer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List&lt;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? super 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3100" dirty="0">
                <a:cs typeface="Courier New" pitchFamily="49" charset="0"/>
              </a:rPr>
              <a:t>First, which of these is legal</a:t>
            </a:r>
            <a:r>
              <a:rPr lang="en-US" sz="3100" dirty="0" smtClean="0">
                <a:cs typeface="Courier New" pitchFamily="49" charset="0"/>
              </a:rPr>
              <a:t>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PositiveInteger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NegativeInteger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31242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100" dirty="0" smtClean="0">
                <a:cs typeface="Courier New" pitchFamily="49" charset="0"/>
              </a:rPr>
              <a:t>Which </a:t>
            </a:r>
            <a:r>
              <a:rPr lang="en-US" sz="3100" dirty="0">
                <a:cs typeface="Courier New" pitchFamily="49" charset="0"/>
              </a:rPr>
              <a:t>of these is legal?</a:t>
            </a:r>
            <a:endParaRPr lang="en-US" sz="31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lsi.add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(null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o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n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lsi.get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867400" y="24793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4460526"/>
            <a:ext cx="2514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6263" y="4765326"/>
            <a:ext cx="259193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866263" y="2784126"/>
            <a:ext cx="1981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5146326"/>
            <a:ext cx="2667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33400" y="6236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33400" y="5855642"/>
            <a:ext cx="6248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EBA81-96FB-474D-A3C6-C60125E85AA7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098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Related digression: Java’s </a:t>
            </a:r>
            <a:r>
              <a:rPr lang="en-US" sz="2000" i="1" dirty="0" smtClean="0">
                <a:solidFill>
                  <a:schemeClr val="accent2"/>
                </a:solidFill>
              </a:rPr>
              <a:t>array subtyping</a:t>
            </a:r>
          </a:p>
          <a:p>
            <a:pPr lvl="1"/>
            <a:r>
              <a:rPr lang="en-US" sz="2000" dirty="0" smtClean="0"/>
              <a:t>Java realities: type erasure</a:t>
            </a:r>
          </a:p>
          <a:p>
            <a:pPr lvl="2"/>
            <a:r>
              <a:rPr lang="en-US" sz="2000" dirty="0"/>
              <a:t>Unchecked casts</a:t>
            </a:r>
          </a:p>
          <a:p>
            <a:pPr lvl="2"/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/>
              <a:t> interactions</a:t>
            </a:r>
          </a:p>
          <a:p>
            <a:pPr lvl="2"/>
            <a:r>
              <a:rPr lang="en-US" sz="2000" dirty="0" smtClean="0"/>
              <a:t>Creating generic arrays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42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We know how to use arrays:</a:t>
            </a:r>
          </a:p>
          <a:p>
            <a:pPr lvl="1"/>
            <a:r>
              <a:rPr lang="en-US" sz="2000" dirty="0"/>
              <a:t>Declare an array holding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sz="2000" dirty="0"/>
              <a:t> elements: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Type[]</a:t>
            </a:r>
          </a:p>
          <a:p>
            <a:pPr lvl="1"/>
            <a:r>
              <a:rPr lang="en-US" sz="2000" dirty="0"/>
              <a:t>Get an element: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</a:p>
          <a:p>
            <a:pPr lvl="1"/>
            <a:r>
              <a:rPr lang="en-US" sz="2000" dirty="0"/>
              <a:t>Set an element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x[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e;</a:t>
            </a:r>
          </a:p>
          <a:p>
            <a:pPr lvl="1"/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Java included the syntax above because it’s common and concise</a:t>
            </a:r>
          </a:p>
          <a:p>
            <a:pPr marL="0" indent="0">
              <a:buNone/>
            </a:pPr>
            <a:endParaRPr lang="en-US" sz="1000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But can reason about how it should work the same as this: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public T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{ … “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magic”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…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public T </a:t>
            </a:r>
            <a:r>
              <a:rPr lang="en-US" sz="20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(T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newVal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) {… “</a:t>
            </a:r>
            <a:r>
              <a:rPr lang="en-US" sz="20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magic</a:t>
            </a:r>
            <a:r>
              <a:rPr lang="en-US" sz="2000" b="1" i="1"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sz="2000" b="1">
                <a:latin typeface="Courier New" panose="02070309020205020404" pitchFamily="49" charset="0"/>
                <a:cs typeface="Courier New" panose="02070309020205020404" pitchFamily="49" charset="0"/>
              </a:rPr>
              <a:t> …} 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So: If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, how should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>
                <a:latin typeface="+mj-lt"/>
                <a:cs typeface="Courier New" panose="02070309020205020404" pitchFamily="49" charset="0"/>
              </a:rPr>
              <a:t> be related??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37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Surprise!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Given everything we have learned, i</a:t>
            </a:r>
            <a:r>
              <a:rPr lang="en-US" sz="2000" dirty="0" smtClean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</a:t>
            </a:r>
            <a:r>
              <a:rPr lang="en-US" sz="2000" dirty="0" smtClean="0">
                <a:cs typeface="Courier New" panose="02070309020205020404" pitchFamily="49" charset="0"/>
              </a:rPr>
              <a:t>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and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cs typeface="Courier New" panose="02070309020205020404" pitchFamily="49" charset="0"/>
              </a:rPr>
              <a:t>should be unrelated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Invariant subtyping for generics</a:t>
            </a:r>
          </a:p>
          <a:p>
            <a:pPr lvl="1"/>
            <a:r>
              <a:rPr lang="en-US" sz="2000" dirty="0" smtClean="0">
                <a:cs typeface="Courier New" panose="02070309020205020404" pitchFamily="49" charset="0"/>
              </a:rPr>
              <a:t>Because arrays are mutable</a:t>
            </a:r>
          </a:p>
          <a:p>
            <a:pPr lvl="1"/>
            <a:endParaRPr lang="en-US" sz="2000" dirty="0">
              <a:cs typeface="Courier New" panose="02070309020205020404" pitchFamily="49" charset="0"/>
            </a:endParaRPr>
          </a:p>
          <a:p>
            <a:r>
              <a:rPr lang="en-US" sz="2000" dirty="0" smtClean="0">
                <a:cs typeface="Courier New" panose="02070309020205020404" pitchFamily="49" charset="0"/>
              </a:rPr>
              <a:t>But in Java, </a:t>
            </a:r>
            <a:r>
              <a:rPr lang="en-US" sz="2000" dirty="0"/>
              <a:t>i</a:t>
            </a:r>
            <a:r>
              <a:rPr lang="en-US" sz="2000" dirty="0">
                <a:cs typeface="Courier New" panose="02070309020205020404" pitchFamily="49" charset="0"/>
              </a:rPr>
              <a:t>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</a:t>
            </a:r>
            <a:r>
              <a:rPr lang="en-US" sz="2000" dirty="0">
                <a:cs typeface="Courier New" panose="02070309020205020404" pitchFamily="49" charset="0"/>
              </a:rPr>
              <a:t> is a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dirty="0">
                <a:cs typeface="Courier New" panose="02070309020205020404" pitchFamily="49" charset="0"/>
              </a:rPr>
              <a:t>, then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Type1[]</a:t>
            </a:r>
            <a:r>
              <a:rPr lang="en-US" sz="2000" dirty="0">
                <a:cs typeface="Courier New" panose="02070309020205020404" pitchFamily="49" charset="0"/>
              </a:rPr>
              <a:t> </a:t>
            </a:r>
            <a:r>
              <a:rPr lang="en-US" sz="2000" i="1" dirty="0" smtClean="0">
                <a:cs typeface="Courier New" panose="02070309020205020404" pitchFamily="49" charset="0"/>
              </a:rPr>
              <a:t>is</a:t>
            </a:r>
            <a:r>
              <a:rPr lang="en-US" sz="2000" dirty="0" smtClean="0">
                <a:cs typeface="Courier New" panose="02070309020205020404" pitchFamily="49" charset="0"/>
              </a:rPr>
              <a:t> a (Java) subtype of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</a:p>
          <a:p>
            <a:pPr lvl="1"/>
            <a:r>
              <a:rPr lang="en-US" sz="2000" dirty="0" smtClean="0">
                <a:latin typeface="+mj-lt"/>
              </a:rPr>
              <a:t>Not true subtyping: the subtype does not support setting an array element to hold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Type2</a:t>
            </a:r>
          </a:p>
          <a:p>
            <a:pPr lvl="1"/>
            <a:r>
              <a:rPr lang="en-US" sz="2000" dirty="0" smtClean="0"/>
              <a:t>Java (and C#) made this decision in pre-generics days</a:t>
            </a:r>
          </a:p>
          <a:p>
            <a:pPr lvl="2"/>
            <a:r>
              <a:rPr lang="en-US" sz="2000" dirty="0" smtClean="0">
                <a:latin typeface="+mj-lt"/>
              </a:rPr>
              <a:t>Else cannot write reusable sorting routines, etc.</a:t>
            </a:r>
          </a:p>
          <a:p>
            <a:pPr lvl="1"/>
            <a:r>
              <a:rPr lang="en-US" sz="2000" dirty="0" smtClean="0">
                <a:latin typeface="+mj-lt"/>
              </a:rPr>
              <a:t>Now programmers are used to this too-lenient subtyping</a:t>
            </a:r>
            <a:endParaRPr lang="en-US" sz="2000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235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happen: the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Programmers can use this subtyping to “do okay stuff”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if(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[17].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&lt;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[34].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dueDate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())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// … swap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 and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[34]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subtype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…;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maybeSwap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(books);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relies on covariant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// array subtyping</a:t>
            </a:r>
            <a:endParaRPr lang="en-US" sz="2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7168431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438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happen: the bad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Something in here must go wrong!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[17] = h; </a:t>
            </a:r>
            <a:endParaRPr lang="en-US" sz="2000" b="1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client with subtype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Book[] </a:t>
            </a: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books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…;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LibraryHolding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CD("Pink Floyd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 Wall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…);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replace17(books,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theWall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books[17];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would hold a CD</a:t>
            </a:r>
          </a:p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b.getChapters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20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 this would fail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600200"/>
            <a:ext cx="1823169" cy="1204232"/>
            <a:chOff x="6831919" y="1524000"/>
            <a:chExt cx="1823169" cy="1204232"/>
          </a:xfrm>
        </p:grpSpPr>
        <p:sp>
          <p:nvSpPr>
            <p:cNvPr id="7" name="TextBox 6"/>
            <p:cNvSpPr txBox="1"/>
            <p:nvPr/>
          </p:nvSpPr>
          <p:spPr>
            <a:xfrm>
              <a:off x="6831919" y="1524000"/>
              <a:ext cx="179247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err="1" smtClean="0"/>
                <a:t>LibraryHolding</a:t>
              </a:r>
              <a:endParaRPr lang="en-US" sz="20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7753" y="2298510"/>
              <a:ext cx="740908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Book</a:t>
              </a:r>
              <a:endParaRPr lang="en-US" sz="2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112952" y="2328122"/>
              <a:ext cx="54213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CD</a:t>
              </a:r>
              <a:endParaRPr lang="en-US" sz="2000" dirty="0"/>
            </a:p>
          </p:txBody>
        </p:sp>
        <p:cxnSp>
          <p:nvCxnSpPr>
            <p:cNvPr id="10" name="Straight Arrow Connector 9"/>
            <p:cNvCxnSpPr>
              <a:stCxn id="8" idx="0"/>
            </p:cNvCxnSpPr>
            <p:nvPr/>
          </p:nvCxnSpPr>
          <p:spPr>
            <a:xfrm flipV="1">
              <a:off x="7328207" y="1924110"/>
              <a:ext cx="0" cy="374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9" idx="0"/>
            </p:cNvCxnSpPr>
            <p:nvPr/>
          </p:nvCxnSpPr>
          <p:spPr>
            <a:xfrm flipH="1" flipV="1">
              <a:off x="8382818" y="1924110"/>
              <a:ext cx="1202" cy="40401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65351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Java’s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sz="2000" dirty="0" smtClean="0"/>
              <a:t>Recall Java’s guarantee: Run-time type is a subtype of the compile-time type</a:t>
            </a:r>
          </a:p>
          <a:p>
            <a:pPr lvl="1"/>
            <a:r>
              <a:rPr lang="en-US" sz="2000" dirty="0" smtClean="0"/>
              <a:t>This was violated for the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 b</a:t>
            </a:r>
            <a:r>
              <a:rPr lang="en-US" sz="2000" dirty="0" smtClean="0"/>
              <a:t> variable</a:t>
            </a:r>
          </a:p>
          <a:p>
            <a:pPr lvl="1"/>
            <a:endParaRPr lang="en-US" sz="900" dirty="0"/>
          </a:p>
          <a:p>
            <a:r>
              <a:rPr lang="en-US" sz="2000" dirty="0" smtClean="0"/>
              <a:t>To preserve the guarantee, Java would never get that far:</a:t>
            </a:r>
          </a:p>
          <a:p>
            <a:pPr lvl="1"/>
            <a:r>
              <a:rPr lang="en-US" sz="2000" dirty="0" smtClean="0"/>
              <a:t>Each array “knows” its actual run-time type (e.g.,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Book[]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Trying to store a (run-time) </a:t>
            </a:r>
            <a:r>
              <a:rPr lang="en-US" sz="2000" dirty="0" err="1" smtClean="0"/>
              <a:t>supertype</a:t>
            </a:r>
            <a:r>
              <a:rPr lang="en-US" sz="2000" dirty="0" smtClean="0"/>
              <a:t> into an index causes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ArrayStoreException</a:t>
            </a:r>
            <a:endParaRPr lang="en-US" sz="20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sz="900" dirty="0"/>
          </a:p>
          <a:p>
            <a:r>
              <a:rPr lang="en-US" sz="2000" dirty="0" smtClean="0"/>
              <a:t>So the body of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 smtClean="0"/>
              <a:t> would raise an exception</a:t>
            </a:r>
          </a:p>
          <a:p>
            <a:pPr lvl="1"/>
            <a:r>
              <a:rPr lang="en-US" sz="2000" dirty="0" smtClean="0"/>
              <a:t>Even though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replace17</a:t>
            </a:r>
            <a:r>
              <a:rPr lang="en-US" sz="2000" dirty="0" smtClean="0"/>
              <a:t> is entirely reasonable</a:t>
            </a:r>
          </a:p>
          <a:p>
            <a:pPr lvl="2"/>
            <a:r>
              <a:rPr lang="en-US" sz="2000" dirty="0" smtClean="0"/>
              <a:t>And fine for plenty of “careful” clients</a:t>
            </a:r>
          </a:p>
          <a:p>
            <a:pPr lvl="1"/>
            <a:r>
              <a:rPr lang="en-US" sz="2000" i="1" dirty="0" smtClean="0">
                <a:solidFill>
                  <a:srgbClr val="C00000"/>
                </a:solidFill>
              </a:rPr>
              <a:t>Every Java array-update includes this run-time check</a:t>
            </a:r>
          </a:p>
          <a:p>
            <a:pPr lvl="2"/>
            <a:r>
              <a:rPr lang="en-US" sz="2000" dirty="0" smtClean="0"/>
              <a:t>(Array-reads never fail this way – why?)</a:t>
            </a:r>
          </a:p>
          <a:p>
            <a:pPr lvl="1"/>
            <a:r>
              <a:rPr lang="en-US" sz="2000" dirty="0" smtClean="0">
                <a:solidFill>
                  <a:srgbClr val="C00000"/>
                </a:solidFill>
              </a:rPr>
              <a:t>Beware array subtyping!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71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Done:</a:t>
            </a:r>
          </a:p>
          <a:p>
            <a:pPr lvl="1"/>
            <a:r>
              <a:rPr lang="en-US" sz="2000" dirty="0" smtClean="0"/>
              <a:t>Basics of generic types for classes and interfaces</a:t>
            </a:r>
          </a:p>
          <a:p>
            <a:pPr lvl="1"/>
            <a:r>
              <a:rPr lang="en-US" sz="2000" dirty="0" smtClean="0"/>
              <a:t>Basics of </a:t>
            </a:r>
            <a:r>
              <a:rPr lang="en-US" sz="2000" i="1" dirty="0" smtClean="0"/>
              <a:t>bounding</a:t>
            </a:r>
            <a:r>
              <a:rPr lang="en-US" sz="2000" dirty="0" smtClean="0"/>
              <a:t> generics</a:t>
            </a:r>
          </a:p>
          <a:p>
            <a:pPr lvl="1"/>
            <a:endParaRPr lang="en-US" sz="1200" dirty="0"/>
          </a:p>
          <a:p>
            <a:r>
              <a:rPr lang="en-US" sz="2000" dirty="0" smtClean="0"/>
              <a:t>Now:</a:t>
            </a:r>
          </a:p>
          <a:p>
            <a:pPr lvl="1"/>
            <a:r>
              <a:rPr lang="en-US" sz="2000" dirty="0" smtClean="0"/>
              <a:t>Generic </a:t>
            </a:r>
            <a:r>
              <a:rPr lang="en-US" sz="2000" i="1" dirty="0" smtClean="0"/>
              <a:t>methods</a:t>
            </a:r>
            <a:r>
              <a:rPr lang="en-US" sz="2000" dirty="0" smtClean="0"/>
              <a:t> [not just using type parameters of class]</a:t>
            </a:r>
          </a:p>
          <a:p>
            <a:pPr lvl="1"/>
            <a:r>
              <a:rPr lang="en-US" sz="2000" dirty="0" smtClean="0"/>
              <a:t>Generics and </a:t>
            </a:r>
            <a:r>
              <a:rPr lang="en-US" sz="2000" i="1" dirty="0" smtClean="0"/>
              <a:t>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bounds</a:t>
            </a:r>
            <a:r>
              <a:rPr lang="en-US" sz="2000" dirty="0" smtClean="0"/>
              <a:t> for more flexible subtyping</a:t>
            </a:r>
          </a:p>
          <a:p>
            <a:pPr lvl="1"/>
            <a:r>
              <a:rPr lang="en-US" sz="2000" dirty="0" smtClean="0"/>
              <a:t>Using </a:t>
            </a:r>
            <a:r>
              <a:rPr lang="en-US" sz="2000" i="1" dirty="0" smtClean="0"/>
              <a:t>wildcards</a:t>
            </a:r>
            <a:r>
              <a:rPr lang="en-US" sz="2000" dirty="0" smtClean="0"/>
              <a:t> for more convenient bounds</a:t>
            </a:r>
          </a:p>
          <a:p>
            <a:pPr lvl="1"/>
            <a:r>
              <a:rPr lang="en-US" sz="2000" dirty="0" smtClean="0"/>
              <a:t>Related digression: Java’s </a:t>
            </a:r>
            <a:r>
              <a:rPr lang="en-US" sz="2000" i="1" dirty="0" smtClean="0"/>
              <a:t>array subtyping</a:t>
            </a:r>
          </a:p>
          <a:p>
            <a:pPr lvl="1"/>
            <a:r>
              <a:rPr lang="en-US" sz="2000" dirty="0" smtClean="0">
                <a:solidFill>
                  <a:schemeClr val="accent2"/>
                </a:solidFill>
              </a:rPr>
              <a:t>Java realities: type erasure</a:t>
            </a: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Unchecked </a:t>
            </a:r>
            <a:r>
              <a:rPr lang="en-US" sz="2000" dirty="0" smtClean="0">
                <a:solidFill>
                  <a:schemeClr val="accent2"/>
                </a:solidFill>
              </a:rPr>
              <a:t>casts</a:t>
            </a:r>
            <a:endParaRPr lang="en-US" sz="2000" b="1" dirty="0" smtClean="0">
              <a:solidFill>
                <a:schemeClr val="accent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r>
              <a:rPr lang="en-US" sz="2000" dirty="0" smtClean="0">
                <a:solidFill>
                  <a:schemeClr val="accent2"/>
                </a:solidFill>
              </a:rPr>
              <a:t> interactions</a:t>
            </a:r>
          </a:p>
          <a:p>
            <a:pPr lvl="2"/>
            <a:r>
              <a:rPr lang="en-US" sz="2000" dirty="0" smtClean="0">
                <a:solidFill>
                  <a:schemeClr val="accent2"/>
                </a:solidFill>
              </a:rPr>
              <a:t>Creating generic arrays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69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Type erasure</a:t>
            </a:r>
          </a:p>
        </p:txBody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2296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All generic types become type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dirty="0"/>
              <a:t> once compiled</a:t>
            </a:r>
          </a:p>
          <a:p>
            <a:pPr lvl="1"/>
            <a:r>
              <a:rPr lang="en-US" sz="2000" dirty="0"/>
              <a:t>Big reason: backward compatibility with ancient byte code</a:t>
            </a:r>
          </a:p>
          <a:p>
            <a:pPr lvl="1"/>
            <a:r>
              <a:rPr lang="en-US" sz="2000" dirty="0"/>
              <a:t>So, at run-time, all generic instantiations have the same type</a:t>
            </a:r>
          </a:p>
          <a:p>
            <a:pPr marL="457200" lvl="1" indent="0">
              <a:buNone/>
            </a:pPr>
            <a:endParaRPr lang="en-US" sz="2000" dirty="0"/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List&lt;String&gt; 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List&lt;Integer&gt;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lst2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 marL="36576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lst1.getClass() == lst2.getClass()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true!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Cannot use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dirty="0"/>
              <a:t> to discover a type parameter</a:t>
            </a:r>
          </a:p>
          <a:p>
            <a:pPr marL="365760" lvl="1" indent="0">
              <a:buNone/>
            </a:pPr>
            <a:endParaRPr lang="en-US" sz="8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Collection&lt;?&gt;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&lt;String&gt;();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if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Collection&lt;String&gt;) 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illegal</a:t>
            </a:r>
          </a:p>
          <a:p>
            <a:pPr marL="0" lvl="1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... 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815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analogous parameter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229600" cy="4953000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ListOfIntegers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(Integer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Integer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boolean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add(E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6" name="Rectangular Callout 5"/>
          <p:cNvSpPr/>
          <p:nvPr/>
        </p:nvSpPr>
        <p:spPr>
          <a:xfrm>
            <a:off x="5029200" y="1600200"/>
            <a:ext cx="3886200" cy="2209800"/>
          </a:xfrm>
          <a:prstGeom prst="wedgeRectCallout">
            <a:avLst>
              <a:gd name="adj1" fmla="val -69007"/>
              <a:gd name="adj2" fmla="val -2550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Declares a new </a:t>
            </a:r>
            <a:r>
              <a:rPr lang="en-US" sz="2000" b="1" i="1" dirty="0">
                <a:solidFill>
                  <a:schemeClr val="accent6"/>
                </a:solidFill>
              </a:rPr>
              <a:t>variable</a:t>
            </a:r>
            <a:r>
              <a:rPr lang="en-US" sz="2000" dirty="0">
                <a:solidFill>
                  <a:schemeClr val="tx1"/>
                </a:solidFill>
              </a:rPr>
              <a:t>, called a </a:t>
            </a:r>
            <a:r>
              <a:rPr lang="en-US" sz="2000" b="1" i="1" dirty="0">
                <a:solidFill>
                  <a:schemeClr val="accent6"/>
                </a:solidFill>
              </a:rPr>
              <a:t>(formal)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6"/>
                </a:solidFill>
              </a:rPr>
              <a:t>Instantiate </a:t>
            </a:r>
            <a:r>
              <a:rPr lang="en-US" sz="2000" dirty="0">
                <a:solidFill>
                  <a:schemeClr val="tx1"/>
                </a:solidFill>
              </a:rPr>
              <a:t>with any </a:t>
            </a:r>
            <a:r>
              <a:rPr lang="en-US" sz="2000" b="1" i="1" dirty="0">
                <a:solidFill>
                  <a:schemeClr val="accent2"/>
                </a:solidFill>
              </a:rPr>
              <a:t>expression</a:t>
            </a:r>
            <a:r>
              <a:rPr lang="en-US" sz="2000" dirty="0">
                <a:solidFill>
                  <a:schemeClr val="tx1"/>
                </a:solidFill>
              </a:rPr>
              <a:t> of the right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>
                <a:solidFill>
                  <a:schemeClr val="tx1"/>
                </a:solidFill>
              </a:rPr>
              <a:t>E.g., </a:t>
            </a:r>
            <a:r>
              <a:rPr lang="en-US" sz="20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lst.add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>
                <a:solidFill>
                  <a:schemeClr val="accent2"/>
                </a:solidFill>
                <a:cs typeface="Courier New" panose="02070309020205020404" pitchFamily="49" charset="0"/>
              </a:rPr>
              <a:t>Type</a:t>
            </a:r>
            <a:r>
              <a:rPr lang="en-US" sz="2000" dirty="0">
                <a:solidFill>
                  <a:schemeClr val="tx1"/>
                </a:solidFill>
                <a:cs typeface="Courier New" panose="02070309020205020404" pitchFamily="49" charset="0"/>
              </a:rPr>
              <a:t> of </a:t>
            </a:r>
            <a:r>
              <a:rPr lang="en-US" sz="2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</a:t>
            </a:r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</a:t>
            </a:r>
          </a:p>
          <a:p>
            <a:r>
              <a:rPr lang="en-US" sz="2000" dirty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    </a:t>
            </a:r>
            <a:r>
              <a:rPr lang="en-US" sz="2000" i="1" dirty="0">
                <a:solidFill>
                  <a:schemeClr val="tx1"/>
                </a:solidFill>
              </a:rPr>
              <a:t>Integer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err="1">
                <a:solidFill>
                  <a:schemeClr val="tx1"/>
                </a:solidFill>
                <a:sym typeface="Symbol"/>
              </a:rPr>
              <a:t>boolean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3" name="Rectangular Callout 12"/>
          <p:cNvSpPr/>
          <p:nvPr/>
        </p:nvSpPr>
        <p:spPr>
          <a:xfrm>
            <a:off x="4191000" y="4114800"/>
            <a:ext cx="4724400" cy="2209800"/>
          </a:xfrm>
          <a:prstGeom prst="wedgeRectCallout">
            <a:avLst>
              <a:gd name="adj1" fmla="val -75050"/>
              <a:gd name="adj2" fmla="val -4464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Declares a new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variable</a:t>
            </a:r>
            <a:r>
              <a:rPr lang="en-US" sz="2000" dirty="0" smtClean="0">
                <a:solidFill>
                  <a:schemeClr val="tx1"/>
                </a:solidFill>
              </a:rPr>
              <a:t>,  called a </a:t>
            </a:r>
            <a:r>
              <a:rPr lang="en-US" sz="2000" b="1" i="1" dirty="0" smtClean="0">
                <a:solidFill>
                  <a:srgbClr val="C00000"/>
                </a:solidFill>
              </a:rPr>
              <a:t>type</a:t>
            </a:r>
            <a:r>
              <a:rPr lang="en-US" sz="2000" b="1" i="1" dirty="0" smtClean="0">
                <a:solidFill>
                  <a:schemeClr val="accent6"/>
                </a:solidFill>
              </a:rPr>
              <a:t> parameter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chemeClr val="accent6"/>
                </a:solidFill>
              </a:rPr>
              <a:t>Instantiate </a:t>
            </a:r>
            <a:r>
              <a:rPr lang="en-US" sz="2000" dirty="0" smtClean="0">
                <a:solidFill>
                  <a:schemeClr val="tx1"/>
                </a:solidFill>
              </a:rPr>
              <a:t>with </a:t>
            </a:r>
            <a:r>
              <a:rPr lang="en-US" sz="2000" dirty="0" smtClean="0">
                <a:solidFill>
                  <a:srgbClr val="C00000"/>
                </a:solidFill>
              </a:rPr>
              <a:t>any (reference) 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i="1" dirty="0" smtClean="0">
                <a:solidFill>
                  <a:schemeClr val="tx1"/>
                </a:solidFill>
              </a:rPr>
              <a:t>E.g.,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i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“Type”</a:t>
            </a:r>
            <a:r>
              <a:rPr lang="en-US" sz="2000" dirty="0" smtClean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Courier New" panose="02070309020205020404" pitchFamily="49" charset="0"/>
              </a:rPr>
              <a:t>of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r>
              <a:rPr lang="en-US" sz="2000" dirty="0" smtClean="0">
                <a:solidFill>
                  <a:schemeClr val="tx1"/>
                </a:solidFill>
                <a:latin typeface="+mj-lt"/>
                <a:cs typeface="Courier New" panose="02070309020205020404" pitchFamily="49" charset="0"/>
              </a:rPr>
              <a:t> is </a:t>
            </a:r>
            <a:r>
              <a:rPr lang="en-US" sz="2000" i="1" dirty="0" smtClean="0">
                <a:solidFill>
                  <a:schemeClr val="tx1"/>
                </a:solidFill>
              </a:rPr>
              <a:t>Type </a:t>
            </a:r>
            <a:r>
              <a:rPr lang="en-US" sz="2000" i="1" dirty="0">
                <a:solidFill>
                  <a:schemeClr val="tx1"/>
                </a:solidFill>
                <a:sym typeface="Symbol"/>
              </a:rPr>
              <a:t> </a:t>
            </a:r>
            <a:r>
              <a:rPr lang="en-US" sz="2000" i="1" dirty="0" smtClean="0">
                <a:solidFill>
                  <a:schemeClr val="tx1"/>
                </a:solidFill>
                <a:sym typeface="Symbol"/>
              </a:rPr>
              <a:t>Type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Never just use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 </a:t>
            </a:r>
            <a:r>
              <a:rPr lang="en-US" sz="2000" dirty="0" smtClean="0">
                <a:solidFill>
                  <a:schemeClr val="tx1"/>
                </a:solidFill>
              </a:rPr>
              <a:t>(in Java for backward-</a:t>
            </a:r>
            <a:r>
              <a:rPr lang="en-US" sz="2000" dirty="0" err="1" smtClean="0">
                <a:solidFill>
                  <a:schemeClr val="tx1"/>
                </a:solidFill>
              </a:rPr>
              <a:t>compatiblity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88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Generics and casting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Casting to generic type results in an important warning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List&lt;?&gt;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&lt;String&gt;();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365760" lvl="1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List&lt;String&gt;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(List&lt;String&gt;)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warn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Compiler gives an unchecked warning, since this is something the runtime system </a:t>
            </a:r>
            <a:r>
              <a:rPr lang="en-US" i="1" dirty="0" smtClean="0">
                <a:solidFill>
                  <a:srgbClr val="C00000"/>
                </a:solidFill>
              </a:rPr>
              <a:t>will not check for you</a:t>
            </a:r>
            <a:r>
              <a:rPr lang="en-US" dirty="0" smtClean="0"/>
              <a:t> (because it can’t!)</a:t>
            </a:r>
            <a:endParaRPr lang="en-US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Usually, if you think you need to do this, you're wrong</a:t>
            </a:r>
          </a:p>
          <a:p>
            <a:pPr lvl="1"/>
            <a:r>
              <a:rPr lang="en-US" dirty="0" smtClean="0"/>
              <a:t>Most common real need is creating arrays with generic element types (discussed shortly), when doing things like implementing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dirty="0"/>
              <a:t>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dirty="0" smtClean="0"/>
              <a:t> can also be cast to any generic type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 smtClean="0"/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static &lt;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 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badCast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(T </a:t>
            </a:r>
            <a:r>
              <a:rPr lang="en-US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Object </a:t>
            </a:r>
            <a:r>
              <a:rPr lang="en-US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return (T) o;   </a:t>
            </a:r>
            <a:r>
              <a:rPr lang="en-US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unchecked warning</a:t>
            </a:r>
          </a:p>
          <a:p>
            <a:pPr marL="4572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91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bottom-line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Java guarantees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 smtClean="0"/>
              <a:t> variable always holds a (subtype of) the </a:t>
            </a:r>
            <a:r>
              <a:rPr lang="en-US" sz="2000" i="1" dirty="0" smtClean="0"/>
              <a:t>raw type</a:t>
            </a:r>
            <a:r>
              <a:rPr lang="en-US" sz="2000" dirty="0" smtClean="0"/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Java does not guarantee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List&lt;String&gt;</a:t>
            </a:r>
            <a:r>
              <a:rPr lang="en-US" sz="2000" dirty="0" smtClean="0"/>
              <a:t> variable always has only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 smtClean="0"/>
              <a:t> elements at run-time</a:t>
            </a:r>
          </a:p>
          <a:p>
            <a:pPr lvl="1"/>
            <a:r>
              <a:rPr lang="en-US" sz="2000" dirty="0" smtClean="0"/>
              <a:t>Will be true unless unchecked casts involving generics are used</a:t>
            </a:r>
          </a:p>
          <a:p>
            <a:pPr lvl="1"/>
            <a:r>
              <a:rPr lang="en-US" sz="2000" dirty="0" smtClean="0"/>
              <a:t>Compiler inserts casts to/from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 smtClean="0"/>
              <a:t> for generics</a:t>
            </a:r>
          </a:p>
          <a:p>
            <a:pPr lvl="2"/>
            <a:r>
              <a:rPr lang="en-US" sz="2000" dirty="0" smtClean="0"/>
              <a:t>If these </a:t>
            </a:r>
            <a:r>
              <a:rPr lang="en-US" sz="2000" smtClean="0"/>
              <a:t>casts fail, </a:t>
            </a:r>
            <a:r>
              <a:rPr lang="en-US" sz="2000" dirty="0" smtClean="0"/>
              <a:t>hard-to-debug errors result: Often far from where conceptual mistake occurred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So, two reasons not to ignore warnings:</a:t>
            </a:r>
          </a:p>
          <a:p>
            <a:pPr lvl="1"/>
            <a:r>
              <a:rPr lang="en-US" sz="2000" dirty="0" smtClean="0"/>
              <a:t>You’re violating good style/design/subtyping/generics</a:t>
            </a:r>
          </a:p>
          <a:p>
            <a:pPr lvl="1"/>
            <a:r>
              <a:rPr lang="en-US" sz="2000" dirty="0" smtClean="0"/>
              <a:t>You’re risking difficult debugging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7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55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quals</a:t>
            </a:r>
            <a:r>
              <a:rPr lang="en-US" dirty="0" smtClean="0"/>
              <a:t>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248400" y="1524000"/>
            <a:ext cx="2362200" cy="1066800"/>
          </a:xfrm>
          <a:prstGeom prst="wedgeRectCallout">
            <a:avLst>
              <a:gd name="adj1" fmla="val -82286"/>
              <a:gd name="adj2" fmla="val 10200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Erasure:  Type arguments do not exist at runtime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610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1155" y="2514600"/>
            <a:ext cx="2819400" cy="1752600"/>
          </a:xfrm>
          <a:prstGeom prst="wedgeRectCallout">
            <a:avLst>
              <a:gd name="adj1" fmla="val -121178"/>
              <a:gd name="adj2" fmla="val 4760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More erasure: At run time, do not know what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dirty="0" smtClean="0">
                <a:solidFill>
                  <a:schemeClr val="tx1"/>
                </a:solidFill>
              </a:rPr>
              <a:t> is and will not be checked, so don’t indicate otherwise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94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 for a parameterized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&lt;E&gt;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@Override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equals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(Object </a:t>
            </a:r>
            <a:r>
              <a:rPr lang="en-US" sz="2000" b="1" dirty="0" err="1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 (!(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instanceof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))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false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Node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&lt;?&gt;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this.data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equals(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.data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</p:txBody>
      </p:sp>
      <p:sp>
        <p:nvSpPr>
          <p:cNvPr id="4" name="Rectangular Callout 3"/>
          <p:cNvSpPr/>
          <p:nvPr/>
        </p:nvSpPr>
        <p:spPr>
          <a:xfrm>
            <a:off x="6315342" y="2819400"/>
            <a:ext cx="2819400" cy="1222248"/>
          </a:xfrm>
          <a:prstGeom prst="wedgeRectCallout">
            <a:avLst>
              <a:gd name="adj1" fmla="val -127747"/>
              <a:gd name="adj2" fmla="val 6802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Works if the type of </a:t>
            </a:r>
            <a:r>
              <a:rPr lang="en-US" sz="2000" dirty="0" err="1" smtClean="0">
                <a:solidFill>
                  <a:schemeClr val="tx1"/>
                </a:solidFill>
              </a:rPr>
              <a:t>obj</a:t>
            </a:r>
            <a:r>
              <a:rPr lang="en-US" sz="2000" dirty="0" smtClean="0">
                <a:solidFill>
                  <a:schemeClr val="tx1"/>
                </a:solidFill>
              </a:rPr>
              <a:t> is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Node&lt;Elephant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sz="2000" dirty="0" smtClean="0">
                <a:solidFill>
                  <a:schemeClr val="tx1"/>
                </a:solidFill>
              </a:rPr>
              <a:t> or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Node&lt;String&gt;</a:t>
            </a:r>
            <a:r>
              <a:rPr lang="en-US" sz="2000" dirty="0" smtClean="0">
                <a:solidFill>
                  <a:schemeClr val="tx1"/>
                </a:solidFill>
              </a:rPr>
              <a:t> or …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0" y="5955268"/>
            <a:ext cx="191270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Node&lt;Elephant&gt;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6159" y="5955268"/>
            <a:ext cx="16658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Node&lt;String&gt;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00847" y="5105400"/>
            <a:ext cx="290015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Node&lt;? extends Object&gt;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5" idx="0"/>
          </p:cNvCxnSpPr>
          <p:nvPr/>
        </p:nvCxnSpPr>
        <p:spPr>
          <a:xfrm flipV="1">
            <a:off x="5528352" y="5443954"/>
            <a:ext cx="491448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0"/>
          </p:cNvCxnSpPr>
          <p:nvPr/>
        </p:nvCxnSpPr>
        <p:spPr>
          <a:xfrm flipH="1" flipV="1">
            <a:off x="7086600" y="5443954"/>
            <a:ext cx="462480" cy="5113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13" name="Rectangular Callout 12"/>
          <p:cNvSpPr/>
          <p:nvPr/>
        </p:nvSpPr>
        <p:spPr>
          <a:xfrm>
            <a:off x="1143000" y="5254752"/>
            <a:ext cx="3124200" cy="1222248"/>
          </a:xfrm>
          <a:prstGeom prst="wedgeRectCallout">
            <a:avLst>
              <a:gd name="adj1" fmla="val 57737"/>
              <a:gd name="adj2" fmla="val -8077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Leave it to here to “do the right thing” if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000" dirty="0" smtClean="0">
                <a:solidFill>
                  <a:schemeClr val="tx1"/>
                </a:solidFill>
              </a:rPr>
              <a:t> differ on element type</a:t>
            </a:r>
            <a:endParaRPr lang="en-US" sz="20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107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and arrays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private T[] </a:t>
            </a:r>
            <a:r>
              <a:rPr lang="en-US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 marL="4572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>
                <a:latin typeface="Courier New" pitchFamily="49" charset="0"/>
                <a:cs typeface="Courier New" pitchFamily="49" charset="0"/>
              </a:rPr>
              <a:t>    public Foo()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T();   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T[10];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compile-time error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572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You cannot create objects or arrays of a parameterized type</a:t>
            </a:r>
          </a:p>
          <a:p>
            <a:pPr lvl="1">
              <a:buNone/>
            </a:pPr>
            <a:r>
              <a:rPr lang="en-US" dirty="0"/>
              <a:t>	(Actual type info not available at runtime)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85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Necessary array cast</a:t>
            </a:r>
          </a:p>
        </p:txBody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495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Foo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private 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private T[]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             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@</a:t>
            </a:r>
            <a:r>
              <a:rPr lang="en-US" sz="20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SuppressWarnings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("unchecked")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public Foo(T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aField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anArray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(T[])(new Object[10])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You </a:t>
            </a:r>
            <a:r>
              <a:rPr lang="en-US" sz="2000" i="1" dirty="0"/>
              <a:t>can</a:t>
            </a:r>
            <a:r>
              <a:rPr lang="en-US" sz="2000" dirty="0"/>
              <a:t> declare </a:t>
            </a:r>
            <a:r>
              <a:rPr lang="en-US" sz="2000" dirty="0" smtClean="0"/>
              <a:t>variables </a:t>
            </a:r>
            <a:r>
              <a:rPr lang="en-US" sz="2000" dirty="0"/>
              <a:t>of type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000" dirty="0"/>
              <a:t>, accept them as parameters, return them, or create arrays by casting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Object[]</a:t>
            </a:r>
          </a:p>
          <a:p>
            <a:pPr lvl="1"/>
            <a:r>
              <a:rPr lang="en-US" sz="2000" dirty="0"/>
              <a:t>Casting to generic types is not type-safe, so it generates a warning</a:t>
            </a:r>
          </a:p>
          <a:p>
            <a:pPr lvl="1"/>
            <a:r>
              <a:rPr lang="en-US" sz="2000" dirty="0"/>
              <a:t>Rare to need an array of a generic type (e.g., use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645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000" dirty="0" smtClean="0"/>
              <a:t>Some final thoughts…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6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Generics clarify your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Map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Object put(Object key, Object value);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Map&lt;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put(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Key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key,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 smtClean="0"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Generics usually clarify the </a:t>
            </a:r>
            <a:r>
              <a:rPr lang="en-US" sz="2000" i="1" dirty="0" smtClean="0">
                <a:cs typeface="Courier New" pitchFamily="49" charset="0"/>
              </a:rPr>
              <a:t>implementation</a:t>
            </a:r>
          </a:p>
          <a:p>
            <a:pPr lvl="1" indent="-342900"/>
            <a:r>
              <a:rPr lang="en-US" sz="2000" dirty="0" smtClean="0">
                <a:cs typeface="Courier New" pitchFamily="49" charset="0"/>
              </a:rPr>
              <a:t>But sometimes ugly:  wildcards, arrays, instantiation</a:t>
            </a:r>
          </a:p>
          <a:p>
            <a:r>
              <a:rPr lang="en-US" sz="2000" dirty="0" smtClean="0">
                <a:cs typeface="Courier New" pitchFamily="49" charset="0"/>
              </a:rPr>
              <a:t>Generics always make the client code prettier and safer</a:t>
            </a:r>
            <a:endParaRPr lang="en-US" sz="2000" dirty="0"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6400" y="24384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plus casts in client code</a:t>
            </a:r>
          </a:p>
          <a:p>
            <a:r>
              <a:rPr lang="en-US" sz="2000" dirty="0" smtClean="0"/>
              <a:t>→ possibility of run-time errors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322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NewSet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implements Set&lt;T&gt; 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  non-null, contains no duplicates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…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List&lt;T&gt;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theRep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lastItemInserted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variables are types</a:t>
            </a:r>
            <a:endParaRPr lang="en-US" dirty="0"/>
          </a:p>
        </p:txBody>
      </p:sp>
      <p:sp>
        <p:nvSpPr>
          <p:cNvPr id="4" name="Rectangular Callout 3"/>
          <p:cNvSpPr/>
          <p:nvPr/>
        </p:nvSpPr>
        <p:spPr>
          <a:xfrm>
            <a:off x="3429000" y="1524000"/>
            <a:ext cx="1676400" cy="306324"/>
          </a:xfrm>
          <a:prstGeom prst="wedgeRectCallout">
            <a:avLst>
              <a:gd name="adj1" fmla="val -79059"/>
              <a:gd name="adj2" fmla="val 15022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Declaration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2971800" y="5255514"/>
            <a:ext cx="1066800" cy="307086"/>
            <a:chOff x="2971800" y="5255514"/>
            <a:chExt cx="1066800" cy="307086"/>
          </a:xfrm>
        </p:grpSpPr>
        <p:sp>
          <p:nvSpPr>
            <p:cNvPr id="9" name="Rectangular Callout 8"/>
            <p:cNvSpPr/>
            <p:nvPr/>
          </p:nvSpPr>
          <p:spPr>
            <a:xfrm>
              <a:off x="3086100" y="5255514"/>
              <a:ext cx="533400" cy="306324"/>
            </a:xfrm>
            <a:prstGeom prst="wedgeRectCallout">
              <a:avLst>
                <a:gd name="adj1" fmla="val -385746"/>
                <a:gd name="adj2" fmla="val -459265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Use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ular Callout 4"/>
            <p:cNvSpPr/>
            <p:nvPr/>
          </p:nvSpPr>
          <p:spPr>
            <a:xfrm>
              <a:off x="2971800" y="5256276"/>
              <a:ext cx="533400" cy="306324"/>
            </a:xfrm>
            <a:prstGeom prst="wedgeRectCallout">
              <a:avLst>
                <a:gd name="adj1" fmla="val 429096"/>
                <a:gd name="adj2" fmla="val -1048526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chemeClr val="tx1"/>
                  </a:solidFill>
                </a:rPr>
                <a:t>Use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ular Callout 6"/>
            <p:cNvSpPr/>
            <p:nvPr/>
          </p:nvSpPr>
          <p:spPr>
            <a:xfrm>
              <a:off x="2971800" y="5256276"/>
              <a:ext cx="1066800" cy="306324"/>
            </a:xfrm>
            <a:prstGeom prst="wedgeRectCallout">
              <a:avLst>
                <a:gd name="adj1" fmla="val -146212"/>
                <a:gd name="adj2" fmla="val -559132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>
                  <a:solidFill>
                    <a:schemeClr val="tx1"/>
                  </a:solidFill>
                </a:rPr>
                <a:t>Use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014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 when writing a generic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Start by writing a concrete instantiation</a:t>
            </a:r>
          </a:p>
          <a:p>
            <a:pPr lvl="1"/>
            <a:r>
              <a:rPr lang="en-US" sz="2000" dirty="0" smtClean="0"/>
              <a:t>Get it correct (testing, reasoning, etc.)</a:t>
            </a:r>
          </a:p>
          <a:p>
            <a:pPr lvl="1"/>
            <a:r>
              <a:rPr lang="en-US" sz="2000" dirty="0" smtClean="0"/>
              <a:t>Consider writing a second concrete version</a:t>
            </a:r>
          </a:p>
          <a:p>
            <a:endParaRPr lang="en-US" sz="2000" dirty="0" smtClean="0"/>
          </a:p>
          <a:p>
            <a:r>
              <a:rPr lang="en-US" sz="2000" dirty="0" smtClean="0"/>
              <a:t>Generalize it by adding type parameters</a:t>
            </a:r>
          </a:p>
          <a:p>
            <a:pPr lvl="1"/>
            <a:r>
              <a:rPr lang="en-US" sz="2000" dirty="0" smtClean="0"/>
              <a:t>Think about which types are the same or different</a:t>
            </a:r>
          </a:p>
          <a:p>
            <a:pPr lvl="1"/>
            <a:r>
              <a:rPr lang="en-US" sz="2000" dirty="0" smtClean="0"/>
              <a:t>The compiler will help you find errors</a:t>
            </a:r>
          </a:p>
          <a:p>
            <a:endParaRPr lang="en-US" sz="2000" dirty="0" smtClean="0"/>
          </a:p>
          <a:p>
            <a:r>
              <a:rPr lang="en-US" sz="2000" dirty="0" smtClean="0"/>
              <a:t>As you gain experience, it will be easier to write generic code from the start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58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instantiating generics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/>
          </a:p>
          <a:p>
            <a:pPr lvl="1" indent="-342900"/>
            <a:r>
              <a:rPr lang="en-US" sz="2000" dirty="0"/>
              <a:t>Convention: One-letter name such as:</a:t>
            </a:r>
            <a:br>
              <a:rPr lang="en-US" sz="2000" dirty="0"/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Type,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dirty="0">
                <a:cs typeface="Courier New" pitchFamily="49" charset="0"/>
              </a:rPr>
              <a:t>for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Element,</a:t>
            </a:r>
            <a:r>
              <a:rPr lang="en-US" sz="2000" b="1" dirty="0">
                <a:cs typeface="Courier New" pitchFamily="49" charset="0"/>
              </a:rPr>
              <a:t> </a:t>
            </a:r>
            <a:br>
              <a:rPr lang="en-US" sz="2000" b="1" dirty="0">
                <a:cs typeface="Courier New" pitchFamily="49" charset="0"/>
              </a:rPr>
            </a:br>
            <a:r>
              <a:rPr lang="en-US" sz="2000" b="1" dirty="0">
                <a:latin typeface="Courier New" pitchFamily="49" charset="0"/>
                <a:cs typeface="Courier New" pitchFamily="49" charset="0"/>
              </a:rPr>
              <a:t>K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Key,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 </a:t>
            </a:r>
            <a:r>
              <a:rPr lang="en-US" sz="2000" dirty="0">
                <a:cs typeface="Courier New" pitchFamily="49" charset="0"/>
              </a:rPr>
              <a:t>for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Value,</a:t>
            </a:r>
            <a:r>
              <a:rPr lang="en-US" sz="2000" b="1" dirty="0"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>
                <a:latin typeface="Courier New" pitchFamily="49" charset="0"/>
                <a:cs typeface="Courier New" pitchFamily="49" charset="0"/>
              </a:rPr>
              <a:t>Name&lt;Type1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…,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46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Restricting instantiations by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boolean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add1(new 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add2(new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Date());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error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List1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Object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List2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 extends 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&gt; {…}</a:t>
            </a:r>
            <a:endParaRPr lang="en-US" sz="2000" dirty="0" smtClean="0"/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List1&lt;Date&gt;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OK, Date is a subtype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of Object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List2&lt;Date&gt;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compile-time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error,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Date is not a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         // subtype of Number</a:t>
            </a:r>
            <a:b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</a:b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ular Callout 5"/>
          <p:cNvSpPr/>
          <p:nvPr/>
        </p:nvSpPr>
        <p:spPr>
          <a:xfrm>
            <a:off x="7086600" y="2438400"/>
            <a:ext cx="1828800" cy="457200"/>
          </a:xfrm>
          <a:prstGeom prst="wedgeRectCallout">
            <a:avLst>
              <a:gd name="adj1" fmla="val -137542"/>
              <a:gd name="adj2" fmla="val 190416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Upper </a:t>
            </a:r>
            <a:r>
              <a:rPr lang="en-US" sz="2000" dirty="0" smtClean="0">
                <a:solidFill>
                  <a:schemeClr val="tx1"/>
                </a:solidFill>
              </a:rPr>
              <a:t>bounds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376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definition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UW CSE 331 Spring 2017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TypeVar1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Type1,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...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TypeVarN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extends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 {…}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(same for interface definitions)</a:t>
            </a:r>
          </a:p>
          <a:p>
            <a:pPr lvl="1"/>
            <a:r>
              <a:rPr lang="en-US" sz="2000" dirty="0">
                <a:latin typeface="+mj-lt"/>
                <a:cs typeface="Courier New" pitchFamily="49" charset="0"/>
              </a:rPr>
              <a:t>(default upper bound is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2000" dirty="0">
                <a:latin typeface="+mj-lt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instantiate a generic class/interface, client supplies type arguments: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Name&lt;Type1, …,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TypeN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>
                <a:latin typeface="+mj-lt"/>
                <a:cs typeface="Courier New" pitchFamily="49" charset="0"/>
              </a:rPr>
              <a:t>Compile-time error if type is not a subtype of the upper </a:t>
            </a:r>
            <a:r>
              <a:rPr lang="en-US" sz="2000" dirty="0" smtClean="0">
                <a:latin typeface="+mj-lt"/>
                <a:cs typeface="Courier New" pitchFamily="49" charset="0"/>
              </a:rPr>
              <a:t>bound</a:t>
            </a:r>
          </a:p>
          <a:p>
            <a:pPr lvl="1"/>
            <a:r>
              <a:rPr lang="en-US" sz="2000" dirty="0" smtClean="0">
                <a:latin typeface="+mj-lt"/>
                <a:cs typeface="Courier New" pitchFamily="49" charset="0"/>
              </a:rPr>
              <a:t>Convention: 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every type T is a subtype of itself</a:t>
            </a:r>
            <a:endParaRPr lang="en-US" sz="20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4044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18699</TotalTime>
  <Words>5432</Words>
  <Application>Microsoft Macintosh PowerPoint</Application>
  <PresentationFormat>On-screen Show (4:3)</PresentationFormat>
  <Paragraphs>952</Paragraphs>
  <Slides>60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simple</vt:lpstr>
      <vt:lpstr>CSE 331 Software Design &amp; Implementation</vt:lpstr>
      <vt:lpstr>Varieties of abstraction</vt:lpstr>
      <vt:lpstr>Why we love abstraction</vt:lpstr>
      <vt:lpstr>Related abstractions</vt:lpstr>
      <vt:lpstr>An analogous parameter</vt:lpstr>
      <vt:lpstr>Type variables are types</vt:lpstr>
      <vt:lpstr>Declaring and instantiating generics</vt:lpstr>
      <vt:lpstr>Restricting instantiations by clients</vt:lpstr>
      <vt:lpstr>Revised definition</vt:lpstr>
      <vt:lpstr>Using type variables</vt:lpstr>
      <vt:lpstr>More examples</vt:lpstr>
      <vt:lpstr>More bounds</vt:lpstr>
      <vt:lpstr>Where are we?</vt:lpstr>
      <vt:lpstr>Not all generics are for collections</vt:lpstr>
      <vt:lpstr>Weaknesses</vt:lpstr>
      <vt:lpstr>Much better</vt:lpstr>
      <vt:lpstr>Using generics in methods</vt:lpstr>
      <vt:lpstr>More examples</vt:lpstr>
      <vt:lpstr>Where are we?</vt:lpstr>
      <vt:lpstr>Generics and subtyping</vt:lpstr>
      <vt:lpstr>List&lt;Number&gt; and List&lt;Integer&gt;</vt:lpstr>
      <vt:lpstr>Hard to remember?</vt:lpstr>
      <vt:lpstr>Read-only allows covariance</vt:lpstr>
      <vt:lpstr>Write-only allows contravariance</vt:lpstr>
      <vt:lpstr>About the parameters</vt:lpstr>
      <vt:lpstr>Where are we?</vt:lpstr>
      <vt:lpstr>More verbose first</vt:lpstr>
      <vt:lpstr>Best type for addAll</vt:lpstr>
      <vt:lpstr>Best type for addAll</vt:lpstr>
      <vt:lpstr>Best type for addAll</vt:lpstr>
      <vt:lpstr>Best type for addAll</vt:lpstr>
      <vt:lpstr>Revisit copy method</vt:lpstr>
      <vt:lpstr>Where are we?</vt:lpstr>
      <vt:lpstr>Wildcards</vt:lpstr>
      <vt:lpstr>Examples</vt:lpstr>
      <vt:lpstr>More examples</vt:lpstr>
      <vt:lpstr>PECS: Producer Extends, Consumer Super</vt:lpstr>
      <vt:lpstr>More on lower bounds</vt:lpstr>
      <vt:lpstr>? versus Object</vt:lpstr>
      <vt:lpstr>Legal operations on wildcard types</vt:lpstr>
      <vt:lpstr>Legal operations on wildcard types</vt:lpstr>
      <vt:lpstr>Where are we?</vt:lpstr>
      <vt:lpstr>Java arrays</vt:lpstr>
      <vt:lpstr>Surprise!</vt:lpstr>
      <vt:lpstr>What can happen: the good</vt:lpstr>
      <vt:lpstr>What can happen: the bad</vt:lpstr>
      <vt:lpstr>Java’s choice</vt:lpstr>
      <vt:lpstr>Where are we?</vt:lpstr>
      <vt:lpstr>Type erasure</vt:lpstr>
      <vt:lpstr>Generics and casting</vt:lpstr>
      <vt:lpstr>The bottom-line</vt:lpstr>
      <vt:lpstr>Recall equals</vt:lpstr>
      <vt:lpstr>equals for a parameterized class</vt:lpstr>
      <vt:lpstr>Equals for a parameterized class</vt:lpstr>
      <vt:lpstr>Equals for a parameterized class</vt:lpstr>
      <vt:lpstr>Generics and arrays</vt:lpstr>
      <vt:lpstr>Necessary array cast</vt:lpstr>
      <vt:lpstr>PowerPoint Presentation</vt:lpstr>
      <vt:lpstr>Generics clarify your code</vt:lpstr>
      <vt:lpstr>Tips when writing a generic class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258</cp:revision>
  <cp:lastPrinted>2017-05-09T22:49:56Z</cp:lastPrinted>
  <dcterms:created xsi:type="dcterms:W3CDTF">2012-02-17T18:07:42Z</dcterms:created>
  <dcterms:modified xsi:type="dcterms:W3CDTF">2017-05-09T22:49:58Z</dcterms:modified>
</cp:coreProperties>
</file>