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378" r:id="rId3"/>
    <p:sldId id="379" r:id="rId4"/>
    <p:sldId id="380" r:id="rId5"/>
    <p:sldId id="381" r:id="rId6"/>
    <p:sldId id="384" r:id="rId7"/>
    <p:sldId id="385" r:id="rId8"/>
    <p:sldId id="386" r:id="rId9"/>
    <p:sldId id="387" r:id="rId10"/>
    <p:sldId id="388" r:id="rId11"/>
    <p:sldId id="383" r:id="rId12"/>
  </p:sldIdLst>
  <p:sldSz cx="9144000" cy="6858000" type="screen4x3"/>
  <p:notesSz cx="6934200" cy="9220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7816" autoAdjust="0"/>
  </p:normalViewPr>
  <p:slideViewPr>
    <p:cSldViewPr>
      <p:cViewPr varScale="1">
        <p:scale>
          <a:sx n="139" d="100"/>
          <a:sy n="139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30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17sp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07-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Spring 2017</a:t>
            </a:r>
            <a:endParaRPr lang="en-US" dirty="0"/>
          </a:p>
          <a:p>
            <a:r>
              <a:rPr lang="en-US" dirty="0"/>
              <a:t>Abstraction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 abstraction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Domain</a:t>
            </a:r>
            <a:r>
              <a:rPr lang="en-US" sz="2000" dirty="0" smtClean="0"/>
              <a:t>:  all representations that satisfy the rep invariant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Range:</a:t>
            </a:r>
            <a:r>
              <a:rPr lang="en-US" sz="2000" dirty="0" smtClean="0"/>
              <a:t>  can be tricky to denote</a:t>
            </a:r>
          </a:p>
          <a:p>
            <a:pPr marL="457200" lvl="1" indent="0">
              <a:buNone/>
            </a:pPr>
            <a:r>
              <a:rPr lang="en-US" sz="2000" dirty="0" smtClean="0"/>
              <a:t>For mathematical entities like sets:  easy</a:t>
            </a:r>
          </a:p>
          <a:p>
            <a:pPr marL="457200" lvl="1" indent="0">
              <a:buNone/>
            </a:pPr>
            <a:r>
              <a:rPr lang="en-US" sz="2000" dirty="0" smtClean="0"/>
              <a:t>For more complex abstractions: give names to specification </a:t>
            </a:r>
          </a:p>
          <a:p>
            <a:pPr lvl="1"/>
            <a:r>
              <a:rPr lang="en-US" sz="2000" dirty="0" smtClean="0"/>
              <a:t>AF defines the value of each “specification field”</a:t>
            </a:r>
          </a:p>
          <a:p>
            <a:pPr lvl="2"/>
            <a:r>
              <a:rPr lang="en-US" sz="2000" dirty="0" smtClean="0"/>
              <a:t>(Course notes have examples of complex AFs with many spec. fields, but it’s possible to be too complex – go for simple, correct, understandable whenever possible)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Overview section of the specification should provide a notation for writing abstract values</a:t>
            </a:r>
          </a:p>
          <a:p>
            <a:pPr lvl="1"/>
            <a:r>
              <a:rPr lang="en-US" sz="2000" dirty="0" smtClean="0"/>
              <a:t>Could implement a method for printing in this notation</a:t>
            </a:r>
          </a:p>
          <a:p>
            <a:pPr lvl="2"/>
            <a:r>
              <a:rPr lang="en-US" sz="2000" dirty="0" smtClean="0"/>
              <a:t>Useful for debugging</a:t>
            </a:r>
          </a:p>
          <a:p>
            <a:pPr lvl="2"/>
            <a:r>
              <a:rPr lang="en-US" sz="2000" dirty="0" smtClean="0"/>
              <a:t>Often a good choice for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7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smtClean="0"/>
              <a:t>Abstraction: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Rep invariant</a:t>
            </a:r>
          </a:p>
          <a:p>
            <a:pPr lvl="1"/>
            <a:r>
              <a:rPr lang="en-US" sz="2000" dirty="0" smtClean="0"/>
              <a:t>Which concrete values represent abstract values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Abstraction function</a:t>
            </a:r>
          </a:p>
          <a:p>
            <a:pPr lvl="1"/>
            <a:r>
              <a:rPr lang="en-US" sz="2000" dirty="0" smtClean="0"/>
              <a:t>For each concrete value, which abstract value it represents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Together, they modularize the implementation</a:t>
            </a:r>
          </a:p>
          <a:p>
            <a:pPr lvl="1"/>
            <a:r>
              <a:rPr lang="en-US" sz="2000" dirty="0" smtClean="0"/>
              <a:t>Neither one is part of the ADT’s specification</a:t>
            </a:r>
          </a:p>
          <a:p>
            <a:pPr lvl="1"/>
            <a:r>
              <a:rPr lang="en-US" sz="2000" dirty="0" smtClean="0"/>
              <a:t>Both are needed to reason that an implementation satisfies the specification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 practice, representation invariants are documented more often and more carefully than abstraction functions</a:t>
            </a:r>
          </a:p>
          <a:p>
            <a:pPr lvl="1"/>
            <a:r>
              <a:rPr lang="en-US" sz="2000" dirty="0" smtClean="0"/>
              <a:t>A more widely understood and appreciated concept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71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ep inv. constrains structure, not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An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 smtClean="0"/>
              <a:t> that preserves the rep invariant: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encrypt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elts.addElement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Program is still wrong</a:t>
            </a:r>
            <a:endParaRPr lang="en-US" sz="2000" b="0" dirty="0" smtClean="0"/>
          </a:p>
          <a:p>
            <a:pPr lvl="1"/>
            <a:r>
              <a:rPr lang="en-US" sz="2000" dirty="0" smtClean="0"/>
              <a:t>Clients observe incorrect behavior</a:t>
            </a:r>
          </a:p>
          <a:p>
            <a:pPr lvl="1"/>
            <a:r>
              <a:rPr lang="en-US" sz="2000" dirty="0" smtClean="0"/>
              <a:t>What client code exposes the error?</a:t>
            </a:r>
          </a:p>
          <a:p>
            <a:pPr lvl="1"/>
            <a:r>
              <a:rPr lang="en-US" sz="2000" dirty="0" smtClean="0"/>
              <a:t>Where is the error?</a:t>
            </a:r>
          </a:p>
          <a:p>
            <a:pPr lvl="1"/>
            <a:r>
              <a:rPr lang="en-US" sz="2000" dirty="0" smtClean="0"/>
              <a:t>We must consider the </a:t>
            </a:r>
            <a:r>
              <a:rPr lang="en-US" sz="2000" i="1" dirty="0" smtClean="0">
                <a:solidFill>
                  <a:schemeClr val="accent2"/>
                </a:solidFill>
              </a:rPr>
              <a:t>meaning </a:t>
            </a:r>
          </a:p>
          <a:p>
            <a:pPr lvl="1"/>
            <a:r>
              <a:rPr lang="en-US" sz="2000" dirty="0" smtClean="0"/>
              <a:t>The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i="1" dirty="0" smtClean="0">
                <a:solidFill>
                  <a:schemeClr val="accent2"/>
                </a:solidFill>
              </a:rPr>
              <a:t>abstraction function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/>
              <a:t>helps us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00600" y="2819400"/>
            <a:ext cx="41910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('a'))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6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function:  </a:t>
            </a:r>
            <a:r>
              <a:rPr lang="en-US" dirty="0" err="1" smtClean="0"/>
              <a:t>rep</a:t>
            </a:r>
            <a:r>
              <a:rPr lang="en-US" dirty="0" err="1" smtClean="0">
                <a:cs typeface="Times New Roman" pitchFamily="18" charset="0"/>
              </a:rPr>
              <a:t>→abstract</a:t>
            </a:r>
            <a:r>
              <a:rPr lang="en-US" dirty="0" smtClean="0">
                <a:cs typeface="Times New Roman" pitchFamily="18" charset="0"/>
              </a:rPr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</a:t>
            </a:r>
            <a:r>
              <a:rPr lang="en-US" sz="2000" i="1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abstraction function </a:t>
            </a:r>
            <a:r>
              <a:rPr lang="en-US" sz="2000" dirty="0" smtClean="0"/>
              <a:t>maps the concrete representation to the abstract value it represents</a:t>
            </a:r>
          </a:p>
          <a:p>
            <a:pPr>
              <a:buNone/>
            </a:pPr>
            <a:r>
              <a:rPr lang="en-US" sz="2000" dirty="0" smtClean="0"/>
              <a:t>AF:  Object </a:t>
            </a:r>
            <a:r>
              <a:rPr lang="en-US" sz="2000" dirty="0" smtClean="0">
                <a:cs typeface="Times New Roman" pitchFamily="18" charset="0"/>
              </a:rPr>
              <a:t>→ abstract value</a:t>
            </a:r>
          </a:p>
          <a:p>
            <a:pPr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“set of Characters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”</a:t>
            </a:r>
          </a:p>
          <a:p>
            <a:pPr lvl="1">
              <a:buNone/>
            </a:pPr>
            <a:endParaRPr lang="en-US" sz="2000" dirty="0"/>
          </a:p>
          <a:p>
            <a:pPr marL="342900" lvl="1" indent="-342900">
              <a:buNone/>
            </a:pPr>
            <a:r>
              <a:rPr lang="en-US" sz="2000" dirty="0"/>
              <a:t>Not executable because abstract values are “just” conceptual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abstraction function lets us reason about what [concrete] methods do in terms of the clients’ [abstract] view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Abstraction function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Goal is to satisfy the specification of insert: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modifies: this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effects: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∪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{c}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(Character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>
              <a:lnSpc>
                <a:spcPct val="110000"/>
              </a:lnSpc>
              <a:buNone/>
            </a:pPr>
            <a:endParaRPr lang="en-US" sz="6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The AF tells us what the rep means, which lets us place the blame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dirty="0"/>
              <a:t>AF(</a:t>
            </a:r>
            <a:r>
              <a:rPr lang="en-US" sz="2000" dirty="0" err="1"/>
              <a:t>CharSet</a:t>
            </a:r>
            <a:r>
              <a:rPr lang="en-US" sz="2000" dirty="0"/>
              <a:t> this) = { c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>
              <a:buNone/>
            </a:pPr>
            <a:r>
              <a:rPr lang="en-US" sz="2000" dirty="0"/>
              <a:t>Consider a call to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/>
              <a:t>:</a:t>
            </a:r>
          </a:p>
          <a:p>
            <a:pPr>
              <a:buNone/>
            </a:pPr>
            <a:r>
              <a:rPr lang="en-US" sz="2000" dirty="0"/>
              <a:t>	On </a:t>
            </a:r>
            <a:r>
              <a:rPr lang="en-US" sz="2000" i="1" dirty="0"/>
              <a:t>entry</a:t>
            </a:r>
            <a:r>
              <a:rPr lang="en-US" sz="2000" dirty="0"/>
              <a:t>, meaning is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pre</a:t>
            </a:r>
            <a:r>
              <a:rPr lang="en-US" sz="2000" dirty="0"/>
              <a:t>) </a:t>
            </a:r>
            <a:r>
              <a:rPr lang="en-US" sz="2000" dirty="0" smtClean="0"/>
              <a:t>= </a:t>
            </a:r>
            <a:r>
              <a:rPr lang="en-US" sz="2000" dirty="0" err="1" smtClean="0"/>
              <a:t>elts</a:t>
            </a:r>
            <a:r>
              <a:rPr lang="en-US" sz="2000" baseline="-25000" dirty="0" err="1" smtClean="0"/>
              <a:t>pre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	On </a:t>
            </a:r>
            <a:r>
              <a:rPr lang="en-US" sz="2000" i="1" dirty="0"/>
              <a:t>exit</a:t>
            </a:r>
            <a:r>
              <a:rPr lang="en-US" sz="2000" dirty="0"/>
              <a:t>, meaning is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post</a:t>
            </a:r>
            <a:r>
              <a:rPr lang="en-US" sz="2000" dirty="0"/>
              <a:t>) = AF(</a:t>
            </a:r>
            <a:r>
              <a:rPr lang="en-US" sz="2000" dirty="0" err="1"/>
              <a:t>this</a:t>
            </a:r>
            <a:r>
              <a:rPr lang="en-US" sz="2000" baseline="-25000" dirty="0" err="1"/>
              <a:t>pre</a:t>
            </a:r>
            <a:r>
              <a:rPr lang="en-US" sz="2000" dirty="0"/>
              <a:t>) </a:t>
            </a:r>
            <a:r>
              <a:rPr lang="en-US" sz="2000" dirty="0">
                <a:latin typeface="Arial" charset="0"/>
              </a:rPr>
              <a:t>U</a:t>
            </a:r>
            <a:r>
              <a:rPr lang="en-US" sz="2000" dirty="0"/>
              <a:t> {encrypt('a')}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What if we used this abstraction function instead?</a:t>
            </a:r>
          </a:p>
          <a:p>
            <a:pPr lvl="1">
              <a:buNone/>
            </a:pPr>
            <a:r>
              <a:rPr lang="en-US" sz="2000" dirty="0"/>
              <a:t>AF(this) = { c | encrypt(c)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  <a:p>
            <a:pPr lvl="1">
              <a:buNone/>
            </a:pPr>
            <a:r>
              <a:rPr lang="en-US" sz="2000" dirty="0"/>
              <a:t>              = { decrypt(c) | c is contained in </a:t>
            </a:r>
            <a:r>
              <a:rPr lang="en-US" sz="2000" dirty="0" err="1"/>
              <a:t>this.elts</a:t>
            </a:r>
            <a:r>
              <a:rPr lang="en-US" sz="2000" dirty="0"/>
              <a:t>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7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abstraction function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Why do we map concrete to abstract and not vice versa?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It’s not a function in the other direction</a:t>
            </a:r>
          </a:p>
          <a:p>
            <a:pPr lvl="1"/>
            <a:r>
              <a:rPr lang="en-US" sz="2000" dirty="0" smtClean="0"/>
              <a:t>Example: lists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b,a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might each represent the set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 smtClean="0"/>
          </a:p>
          <a:p>
            <a:r>
              <a:rPr lang="en-US" sz="2000" dirty="0" smtClean="0"/>
              <a:t>It’s not as useful in the other direction</a:t>
            </a:r>
          </a:p>
          <a:p>
            <a:pPr lvl="1"/>
            <a:r>
              <a:rPr lang="en-US" sz="2000" dirty="0" smtClean="0"/>
              <a:t>Purpose is to reason about whether our methods are manipulating concrete representations correctly in terms of the abstract specifications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9470" y="453477"/>
            <a:ext cx="3430914" cy="650476"/>
          </a:xfrm>
          <a:solidFill>
            <a:srgbClr val="92D050">
              <a:alpha val="50000"/>
            </a:srgb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dirty="0"/>
              <a:t>Abstract stack with array and “top” index implementation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59546"/>
              </p:ext>
            </p:extLst>
          </p:nvPr>
        </p:nvGraphicFramePr>
        <p:xfrm>
          <a:off x="41963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6180"/>
              </p:ext>
            </p:extLst>
          </p:nvPr>
        </p:nvGraphicFramePr>
        <p:xfrm>
          <a:off x="419633" y="3282673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push(17)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2019008" y="3618951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17986"/>
              </p:ext>
            </p:extLst>
          </p:nvPr>
        </p:nvGraphicFramePr>
        <p:xfrm>
          <a:off x="419633" y="4884174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push(-9)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4" name="Up Arrow 13"/>
          <p:cNvSpPr/>
          <p:nvPr/>
        </p:nvSpPr>
        <p:spPr>
          <a:xfrm>
            <a:off x="2713492" y="5220453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23452" y="2095493"/>
            <a:ext cx="2405266" cy="1034036"/>
            <a:chOff x="1458554" y="2310863"/>
            <a:chExt cx="2650803" cy="1140312"/>
          </a:xfrm>
        </p:grpSpPr>
        <p:sp>
          <p:nvSpPr>
            <p:cNvPr id="10" name="Up Arrow 9"/>
            <p:cNvSpPr/>
            <p:nvPr/>
          </p:nvSpPr>
          <p:spPr>
            <a:xfrm>
              <a:off x="1458554" y="2310863"/>
              <a:ext cx="570155" cy="114031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Top=0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0192" y="2706056"/>
              <a:ext cx="1599165" cy="407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nsolas" pitchFamily="49" charset="0"/>
                  <a:cs typeface="Consolas" pitchFamily="49" charset="0"/>
                </a:rPr>
                <a:t>stack = &lt;&gt;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2252" y="3926650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252" y="5537906"/>
            <a:ext cx="2087528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&lt;17,-9&gt;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96833"/>
              </p:ext>
            </p:extLst>
          </p:nvPr>
        </p:nvGraphicFramePr>
        <p:xfrm>
          <a:off x="474398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27704" y="2403191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26" name="Up Arrow 25"/>
          <p:cNvSpPr/>
          <p:nvPr/>
        </p:nvSpPr>
        <p:spPr>
          <a:xfrm>
            <a:off x="6344772" y="2098736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56297" y="3276600"/>
            <a:ext cx="3611642" cy="31615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Abstract states are the same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nsolas" pitchFamily="49" charset="0"/>
                <a:cs typeface="Consolas" pitchFamily="49" charset="0"/>
              </a:rPr>
              <a:t>stack = &lt;17&gt; = &lt;17&gt;</a:t>
            </a:r>
            <a:br>
              <a:rPr lang="en-US" sz="2000" b="1" dirty="0">
                <a:latin typeface="Consolas" pitchFamily="49" charset="0"/>
                <a:cs typeface="Consolas" pitchFamily="49" charset="0"/>
              </a:rPr>
            </a:br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Concrete states are different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&lt;[17,0,0],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≠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&lt;[17,-9,0],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000" dirty="0">
                <a:latin typeface="+mn-lt"/>
              </a:rPr>
              <a:t>AF is a function</a:t>
            </a:r>
            <a:br>
              <a:rPr lang="en-US" sz="2000" dirty="0">
                <a:latin typeface="+mn-lt"/>
              </a:rPr>
            </a:br>
            <a:r>
              <a:rPr lang="en-US" sz="2000" dirty="0" smtClean="0">
                <a:latin typeface="+mn-lt"/>
              </a:rPr>
              <a:t>Inverse of AF </a:t>
            </a:r>
            <a:r>
              <a:rPr lang="en-US" sz="2000" dirty="0">
                <a:latin typeface="+mn-lt"/>
              </a:rPr>
              <a:t>is not a 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661038" y="2887494"/>
            <a:ext cx="1746662" cy="946239"/>
          </a:xfrm>
          <a:prstGeom prst="straightConnector1">
            <a:avLst/>
          </a:prstGeom>
          <a:ln w="5715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  <p:bldP spid="17" grpId="0"/>
      <p:bldP spid="25" grpId="0"/>
      <p:bldP spid="26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Benevolent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Different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2000" dirty="0" smtClean="0"/>
              <a:t>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// move-to-front optimization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(0, 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c2);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/>
              <a:t>Move-to-front speeds up repeated membership tests</a:t>
            </a:r>
          </a:p>
          <a:p>
            <a:pPr>
              <a:spcBef>
                <a:spcPct val="0"/>
              </a:spcBef>
            </a:pPr>
            <a:r>
              <a:rPr lang="en-US" sz="2000" dirty="0" smtClean="0"/>
              <a:t>Mutates rep, but does not change </a:t>
            </a:r>
            <a:r>
              <a:rPr lang="en-US" sz="2000" i="1" dirty="0" smtClean="0"/>
              <a:t>abstract</a:t>
            </a:r>
            <a:r>
              <a:rPr lang="en-US" sz="2000" dirty="0" smtClean="0"/>
              <a:t> value</a:t>
            </a:r>
          </a:p>
          <a:p>
            <a:pPr lvl="1"/>
            <a:r>
              <a:rPr lang="en-US" sz="2000" i="1" dirty="0" smtClean="0"/>
              <a:t>AF maps both reps to the same abstract value</a:t>
            </a:r>
          </a:p>
          <a:p>
            <a:pPr lvl="2"/>
            <a:r>
              <a:rPr lang="en-US" sz="2000" dirty="0" smtClean="0"/>
              <a:t>Precise reasoning/explanation for “clients can’t tell”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63246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</a:t>
            </a:r>
          </a:p>
        </p:txBody>
      </p:sp>
      <p:sp>
        <p:nvSpPr>
          <p:cNvPr id="5" name="Oval 1029"/>
          <p:cNvSpPr>
            <a:spLocks noChangeArrowheads="1"/>
          </p:cNvSpPr>
          <p:nvPr/>
        </p:nvSpPr>
        <p:spPr bwMode="auto">
          <a:xfrm>
            <a:off x="76962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 dirty="0" smtClean="0">
                <a:latin typeface="Times New Roman" pitchFamily="18" charset="0"/>
              </a:rPr>
              <a:t>r'</a:t>
            </a:r>
            <a:endParaRPr lang="en-US" sz="1600" u="none" dirty="0">
              <a:latin typeface="Times New Roman" pitchFamily="18" charset="0"/>
            </a:endParaRPr>
          </a:p>
        </p:txBody>
      </p:sp>
      <p:sp>
        <p:nvSpPr>
          <p:cNvPr id="6" name="Oval 1030"/>
          <p:cNvSpPr>
            <a:spLocks noChangeArrowheads="1"/>
          </p:cNvSpPr>
          <p:nvPr/>
        </p:nvSpPr>
        <p:spPr bwMode="auto">
          <a:xfrm>
            <a:off x="7010400" y="1981200"/>
            <a:ext cx="457200" cy="457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a</a:t>
            </a:r>
          </a:p>
        </p:txBody>
      </p:sp>
      <p:cxnSp>
        <p:nvCxnSpPr>
          <p:cNvPr id="7" name="AutoShape 1031"/>
          <p:cNvCxnSpPr>
            <a:cxnSpLocks noChangeShapeType="1"/>
            <a:stCxn id="4" idx="0"/>
            <a:endCxn id="6" idx="4"/>
          </p:cNvCxnSpPr>
          <p:nvPr/>
        </p:nvCxnSpPr>
        <p:spPr bwMode="auto">
          <a:xfrm flipV="1">
            <a:off x="65532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8" name="AutoShape 1032"/>
          <p:cNvCxnSpPr>
            <a:cxnSpLocks noChangeShapeType="1"/>
            <a:stCxn id="5" idx="0"/>
            <a:endCxn id="6" idx="4"/>
          </p:cNvCxnSpPr>
          <p:nvPr/>
        </p:nvCxnSpPr>
        <p:spPr bwMode="auto">
          <a:xfrm flipH="1" flipV="1">
            <a:off x="72390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9" name="Text Box 1035"/>
          <p:cNvSpPr txBox="1">
            <a:spLocks noChangeArrowheads="1"/>
          </p:cNvSpPr>
          <p:nvPr/>
        </p:nvSpPr>
        <p:spPr bwMode="auto">
          <a:xfrm>
            <a:off x="7086600" y="3810000"/>
            <a:ext cx="4349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none">
                <a:latin typeface="Times New Roman" pitchFamily="18" charset="0"/>
              </a:rPr>
              <a:t>op</a:t>
            </a:r>
            <a:br>
              <a:rPr lang="en-US" sz="1600" u="none">
                <a:latin typeface="Times New Roman" pitchFamily="18" charset="0"/>
              </a:rPr>
            </a:br>
            <a:r>
              <a:rPr lang="en-US" sz="1600" u="none">
                <a:latin typeface="Times New Roman" pitchFamily="18" charset="0"/>
                <a:sym typeface="Symbol" pitchFamily="18" charset="2"/>
              </a:rPr>
              <a:t></a:t>
            </a:r>
          </a:p>
        </p:txBody>
      </p:sp>
      <p:sp>
        <p:nvSpPr>
          <p:cNvPr id="10" name="Text Box 1038"/>
          <p:cNvSpPr txBox="1">
            <a:spLocks noChangeArrowheads="1"/>
          </p:cNvSpPr>
          <p:nvPr/>
        </p:nvSpPr>
        <p:spPr bwMode="auto">
          <a:xfrm>
            <a:off x="64008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1" name="Text Box 1039"/>
          <p:cNvSpPr txBox="1">
            <a:spLocks noChangeArrowheads="1"/>
          </p:cNvSpPr>
          <p:nvPr/>
        </p:nvSpPr>
        <p:spPr bwMode="auto">
          <a:xfrm>
            <a:off x="76200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64" y="1668877"/>
            <a:ext cx="6611986" cy="457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urved Connector 10"/>
          <p:cNvCxnSpPr/>
          <p:nvPr/>
        </p:nvCxnSpPr>
        <p:spPr>
          <a:xfrm flipV="1">
            <a:off x="2705216" y="2481024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435451" y="2029326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headEnd type="arrow" w="lg" len="lg"/>
            <a:tailEnd type="none" w="lg" len="lg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For any correct operation…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7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9663</TotalTime>
  <Words>852</Words>
  <Application>Microsoft Macintosh PowerPoint</Application>
  <PresentationFormat>On-screen Show (4:3)</PresentationFormat>
  <Paragraphs>167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</vt:lpstr>
      <vt:lpstr>CSE 331 Software Design &amp; Implementation</vt:lpstr>
      <vt:lpstr>Connecting implementations to specs</vt:lpstr>
      <vt:lpstr>Rep inv. constrains structure, not meaning</vt:lpstr>
      <vt:lpstr>Abstraction function:  rep→abstract value</vt:lpstr>
      <vt:lpstr>Abstraction function and insert</vt:lpstr>
      <vt:lpstr>The abstraction function is a function</vt:lpstr>
      <vt:lpstr>Stack AF example</vt:lpstr>
      <vt:lpstr>Benevolent side effects</vt:lpstr>
      <vt:lpstr>PowerPoint Presentation</vt:lpstr>
      <vt:lpstr>Writing an abstraction function</vt:lpstr>
      <vt:lpstr>Data Abstraction: Summary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238</cp:revision>
  <cp:lastPrinted>2013-01-22T01:05:00Z</cp:lastPrinted>
  <dcterms:created xsi:type="dcterms:W3CDTF">2012-01-27T17:46:36Z</dcterms:created>
  <dcterms:modified xsi:type="dcterms:W3CDTF">2017-04-11T22:04:56Z</dcterms:modified>
</cp:coreProperties>
</file>