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77" r:id="rId3"/>
    <p:sldId id="355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56" r:id="rId12"/>
    <p:sldId id="390" r:id="rId13"/>
    <p:sldId id="391" r:id="rId14"/>
    <p:sldId id="392" r:id="rId15"/>
    <p:sldId id="385" r:id="rId16"/>
    <p:sldId id="386" r:id="rId17"/>
    <p:sldId id="387" r:id="rId18"/>
    <p:sldId id="388" r:id="rId19"/>
    <p:sldId id="389" r:id="rId20"/>
    <p:sldId id="393" r:id="rId21"/>
    <p:sldId id="394" r:id="rId22"/>
    <p:sldId id="395" r:id="rId23"/>
    <p:sldId id="397" r:id="rId24"/>
    <p:sldId id="396" r:id="rId25"/>
    <p:sldId id="398" r:id="rId26"/>
    <p:sldId id="399" r:id="rId27"/>
    <p:sldId id="400" r:id="rId28"/>
    <p:sldId id="401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9" d="100"/>
          <a:sy n="119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2017</a:t>
            </a:r>
            <a:endParaRPr lang="en-US" dirty="0"/>
          </a:p>
          <a:p>
            <a:r>
              <a:rPr lang="en-US" dirty="0"/>
              <a:t>Representation </a:t>
            </a:r>
            <a:r>
              <a:rPr lang="en-US" dirty="0" smtClean="0"/>
              <a:t>Invariants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2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Real-world </a:t>
            </a:r>
            <a:r>
              <a:rPr lang="en-US" sz="2000" dirty="0"/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b</a:t>
            </a:r>
            <a:r>
              <a:rPr lang="en-US" sz="2000" dirty="0" smtClean="0"/>
              <a:t>alance </a:t>
            </a:r>
            <a:r>
              <a:rPr lang="en-US" sz="2000" dirty="0">
                <a:cs typeface="Times New Roman" pitchFamily="18" charset="0"/>
              </a:rPr>
              <a:t>≥ 0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b</a:t>
            </a:r>
            <a:r>
              <a:rPr lang="en-US" sz="2000" dirty="0" smtClean="0">
                <a:cs typeface="Times New Roman" pitchFamily="18" charset="0"/>
              </a:rPr>
              <a:t>alance </a:t>
            </a:r>
            <a:r>
              <a:rPr lang="en-US" sz="2000" dirty="0">
                <a:cs typeface="Times New Roman" pitchFamily="18" charset="0"/>
              </a:rPr>
              <a:t>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>
                <a:cs typeface="Times New Roman" pitchFamily="18" charset="0"/>
              </a:rPr>
              <a:t>Implementation-related </a:t>
            </a:r>
            <a:r>
              <a:rPr lang="en-US" sz="2000" dirty="0">
                <a:cs typeface="Times New Roman" pitchFamily="18" charset="0"/>
              </a:rPr>
              <a:t>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t</a:t>
            </a:r>
            <a:r>
              <a:rPr lang="en-US" sz="2000" dirty="0" smtClean="0">
                <a:cs typeface="Times New Roman" pitchFamily="18" charset="0"/>
              </a:rPr>
              <a:t>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cs typeface="Times New Roman" pitchFamily="18" charset="0"/>
              </a:rPr>
              <a:t>No </a:t>
            </a:r>
            <a:r>
              <a:rPr lang="en-US" sz="2000" dirty="0">
                <a:cs typeface="Times New Roman" pitchFamily="18" charset="0"/>
              </a:rPr>
              <a:t>nulls in transactions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Should code check that the rep invariant holds?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Yes, if it’s inexpensive [depends on the invariant]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Yes, for debugging </a:t>
            </a:r>
            <a:r>
              <a:rPr lang="en-US" sz="2000" dirty="0"/>
              <a:t>[</a:t>
            </a:r>
            <a:r>
              <a:rPr lang="en-US" sz="2000" dirty="0" smtClean="0"/>
              <a:t>even when it’s expensive</a:t>
            </a:r>
            <a:r>
              <a:rPr lang="en-US" sz="2000" dirty="0"/>
              <a:t>]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Often hard to justify turning the checking off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Some private methods need not check  (Why?)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 great debugging technique:</a:t>
            </a:r>
          </a:p>
          <a:p>
            <a:pPr marL="457200" lvl="1" indent="0">
              <a:buNone/>
            </a:pPr>
            <a:r>
              <a:rPr lang="en-US" sz="2000" i="1" dirty="0" smtClean="0"/>
              <a:t>Design your code to catch bugs by implementing and using rep-invariant checking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(could guarantee it with a finally block)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i="1" dirty="0" smtClean="0"/>
              <a:t>defensive </a:t>
            </a:r>
            <a:r>
              <a:rPr lang="en-US" i="1" dirty="0"/>
              <a:t>p</a:t>
            </a:r>
            <a:r>
              <a:rPr lang="en-US" i="1" dirty="0" smtClean="0"/>
              <a:t>rogramming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Assume that you will make mistakes</a:t>
            </a:r>
          </a:p>
          <a:p>
            <a:endParaRPr lang="en-US" sz="1000" dirty="0" smtClean="0"/>
          </a:p>
          <a:p>
            <a:r>
              <a:rPr lang="en-US" sz="2000" dirty="0" smtClean="0"/>
              <a:t>Write and incorporate code designed to catch them</a:t>
            </a:r>
          </a:p>
          <a:p>
            <a:pPr lvl="1"/>
            <a:r>
              <a:rPr lang="en-US" sz="2000" dirty="0" smtClean="0"/>
              <a:t>On entry: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preconditions</a:t>
            </a:r>
          </a:p>
          <a:p>
            <a:pPr lvl="1"/>
            <a:r>
              <a:rPr lang="en-US" sz="2000" dirty="0" smtClean="0"/>
              <a:t>On exit:</a:t>
            </a:r>
          </a:p>
          <a:p>
            <a:pPr lvl="2"/>
            <a:r>
              <a:rPr lang="en-US" sz="2000" dirty="0" smtClean="0"/>
              <a:t>Check rep invariant</a:t>
            </a:r>
          </a:p>
          <a:p>
            <a:pPr lvl="2"/>
            <a:r>
              <a:rPr lang="en-US" sz="2000" dirty="0" smtClean="0"/>
              <a:t>Check </a:t>
            </a:r>
            <a:r>
              <a:rPr lang="en-US" sz="2000" dirty="0" err="1" smtClean="0"/>
              <a:t>postconditions</a:t>
            </a:r>
            <a:endParaRPr lang="en-US" sz="2000" dirty="0" smtClean="0"/>
          </a:p>
          <a:p>
            <a:pPr lvl="2"/>
            <a:endParaRPr lang="en-US" sz="1000" dirty="0" smtClean="0"/>
          </a:p>
          <a:p>
            <a:r>
              <a:rPr lang="en-US" sz="2000" dirty="0" smtClean="0"/>
              <a:t>Checking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discover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errors</a:t>
            </a:r>
          </a:p>
          <a:p>
            <a:endParaRPr lang="en-US" sz="1000" dirty="0" smtClean="0"/>
          </a:p>
          <a:p>
            <a:r>
              <a:rPr lang="en-US" sz="2000" dirty="0" smtClean="0"/>
              <a:t>Reasoning about the rep invariant helps you </a:t>
            </a:r>
            <a:r>
              <a:rPr lang="en-US" sz="2000" i="1" dirty="0" smtClean="0">
                <a:solidFill>
                  <a:srgbClr val="0000FF"/>
                </a:solidFill>
              </a:rPr>
              <a:t>avoid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5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Consider adding the following method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Consider this implementation:</a:t>
            </a:r>
          </a:p>
          <a:p>
            <a:pPr marL="0" indent="0">
              <a:buNone/>
            </a:pPr>
            <a:endParaRPr lang="en-US" sz="600" dirty="0" smtClean="0"/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Does the implementation of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sz="2000" dirty="0" smtClean="0"/>
              <a:t>Kind of, sort of, not really….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Consider this client code (outside the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 smtClean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(’a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Representation exposure </a:t>
            </a:r>
            <a:r>
              <a:rPr lang="en-US" sz="2000" dirty="0" smtClean="0"/>
              <a:t>is external access to the rep</a:t>
            </a:r>
          </a:p>
          <a:p>
            <a:endParaRPr lang="en-US" sz="1000" dirty="0" smtClean="0"/>
          </a:p>
          <a:p>
            <a:r>
              <a:rPr lang="en-US" sz="2000" dirty="0" smtClean="0"/>
              <a:t>Representation exposure is almost always </a:t>
            </a:r>
            <a:r>
              <a:rPr lang="en-US" sz="2000" b="1" dirty="0" smtClean="0">
                <a:solidFill>
                  <a:srgbClr val="C00000"/>
                </a:solidFill>
                <a:latin typeface="Stencil"/>
                <a:cs typeface="Stencil"/>
              </a:rPr>
              <a:t>evil</a:t>
            </a:r>
          </a:p>
          <a:p>
            <a:pPr lvl="1"/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big deal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</a:t>
            </a:r>
            <a:r>
              <a:rPr lang="en-US" sz="2000" b="1" i="1" dirty="0" smtClean="0">
                <a:solidFill>
                  <a:schemeClr val="accent2"/>
                </a:solidFill>
                <a:latin typeface="Stencil Std"/>
                <a:cs typeface="Stencil Std"/>
              </a:rPr>
              <a:t>a common bug</a:t>
            </a:r>
            <a:r>
              <a:rPr lang="en-US" sz="2000" i="1" dirty="0" smtClean="0">
                <a:solidFill>
                  <a:schemeClr val="accent2"/>
                </a:solidFill>
                <a:latin typeface="Stencil Std"/>
                <a:cs typeface="Stencil Std"/>
              </a:rPr>
              <a:t>, you now have a name for it!</a:t>
            </a:r>
          </a:p>
          <a:p>
            <a:pPr lvl="1"/>
            <a:endParaRPr lang="en-US" sz="1000" i="1" dirty="0" smtClean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 smtClean="0"/>
              <a:t>If you do it, document how and why</a:t>
            </a:r>
          </a:p>
          <a:p>
            <a:pPr lvl="1"/>
            <a:r>
              <a:rPr lang="en-US" sz="2000" dirty="0" smtClean="0"/>
              <a:t>And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4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first step for getting help is to recognize you have a problem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Understand</a:t>
            </a:r>
            <a:r>
              <a:rPr lang="en-US" sz="2000" dirty="0" smtClean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Design</a:t>
            </a:r>
            <a:r>
              <a:rPr lang="en-US" sz="2000" dirty="0" smtClean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 smtClean="0">
                <a:sym typeface="Wingdings" panose="05000000000000000000" pitchFamily="2" charset="2"/>
              </a:rPr>
              <a:t>fix</a:t>
            </a:r>
            <a:r>
              <a:rPr lang="en-US" sz="2000" dirty="0" smtClean="0">
                <a:sym typeface="Wingdings" panose="05000000000000000000" pitchFamily="2" charset="2"/>
              </a:rPr>
              <a:t> your bugs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i="1" dirty="0" smtClean="0">
                <a:sym typeface="Wingdings" panose="05000000000000000000" pitchFamily="2" charset="2"/>
              </a:rPr>
              <a:t>Test</a:t>
            </a:r>
            <a:r>
              <a:rPr lang="en-US" sz="2000" dirty="0" smtClean="0">
                <a:sym typeface="Wingdings" panose="05000000000000000000" pitchFamily="2" charset="2"/>
              </a:rPr>
              <a:t> for it with </a:t>
            </a:r>
            <a:r>
              <a:rPr lang="en-US" sz="2000" i="1" dirty="0" smtClean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9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Making fields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suffice to prevent rep exposure</a:t>
            </a:r>
          </a:p>
          <a:p>
            <a:pPr lvl="1"/>
            <a:r>
              <a:rPr lang="en-US" sz="2000" dirty="0" smtClean="0"/>
              <a:t>See our example</a:t>
            </a:r>
          </a:p>
          <a:p>
            <a:pPr lvl="1"/>
            <a:r>
              <a:rPr lang="en-US" sz="2000" dirty="0" smtClean="0"/>
              <a:t>Issue is </a:t>
            </a:r>
            <a:r>
              <a:rPr lang="en-US" sz="2000" b="1" i="1" dirty="0" smtClean="0">
                <a:solidFill>
                  <a:schemeClr val="accent2"/>
                </a:solidFill>
              </a:rPr>
              <a:t>aliasing of mutable data inside and outside the abstraction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 smtClean="0"/>
              <a:t>fields</a:t>
            </a:r>
          </a:p>
          <a:p>
            <a:r>
              <a:rPr lang="en-US" sz="2000" dirty="0" smtClean="0"/>
              <a:t>Two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30962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4575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7908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2487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40677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7544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6322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40868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3916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6675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7524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3523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2835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8838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30962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3440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make </a:t>
            </a:r>
            <a:r>
              <a:rPr lang="en-US" sz="2000" dirty="0" smtClean="0">
                <a:solidFill>
                  <a:schemeClr val="accent2"/>
                </a:solidFill>
              </a:rPr>
              <a:t>copies</a:t>
            </a:r>
            <a:r>
              <a:rPr lang="en-US" sz="2000" dirty="0" smtClean="0"/>
              <a:t> of all data that cross the abstraction barrier</a:t>
            </a:r>
          </a:p>
          <a:p>
            <a:pPr lvl="1"/>
            <a:r>
              <a:rPr lang="en-US" sz="2000" dirty="0" smtClean="0"/>
              <a:t>Copy in [parameters that become part of the implementation]</a:t>
            </a:r>
          </a:p>
          <a:p>
            <a:pPr lvl="1"/>
            <a:r>
              <a:rPr lang="en-US" sz="2000" dirty="0" smtClean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of copying (assume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collection of procedural </a:t>
            </a:r>
            <a:r>
              <a:rPr lang="en-US" sz="2000" i="1" dirty="0" smtClean="0"/>
              <a:t>abstractions</a:t>
            </a:r>
          </a:p>
          <a:p>
            <a:pPr lvl="1"/>
            <a:r>
              <a:rPr lang="en-US" sz="2000" dirty="0" smtClean="0"/>
              <a:t>Not a collection of procedures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Together, these procedural abstractions provide some </a:t>
            </a:r>
            <a:r>
              <a:rPr lang="en-US" sz="2000" i="1" dirty="0" smtClean="0"/>
              <a:t>set of values</a:t>
            </a:r>
          </a:p>
          <a:p>
            <a:pPr marL="457200" lvl="1" indent="0">
              <a:buNone/>
            </a:pPr>
            <a:r>
              <a:rPr lang="en-US" sz="2000" b="1" i="1" dirty="0" smtClean="0"/>
              <a:t>All</a:t>
            </a:r>
            <a:r>
              <a:rPr lang="en-US" sz="2000" dirty="0" smtClean="0"/>
              <a:t> the ways of directly using that set of values</a:t>
            </a:r>
          </a:p>
          <a:p>
            <a:pPr lvl="1"/>
            <a:r>
              <a:rPr lang="en-US" sz="2000" dirty="0" smtClean="0"/>
              <a:t>Creating</a:t>
            </a:r>
          </a:p>
          <a:p>
            <a:pPr lvl="1"/>
            <a:r>
              <a:rPr lang="en-US" sz="2000" dirty="0" smtClean="0"/>
              <a:t>Manipulating</a:t>
            </a:r>
          </a:p>
          <a:p>
            <a:pPr lvl="1"/>
            <a:r>
              <a:rPr lang="en-US" sz="2000" dirty="0" smtClean="0"/>
              <a:t>Observing</a:t>
            </a:r>
          </a:p>
          <a:p>
            <a:endParaRPr lang="en-US" sz="2000" dirty="0" smtClean="0"/>
          </a:p>
          <a:p>
            <a:r>
              <a:rPr lang="en-US" sz="2000" dirty="0" smtClean="0"/>
              <a:t>Creators and producers:  make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 change the value (but don’t affect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Observers:  allow one to distinguish different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“Shallow” copying is not enough</a:t>
            </a:r>
          </a:p>
          <a:p>
            <a:pPr lvl="1"/>
            <a:r>
              <a:rPr lang="en-US" sz="2000" dirty="0" smtClean="0"/>
              <a:t>Prevent any aliasing to mutable data inside/outside abstraction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What’s the bug </a:t>
            </a:r>
            <a:r>
              <a:rPr lang="en-US" sz="2000" dirty="0"/>
              <a:t>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</a:t>
            </a:r>
            <a:r>
              <a:rPr lang="en-US" sz="2000" dirty="0" smtClean="0"/>
              <a:t>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PointSet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List&lt;Point&gt;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List&lt;Point&gt;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&lt;Point&gt;(points);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Not in example: Also need deep copying on “copy in”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45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rep exposure (way #2)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way to avoid rep exposure is to exploit the </a:t>
            </a:r>
            <a:r>
              <a:rPr lang="en-US" sz="2000" dirty="0" smtClean="0">
                <a:solidFill>
                  <a:schemeClr val="accent2"/>
                </a:solidFill>
              </a:rPr>
              <a:t>immutability</a:t>
            </a:r>
            <a:r>
              <a:rPr lang="en-US" sz="2000" dirty="0" smtClean="0"/>
              <a:t> of (other) ADTs the implementation uses</a:t>
            </a:r>
          </a:p>
          <a:p>
            <a:pPr lvl="1"/>
            <a:r>
              <a:rPr lang="en-US" sz="2000" dirty="0" smtClean="0"/>
              <a:t>Aliasing is no problem if nobody can change data</a:t>
            </a:r>
          </a:p>
          <a:p>
            <a:pPr lvl="2"/>
            <a:r>
              <a:rPr lang="en-US" sz="2000" dirty="0" smtClean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Examples 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is an </a:t>
            </a:r>
            <a:r>
              <a:rPr lang="en-US" sz="2000" i="1" dirty="0" smtClean="0"/>
              <a:t>immutable</a:t>
            </a:r>
            <a:r>
              <a:rPr lang="en-US" sz="2000" dirty="0" smtClean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private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Line(Point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public Point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return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[not] immutability?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Several advantages of immutability</a:t>
            </a:r>
          </a:p>
          <a:p>
            <a:pPr lvl="1"/>
            <a:r>
              <a:rPr lang="en-US" sz="2000" dirty="0" smtClean="0"/>
              <a:t>Aliasing does not matter</a:t>
            </a:r>
          </a:p>
          <a:p>
            <a:pPr lvl="1"/>
            <a:r>
              <a:rPr lang="en-US" sz="2000" dirty="0"/>
              <a:t>No need to make copies with identical </a:t>
            </a:r>
            <a:r>
              <a:rPr lang="en-US" sz="2000" dirty="0" smtClean="0"/>
              <a:t>contents</a:t>
            </a:r>
          </a:p>
          <a:p>
            <a:pPr lvl="1"/>
            <a:r>
              <a:rPr lang="en-US" sz="2000" dirty="0" smtClean="0"/>
              <a:t>Rep invariants cannot be broken</a:t>
            </a:r>
          </a:p>
          <a:p>
            <a:pPr lvl="1"/>
            <a:r>
              <a:rPr lang="en-US" sz="2000" dirty="0" smtClean="0"/>
              <a:t>See CSE341 for more!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Does require different designs (e.g.,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 smtClean="0"/>
              <a:t> immutable)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e.x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e.y+deltaY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endParaRPr lang="en-US" sz="1000" dirty="0" smtClean="0"/>
          </a:p>
          <a:p>
            <a:r>
              <a:rPr lang="en-US" sz="2000" dirty="0" smtClean="0"/>
              <a:t>Immutable classes in Java libraries 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sz="2000" dirty="0" smtClean="0"/>
              <a:t>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2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Deepness, </a:t>
            </a:r>
            <a:r>
              <a:rPr lang="en-US" dirty="0" err="1" smtClean="0"/>
              <a:t>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An immutable ADT must be immutable “all the way down”</a:t>
            </a:r>
          </a:p>
          <a:p>
            <a:pPr lvl="1"/>
            <a:r>
              <a:rPr lang="en-US" sz="2000" dirty="0" smtClean="0"/>
              <a:t>No references </a:t>
            </a:r>
            <a:r>
              <a:rPr lang="en-US" sz="2000" i="1" dirty="0" smtClean="0"/>
              <a:t>reachable</a:t>
            </a:r>
            <a:r>
              <a:rPr lang="en-US" sz="2000" dirty="0" smtClean="0"/>
              <a:t> to data that may be mutated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 combining our two ways to avoid rep exposure:</a:t>
            </a:r>
          </a:p>
          <a:p>
            <a:pPr lvl="1"/>
            <a:r>
              <a:rPr lang="en-US" sz="2000" dirty="0" smtClean="0"/>
              <a:t>Must copy-in, copy-out “all the way down” to immutable parts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1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Recall our initial rep-exposure example: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dups</a:t>
            </a:r>
          </a:p>
          <a:p>
            <a:pPr marL="0" lvl="1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…;</a:t>
            </a:r>
          </a:p>
          <a:p>
            <a:pPr marL="0" lvl="1" indent="0">
              <a:buNone/>
            </a:pPr>
            <a:endParaRPr lang="en-US" sz="1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4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 smtClean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 smtClean="0"/>
              <a:t>Returns </a:t>
            </a:r>
            <a:r>
              <a:rPr lang="en-US" sz="2000" i="1" dirty="0"/>
              <a:t>an unmodifiable view of the specified list. This method allows modules to provide users with "read-only" access to internal lists. Query operations on the returned list "read through" to the specified list, and attempts to modify the returned </a:t>
            </a:r>
            <a:r>
              <a:rPr lang="en-US" sz="2000" i="1" dirty="0" smtClean="0"/>
              <a:t>list… </a:t>
            </a:r>
            <a:r>
              <a:rPr lang="en-US" sz="2000" i="1" dirty="0"/>
              <a:t>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4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version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&lt;Character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 smtClean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 smtClean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 smtClean="0">
                <a:latin typeface="+mj-lt"/>
                <a:cs typeface="Courier New" pitchFamily="49" charset="0"/>
              </a:rPr>
              <a:t>So they cannot break the rep invariant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 smtClean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104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The two implementations do not do the same thing!</a:t>
            </a:r>
          </a:p>
          <a:p>
            <a:pPr lvl="1"/>
            <a:r>
              <a:rPr lang="en-US" sz="2000" dirty="0" smtClean="0"/>
              <a:t>Both avoid allowing clients to break the rep invariant</a:t>
            </a:r>
          </a:p>
          <a:p>
            <a:pPr lvl="1"/>
            <a:r>
              <a:rPr lang="en-US" sz="2000" dirty="0" smtClean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  But consider: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Version 2 is </a:t>
            </a:r>
            <a:r>
              <a:rPr lang="en-US" sz="2000" i="1" dirty="0" smtClean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“returns a fresh mutable list containing the elements in the set           </a:t>
            </a:r>
            <a:r>
              <a:rPr lang="en-US" sz="2000" i="1" dirty="0" smtClean="0"/>
              <a:t>at the time of the call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r>
              <a:rPr lang="en-US" sz="2000" dirty="0" smtClean="0"/>
              <a:t>versus</a:t>
            </a:r>
          </a:p>
          <a:p>
            <a:pPr marL="0" indent="0" algn="ctr">
              <a:buNone/>
            </a:pPr>
            <a:r>
              <a:rPr lang="en-US" sz="2000" dirty="0" smtClean="0"/>
              <a:t>“returns read-only access to a list that the ADT                        </a:t>
            </a:r>
            <a:r>
              <a:rPr lang="en-US" sz="2000" i="1" dirty="0" smtClean="0"/>
              <a:t>continues to update to hold the current elements in the set</a:t>
            </a:r>
            <a:r>
              <a:rPr lang="en-US" sz="2000" dirty="0" smtClean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</a:t>
            </a:r>
            <a:r>
              <a:rPr lang="en-US" sz="2000" dirty="0" smtClean="0"/>
              <a:t>  “returns a list containing the current set elements.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i="1" dirty="0" smtClean="0"/>
              <a:t>Behavior is unspecified (!) if</a:t>
            </a:r>
            <a:r>
              <a:rPr lang="en-US" sz="2000" dirty="0" smtClean="0"/>
              <a:t> client attempts to mutate the list or </a:t>
            </a:r>
            <a:br>
              <a:rPr lang="en-US" sz="2000" dirty="0" smtClean="0"/>
            </a:br>
            <a:r>
              <a:rPr lang="en-US" sz="2000" dirty="0" smtClean="0"/>
              <a:t>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Also note: Version 2’s spec also makes changing the rep later harder</a:t>
            </a:r>
          </a:p>
          <a:p>
            <a:pPr lvl="1"/>
            <a:r>
              <a:rPr lang="en-US" sz="2000" dirty="0" smtClean="0"/>
              <a:t>Only “simple” to implement with rep 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ADTs and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r>
              <a:rPr lang="en-US" sz="2000" dirty="0" smtClean="0"/>
              <a:t>So far, we have only specified ADTs</a:t>
            </a:r>
          </a:p>
          <a:p>
            <a:pPr lvl="1"/>
            <a:r>
              <a:rPr lang="en-US" sz="2000" dirty="0" smtClean="0"/>
              <a:t>Specification makes no reference to the implementation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Of course, we need [guidelines for how] to implement ADTs</a:t>
            </a:r>
          </a:p>
          <a:p>
            <a:endParaRPr lang="en-US" sz="2000" dirty="0"/>
          </a:p>
          <a:p>
            <a:r>
              <a:rPr lang="en-US" sz="2000" dirty="0" smtClean="0"/>
              <a:t>Of course, we need [guidelines for how] to ensure our implementations satisfy our specifications</a:t>
            </a:r>
          </a:p>
          <a:p>
            <a:endParaRPr lang="en-US" sz="2000" dirty="0"/>
          </a:p>
          <a:p>
            <a:r>
              <a:rPr lang="en-US" sz="2000" dirty="0" smtClean="0"/>
              <a:t>Two intellectual tools are really helpful…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implement a data abstraction:</a:t>
            </a:r>
          </a:p>
          <a:p>
            <a:pPr lvl="1"/>
            <a:r>
              <a:rPr lang="en-US" sz="2000" dirty="0" smtClean="0"/>
              <a:t>Select the representation of instances, “</a:t>
            </a:r>
            <a:r>
              <a:rPr lang="en-US" sz="2000" i="1" dirty="0" smtClean="0">
                <a:solidFill>
                  <a:schemeClr val="accent6"/>
                </a:solidFill>
              </a:rPr>
              <a:t>the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chemeClr val="accent6"/>
                </a:solidFill>
              </a:rPr>
              <a:t>rep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In Java, typically instances of some class you define</a:t>
            </a:r>
          </a:p>
          <a:p>
            <a:pPr lvl="1"/>
            <a:r>
              <a:rPr lang="en-US" sz="2000" dirty="0" smtClean="0"/>
              <a:t>Implement operations in terms of that rep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Choose a representation so that:</a:t>
            </a:r>
          </a:p>
          <a:p>
            <a:pPr lvl="1"/>
            <a:r>
              <a:rPr lang="en-US" sz="2000" dirty="0" smtClean="0"/>
              <a:t>It is possible to implement required operations</a:t>
            </a:r>
          </a:p>
          <a:p>
            <a:pPr lvl="1"/>
            <a:r>
              <a:rPr lang="en-US" sz="2000" dirty="0" smtClean="0"/>
              <a:t>The most frequently used operations are efficient</a:t>
            </a:r>
          </a:p>
          <a:p>
            <a:pPr lvl="2"/>
            <a:r>
              <a:rPr lang="en-US" sz="2000" dirty="0" smtClean="0"/>
              <a:t>But which will these be?</a:t>
            </a:r>
          </a:p>
          <a:p>
            <a:pPr lvl="2"/>
            <a:r>
              <a:rPr lang="en-US" sz="2000" dirty="0" smtClean="0"/>
              <a:t>Abstraction allows the rep to change later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8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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this)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@return: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cardinality of this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7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implementation: Is it right?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4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334000" cy="286232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Character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"wrong");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("right");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5638800"/>
            <a:ext cx="28200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2"/>
                </a:solidFill>
                <a:latin typeface="+mj-lt"/>
              </a:rPr>
              <a:t>Where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is the error?</a:t>
            </a:r>
            <a:endParaRPr lang="en-US" dirty="0"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3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Answer this and you know what to fix</a:t>
            </a:r>
          </a:p>
          <a:p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remove all occurrences?</a:t>
            </a:r>
          </a:p>
          <a:p>
            <a:pPr lvl="1"/>
            <a:endParaRPr lang="en-US" sz="2000" dirty="0" smtClean="0"/>
          </a:p>
          <a:p>
            <a:r>
              <a:rPr lang="en-US" sz="2000" i="1" dirty="0" smtClean="0"/>
              <a:t>Perhaps</a:t>
            </a:r>
            <a:r>
              <a:rPr lang="en-US" sz="2000" dirty="0" smtClean="0"/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  is wrong</a:t>
            </a:r>
          </a:p>
          <a:p>
            <a:pPr lvl="1"/>
            <a:r>
              <a:rPr lang="en-US" sz="2000" dirty="0" smtClean="0"/>
              <a:t>Should not insert a character that is already there?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How can we know?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accent2"/>
                </a:solidFill>
              </a:rPr>
              <a:t>representation invariant </a:t>
            </a:r>
            <a:r>
              <a:rPr lang="en-US" sz="2000" dirty="0" smtClean="0"/>
              <a:t>tells us</a:t>
            </a:r>
          </a:p>
          <a:p>
            <a:pPr lvl="1"/>
            <a:r>
              <a:rPr lang="en-US" sz="2000" dirty="0" smtClean="0"/>
              <a:t>If it’s “our code”, this is how we document our choice for “the right answer”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Defines data structure well-</a:t>
            </a:r>
            <a:r>
              <a:rPr lang="en-US" sz="2000" dirty="0" err="1" smtClean="0"/>
              <a:t>formedness</a:t>
            </a:r>
            <a:endParaRPr lang="en-US" sz="2000" dirty="0" smtClean="0"/>
          </a:p>
          <a:p>
            <a:r>
              <a:rPr lang="en-US" sz="2000" dirty="0" smtClean="0"/>
              <a:t>Must hold before and after every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dirty="0"/>
              <a:t> </a:t>
            </a:r>
            <a:r>
              <a:rPr lang="en-US" sz="2000" dirty="0" smtClean="0"/>
              <a:t>operation</a:t>
            </a:r>
          </a:p>
          <a:p>
            <a:r>
              <a:rPr lang="en-US" sz="2000" dirty="0" smtClean="0"/>
              <a:t>Operations (methods) may depend on it</a:t>
            </a:r>
          </a:p>
          <a:p>
            <a:r>
              <a:rPr lang="en-US" sz="2000" dirty="0" smtClean="0"/>
              <a:t>Write it like this: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//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private List&lt;Character&gt;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…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Or, more 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  <a:sym typeface="Symbol" pitchFamily="18" charset="2"/>
              </a:rPr>
              <a:t>    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8759</TotalTime>
  <Words>2274</Words>
  <Application>Microsoft Macintosh PowerPoint</Application>
  <PresentationFormat>On-screen Show (4:3)</PresentationFormat>
  <Paragraphs>436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A data abstraction is defined by a specification</vt:lpstr>
      <vt:lpstr>ADTs and specifications</vt:lpstr>
      <vt:lpstr>Connecting implementations to specs</vt:lpstr>
      <vt:lpstr>Implementing a Data Abstraction (ADT)</vt:lpstr>
      <vt:lpstr>Example: CharSet Abstraction</vt:lpstr>
      <vt:lpstr>An implementation: Is it right?</vt:lpstr>
      <vt:lpstr>Where Is the Error?</vt:lpstr>
      <vt:lpstr>The representation invariant</vt:lpstr>
      <vt:lpstr>Now we can locate the error</vt:lpstr>
      <vt:lpstr>Another example</vt:lpstr>
      <vt:lpstr>Checking rep invariants</vt:lpstr>
      <vt:lpstr>Checking the rep invariant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Need deep copying</vt:lpstr>
      <vt:lpstr>Avoiding rep exposure (way #2)</vt:lpstr>
      <vt:lpstr>Why [not] immutability?</vt:lpstr>
      <vt:lpstr>Deepness, redux</vt:lpstr>
      <vt:lpstr>Back to getElts</vt:lpstr>
      <vt:lpstr>An alternative</vt:lpstr>
      <vt:lpstr>The good news</vt:lpstr>
      <vt:lpstr>The bad news</vt:lpstr>
      <vt:lpstr>Different specifications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226</cp:revision>
  <cp:lastPrinted>2013-01-22T01:05:00Z</cp:lastPrinted>
  <dcterms:created xsi:type="dcterms:W3CDTF">2012-01-27T17:46:36Z</dcterms:created>
  <dcterms:modified xsi:type="dcterms:W3CDTF">2017-04-11T22:04:27Z</dcterms:modified>
</cp:coreProperties>
</file>