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85" r:id="rId2"/>
    <p:sldId id="293" r:id="rId3"/>
    <p:sldId id="298" r:id="rId4"/>
    <p:sldId id="286" r:id="rId5"/>
    <p:sldId id="305" r:id="rId6"/>
    <p:sldId id="299" r:id="rId7"/>
    <p:sldId id="300" r:id="rId8"/>
    <p:sldId id="311" r:id="rId9"/>
    <p:sldId id="309" r:id="rId10"/>
    <p:sldId id="301" r:id="rId11"/>
    <p:sldId id="310" r:id="rId12"/>
    <p:sldId id="304" r:id="rId13"/>
    <p:sldId id="303" r:id="rId14"/>
    <p:sldId id="306" r:id="rId15"/>
    <p:sldId id="296" r:id="rId16"/>
    <p:sldId id="287" r:id="rId17"/>
    <p:sldId id="288" r:id="rId18"/>
    <p:sldId id="289" r:id="rId19"/>
    <p:sldId id="316" r:id="rId20"/>
    <p:sldId id="290" r:id="rId21"/>
    <p:sldId id="291" r:id="rId22"/>
    <p:sldId id="294" r:id="rId23"/>
    <p:sldId id="295" r:id="rId24"/>
    <p:sldId id="314" r:id="rId25"/>
    <p:sldId id="312" r:id="rId26"/>
    <p:sldId id="313" r:id="rId27"/>
    <p:sldId id="315" r:id="rId28"/>
  </p:sldIdLst>
  <p:sldSz cx="9144000" cy="6858000" type="screen4x3"/>
  <p:notesSz cx="6934200" cy="9220200"/>
  <p:custDataLst>
    <p:tags r:id="rId32"/>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66"/>
    <a:srgbClr val="800080"/>
    <a:srgbClr val="FFFF00"/>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86391" autoAdjust="0"/>
  </p:normalViewPr>
  <p:slideViewPr>
    <p:cSldViewPr>
      <p:cViewPr varScale="1">
        <p:scale>
          <a:sx n="122" d="100"/>
          <a:sy n="122" d="100"/>
        </p:scale>
        <p:origin x="-1064"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86"/>
    </p:cViewPr>
  </p:sorterViewPr>
  <p:notesViewPr>
    <p:cSldViewPr>
      <p:cViewPr varScale="1">
        <p:scale>
          <a:sx n="82" d="100"/>
          <a:sy n="82" d="100"/>
        </p:scale>
        <p:origin x="-1944" y="-10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tags" Target="tags/tag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a:t>
            </a:r>
            <a:r>
              <a:rPr lang="en-US" dirty="0" smtClean="0"/>
              <a:t>331 17sp</a:t>
            </a:r>
            <a:endParaRPr lang="en-US" dirty="0"/>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smtClean="0"/>
              <a:t>01-</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2</a:t>
            </a:fld>
            <a:endParaRPr lang="en-US"/>
          </a:p>
        </p:txBody>
      </p:sp>
    </p:spTree>
    <p:extLst>
      <p:ext uri="{BB962C8B-B14F-4D97-AF65-F5344CB8AC3E}">
        <p14:creationId xmlns:p14="http://schemas.microsoft.com/office/powerpoint/2010/main" val="1641039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9</a:t>
            </a:fld>
            <a:endParaRPr lang="en-US"/>
          </a:p>
        </p:txBody>
      </p:sp>
    </p:spTree>
    <p:extLst>
      <p:ext uri="{BB962C8B-B14F-4D97-AF65-F5344CB8AC3E}">
        <p14:creationId xmlns:p14="http://schemas.microsoft.com/office/powerpoint/2010/main" val="1689813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12</a:t>
            </a:fld>
            <a:endParaRPr lang="en-US"/>
          </a:p>
        </p:txBody>
      </p:sp>
    </p:spTree>
    <p:extLst>
      <p:ext uri="{BB962C8B-B14F-4D97-AF65-F5344CB8AC3E}">
        <p14:creationId xmlns:p14="http://schemas.microsoft.com/office/powerpoint/2010/main" val="238771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20</a:t>
            </a:fld>
            <a:endParaRPr lang="en-US"/>
          </a:p>
        </p:txBody>
      </p:sp>
    </p:spTree>
    <p:extLst>
      <p:ext uri="{BB962C8B-B14F-4D97-AF65-F5344CB8AC3E}">
        <p14:creationId xmlns:p14="http://schemas.microsoft.com/office/powerpoint/2010/main" val="1371136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smtClean="0"/>
              <a:t>UW CSE 331 Spring 2017</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UW CSE 331 Spring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smtClean="0"/>
              <a:t>UW CSE 331 Spring 2017</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tags" Target="../tags/tag3.xml"/><Relationship Id="rId3"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331</a:t>
            </a:r>
            <a:br>
              <a:rPr lang="en-US" dirty="0" smtClean="0"/>
            </a:br>
            <a:r>
              <a:rPr lang="en-US" dirty="0" smtClean="0"/>
              <a:t>Software Design &amp; Implementation</a:t>
            </a:r>
            <a:endParaRPr lang="en-US" dirty="0"/>
          </a:p>
        </p:txBody>
      </p:sp>
      <p:sp>
        <p:nvSpPr>
          <p:cNvPr id="3" name="Subtitle 2"/>
          <p:cNvSpPr>
            <a:spLocks noGrp="1"/>
          </p:cNvSpPr>
          <p:nvPr>
            <p:ph type="subTitle" idx="1"/>
          </p:nvPr>
        </p:nvSpPr>
        <p:spPr>
          <a:xfrm>
            <a:off x="533400" y="3886200"/>
            <a:ext cx="8001000" cy="1752600"/>
          </a:xfrm>
        </p:spPr>
        <p:txBody>
          <a:bodyPr/>
          <a:lstStyle/>
          <a:p>
            <a:r>
              <a:rPr lang="en-US" dirty="0" smtClean="0"/>
              <a:t>Hal Perkins</a:t>
            </a:r>
          </a:p>
          <a:p>
            <a:r>
              <a:rPr lang="en-US" dirty="0" smtClean="0"/>
              <a:t>Spring 2017</a:t>
            </a:r>
          </a:p>
          <a:p>
            <a:r>
              <a:rPr lang="en-US" dirty="0" smtClean="0"/>
              <a:t>Lecture 1 – Introduction &amp; Overview</a:t>
            </a:r>
          </a:p>
          <a:p>
            <a:r>
              <a:rPr lang="en-US" sz="1400" dirty="0"/>
              <a:t>(Based on slides by Mike Ernst, Dan Grossman, David </a:t>
            </a:r>
            <a:r>
              <a:rPr lang="en-US" sz="1400" dirty="0" err="1"/>
              <a:t>Notkin</a:t>
            </a:r>
            <a:r>
              <a:rPr lang="en-US" sz="1400" dirty="0"/>
              <a:t>, Hal </a:t>
            </a:r>
            <a:r>
              <a:rPr lang="en-US" sz="1400" dirty="0" smtClean="0"/>
              <a:t>Perkins, Zach </a:t>
            </a:r>
            <a:r>
              <a:rPr lang="en-US" sz="1400" dirty="0" err="1" smtClean="0"/>
              <a:t>Tatlock</a:t>
            </a:r>
            <a:r>
              <a:rPr lang="en-US" sz="1400" dirty="0" smtClean="0"/>
              <a:t>)</a:t>
            </a:r>
            <a:endParaRPr lang="en-US" sz="1400" dirty="0"/>
          </a:p>
          <a:p>
            <a:endParaRPr lang="en-US" dirty="0"/>
          </a:p>
        </p:txBody>
      </p:sp>
      <p:sp>
        <p:nvSpPr>
          <p:cNvPr id="4" name="Footer Placeholder 3"/>
          <p:cNvSpPr>
            <a:spLocks noGrp="1"/>
          </p:cNvSpPr>
          <p:nvPr>
            <p:ph type="ftr" sz="quarter" idx="11"/>
          </p:nvPr>
        </p:nvSpPr>
        <p:spPr/>
        <p:txBody>
          <a:bodyPr/>
          <a:lstStyle/>
          <a:p>
            <a:pPr>
              <a:defRPr/>
            </a:pPr>
            <a:r>
              <a:rPr lang="en-US" dirty="0" smtClean="0">
                <a:solidFill>
                  <a:srgbClr val="800080"/>
                </a:solidFill>
              </a:rPr>
              <a:t>UW CSE 331 Spring 2017</a:t>
            </a:r>
            <a:endParaRPr lang="en-US" dirty="0">
              <a:solidFill>
                <a:srgbClr val="800080"/>
              </a:solidFill>
            </a:endParaRPr>
          </a:p>
        </p:txBody>
      </p:sp>
      <p:sp>
        <p:nvSpPr>
          <p:cNvPr id="5" name="Slide Number Placeholder 4"/>
          <p:cNvSpPr>
            <a:spLocks noGrp="1"/>
          </p:cNvSpPr>
          <p:nvPr>
            <p:ph type="sldNum" sz="quarter" idx="12"/>
          </p:nvPr>
        </p:nvSpPr>
        <p:spPr/>
        <p:txBody>
          <a:bodyPr/>
          <a:lstStyle/>
          <a:p>
            <a:pPr>
              <a:defRPr/>
            </a:pPr>
            <a:fld id="{41F6C098-13F0-41FA-8110-EA5113992111}" type="slidenum">
              <a:rPr lang="en-US" smtClean="0">
                <a:solidFill>
                  <a:srgbClr val="800080"/>
                </a:solidFill>
              </a:rPr>
              <a:pPr>
                <a:defRPr/>
              </a:pPr>
              <a:t>1</a:t>
            </a:fld>
            <a:endParaRPr lang="en-US" dirty="0">
              <a:solidFill>
                <a:srgbClr val="800080"/>
              </a:solidFill>
            </a:endParaRPr>
          </a:p>
        </p:txBody>
      </p:sp>
    </p:spTree>
    <p:extLst>
      <p:ext uri="{BB962C8B-B14F-4D97-AF65-F5344CB8AC3E}">
        <p14:creationId xmlns:p14="http://schemas.microsoft.com/office/powerpoint/2010/main" val="21518912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quizzes)</a:t>
            </a:r>
            <a:endParaRPr lang="en-US" dirty="0"/>
          </a:p>
        </p:txBody>
      </p:sp>
      <p:sp>
        <p:nvSpPr>
          <p:cNvPr id="3" name="Content Placeholder 2"/>
          <p:cNvSpPr>
            <a:spLocks noGrp="1"/>
          </p:cNvSpPr>
          <p:nvPr>
            <p:ph idx="1"/>
          </p:nvPr>
        </p:nvSpPr>
        <p:spPr>
          <a:xfrm>
            <a:off x="685800" y="1447800"/>
            <a:ext cx="7772400" cy="4495800"/>
          </a:xfrm>
        </p:spPr>
        <p:txBody>
          <a:bodyPr/>
          <a:lstStyle/>
          <a:p>
            <a:endParaRPr lang="en-US" sz="2000" dirty="0" smtClean="0"/>
          </a:p>
          <a:p>
            <a:r>
              <a:rPr lang="en-US" sz="2000" dirty="0" smtClean="0"/>
              <a:t>These are “real” books about software, approachable in 331 </a:t>
            </a:r>
          </a:p>
          <a:p>
            <a:pPr lvl="1"/>
            <a:r>
              <a:rPr lang="en-US" sz="2000" dirty="0" smtClean="0"/>
              <a:t>Occasionally slight reach: accept the challenge</a:t>
            </a:r>
          </a:p>
          <a:p>
            <a:endParaRPr lang="en-US" sz="2000" dirty="0"/>
          </a:p>
          <a:p>
            <a:r>
              <a:rPr lang="en-US" sz="2000" dirty="0" smtClean="0"/>
              <a:t>Overlap only partial with lectures</a:t>
            </a:r>
          </a:p>
          <a:p>
            <a:endParaRPr lang="en-US" sz="2000" dirty="0"/>
          </a:p>
          <a:p>
            <a:r>
              <a:rPr lang="en-US" sz="2000" dirty="0" smtClean="0"/>
              <a:t>Want to make sure you “do it” </a:t>
            </a:r>
          </a:p>
          <a:p>
            <a:pPr lvl="1"/>
            <a:r>
              <a:rPr lang="en-US" sz="2000" dirty="0" smtClean="0"/>
              <a:t>Reading and thinking about software design is essential</a:t>
            </a:r>
          </a:p>
          <a:p>
            <a:pPr lvl="2"/>
            <a:r>
              <a:rPr lang="en-US" sz="2000" dirty="0" smtClean="0"/>
              <a:t>Books may seem expensive given your budget, but very cheap as a time-constrained professional</a:t>
            </a:r>
          </a:p>
          <a:p>
            <a:pPr lvl="1"/>
            <a:r>
              <a:rPr lang="en-US" sz="2000" dirty="0" smtClean="0"/>
              <a:t>Will have some simple online reading quizzes</a:t>
            </a:r>
          </a:p>
          <a:p>
            <a:pPr lvl="2"/>
            <a:r>
              <a:rPr lang="en-US" sz="2000" dirty="0" smtClean="0"/>
              <a:t>Might be in a few batches; no late days</a:t>
            </a:r>
          </a:p>
          <a:p>
            <a:pPr lvl="1"/>
            <a:r>
              <a:rPr lang="en-US" sz="2000" dirty="0" smtClean="0"/>
              <a:t>Material is fair-game for exams</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26405458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 In the 21</a:t>
            </a:r>
            <a:r>
              <a:rPr lang="en-US" baseline="30000" dirty="0" smtClean="0"/>
              <a:t>st</a:t>
            </a:r>
            <a:r>
              <a:rPr lang="en-US" dirty="0" smtClean="0"/>
              <a:t> century?</a:t>
            </a:r>
            <a:endParaRPr lang="en-US" dirty="0"/>
          </a:p>
        </p:txBody>
      </p:sp>
      <p:sp>
        <p:nvSpPr>
          <p:cNvPr id="3" name="Content Placeholder 2"/>
          <p:cNvSpPr>
            <a:spLocks noGrp="1"/>
          </p:cNvSpPr>
          <p:nvPr>
            <p:ph idx="1"/>
          </p:nvPr>
        </p:nvSpPr>
        <p:spPr>
          <a:xfrm>
            <a:off x="685800" y="1447800"/>
            <a:ext cx="7772400" cy="4953000"/>
          </a:xfrm>
        </p:spPr>
        <p:txBody>
          <a:bodyPr>
            <a:normAutofit lnSpcReduction="10000"/>
          </a:bodyPr>
          <a:lstStyle/>
          <a:p>
            <a:r>
              <a:rPr lang="en-US" sz="2000" dirty="0" smtClean="0"/>
              <a:t>Why not just use Google, Stack Overflow, </a:t>
            </a:r>
            <a:r>
              <a:rPr lang="en-US" sz="2000" dirty="0" err="1" smtClean="0"/>
              <a:t>Reddit</a:t>
            </a:r>
            <a:r>
              <a:rPr lang="en-US" sz="2000" dirty="0" smtClean="0"/>
              <a:t>, </a:t>
            </a:r>
            <a:r>
              <a:rPr lang="en-US" sz="2000" dirty="0" err="1" smtClean="0"/>
              <a:t>Quora</a:t>
            </a:r>
            <a:r>
              <a:rPr lang="en-US" sz="2000" dirty="0" smtClean="0"/>
              <a:t>, …?</a:t>
            </a:r>
          </a:p>
          <a:p>
            <a:r>
              <a:rPr lang="en-US" sz="2000" dirty="0" smtClean="0"/>
              <a:t>Web-search good for:</a:t>
            </a:r>
            <a:endParaRPr lang="en-US" sz="2000" dirty="0"/>
          </a:p>
          <a:p>
            <a:pPr lvl="1"/>
            <a:r>
              <a:rPr lang="en-US" sz="2000" dirty="0"/>
              <a:t>Quick reference (What is the name of the function that does </a:t>
            </a:r>
            <a:r>
              <a:rPr lang="en-US" sz="2000" dirty="0" smtClean="0"/>
              <a:t>… in Java?  </a:t>
            </a:r>
            <a:r>
              <a:rPr lang="en-US" sz="2000" dirty="0"/>
              <a:t>What are its parameters?)</a:t>
            </a:r>
          </a:p>
          <a:p>
            <a:pPr lvl="1"/>
            <a:r>
              <a:rPr lang="en-US" sz="2000" dirty="0" smtClean="0"/>
              <a:t>Links to a good reference</a:t>
            </a:r>
            <a:endParaRPr lang="en-US" sz="2000" dirty="0"/>
          </a:p>
          <a:p>
            <a:r>
              <a:rPr lang="en-US" sz="2000" dirty="0"/>
              <a:t>(can be) Bad for</a:t>
            </a:r>
          </a:p>
          <a:p>
            <a:pPr lvl="1"/>
            <a:r>
              <a:rPr lang="en-US" sz="2000" dirty="0"/>
              <a:t>Why does it work this way?</a:t>
            </a:r>
          </a:p>
          <a:p>
            <a:pPr lvl="1"/>
            <a:r>
              <a:rPr lang="en-US" sz="2000" dirty="0"/>
              <a:t>What is the intended use?</a:t>
            </a:r>
          </a:p>
          <a:p>
            <a:pPr lvl="1"/>
            <a:r>
              <a:rPr lang="en-US" sz="2000" dirty="0"/>
              <a:t>How does my issue fit into the bigger picture?</a:t>
            </a:r>
          </a:p>
          <a:p>
            <a:r>
              <a:rPr lang="en-US" sz="2000" dirty="0" smtClean="0"/>
              <a:t>Beware:</a:t>
            </a:r>
            <a:endParaRPr lang="en-US" sz="2000" dirty="0"/>
          </a:p>
          <a:p>
            <a:pPr lvl="1"/>
            <a:r>
              <a:rPr lang="en-US" sz="2000" dirty="0"/>
              <a:t>Random code blobs </a:t>
            </a:r>
            <a:r>
              <a:rPr lang="en-US" sz="2000" dirty="0" smtClean="0"/>
              <a:t>cut-and-paste </a:t>
            </a:r>
            <a:r>
              <a:rPr lang="en-US" sz="2000" dirty="0"/>
              <a:t>into your code (why does it work?  what does it do</a:t>
            </a:r>
            <a:r>
              <a:rPr lang="en-US" sz="2000" dirty="0" smtClean="0"/>
              <a:t>?)</a:t>
            </a:r>
          </a:p>
          <a:p>
            <a:pPr lvl="1"/>
            <a:r>
              <a:rPr lang="en-US" sz="2000" dirty="0" smtClean="0"/>
              <a:t>“This inscrutable incantation solved my problem on an unknown version for no known reason”</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2459426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Exams</a:t>
            </a:r>
            <a:endParaRPr lang="en-US" dirty="0"/>
          </a:p>
        </p:txBody>
      </p:sp>
      <p:sp>
        <p:nvSpPr>
          <p:cNvPr id="3" name="Content Placeholder 2"/>
          <p:cNvSpPr>
            <a:spLocks noGrp="1"/>
          </p:cNvSpPr>
          <p:nvPr>
            <p:ph idx="1"/>
          </p:nvPr>
        </p:nvSpPr>
        <p:spPr/>
        <p:txBody>
          <a:bodyPr/>
          <a:lstStyle/>
          <a:p>
            <a:endParaRPr lang="en-US" sz="2000" dirty="0" smtClean="0"/>
          </a:p>
          <a:p>
            <a:r>
              <a:rPr lang="en-US" sz="2000" dirty="0" smtClean="0"/>
              <a:t>Midterm: middle of the quarter – likely date is Fri. May 12</a:t>
            </a:r>
          </a:p>
          <a:p>
            <a:endParaRPr lang="en-US" sz="2000" dirty="0"/>
          </a:p>
          <a:p>
            <a:r>
              <a:rPr lang="en-US" sz="2000" dirty="0"/>
              <a:t>Final: </a:t>
            </a:r>
            <a:r>
              <a:rPr lang="en-US" sz="2000" dirty="0" smtClean="0"/>
              <a:t>Monday, June 5, </a:t>
            </a:r>
            <a:r>
              <a:rPr lang="en-US" sz="2000" b="1" dirty="0">
                <a:solidFill>
                  <a:srgbClr val="FF0000"/>
                </a:solidFill>
              </a:rPr>
              <a:t>8</a:t>
            </a:r>
            <a:r>
              <a:rPr lang="en-US" sz="2000" b="1" dirty="0" smtClean="0">
                <a:solidFill>
                  <a:srgbClr val="FF0000"/>
                </a:solidFill>
              </a:rPr>
              <a:t>:</a:t>
            </a:r>
            <a:r>
              <a:rPr lang="en-US" sz="2000" b="1" dirty="0">
                <a:solidFill>
                  <a:srgbClr val="FF0000"/>
                </a:solidFill>
              </a:rPr>
              <a:t>30</a:t>
            </a:r>
            <a:r>
              <a:rPr lang="en-US" sz="2000" dirty="0" smtClean="0"/>
              <a:t>-10:20 (sorry – most definitely not our preference)</a:t>
            </a:r>
          </a:p>
          <a:p>
            <a:endParaRPr lang="en-US" sz="2000" b="1" dirty="0"/>
          </a:p>
          <a:p>
            <a:r>
              <a:rPr lang="en-US" sz="2000" dirty="0" smtClean="0"/>
              <a:t>All the concepts, different format than homework</a:t>
            </a:r>
          </a:p>
          <a:p>
            <a:pPr lvl="1"/>
            <a:r>
              <a:rPr lang="en-US" sz="2000" dirty="0" smtClean="0"/>
              <a:t>Will post old exams from various quarters later</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40930769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Integrity</a:t>
            </a:r>
            <a:endParaRPr lang="en-US" dirty="0"/>
          </a:p>
        </p:txBody>
      </p:sp>
      <p:sp>
        <p:nvSpPr>
          <p:cNvPr id="7" name="Content Placeholder 2"/>
          <p:cNvSpPr>
            <a:spLocks noGrp="1"/>
          </p:cNvSpPr>
          <p:nvPr>
            <p:ph idx="1"/>
          </p:nvPr>
        </p:nvSpPr>
        <p:spPr>
          <a:xfrm>
            <a:off x="685800" y="1828800"/>
            <a:ext cx="7772400" cy="4495800"/>
          </a:xfrm>
        </p:spPr>
        <p:txBody>
          <a:bodyPr/>
          <a:lstStyle/>
          <a:p>
            <a:r>
              <a:rPr lang="en-US" sz="2000" dirty="0" smtClean="0"/>
              <a:t>Read the course policy carefully</a:t>
            </a:r>
          </a:p>
          <a:p>
            <a:pPr lvl="1"/>
            <a:r>
              <a:rPr lang="en-US" sz="2000" dirty="0" smtClean="0"/>
              <a:t>Clearly explains how you can and cannot get/provide help on homework and projects</a:t>
            </a:r>
          </a:p>
          <a:p>
            <a:endParaRPr lang="en-US" sz="2000" dirty="0" smtClean="0"/>
          </a:p>
          <a:p>
            <a:r>
              <a:rPr lang="en-US" sz="2000" dirty="0" smtClean="0"/>
              <a:t>Always explain any unconventional action</a:t>
            </a:r>
          </a:p>
          <a:p>
            <a:pPr marL="0" indent="0">
              <a:buNone/>
            </a:pPr>
            <a:endParaRPr lang="en-US" sz="2000" dirty="0" smtClean="0"/>
          </a:p>
          <a:p>
            <a:r>
              <a:rPr lang="en-US" sz="2000" dirty="0" smtClean="0"/>
              <a:t>I have promoted and enforced academic integrity since I first started teaching (many years ago)</a:t>
            </a:r>
          </a:p>
          <a:p>
            <a:pPr lvl="1"/>
            <a:r>
              <a:rPr lang="en-US" sz="2000" dirty="0" smtClean="0"/>
              <a:t>Great trust with little sympathy for violations</a:t>
            </a:r>
          </a:p>
          <a:p>
            <a:pPr lvl="1"/>
            <a:r>
              <a:rPr lang="en-US" sz="2000" dirty="0" smtClean="0"/>
              <a:t>Honest work is the most important feature of a university (or engineering or business or life).  Anything less disrespects your colleagues (including me) and yourself.</a:t>
            </a:r>
            <a:endParaRPr lang="en-US" sz="2000"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1700271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685800" y="2209800"/>
            <a:ext cx="7772400" cy="2743200"/>
          </a:xfrm>
        </p:spPr>
        <p:txBody>
          <a:bodyPr/>
          <a:lstStyle/>
          <a:p>
            <a:endParaRPr lang="en-US" i="1" dirty="0" smtClean="0"/>
          </a:p>
          <a:p>
            <a:pPr marL="0" indent="0" algn="ctr">
              <a:buNone/>
            </a:pPr>
            <a:endParaRPr lang="en-US" i="1" dirty="0"/>
          </a:p>
          <a:p>
            <a:pPr marL="0" indent="0" algn="ctr">
              <a:buNone/>
            </a:pPr>
            <a:r>
              <a:rPr lang="en-US" sz="2000" i="1" dirty="0" smtClean="0"/>
              <a:t>Anything </a:t>
            </a:r>
            <a:r>
              <a:rPr lang="en-US" sz="2000" i="1" dirty="0"/>
              <a:t>I forgot about course mechanics before we discuss, you know, </a:t>
            </a:r>
            <a:r>
              <a:rPr lang="en-US" sz="2000" i="1" dirty="0" smtClean="0"/>
              <a:t>software?</a:t>
            </a:r>
            <a:endParaRPr lang="en-US" sz="2000" i="1" dirty="0"/>
          </a:p>
          <a:p>
            <a:endParaRPr lang="en-US"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5341046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a:bodyPr>
          <a:lstStyle/>
          <a:p>
            <a:r>
              <a:rPr lang="en-US" sz="2000" dirty="0" smtClean="0"/>
              <a:t>CSE 331 will teach you to how to write correct programs</a:t>
            </a:r>
          </a:p>
          <a:p>
            <a:endParaRPr lang="en-US" sz="1000" dirty="0" smtClean="0"/>
          </a:p>
          <a:p>
            <a:r>
              <a:rPr lang="en-US" sz="2000" dirty="0" smtClean="0"/>
              <a:t>What does it mean for a program to be </a:t>
            </a:r>
            <a:r>
              <a:rPr lang="en-US" sz="2000" dirty="0" smtClean="0">
                <a:solidFill>
                  <a:srgbClr val="0000FF"/>
                </a:solidFill>
              </a:rPr>
              <a:t>correct</a:t>
            </a:r>
            <a:r>
              <a:rPr lang="en-US" sz="2000" dirty="0" smtClean="0"/>
              <a:t>?</a:t>
            </a:r>
          </a:p>
          <a:p>
            <a:pPr lvl="1"/>
            <a:r>
              <a:rPr lang="en-US" sz="2000" dirty="0" smtClean="0"/>
              <a:t>Specifications</a:t>
            </a:r>
          </a:p>
          <a:p>
            <a:pPr lvl="1"/>
            <a:endParaRPr lang="en-US" sz="1000" dirty="0" smtClean="0"/>
          </a:p>
          <a:p>
            <a:r>
              <a:rPr lang="en-US" sz="2000" dirty="0" smtClean="0"/>
              <a:t>What are ways to </a:t>
            </a:r>
            <a:r>
              <a:rPr lang="en-US" sz="2000" dirty="0" smtClean="0">
                <a:solidFill>
                  <a:srgbClr val="0000FF"/>
                </a:solidFill>
              </a:rPr>
              <a:t>achieve correctness</a:t>
            </a:r>
            <a:r>
              <a:rPr lang="en-US" sz="2000" dirty="0" smtClean="0"/>
              <a:t>?</a:t>
            </a:r>
          </a:p>
          <a:p>
            <a:pPr lvl="1"/>
            <a:r>
              <a:rPr lang="en-US" sz="2000" dirty="0" smtClean="0"/>
              <a:t>Principled design and development</a:t>
            </a:r>
          </a:p>
          <a:p>
            <a:pPr lvl="1"/>
            <a:r>
              <a:rPr lang="en-US" sz="2000" dirty="0" smtClean="0"/>
              <a:t>Abstraction and modularity</a:t>
            </a:r>
          </a:p>
          <a:p>
            <a:pPr lvl="1"/>
            <a:r>
              <a:rPr lang="en-US" sz="2000" dirty="0" smtClean="0"/>
              <a:t>Documentation</a:t>
            </a:r>
          </a:p>
          <a:p>
            <a:pPr lvl="1"/>
            <a:endParaRPr lang="en-US" sz="1000" dirty="0" smtClean="0"/>
          </a:p>
          <a:p>
            <a:r>
              <a:rPr lang="en-US" sz="2000" dirty="0" smtClean="0"/>
              <a:t>What are ways to </a:t>
            </a:r>
            <a:r>
              <a:rPr lang="en-US" sz="2000" dirty="0" smtClean="0">
                <a:solidFill>
                  <a:srgbClr val="0000FF"/>
                </a:solidFill>
              </a:rPr>
              <a:t>verify correctness</a:t>
            </a:r>
            <a:r>
              <a:rPr lang="en-US" sz="2000" dirty="0" smtClean="0"/>
              <a:t>?</a:t>
            </a:r>
          </a:p>
          <a:p>
            <a:pPr lvl="1"/>
            <a:r>
              <a:rPr lang="en-US" sz="2000" dirty="0" smtClean="0"/>
              <a:t>Testing</a:t>
            </a:r>
          </a:p>
          <a:p>
            <a:pPr lvl="1"/>
            <a:r>
              <a:rPr lang="en-US" sz="2000" dirty="0" smtClean="0"/>
              <a:t>Reasoning and verification</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73578952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Main topic:  Managing complexity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Abstraction and specification</a:t>
            </a:r>
          </a:p>
          <a:p>
            <a:pPr lvl="1"/>
            <a:r>
              <a:rPr lang="en-US" dirty="0" smtClean="0"/>
              <a:t>Procedural, data, and control flow abstractions</a:t>
            </a:r>
          </a:p>
          <a:p>
            <a:pPr lvl="1"/>
            <a:r>
              <a:rPr lang="en-US" dirty="0" smtClean="0"/>
              <a:t>Why they are useful and how to use them</a:t>
            </a:r>
          </a:p>
          <a:p>
            <a:pPr lvl="1"/>
            <a:endParaRPr lang="en-US" sz="600" dirty="0" smtClean="0"/>
          </a:p>
          <a:p>
            <a:r>
              <a:rPr lang="en-US" dirty="0" smtClean="0"/>
              <a:t>Writing, understanding, and reasoning about code</a:t>
            </a:r>
          </a:p>
          <a:p>
            <a:pPr lvl="1"/>
            <a:r>
              <a:rPr lang="en-US" dirty="0" smtClean="0"/>
              <a:t>Will use Java, but the issues apply in all languages</a:t>
            </a:r>
          </a:p>
          <a:p>
            <a:pPr lvl="1"/>
            <a:r>
              <a:rPr lang="en-US" dirty="0" smtClean="0"/>
              <a:t>Some focus on object-oriented programming</a:t>
            </a:r>
          </a:p>
          <a:p>
            <a:pPr lvl="1"/>
            <a:endParaRPr lang="en-US" sz="600" dirty="0" smtClean="0"/>
          </a:p>
          <a:p>
            <a:r>
              <a:rPr lang="en-US" dirty="0" smtClean="0"/>
              <a:t>Program design and documentation</a:t>
            </a:r>
          </a:p>
          <a:p>
            <a:pPr lvl="1"/>
            <a:r>
              <a:rPr lang="en-US" dirty="0" smtClean="0"/>
              <a:t>What makes a design good or bad (example: modularity)</a:t>
            </a:r>
          </a:p>
          <a:p>
            <a:pPr lvl="1"/>
            <a:r>
              <a:rPr lang="en-US" dirty="0" smtClean="0"/>
              <a:t>Design processes and tools</a:t>
            </a:r>
          </a:p>
          <a:p>
            <a:pPr lvl="1"/>
            <a:endParaRPr lang="en-US" sz="600" dirty="0" smtClean="0"/>
          </a:p>
          <a:p>
            <a:r>
              <a:rPr lang="en-US" dirty="0" smtClean="0"/>
              <a:t>Pragmatic considerations</a:t>
            </a:r>
          </a:p>
          <a:p>
            <a:pPr lvl="1"/>
            <a:r>
              <a:rPr lang="en-US" dirty="0" smtClean="0"/>
              <a:t>Testing</a:t>
            </a:r>
          </a:p>
          <a:p>
            <a:pPr lvl="1"/>
            <a:r>
              <a:rPr lang="en-US" dirty="0" smtClean="0"/>
              <a:t>Debugging and defensive programming</a:t>
            </a:r>
          </a:p>
          <a:p>
            <a:pPr lvl="1"/>
            <a:r>
              <a:rPr lang="en-US" dirty="0" smtClean="0"/>
              <a:t>[more in CSE403: Managing software projects]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42388553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of system building</a:t>
            </a:r>
            <a:endParaRPr lang="en-US" dirty="0"/>
          </a:p>
        </p:txBody>
      </p:sp>
      <p:sp>
        <p:nvSpPr>
          <p:cNvPr id="3" name="Content Placeholder 2"/>
          <p:cNvSpPr>
            <a:spLocks noGrp="1"/>
          </p:cNvSpPr>
          <p:nvPr>
            <p:ph idx="1"/>
          </p:nvPr>
        </p:nvSpPr>
        <p:spPr/>
        <p:txBody>
          <a:bodyPr/>
          <a:lstStyle/>
          <a:p>
            <a:r>
              <a:rPr lang="en-US" sz="2000" dirty="0" smtClean="0"/>
              <a:t>To create a </a:t>
            </a:r>
            <a:r>
              <a:rPr lang="en-US" sz="2000" dirty="0" smtClean="0">
                <a:solidFill>
                  <a:srgbClr val="0000FF"/>
                </a:solidFill>
              </a:rPr>
              <a:t>correctly functioning artifact</a:t>
            </a:r>
            <a:endParaRPr lang="en-US" sz="2000" dirty="0" smtClean="0"/>
          </a:p>
          <a:p>
            <a:endParaRPr lang="en-US" sz="1000" dirty="0" smtClean="0"/>
          </a:p>
          <a:p>
            <a:r>
              <a:rPr lang="en-US" sz="2000" dirty="0" smtClean="0"/>
              <a:t>All other matters are secondary</a:t>
            </a:r>
          </a:p>
          <a:p>
            <a:pPr lvl="1"/>
            <a:r>
              <a:rPr lang="en-US" sz="2000" dirty="0" smtClean="0"/>
              <a:t>Many of them are </a:t>
            </a:r>
            <a:r>
              <a:rPr lang="en-US" sz="2000" b="1" i="1" dirty="0" smtClean="0"/>
              <a:t>essential</a:t>
            </a:r>
            <a:r>
              <a:rPr lang="en-US" sz="2000" dirty="0" smtClean="0"/>
              <a:t> to producing a correct system</a:t>
            </a:r>
          </a:p>
          <a:p>
            <a:pPr lvl="1"/>
            <a:endParaRPr lang="en-US" sz="1000" dirty="0" smtClean="0"/>
          </a:p>
          <a:p>
            <a:r>
              <a:rPr lang="en-US" sz="2000" dirty="0" smtClean="0"/>
              <a:t>We insist that you learn to create correct systems</a:t>
            </a:r>
          </a:p>
          <a:p>
            <a:pPr lvl="1"/>
            <a:r>
              <a:rPr lang="en-US" sz="2000" dirty="0" smtClean="0"/>
              <a:t>This is hard (but fun and rewarding!)</a:t>
            </a:r>
          </a:p>
          <a:p>
            <a:endParaRPr lang="en-US" sz="2000" dirty="0" smtClean="0"/>
          </a:p>
          <a:p>
            <a:pPr marL="0" indent="0">
              <a:buNone/>
            </a:pPr>
            <a:r>
              <a:rPr lang="en-US" sz="2000" dirty="0" smtClean="0"/>
              <a:t>Related skill: </a:t>
            </a:r>
            <a:r>
              <a:rPr lang="en-US" sz="2000" i="1" dirty="0" smtClean="0"/>
              <a:t>communication</a:t>
            </a:r>
          </a:p>
          <a:p>
            <a:pPr lvl="1"/>
            <a:r>
              <a:rPr lang="en-US" sz="2000" dirty="0" smtClean="0"/>
              <a:t>Can you convince yourself and others something is correct via precise, coherent explanations?</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17</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3877485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is building good software hard?</a:t>
            </a:r>
            <a:endParaRPr lang="en-US" dirty="0"/>
          </a:p>
        </p:txBody>
      </p:sp>
      <p:sp>
        <p:nvSpPr>
          <p:cNvPr id="3" name="Content Placeholder 2"/>
          <p:cNvSpPr>
            <a:spLocks noGrp="1"/>
          </p:cNvSpPr>
          <p:nvPr>
            <p:ph idx="1"/>
          </p:nvPr>
        </p:nvSpPr>
        <p:spPr/>
        <p:txBody>
          <a:bodyPr>
            <a:noAutofit/>
          </a:bodyPr>
          <a:lstStyle/>
          <a:p>
            <a:r>
              <a:rPr lang="en-US" sz="2000" dirty="0" smtClean="0"/>
              <a:t>Large software systems are enormously complex</a:t>
            </a:r>
          </a:p>
          <a:p>
            <a:pPr lvl="1"/>
            <a:r>
              <a:rPr lang="en-US" sz="2000" dirty="0" smtClean="0"/>
              <a:t>Millions of “moving parts”</a:t>
            </a:r>
          </a:p>
          <a:p>
            <a:r>
              <a:rPr lang="en-US" sz="2000" dirty="0" smtClean="0"/>
              <a:t>People expect software to be malleable</a:t>
            </a:r>
          </a:p>
          <a:p>
            <a:pPr lvl="1"/>
            <a:r>
              <a:rPr lang="en-US" sz="2000" dirty="0" smtClean="0"/>
              <a:t>After all, it’s “only software”</a:t>
            </a:r>
          </a:p>
          <a:p>
            <a:r>
              <a:rPr lang="en-US" sz="2000" dirty="0" smtClean="0"/>
              <a:t>We are always trying to do new things with software</a:t>
            </a:r>
          </a:p>
          <a:p>
            <a:pPr lvl="1"/>
            <a:r>
              <a:rPr lang="en-US" sz="2000" dirty="0" smtClean="0"/>
              <a:t>Relevant experience often missing</a:t>
            </a:r>
          </a:p>
          <a:p>
            <a:pPr lvl="1"/>
            <a:endParaRPr lang="en-US" sz="2000" dirty="0" smtClean="0"/>
          </a:p>
          <a:p>
            <a:r>
              <a:rPr lang="en-US" sz="2000" dirty="0" smtClean="0"/>
              <a:t>Software engineering is about:</a:t>
            </a:r>
          </a:p>
          <a:p>
            <a:pPr lvl="1"/>
            <a:r>
              <a:rPr lang="en-US" sz="2000" dirty="0" smtClean="0"/>
              <a:t>Managing complexity </a:t>
            </a:r>
          </a:p>
          <a:p>
            <a:pPr lvl="1"/>
            <a:r>
              <a:rPr lang="en-US" sz="2000" dirty="0" smtClean="0"/>
              <a:t>Managing change</a:t>
            </a:r>
          </a:p>
          <a:p>
            <a:pPr lvl="1"/>
            <a:r>
              <a:rPr lang="en-US" sz="2000" dirty="0" smtClean="0"/>
              <a:t>Coping with potential defects </a:t>
            </a:r>
          </a:p>
          <a:p>
            <a:pPr lvl="2"/>
            <a:r>
              <a:rPr lang="en-US" sz="2000" dirty="0" smtClean="0"/>
              <a:t>Customers, developers, environment, software</a:t>
            </a:r>
          </a:p>
          <a:p>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251677718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Orders of magnitude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“We </a:t>
            </a:r>
            <a:r>
              <a:rPr lang="en-US" sz="2000" dirty="0"/>
              <a:t>understand walls in terms of bricks, bricks in terms of crystals, crystals in terms of molecules etc. As a result the number of levels that can be distinguished meaningfully in a hierarchical system is kind of proportional to the logarithm of the ratio between the largest and the smallest grain, and therefore, unless this ratio is very large, we cannot expect many levels. </a:t>
            </a:r>
            <a:endParaRPr lang="en-US" sz="2000" dirty="0" smtClean="0"/>
          </a:p>
          <a:p>
            <a:pPr marL="0" indent="0">
              <a:buNone/>
            </a:pPr>
            <a:r>
              <a:rPr lang="en-US" sz="2000" dirty="0" smtClean="0"/>
              <a:t>“In </a:t>
            </a:r>
            <a:r>
              <a:rPr lang="en-US" sz="2000" dirty="0"/>
              <a:t>computer programming our basic building block has an associated time grain of less than a microsecond, but our program may take hours of computation time. I do not know of any other technology covering a ratio of 10</a:t>
            </a:r>
            <a:r>
              <a:rPr lang="en-US" sz="2000" baseline="30000" dirty="0"/>
              <a:t>10</a:t>
            </a:r>
            <a:r>
              <a:rPr lang="en-US" sz="2000" dirty="0"/>
              <a:t> or more: the computer, by virtue of its fantastic speed, seems to be the first to provide us with an environment where highly hierarchical </a:t>
            </a:r>
            <a:r>
              <a:rPr lang="en-US" sz="2000" dirty="0" smtClean="0"/>
              <a:t>artifacts </a:t>
            </a:r>
            <a:r>
              <a:rPr lang="en-US" sz="2000" dirty="0"/>
              <a:t>are both possible and necessary</a:t>
            </a:r>
            <a:r>
              <a:rPr lang="en-US" sz="2000" dirty="0" smtClean="0"/>
              <a:t>.”</a:t>
            </a:r>
            <a:endParaRPr lang="en-US" sz="2000" dirty="0"/>
          </a:p>
          <a:p>
            <a:pPr marL="0" indent="0" algn="r">
              <a:buNone/>
            </a:pPr>
            <a:r>
              <a:rPr lang="en-US" sz="2000" dirty="0"/>
              <a:t>-- </a:t>
            </a:r>
            <a:r>
              <a:rPr lang="en-US" sz="2000" dirty="0" err="1"/>
              <a:t>Dijkstra</a:t>
            </a:r>
            <a:endParaRPr lang="en-US" sz="2000" dirty="0"/>
          </a:p>
          <a:p>
            <a:endParaRPr lang="en-US" sz="2000" dirty="0"/>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19</a:t>
            </a:fld>
            <a:endParaRPr lang="en-US"/>
          </a:p>
        </p:txBody>
      </p:sp>
    </p:spTree>
    <p:extLst>
      <p:ext uri="{BB962C8B-B14F-4D97-AF65-F5344CB8AC3E}">
        <p14:creationId xmlns:p14="http://schemas.microsoft.com/office/powerpoint/2010/main" val="40809764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Welcome!</a:t>
            </a:r>
            <a:endParaRPr lang="en-US" dirty="0"/>
          </a:p>
        </p:txBody>
      </p:sp>
      <p:sp>
        <p:nvSpPr>
          <p:cNvPr id="7" name="Content Placeholder 6"/>
          <p:cNvSpPr>
            <a:spLocks noGrp="1"/>
          </p:cNvSpPr>
          <p:nvPr>
            <p:ph idx="1"/>
          </p:nvPr>
        </p:nvSpPr>
        <p:spPr>
          <a:xfrm>
            <a:off x="685800" y="1447800"/>
            <a:ext cx="7772400" cy="4800600"/>
          </a:xfrm>
        </p:spPr>
        <p:txBody>
          <a:bodyPr>
            <a:noAutofit/>
          </a:bodyPr>
          <a:lstStyle/>
          <a:p>
            <a:pPr marL="0" indent="0">
              <a:buNone/>
            </a:pPr>
            <a:r>
              <a:rPr lang="en-US" sz="2000" dirty="0" smtClean="0"/>
              <a:t>We have 10 weeks to move well beyond novice </a:t>
            </a:r>
            <a:r>
              <a:rPr lang="en-US" sz="2000" i="1" dirty="0" smtClean="0"/>
              <a:t>programmer</a:t>
            </a:r>
            <a:r>
              <a:rPr lang="en-US" sz="2000" dirty="0" smtClean="0"/>
              <a:t>:</a:t>
            </a:r>
          </a:p>
          <a:p>
            <a:pPr marL="0" indent="0">
              <a:buNone/>
            </a:pPr>
            <a:endParaRPr lang="en-US" sz="600" dirty="0" smtClean="0"/>
          </a:p>
          <a:p>
            <a:r>
              <a:rPr lang="en-US" sz="2000" dirty="0" smtClean="0"/>
              <a:t>Larger programs</a:t>
            </a:r>
          </a:p>
          <a:p>
            <a:pPr lvl="1"/>
            <a:r>
              <a:rPr lang="en-US" sz="2000" dirty="0" smtClean="0"/>
              <a:t>Small programs are easy: “code it up”</a:t>
            </a:r>
          </a:p>
          <a:p>
            <a:pPr lvl="1"/>
            <a:r>
              <a:rPr lang="en-US" sz="2000" dirty="0" smtClean="0"/>
              <a:t>Complexity changes everything: “design an artifact”</a:t>
            </a:r>
          </a:p>
          <a:p>
            <a:pPr lvl="1"/>
            <a:r>
              <a:rPr lang="en-US" sz="2000" dirty="0" smtClean="0"/>
              <a:t>Analogy: using hammers and saws vs. making cabinets (but not yet building houses)</a:t>
            </a:r>
          </a:p>
          <a:p>
            <a:endParaRPr lang="en-US" sz="600" dirty="0" smtClean="0"/>
          </a:p>
          <a:p>
            <a:r>
              <a:rPr lang="en-US" sz="2000" dirty="0" smtClean="0"/>
              <a:t>Principled, systematic software: What does “it’s right” mean? How do we know “it’s right”?  What are best practices for “getting it right”?</a:t>
            </a:r>
          </a:p>
          <a:p>
            <a:endParaRPr lang="en-US" sz="600" dirty="0" smtClean="0"/>
          </a:p>
          <a:p>
            <a:r>
              <a:rPr lang="en-US" sz="2000" dirty="0" smtClean="0"/>
              <a:t>Effective use of languages and tools: Java, IDEs, debuggers, </a:t>
            </a:r>
            <a:r>
              <a:rPr lang="en-US" sz="2000" dirty="0" err="1" smtClean="0"/>
              <a:t>JUnit</a:t>
            </a:r>
            <a:r>
              <a:rPr lang="en-US" sz="2000" dirty="0" smtClean="0"/>
              <a:t>, </a:t>
            </a:r>
            <a:r>
              <a:rPr lang="en-US" sz="2000" dirty="0" err="1" smtClean="0"/>
              <a:t>JavaDoc</a:t>
            </a:r>
            <a:r>
              <a:rPr lang="en-US" sz="2000" dirty="0" smtClean="0"/>
              <a:t>, </a:t>
            </a:r>
            <a:r>
              <a:rPr lang="en-US" sz="2000" dirty="0" err="1" smtClean="0"/>
              <a:t>git</a:t>
            </a:r>
            <a:r>
              <a:rPr lang="en-US" sz="2000" dirty="0" smtClean="0"/>
              <a:t>, …</a:t>
            </a:r>
          </a:p>
          <a:p>
            <a:pPr lvl="1"/>
            <a:r>
              <a:rPr lang="en-US" sz="2000" dirty="0" smtClean="0"/>
              <a:t>Principles are ultimately more important than details</a:t>
            </a:r>
          </a:p>
          <a:p>
            <a:pPr lvl="2"/>
            <a:r>
              <a:rPr lang="en-US" sz="2000" dirty="0" smtClean="0"/>
              <a:t>You will forever learn details of new tools/versions</a:t>
            </a:r>
          </a:p>
          <a:p>
            <a:pPr lvl="1"/>
            <a:endParaRPr lang="en-US" sz="2000"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16851190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is hard</a:t>
            </a:r>
            <a:endParaRPr lang="en-US" dirty="0"/>
          </a:p>
        </p:txBody>
      </p:sp>
      <p:sp>
        <p:nvSpPr>
          <p:cNvPr id="3" name="Content Placeholder 2"/>
          <p:cNvSpPr>
            <a:spLocks noGrp="1"/>
          </p:cNvSpPr>
          <p:nvPr>
            <p:ph idx="1"/>
          </p:nvPr>
        </p:nvSpPr>
        <p:spPr>
          <a:xfrm>
            <a:off x="685800" y="1600200"/>
            <a:ext cx="7924800" cy="4495800"/>
          </a:xfrm>
        </p:spPr>
        <p:txBody>
          <a:bodyPr>
            <a:normAutofit/>
          </a:bodyPr>
          <a:lstStyle/>
          <a:p>
            <a:pPr>
              <a:lnSpc>
                <a:spcPct val="90000"/>
              </a:lnSpc>
            </a:pPr>
            <a:r>
              <a:rPr lang="en-US" sz="2000" dirty="0" smtClean="0"/>
              <a:t>It is surprisingly difficult to specify, design, implement, test, debug, and maintain even a simple program</a:t>
            </a:r>
          </a:p>
          <a:p>
            <a:pPr>
              <a:lnSpc>
                <a:spcPct val="90000"/>
              </a:lnSpc>
            </a:pPr>
            <a:endParaRPr lang="en-US" sz="2000" dirty="0" smtClean="0"/>
          </a:p>
          <a:p>
            <a:pPr>
              <a:lnSpc>
                <a:spcPct val="90000"/>
              </a:lnSpc>
            </a:pPr>
            <a:r>
              <a:rPr lang="en-US" sz="2000" dirty="0" smtClean="0"/>
              <a:t>CSE331 will challenge you </a:t>
            </a:r>
          </a:p>
          <a:p>
            <a:pPr>
              <a:lnSpc>
                <a:spcPct val="90000"/>
              </a:lnSpc>
            </a:pPr>
            <a:endParaRPr lang="en-US" sz="2000" dirty="0" smtClean="0"/>
          </a:p>
          <a:p>
            <a:pPr>
              <a:lnSpc>
                <a:spcPct val="90000"/>
              </a:lnSpc>
            </a:pPr>
            <a:r>
              <a:rPr lang="en-US" sz="2000" dirty="0" smtClean="0"/>
              <a:t>If you are having trouble, </a:t>
            </a:r>
            <a:r>
              <a:rPr lang="en-US" sz="2000" i="1" dirty="0" smtClean="0">
                <a:solidFill>
                  <a:srgbClr val="0000FF"/>
                </a:solidFill>
              </a:rPr>
              <a:t>think</a:t>
            </a:r>
            <a:r>
              <a:rPr lang="en-US" sz="2000" dirty="0" smtClean="0">
                <a:solidFill>
                  <a:srgbClr val="0000FF"/>
                </a:solidFill>
              </a:rPr>
              <a:t> </a:t>
            </a:r>
            <a:r>
              <a:rPr lang="en-US" sz="2000" dirty="0" smtClean="0"/>
              <a:t>before you act</a:t>
            </a:r>
          </a:p>
          <a:p>
            <a:pPr lvl="1">
              <a:lnSpc>
                <a:spcPct val="90000"/>
              </a:lnSpc>
            </a:pPr>
            <a:r>
              <a:rPr lang="en-US" sz="2000" b="0" dirty="0" smtClean="0">
                <a:solidFill>
                  <a:schemeClr val="tx1"/>
                </a:solidFill>
              </a:rPr>
              <a:t>Then, look for help</a:t>
            </a:r>
          </a:p>
          <a:p>
            <a:pPr lvl="1">
              <a:lnSpc>
                <a:spcPct val="90000"/>
              </a:lnSpc>
            </a:pPr>
            <a:endParaRPr lang="en-US" sz="2000" b="0" dirty="0" smtClean="0">
              <a:solidFill>
                <a:schemeClr val="tx1"/>
              </a:solidFill>
            </a:endParaRPr>
          </a:p>
          <a:p>
            <a:pPr>
              <a:lnSpc>
                <a:spcPct val="90000"/>
              </a:lnSpc>
            </a:pPr>
            <a:r>
              <a:rPr lang="en-US" sz="2000" dirty="0" smtClean="0"/>
              <a:t>We strive to create assignments that are reasonable if you apply the techniques taught in class…</a:t>
            </a:r>
          </a:p>
          <a:p>
            <a:pPr marL="457200" lvl="1" indent="0">
              <a:lnSpc>
                <a:spcPct val="90000"/>
              </a:lnSpc>
              <a:buNone/>
            </a:pPr>
            <a:r>
              <a:rPr lang="en-US" sz="2000" dirty="0" smtClean="0"/>
              <a:t>… but likely hard to do in a brute-force manner</a:t>
            </a:r>
          </a:p>
          <a:p>
            <a:pPr marL="457200" lvl="1" indent="0">
              <a:lnSpc>
                <a:spcPct val="90000"/>
              </a:lnSpc>
              <a:buNone/>
            </a:pPr>
            <a:r>
              <a:rPr lang="en-US" sz="2000" dirty="0"/>
              <a:t>	</a:t>
            </a:r>
            <a:r>
              <a:rPr lang="en-US" sz="2000" dirty="0" smtClean="0"/>
              <a:t>… and almost certainly impossible to finish if you</a:t>
            </a:r>
          </a:p>
          <a:p>
            <a:pPr marL="457200" lvl="1" indent="0">
              <a:lnSpc>
                <a:spcPct val="90000"/>
              </a:lnSpc>
              <a:buNone/>
            </a:pPr>
            <a:r>
              <a:rPr lang="en-US" sz="2000" dirty="0"/>
              <a:t>	 </a:t>
            </a:r>
            <a:r>
              <a:rPr lang="en-US" sz="2000" dirty="0" smtClean="0"/>
              <a:t>    put them off until a few days before they’re due</a:t>
            </a:r>
          </a:p>
          <a:p>
            <a:pPr>
              <a:lnSpc>
                <a:spcPct val="90000"/>
              </a:lnSpc>
            </a:pPr>
            <a:endParaRPr lang="en-US" sz="2000" dirty="0" smtClean="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20</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39128239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Prerequisites</a:t>
            </a:r>
            <a:endParaRPr lang="en-US" dirty="0"/>
          </a:p>
        </p:txBody>
      </p:sp>
      <p:sp>
        <p:nvSpPr>
          <p:cNvPr id="3" name="Content Placeholder 2"/>
          <p:cNvSpPr>
            <a:spLocks noGrp="1"/>
          </p:cNvSpPr>
          <p:nvPr>
            <p:ph idx="1"/>
          </p:nvPr>
        </p:nvSpPr>
        <p:spPr>
          <a:xfrm>
            <a:off x="533400" y="1524000"/>
            <a:ext cx="8153400" cy="4495800"/>
          </a:xfrm>
        </p:spPr>
        <p:txBody>
          <a:bodyPr>
            <a:noAutofit/>
          </a:bodyPr>
          <a:lstStyle/>
          <a:p>
            <a:r>
              <a:rPr lang="en-US" sz="2000" dirty="0" smtClean="0"/>
              <a:t>Knowing Java is a prerequisite</a:t>
            </a:r>
          </a:p>
          <a:p>
            <a:pPr lvl="1"/>
            <a:r>
              <a:rPr lang="en-US" sz="2000" dirty="0" smtClean="0"/>
              <a:t>We assume you have mastered CSE142 and CSE143</a:t>
            </a:r>
          </a:p>
          <a:p>
            <a:endParaRPr lang="en-US" sz="1000" dirty="0" smtClean="0"/>
          </a:p>
          <a:p>
            <a:pPr marL="0" indent="0">
              <a:buNone/>
            </a:pPr>
            <a:r>
              <a:rPr lang="en-US" sz="2000" dirty="0" smtClean="0"/>
              <a:t>Examples:</a:t>
            </a:r>
          </a:p>
          <a:p>
            <a:r>
              <a:rPr lang="en-US" sz="2000" dirty="0" smtClean="0"/>
              <a:t>Sharing:</a:t>
            </a:r>
          </a:p>
          <a:p>
            <a:pPr lvl="1"/>
            <a:r>
              <a:rPr lang="en-US" sz="2000" dirty="0" smtClean="0"/>
              <a:t>Distinction between </a:t>
            </a:r>
            <a:r>
              <a:rPr lang="en-US" sz="2000" b="1" dirty="0" smtClean="0">
                <a:latin typeface="Courier New" panose="02070309020205020404" pitchFamily="49" charset="0"/>
                <a:cs typeface="Courier New" panose="02070309020205020404" pitchFamily="49" charset="0"/>
              </a:rPr>
              <a:t>==</a:t>
            </a:r>
            <a:r>
              <a:rPr lang="en-US" sz="2000" dirty="0" smtClean="0"/>
              <a:t> and </a:t>
            </a:r>
            <a:r>
              <a:rPr lang="en-US" sz="2000" b="1" dirty="0" smtClean="0">
                <a:latin typeface="Courier New" panose="02070309020205020404" pitchFamily="49" charset="0"/>
                <a:cs typeface="Courier New" panose="02070309020205020404" pitchFamily="49" charset="0"/>
              </a:rPr>
              <a:t>equals()</a:t>
            </a:r>
          </a:p>
          <a:p>
            <a:pPr lvl="1"/>
            <a:r>
              <a:rPr lang="en-US" sz="2000" dirty="0" smtClean="0"/>
              <a:t>Aliasing: multiple references to the same object</a:t>
            </a:r>
          </a:p>
          <a:p>
            <a:r>
              <a:rPr lang="en-US" sz="2000" dirty="0"/>
              <a:t>Object-oriented dispatch:</a:t>
            </a:r>
          </a:p>
          <a:p>
            <a:pPr lvl="1"/>
            <a:r>
              <a:rPr lang="en-US" sz="2000" dirty="0"/>
              <a:t>Inheritance and overriding</a:t>
            </a:r>
          </a:p>
          <a:p>
            <a:pPr lvl="1"/>
            <a:r>
              <a:rPr lang="en-US" sz="2000" dirty="0"/>
              <a:t>Objects/values have a run-time </a:t>
            </a:r>
            <a:r>
              <a:rPr lang="en-US" sz="2000" dirty="0" smtClean="0"/>
              <a:t>type</a:t>
            </a:r>
          </a:p>
          <a:p>
            <a:r>
              <a:rPr lang="en-US" sz="2000" dirty="0" smtClean="0"/>
              <a:t>Subtyping</a:t>
            </a:r>
          </a:p>
          <a:p>
            <a:pPr lvl="1"/>
            <a:r>
              <a:rPr lang="en-US" sz="2000" dirty="0"/>
              <a:t>Expressions have a compile-time type</a:t>
            </a:r>
          </a:p>
          <a:p>
            <a:pPr lvl="1"/>
            <a:r>
              <a:rPr lang="en-US" sz="2000" dirty="0" smtClean="0"/>
              <a:t>Subtyping via </a:t>
            </a:r>
            <a:r>
              <a:rPr lang="en-US" sz="2000" b="1" dirty="0" smtClean="0">
                <a:latin typeface="Courier New" panose="02070309020205020404" pitchFamily="49" charset="0"/>
                <a:cs typeface="Courier New" panose="02070309020205020404" pitchFamily="49" charset="0"/>
              </a:rPr>
              <a:t>extends</a:t>
            </a:r>
            <a:r>
              <a:rPr lang="en-US" sz="2000" dirty="0" smtClean="0"/>
              <a:t> (classes) and </a:t>
            </a:r>
            <a:r>
              <a:rPr lang="en-US" sz="2000" b="1" dirty="0" smtClean="0">
                <a:latin typeface="Courier New" panose="02070309020205020404" pitchFamily="49" charset="0"/>
                <a:cs typeface="Courier New" panose="02070309020205020404" pitchFamily="49" charset="0"/>
              </a:rPr>
              <a:t>implements</a:t>
            </a:r>
            <a:r>
              <a:rPr lang="en-US" sz="2000" dirty="0" smtClean="0"/>
              <a:t> (interfaces)</a:t>
            </a:r>
          </a:p>
          <a:p>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21</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410627018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have homework!</a:t>
            </a:r>
            <a:endParaRPr lang="en-US" dirty="0"/>
          </a:p>
        </p:txBody>
      </p:sp>
      <p:sp>
        <p:nvSpPr>
          <p:cNvPr id="3" name="Content Placeholder 2"/>
          <p:cNvSpPr>
            <a:spLocks noGrp="1"/>
          </p:cNvSpPr>
          <p:nvPr>
            <p:ph idx="1"/>
          </p:nvPr>
        </p:nvSpPr>
        <p:spPr/>
        <p:txBody>
          <a:bodyPr/>
          <a:lstStyle/>
          <a:p>
            <a:r>
              <a:rPr lang="en-US" sz="2000" dirty="0" smtClean="0"/>
              <a:t>Homework 0, due online by 10 am Wednesday (no late days)</a:t>
            </a:r>
          </a:p>
          <a:p>
            <a:pPr lvl="1"/>
            <a:r>
              <a:rPr lang="en-US" sz="2000" dirty="0" smtClean="0"/>
              <a:t>Write (don’t run!) an algorithm to rearrange (swap) the elements in an array</a:t>
            </a:r>
          </a:p>
          <a:p>
            <a:pPr lvl="1"/>
            <a:r>
              <a:rPr lang="en-US" sz="2000" dirty="0" smtClean="0"/>
              <a:t>in O(</a:t>
            </a:r>
            <a:r>
              <a:rPr lang="en-US" sz="2000" i="1" dirty="0" smtClean="0"/>
              <a:t>n</a:t>
            </a:r>
            <a:r>
              <a:rPr lang="en-US" sz="2000" dirty="0" smtClean="0"/>
              <a:t>) time (and preferably in a single pass)</a:t>
            </a:r>
          </a:p>
          <a:p>
            <a:pPr lvl="1"/>
            <a:r>
              <a:rPr lang="en-US" sz="2000" dirty="0" smtClean="0"/>
              <a:t>And argue (prove) in concise, convincing English that your solution is correct!</a:t>
            </a:r>
          </a:p>
          <a:p>
            <a:pPr lvl="1"/>
            <a:endParaRPr lang="en-US" sz="2000" dirty="0"/>
          </a:p>
          <a:p>
            <a:r>
              <a:rPr lang="en-US" sz="2000" dirty="0" smtClean="0"/>
              <a:t>Purpose:</a:t>
            </a:r>
          </a:p>
          <a:p>
            <a:pPr lvl="1"/>
            <a:r>
              <a:rPr lang="en-US" sz="2000" dirty="0" smtClean="0"/>
              <a:t>Great practice</a:t>
            </a:r>
          </a:p>
          <a:p>
            <a:pPr lvl="1"/>
            <a:r>
              <a:rPr lang="en-US" sz="2000" dirty="0" smtClean="0"/>
              <a:t>Surprisingly difficult</a:t>
            </a:r>
          </a:p>
          <a:p>
            <a:pPr lvl="1"/>
            <a:r>
              <a:rPr lang="en-US" sz="2000" dirty="0" smtClean="0"/>
              <a:t>So we can build up to reasoning about large designs, not just 5-10 line programs</a:t>
            </a:r>
          </a:p>
          <a:p>
            <a:pPr lvl="1"/>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22</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170696610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custDataLst>
              <p:tags r:id="rId1"/>
            </p:custDataLst>
          </p:nvPr>
        </p:nvSpPr>
        <p:spPr/>
        <p:txBody>
          <a:bodyPr/>
          <a:lstStyle/>
          <a:p>
            <a:pPr eaLnBrk="1" hangingPunct="1"/>
            <a:r>
              <a:rPr lang="en-US" dirty="0" smtClean="0"/>
              <a:t>CSE331 is hard! (but </a:t>
            </a:r>
            <a:r>
              <a:rPr lang="en-US" smtClean="0"/>
              <a:t>very rewarding)</a:t>
            </a:r>
            <a:endParaRPr lang="en-US" dirty="0" smtClean="0"/>
          </a:p>
        </p:txBody>
      </p:sp>
      <p:sp>
        <p:nvSpPr>
          <p:cNvPr id="28675" name="Content Placeholder 2"/>
          <p:cNvSpPr>
            <a:spLocks noGrp="1"/>
          </p:cNvSpPr>
          <p:nvPr>
            <p:ph idx="1"/>
            <p:custDataLst>
              <p:tags r:id="rId2"/>
            </p:custDataLst>
          </p:nvPr>
        </p:nvSpPr>
        <p:spPr>
          <a:xfrm>
            <a:off x="685800" y="1600200"/>
            <a:ext cx="7772400" cy="4724400"/>
          </a:xfrm>
        </p:spPr>
        <p:txBody>
          <a:bodyPr>
            <a:normAutofit/>
          </a:bodyPr>
          <a:lstStyle/>
          <a:p>
            <a:pPr eaLnBrk="1" hangingPunct="1"/>
            <a:r>
              <a:rPr lang="en-US" sz="2000" dirty="0" smtClean="0"/>
              <a:t>You will learn a lot!</a:t>
            </a:r>
          </a:p>
          <a:p>
            <a:pPr eaLnBrk="1" hangingPunct="1"/>
            <a:r>
              <a:rPr lang="en-US" sz="2000" dirty="0" smtClean="0"/>
              <a:t>Be prepared to work and to think</a:t>
            </a:r>
          </a:p>
          <a:p>
            <a:pPr eaLnBrk="1" hangingPunct="1"/>
            <a:r>
              <a:rPr lang="en-US" sz="2000" dirty="0" smtClean="0"/>
              <a:t>The staff will help you learn</a:t>
            </a:r>
          </a:p>
          <a:p>
            <a:pPr lvl="1" eaLnBrk="1" hangingPunct="1"/>
            <a:r>
              <a:rPr lang="en-US" sz="2000" dirty="0" smtClean="0"/>
              <a:t>And will be working hard, too</a:t>
            </a:r>
          </a:p>
          <a:p>
            <a:pPr lvl="1" eaLnBrk="1" hangingPunct="1"/>
            <a:endParaRPr lang="en-US" sz="2000" dirty="0"/>
          </a:p>
          <a:p>
            <a:pPr eaLnBrk="1" hangingPunct="1"/>
            <a:r>
              <a:rPr lang="en-US" sz="2000" dirty="0" smtClean="0"/>
              <a:t>So let’s get going…</a:t>
            </a:r>
          </a:p>
          <a:p>
            <a:pPr lvl="1" eaLnBrk="1" hangingPunct="1"/>
            <a:r>
              <a:rPr lang="en-US" sz="2000" dirty="0" smtClean="0"/>
              <a:t>Before we create masterpieces we need to hone our ability to reason very precisely about code…</a:t>
            </a:r>
          </a:p>
        </p:txBody>
      </p:sp>
      <p:sp>
        <p:nvSpPr>
          <p:cNvPr id="2" name="Slide Number Placeholder 1"/>
          <p:cNvSpPr>
            <a:spLocks noGrp="1"/>
          </p:cNvSpPr>
          <p:nvPr>
            <p:ph type="sldNum" sz="quarter" idx="12"/>
          </p:nvPr>
        </p:nvSpPr>
        <p:spPr/>
        <p:txBody>
          <a:bodyPr/>
          <a:lstStyle/>
          <a:p>
            <a:pPr>
              <a:defRPr/>
            </a:pPr>
            <a:fld id="{48DACF16-E0F0-4B7F-BDAB-0ED6A37A383D}" type="slidenum">
              <a:rPr lang="en-US" smtClean="0"/>
              <a:pPr>
                <a:defRPr/>
              </a:pPr>
              <a:t>23</a:t>
            </a:fld>
            <a:endParaRPr lang="en-US"/>
          </a:p>
        </p:txBody>
      </p:sp>
      <p:sp>
        <p:nvSpPr>
          <p:cNvPr id="3" name="Footer Placeholder 2"/>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58514268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a:t>
            </a:r>
            <a:endParaRPr lang="en-US" dirty="0"/>
          </a:p>
        </p:txBody>
      </p:sp>
      <p:sp>
        <p:nvSpPr>
          <p:cNvPr id="3" name="Content Placeholder 2"/>
          <p:cNvSpPr>
            <a:spLocks noGrp="1"/>
          </p:cNvSpPr>
          <p:nvPr>
            <p:ph idx="1"/>
          </p:nvPr>
        </p:nvSpPr>
        <p:spPr>
          <a:xfrm>
            <a:off x="609600" y="1600200"/>
            <a:ext cx="7924800" cy="4495800"/>
          </a:xfrm>
        </p:spPr>
        <p:txBody>
          <a:bodyPr/>
          <a:lstStyle/>
          <a:p>
            <a:pPr marL="0" indent="0">
              <a:buNone/>
            </a:pPr>
            <a:r>
              <a:rPr lang="en-US" sz="2000" dirty="0" smtClean="0"/>
              <a:t>“Complete this method such that it returns the index of the max of the first </a:t>
            </a:r>
            <a:r>
              <a:rPr lang="en-US" sz="2000" b="1" dirty="0" smtClean="0">
                <a:latin typeface="Courier New" panose="02070309020205020404" pitchFamily="49" charset="0"/>
                <a:cs typeface="Courier New" panose="02070309020205020404" pitchFamily="49" charset="0"/>
              </a:rPr>
              <a:t>n</a:t>
            </a:r>
            <a:r>
              <a:rPr lang="en-US" sz="2000" dirty="0" smtClean="0"/>
              <a:t> elements of the array </a:t>
            </a:r>
            <a:r>
              <a:rPr lang="en-US" sz="2000" b="1" dirty="0" smtClean="0">
                <a:latin typeface="Courier New" panose="02070309020205020404" pitchFamily="49" charset="0"/>
                <a:cs typeface="Courier New" panose="02070309020205020404" pitchFamily="49" charset="0"/>
              </a:rPr>
              <a:t>arr</a:t>
            </a:r>
            <a:r>
              <a:rPr lang="en-US" sz="2000" dirty="0" smtClean="0"/>
              <a:t>.”</a:t>
            </a:r>
          </a:p>
          <a:p>
            <a:pPr marL="0" indent="0">
              <a:buNone/>
            </a:pPr>
            <a:endParaRPr lang="en-US" sz="2000" dirty="0"/>
          </a:p>
          <a:p>
            <a:pPr marL="0" indent="0">
              <a:buNone/>
            </a:pP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err="1" smtClean="0">
                <a:solidFill>
                  <a:schemeClr val="accent2"/>
                </a:solidFill>
                <a:latin typeface="Courier New" panose="02070309020205020404" pitchFamily="49" charset="0"/>
                <a:cs typeface="Courier New" panose="02070309020205020404" pitchFamily="49" charset="0"/>
              </a:rPr>
              <a:t>index_of_max</a:t>
            </a:r>
            <a:r>
              <a:rPr lang="en-US" sz="2000" b="1" dirty="0" smtClean="0">
                <a:latin typeface="Courier New" panose="02070309020205020404" pitchFamily="49" charset="0"/>
                <a:cs typeface="Courier New" panose="02070309020205020404" pitchFamily="49" charset="0"/>
              </a:rPr>
              <a:t>(</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err="1" smtClean="0">
                <a:solidFill>
                  <a:schemeClr val="accent2"/>
                </a:solidFill>
                <a:latin typeface="Courier New" panose="02070309020205020404" pitchFamily="49" charset="0"/>
                <a:cs typeface="Courier New" panose="02070309020205020404" pitchFamily="49" charset="0"/>
              </a:rPr>
              <a:t>arr</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smtClean="0">
                <a:solidFill>
                  <a:schemeClr val="accent2"/>
                </a:solidFill>
                <a:latin typeface="Courier New" panose="02070309020205020404" pitchFamily="49" charset="0"/>
                <a:cs typeface="Courier New" panose="02070309020205020404" pitchFamily="49" charset="0"/>
              </a:rPr>
              <a:t>n</a:t>
            </a:r>
            <a:r>
              <a:rPr lang="en-US" sz="2000" b="1" dirty="0" smtClean="0">
                <a:latin typeface="Courier New" panose="02070309020205020404" pitchFamily="49" charset="0"/>
                <a:cs typeface="Courier New" panose="02070309020205020404" pitchFamily="49" charset="0"/>
              </a:rPr>
              <a:t>) {</a:t>
            </a:r>
          </a:p>
          <a:p>
            <a:pPr marL="0" indent="0">
              <a:buNone/>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p>
          <a:p>
            <a:pPr marL="0" indent="0">
              <a:buNone/>
            </a:pPr>
            <a:r>
              <a:rPr lang="en-US" sz="2000" b="1" dirty="0" smtClean="0">
                <a:latin typeface="Courier New" panose="02070309020205020404" pitchFamily="49" charset="0"/>
                <a:cs typeface="Courier New" panose="02070309020205020404" pitchFamily="49" charset="0"/>
              </a:rPr>
              <a:t>  }</a:t>
            </a:r>
          </a:p>
          <a:p>
            <a:pPr marL="0" indent="0">
              <a:buNone/>
            </a:pPr>
            <a:endParaRPr lang="en-US" sz="2000" b="1" dirty="0" smtClean="0">
              <a:latin typeface="Courier New" panose="02070309020205020404" pitchFamily="49" charset="0"/>
              <a:cs typeface="Courier New" panose="02070309020205020404" pitchFamily="49" charset="0"/>
            </a:endParaRPr>
          </a:p>
          <a:p>
            <a:pPr marL="0" indent="0">
              <a:buNone/>
            </a:pPr>
            <a:endParaRPr lang="en-US" sz="2000" b="1" dirty="0">
              <a:latin typeface="Courier New" panose="02070309020205020404" pitchFamily="49" charset="0"/>
              <a:cs typeface="Courier New" panose="02070309020205020404" pitchFamily="49" charset="0"/>
            </a:endParaRPr>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24</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7197875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a:t>
            </a:r>
            <a:endParaRPr lang="en-US" dirty="0"/>
          </a:p>
        </p:txBody>
      </p:sp>
      <p:sp>
        <p:nvSpPr>
          <p:cNvPr id="3" name="Content Placeholder 2"/>
          <p:cNvSpPr>
            <a:spLocks noGrp="1"/>
          </p:cNvSpPr>
          <p:nvPr>
            <p:ph idx="1"/>
          </p:nvPr>
        </p:nvSpPr>
        <p:spPr>
          <a:xfrm>
            <a:off x="609600" y="1600200"/>
            <a:ext cx="7924800" cy="4495800"/>
          </a:xfrm>
        </p:spPr>
        <p:txBody>
          <a:bodyPr/>
          <a:lstStyle/>
          <a:p>
            <a:pPr marL="0" indent="0">
              <a:buNone/>
            </a:pPr>
            <a:r>
              <a:rPr lang="en-US" sz="2000" dirty="0" smtClean="0"/>
              <a:t>“Complete this method such that it returns the index of the max of the first </a:t>
            </a:r>
            <a:r>
              <a:rPr lang="en-US" sz="2000" b="1" dirty="0" smtClean="0">
                <a:latin typeface="Courier New" panose="02070309020205020404" pitchFamily="49" charset="0"/>
                <a:cs typeface="Courier New" panose="02070309020205020404" pitchFamily="49" charset="0"/>
              </a:rPr>
              <a:t>n</a:t>
            </a:r>
            <a:r>
              <a:rPr lang="en-US" sz="2000" dirty="0" smtClean="0"/>
              <a:t> elements of the array </a:t>
            </a:r>
            <a:r>
              <a:rPr lang="en-US" sz="2000" b="1" dirty="0" smtClean="0">
                <a:latin typeface="Courier New" panose="02070309020205020404" pitchFamily="49" charset="0"/>
                <a:cs typeface="Courier New" panose="02070309020205020404" pitchFamily="49" charset="0"/>
              </a:rPr>
              <a:t>arr</a:t>
            </a:r>
            <a:r>
              <a:rPr lang="en-US" sz="2000" dirty="0" smtClean="0"/>
              <a:t>.”</a:t>
            </a:r>
          </a:p>
          <a:p>
            <a:pPr marL="0" indent="0">
              <a:buNone/>
            </a:pPr>
            <a:endParaRPr lang="en-US" sz="2000" dirty="0"/>
          </a:p>
          <a:p>
            <a:pPr marL="0" indent="0">
              <a:buNone/>
            </a:pP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err="1" smtClean="0">
                <a:solidFill>
                  <a:schemeClr val="accent2"/>
                </a:solidFill>
                <a:latin typeface="Courier New" panose="02070309020205020404" pitchFamily="49" charset="0"/>
                <a:cs typeface="Courier New" panose="02070309020205020404" pitchFamily="49" charset="0"/>
              </a:rPr>
              <a:t>index_of_max</a:t>
            </a:r>
            <a:r>
              <a:rPr lang="en-US" sz="2000" b="1" dirty="0" smtClean="0">
                <a:latin typeface="Courier New" panose="02070309020205020404" pitchFamily="49" charset="0"/>
                <a:cs typeface="Courier New" panose="02070309020205020404" pitchFamily="49" charset="0"/>
              </a:rPr>
              <a:t>(</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err="1" smtClean="0">
                <a:solidFill>
                  <a:schemeClr val="accent2"/>
                </a:solidFill>
                <a:latin typeface="Courier New" panose="02070309020205020404" pitchFamily="49" charset="0"/>
                <a:cs typeface="Courier New" panose="02070309020205020404" pitchFamily="49" charset="0"/>
              </a:rPr>
              <a:t>arr</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smtClean="0">
                <a:solidFill>
                  <a:schemeClr val="accent2"/>
                </a:solidFill>
                <a:latin typeface="Courier New" panose="02070309020205020404" pitchFamily="49" charset="0"/>
                <a:cs typeface="Courier New" panose="02070309020205020404" pitchFamily="49" charset="0"/>
              </a:rPr>
              <a:t>n</a:t>
            </a:r>
            <a:r>
              <a:rPr lang="en-US" sz="2000" b="1" dirty="0" smtClean="0">
                <a:latin typeface="Courier New" panose="02070309020205020404" pitchFamily="49" charset="0"/>
                <a:cs typeface="Courier New" panose="02070309020205020404" pitchFamily="49" charset="0"/>
              </a:rPr>
              <a:t>) {</a:t>
            </a:r>
          </a:p>
          <a:p>
            <a:pPr marL="0" indent="0">
              <a:buNone/>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p>
          <a:p>
            <a:pPr marL="0" indent="0">
              <a:buNone/>
            </a:pPr>
            <a:r>
              <a:rPr lang="en-US" sz="2000" b="1" dirty="0" smtClean="0">
                <a:latin typeface="Courier New" panose="02070309020205020404" pitchFamily="49" charset="0"/>
                <a:cs typeface="Courier New" panose="02070309020205020404" pitchFamily="49" charset="0"/>
              </a:rPr>
              <a:t>  }</a:t>
            </a:r>
          </a:p>
          <a:p>
            <a:pPr marL="0" indent="0">
              <a:buNone/>
            </a:pPr>
            <a:endParaRPr lang="en-US" sz="2000" b="1" dirty="0" smtClean="0">
              <a:latin typeface="Courier New" panose="02070309020205020404" pitchFamily="49" charset="0"/>
              <a:cs typeface="Courier New" panose="02070309020205020404" pitchFamily="49" charset="0"/>
            </a:endParaRPr>
          </a:p>
          <a:p>
            <a:pPr marL="0" indent="0">
              <a:buNone/>
            </a:pPr>
            <a:r>
              <a:rPr lang="en-US" sz="2000" dirty="0" smtClean="0">
                <a:latin typeface="+mj-lt"/>
                <a:cs typeface="Courier New" panose="02070309020205020404" pitchFamily="49" charset="0"/>
              </a:rPr>
              <a:t>What questions do you have about the </a:t>
            </a:r>
            <a:r>
              <a:rPr lang="en-US" sz="2000" i="1" dirty="0" smtClean="0">
                <a:latin typeface="+mj-lt"/>
                <a:cs typeface="Courier New" panose="02070309020205020404" pitchFamily="49" charset="0"/>
              </a:rPr>
              <a:t>specification</a:t>
            </a:r>
            <a:r>
              <a:rPr lang="en-US" sz="2000" dirty="0" smtClean="0">
                <a:latin typeface="+mj-lt"/>
                <a:cs typeface="Courier New" panose="02070309020205020404" pitchFamily="49" charset="0"/>
              </a:rPr>
              <a:t>?</a:t>
            </a:r>
          </a:p>
          <a:p>
            <a:pPr marL="0" indent="0">
              <a:buNone/>
            </a:pPr>
            <a:endParaRPr lang="en-US" sz="2000" dirty="0">
              <a:latin typeface="+mj-lt"/>
              <a:cs typeface="Courier New" panose="02070309020205020404" pitchFamily="49" charset="0"/>
            </a:endParaRPr>
          </a:p>
          <a:p>
            <a:pPr marL="0" indent="0">
              <a:buNone/>
            </a:pPr>
            <a:r>
              <a:rPr lang="en-US" sz="2000" dirty="0" smtClean="0">
                <a:latin typeface="+mj-lt"/>
                <a:cs typeface="Courier New" panose="02070309020205020404" pitchFamily="49" charset="0"/>
              </a:rPr>
              <a:t>Given a (better) specification, is there exactly 1 </a:t>
            </a:r>
            <a:r>
              <a:rPr lang="en-US" sz="2000" i="1" dirty="0" smtClean="0">
                <a:latin typeface="+mj-lt"/>
                <a:cs typeface="Courier New" panose="02070309020205020404" pitchFamily="49" charset="0"/>
              </a:rPr>
              <a:t>implementation</a:t>
            </a:r>
            <a:r>
              <a:rPr lang="en-US" sz="2000" dirty="0" smtClean="0">
                <a:latin typeface="+mj-lt"/>
                <a:cs typeface="Courier New" panose="02070309020205020404" pitchFamily="49" charset="0"/>
              </a:rPr>
              <a:t>?</a:t>
            </a:r>
            <a:endParaRPr lang="en-US" sz="2000" dirty="0">
              <a:latin typeface="+mj-lt"/>
              <a:cs typeface="Courier New" panose="02070309020205020404" pitchFamily="49" charset="0"/>
            </a:endParaRPr>
          </a:p>
          <a:p>
            <a:pPr marL="0" indent="0">
              <a:buNone/>
            </a:pPr>
            <a:endParaRPr lang="en-US" sz="2000" b="1" dirty="0">
              <a:latin typeface="Courier New" panose="02070309020205020404" pitchFamily="49" charset="0"/>
              <a:cs typeface="Courier New" panose="02070309020205020404" pitchFamily="49" charset="0"/>
            </a:endParaRPr>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25</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70582634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a:t>
            </a:r>
            <a:endParaRPr lang="en-US" dirty="0"/>
          </a:p>
        </p:txBody>
      </p:sp>
      <p:sp>
        <p:nvSpPr>
          <p:cNvPr id="3" name="Content Placeholder 2"/>
          <p:cNvSpPr>
            <a:spLocks noGrp="1"/>
          </p:cNvSpPr>
          <p:nvPr>
            <p:ph idx="1"/>
          </p:nvPr>
        </p:nvSpPr>
        <p:spPr>
          <a:xfrm>
            <a:off x="685800" y="1447800"/>
            <a:ext cx="7772400" cy="4495800"/>
          </a:xfrm>
        </p:spPr>
        <p:txBody>
          <a:bodyPr/>
          <a:lstStyle/>
          <a:p>
            <a:r>
              <a:rPr lang="en-US" sz="2000" dirty="0" smtClean="0"/>
              <a:t>You can all write the code</a:t>
            </a:r>
          </a:p>
          <a:p>
            <a:endParaRPr lang="en-US" sz="2000" dirty="0"/>
          </a:p>
          <a:p>
            <a:r>
              <a:rPr lang="en-US" sz="2000" dirty="0" smtClean="0"/>
              <a:t>More interesting in CSE331:</a:t>
            </a:r>
          </a:p>
          <a:p>
            <a:pPr lvl="1"/>
            <a:r>
              <a:rPr lang="en-US" sz="2000" dirty="0" smtClean="0"/>
              <a:t>What if n is 0?</a:t>
            </a:r>
          </a:p>
          <a:p>
            <a:pPr lvl="1"/>
            <a:r>
              <a:rPr lang="en-US" sz="2000" dirty="0" smtClean="0"/>
              <a:t>What if n is less than 0?</a:t>
            </a:r>
          </a:p>
          <a:p>
            <a:pPr lvl="1"/>
            <a:r>
              <a:rPr lang="en-US" sz="2000" dirty="0"/>
              <a:t>What if </a:t>
            </a:r>
            <a:r>
              <a:rPr lang="en-US" sz="2000" dirty="0" smtClean="0"/>
              <a:t>n is greater than array length</a:t>
            </a:r>
          </a:p>
          <a:p>
            <a:pPr lvl="1"/>
            <a:r>
              <a:rPr lang="en-US" sz="2000" dirty="0" smtClean="0"/>
              <a:t>What if there are “ties”?</a:t>
            </a:r>
          </a:p>
          <a:p>
            <a:pPr lvl="1"/>
            <a:r>
              <a:rPr lang="en-US" sz="2000" dirty="0" smtClean="0"/>
              <a:t>Ways to indicate errors: exceptions, return value, …</a:t>
            </a:r>
          </a:p>
          <a:p>
            <a:pPr lvl="1"/>
            <a:r>
              <a:rPr lang="en-US" sz="2000" dirty="0" smtClean="0">
                <a:solidFill>
                  <a:schemeClr val="accent2"/>
                </a:solidFill>
              </a:rPr>
              <a:t>Weaker  versus stronger specifications?</a:t>
            </a:r>
          </a:p>
          <a:p>
            <a:pPr lvl="1"/>
            <a:r>
              <a:rPr lang="en-US" sz="2000" dirty="0" smtClean="0">
                <a:solidFill>
                  <a:schemeClr val="accent2"/>
                </a:solidFill>
              </a:rPr>
              <a:t>Hard to write English specifications (n vs. n-1)</a:t>
            </a:r>
          </a:p>
          <a:p>
            <a:pPr lvl="1"/>
            <a:endParaRPr lang="en-US" sz="2000" dirty="0">
              <a:solidFill>
                <a:schemeClr val="accent2"/>
              </a:solidFill>
            </a:endParaRPr>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26</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22908134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Concise to-do list</a:t>
            </a:r>
            <a:endParaRPr lang="en-US" dirty="0"/>
          </a:p>
        </p:txBody>
      </p:sp>
      <p:sp>
        <p:nvSpPr>
          <p:cNvPr id="3" name="Content Placeholder 2"/>
          <p:cNvSpPr>
            <a:spLocks noGrp="1"/>
          </p:cNvSpPr>
          <p:nvPr>
            <p:ph idx="1"/>
          </p:nvPr>
        </p:nvSpPr>
        <p:spPr>
          <a:xfrm>
            <a:off x="685800" y="1600200"/>
            <a:ext cx="8001000" cy="4495800"/>
          </a:xfrm>
        </p:spPr>
        <p:txBody>
          <a:bodyPr>
            <a:normAutofit/>
          </a:bodyPr>
          <a:lstStyle/>
          <a:p>
            <a:pPr marL="0" indent="0">
              <a:buNone/>
            </a:pPr>
            <a:r>
              <a:rPr lang="en-US" sz="2000" dirty="0" smtClean="0"/>
              <a:t>Before next class:</a:t>
            </a:r>
          </a:p>
          <a:p>
            <a:pPr marL="0" indent="0">
              <a:buNone/>
            </a:pPr>
            <a:endParaRPr lang="en-US" sz="2000" dirty="0" smtClean="0"/>
          </a:p>
          <a:p>
            <a:pPr marL="457200" indent="-457200">
              <a:buFont typeface="+mj-lt"/>
              <a:buAutoNum type="arabicPeriod"/>
            </a:pPr>
            <a:r>
              <a:rPr lang="en-US" sz="2000" dirty="0" smtClean="0"/>
              <a:t>Familiarize yourself with </a:t>
            </a:r>
            <a:r>
              <a:rPr lang="en-US" sz="2000" dirty="0" smtClean="0"/>
              <a:t>website, do readings, </a:t>
            </a:r>
            <a:r>
              <a:rPr lang="en-US" sz="2000" dirty="0" smtClean="0"/>
              <a:t>&amp; post a </a:t>
            </a:r>
            <a:r>
              <a:rPr lang="en-US" sz="2000" dirty="0" err="1" smtClean="0"/>
              <a:t>followup</a:t>
            </a:r>
            <a:r>
              <a:rPr lang="en-US" sz="2000" dirty="0" smtClean="0"/>
              <a:t> to the welcome message</a:t>
            </a:r>
          </a:p>
          <a:p>
            <a:pPr marL="0" indent="0" algn="ctr">
              <a:buNone/>
            </a:pPr>
            <a:r>
              <a:rPr lang="en-US" sz="2000" dirty="0">
                <a:solidFill>
                  <a:schemeClr val="accent2"/>
                </a:solidFill>
              </a:rPr>
              <a:t>http://</a:t>
            </a:r>
            <a:r>
              <a:rPr lang="en-US" sz="2000" dirty="0" smtClean="0">
                <a:solidFill>
                  <a:schemeClr val="accent2"/>
                </a:solidFill>
              </a:rPr>
              <a:t>courses.cs.washington.edu/courses/cse331/16au/</a:t>
            </a:r>
          </a:p>
          <a:p>
            <a:pPr marL="457200" indent="-457200">
              <a:buFont typeface="+mj-lt"/>
              <a:buAutoNum type="arabicPeriod" startAt="2"/>
            </a:pPr>
            <a:r>
              <a:rPr lang="en-US" sz="2000" dirty="0" smtClean="0"/>
              <a:t>Read syllabus and academic-integrity policy</a:t>
            </a:r>
          </a:p>
          <a:p>
            <a:pPr marL="457200" indent="-457200">
              <a:buFont typeface="+mj-lt"/>
              <a:buAutoNum type="arabicPeriod" startAt="2"/>
            </a:pPr>
            <a:r>
              <a:rPr lang="en-US" sz="2000" dirty="0" smtClean="0"/>
              <a:t>Fill in online form after class if still trying to add</a:t>
            </a:r>
          </a:p>
          <a:p>
            <a:pPr marL="857250" lvl="1" indent="-457200"/>
            <a:r>
              <a:rPr lang="en-US" sz="2000" dirty="0" smtClean="0"/>
              <a:t>Instructions to be supplied next</a:t>
            </a:r>
          </a:p>
          <a:p>
            <a:pPr marL="857250" lvl="1" indent="-457200"/>
            <a:r>
              <a:rPr lang="en-US" sz="2000" dirty="0" smtClean="0"/>
              <a:t>Go to any section </a:t>
            </a:r>
            <a:r>
              <a:rPr lang="en-US" sz="2000" dirty="0" smtClean="0"/>
              <a:t>this week if </a:t>
            </a:r>
            <a:r>
              <a:rPr lang="en-US" sz="2000" dirty="0" smtClean="0"/>
              <a:t>not registered yet</a:t>
            </a:r>
          </a:p>
          <a:p>
            <a:pPr marL="457200" indent="-457200">
              <a:buFont typeface="+mj-lt"/>
              <a:buAutoNum type="arabicPeriod" startAt="2"/>
            </a:pPr>
            <a:r>
              <a:rPr lang="en-US" sz="2000" dirty="0" smtClean="0">
                <a:solidFill>
                  <a:schemeClr val="accent2"/>
                </a:solidFill>
              </a:rPr>
              <a:t>Do Homework 0 (see web calendar), due before 10 am Wed.! (no late days this time)</a:t>
            </a:r>
          </a:p>
          <a:p>
            <a:pPr marL="400050" lvl="2" indent="0">
              <a:buNone/>
            </a:pPr>
            <a:r>
              <a:rPr lang="en-US" sz="2000" dirty="0" smtClean="0"/>
              <a:t>	Can submit using </a:t>
            </a:r>
            <a:r>
              <a:rPr lang="en-US" sz="2000" dirty="0" err="1" smtClean="0"/>
              <a:t>dropbox</a:t>
            </a:r>
            <a:r>
              <a:rPr lang="en-US" sz="2000" dirty="0" smtClean="0"/>
              <a:t> even if not registered</a:t>
            </a:r>
          </a:p>
          <a:p>
            <a:pPr marL="457200" indent="-457200">
              <a:buFont typeface="+mj-lt"/>
              <a:buAutoNum type="arabicPeriod" startAt="2"/>
            </a:pPr>
            <a:endParaRPr lang="en-US" sz="2000" dirty="0" smtClean="0">
              <a:solidFill>
                <a:schemeClr val="accent2"/>
              </a:solidFill>
            </a:endParaRPr>
          </a:p>
          <a:p>
            <a:endParaRPr lang="en-US" sz="2000" dirty="0"/>
          </a:p>
          <a:p>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27</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19690126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Concise to-do list</a:t>
            </a:r>
            <a:endParaRPr lang="en-US" dirty="0"/>
          </a:p>
        </p:txBody>
      </p:sp>
      <p:sp>
        <p:nvSpPr>
          <p:cNvPr id="3" name="Content Placeholder 2"/>
          <p:cNvSpPr>
            <a:spLocks noGrp="1"/>
          </p:cNvSpPr>
          <p:nvPr>
            <p:ph idx="1"/>
          </p:nvPr>
        </p:nvSpPr>
        <p:spPr>
          <a:xfrm>
            <a:off x="685800" y="1600200"/>
            <a:ext cx="8001000" cy="4495800"/>
          </a:xfrm>
        </p:spPr>
        <p:txBody>
          <a:bodyPr/>
          <a:lstStyle/>
          <a:p>
            <a:pPr marL="0" indent="0">
              <a:buNone/>
            </a:pPr>
            <a:r>
              <a:rPr lang="en-US" sz="2000" dirty="0" smtClean="0"/>
              <a:t>Before next class:</a:t>
            </a:r>
          </a:p>
          <a:p>
            <a:pPr marL="0" indent="0">
              <a:buNone/>
            </a:pPr>
            <a:endParaRPr lang="en-US" sz="2000" dirty="0" smtClean="0"/>
          </a:p>
          <a:p>
            <a:pPr marL="457200" indent="-457200">
              <a:buFont typeface="+mj-lt"/>
              <a:buAutoNum type="arabicPeriod"/>
            </a:pPr>
            <a:r>
              <a:rPr lang="en-US" sz="2000" dirty="0" smtClean="0"/>
              <a:t>Familiarize yourself with </a:t>
            </a:r>
            <a:r>
              <a:rPr lang="en-US" sz="2000" dirty="0" smtClean="0"/>
              <a:t>website, do readings, </a:t>
            </a:r>
            <a:r>
              <a:rPr lang="en-US" sz="2000" dirty="0" smtClean="0"/>
              <a:t>&amp; post a </a:t>
            </a:r>
            <a:r>
              <a:rPr lang="en-US" sz="2000" dirty="0" err="1" smtClean="0"/>
              <a:t>followup</a:t>
            </a:r>
            <a:r>
              <a:rPr lang="en-US" sz="2000" dirty="0" smtClean="0"/>
              <a:t> to the welcome message</a:t>
            </a:r>
          </a:p>
          <a:p>
            <a:pPr marL="0" indent="0" algn="ctr">
              <a:buNone/>
            </a:pPr>
            <a:r>
              <a:rPr lang="en-US" sz="2000" dirty="0">
                <a:solidFill>
                  <a:schemeClr val="accent2"/>
                </a:solidFill>
              </a:rPr>
              <a:t>http://</a:t>
            </a:r>
            <a:r>
              <a:rPr lang="en-US" sz="2000" dirty="0" smtClean="0">
                <a:solidFill>
                  <a:schemeClr val="accent2"/>
                </a:solidFill>
              </a:rPr>
              <a:t>courses.cs.washington.edu/courses/cse331/17sp/ </a:t>
            </a:r>
          </a:p>
          <a:p>
            <a:pPr marL="457200" indent="-457200">
              <a:buFont typeface="+mj-lt"/>
              <a:buAutoNum type="arabicPeriod" startAt="2"/>
            </a:pPr>
            <a:r>
              <a:rPr lang="en-US" sz="2000" dirty="0" smtClean="0"/>
              <a:t>Read syllabus and academic-integrity policy</a:t>
            </a:r>
            <a:br>
              <a:rPr lang="en-US" sz="2000" dirty="0" smtClean="0"/>
            </a:br>
            <a:r>
              <a:rPr lang="en-US" sz="2000" dirty="0" smtClean="0"/>
              <a:t>	(know this stuff – do we need a quiz?)</a:t>
            </a:r>
          </a:p>
          <a:p>
            <a:pPr marL="457200" indent="-457200">
              <a:buFont typeface="+mj-lt"/>
              <a:buAutoNum type="arabicPeriod" startAt="2"/>
            </a:pPr>
            <a:r>
              <a:rPr lang="en-US" sz="2000" dirty="0" smtClean="0"/>
              <a:t>Fill in online form after class if still trying to add</a:t>
            </a:r>
          </a:p>
          <a:p>
            <a:pPr marL="857250" lvl="1" indent="-457200"/>
            <a:r>
              <a:rPr lang="en-US" sz="2000" dirty="0" smtClean="0"/>
              <a:t>Instructions supplied at end of class</a:t>
            </a:r>
          </a:p>
          <a:p>
            <a:pPr marL="857250" lvl="1" indent="-457200"/>
            <a:r>
              <a:rPr lang="en-US" sz="2000" dirty="0" smtClean="0"/>
              <a:t>Go to any section </a:t>
            </a:r>
            <a:r>
              <a:rPr lang="en-US" sz="2000" dirty="0" smtClean="0"/>
              <a:t>this week if </a:t>
            </a:r>
            <a:r>
              <a:rPr lang="en-US" sz="2000" dirty="0" smtClean="0"/>
              <a:t>not registered yet</a:t>
            </a:r>
          </a:p>
          <a:p>
            <a:pPr marL="457200" indent="-457200">
              <a:buFont typeface="+mj-lt"/>
              <a:buAutoNum type="arabicPeriod" startAt="2"/>
            </a:pPr>
            <a:r>
              <a:rPr lang="en-US" sz="2000" dirty="0" smtClean="0">
                <a:solidFill>
                  <a:schemeClr val="accent2"/>
                </a:solidFill>
              </a:rPr>
              <a:t>Do Homework 0 (see web calendar), due by 10 am Wednesday! &amp; no late days this time</a:t>
            </a:r>
          </a:p>
          <a:p>
            <a:pPr marL="857250" lvl="1" indent="-457200"/>
            <a:r>
              <a:rPr lang="en-US" sz="2000" dirty="0" smtClean="0">
                <a:solidFill>
                  <a:schemeClr val="accent2"/>
                </a:solidFill>
              </a:rPr>
              <a:t>(Can submit using </a:t>
            </a:r>
            <a:r>
              <a:rPr lang="en-US" sz="2000" dirty="0" err="1" smtClean="0">
                <a:solidFill>
                  <a:schemeClr val="accent2"/>
                </a:solidFill>
              </a:rPr>
              <a:t>dropbox</a:t>
            </a:r>
            <a:r>
              <a:rPr lang="en-US" sz="2000" dirty="0" smtClean="0">
                <a:solidFill>
                  <a:schemeClr val="accent2"/>
                </a:solidFill>
              </a:rPr>
              <a:t> even if not registered)</a:t>
            </a:r>
          </a:p>
          <a:p>
            <a:endParaRPr lang="en-US" sz="2000" dirty="0"/>
          </a:p>
          <a:p>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2922377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smtClean="0"/>
              <a:t>Who: Course staff</a:t>
            </a:r>
            <a:endParaRPr lang="en-US" dirty="0"/>
          </a:p>
        </p:txBody>
      </p:sp>
      <p:sp>
        <p:nvSpPr>
          <p:cNvPr id="3" name="Content Placeholder 2"/>
          <p:cNvSpPr>
            <a:spLocks noGrp="1"/>
          </p:cNvSpPr>
          <p:nvPr>
            <p:ph idx="1"/>
          </p:nvPr>
        </p:nvSpPr>
        <p:spPr>
          <a:xfrm>
            <a:off x="685800" y="1371600"/>
            <a:ext cx="8153400" cy="5105400"/>
          </a:xfrm>
        </p:spPr>
        <p:txBody>
          <a:bodyPr>
            <a:normAutofit fontScale="92500" lnSpcReduction="10000"/>
          </a:bodyPr>
          <a:lstStyle/>
          <a:p>
            <a:r>
              <a:rPr lang="en-US" sz="2000" dirty="0" smtClean="0"/>
              <a:t>Lecturer:</a:t>
            </a:r>
          </a:p>
          <a:p>
            <a:pPr lvl="1"/>
            <a:r>
              <a:rPr lang="en-US" sz="2000" dirty="0" smtClean="0"/>
              <a:t>Hal Perkins: Faculty since last millennium, CSE331 veteran</a:t>
            </a:r>
          </a:p>
          <a:p>
            <a:r>
              <a:rPr lang="en-US" sz="2000" dirty="0" smtClean="0"/>
              <a:t>TAs:</a:t>
            </a:r>
          </a:p>
          <a:p>
            <a:pPr lvl="1"/>
            <a:r>
              <a:rPr lang="en-US" sz="2000" dirty="0" err="1" smtClean="0"/>
              <a:t>Issac</a:t>
            </a:r>
            <a:r>
              <a:rPr lang="en-US" sz="2000" dirty="0" smtClean="0"/>
              <a:t> </a:t>
            </a:r>
            <a:r>
              <a:rPr lang="en-US" sz="2000" dirty="0" err="1" smtClean="0"/>
              <a:t>Ahn</a:t>
            </a:r>
            <a:endParaRPr lang="en-US" sz="2000" dirty="0" smtClean="0"/>
          </a:p>
          <a:p>
            <a:pPr lvl="1"/>
            <a:r>
              <a:rPr lang="en-US" sz="2000" dirty="0" smtClean="0"/>
              <a:t>Grace Chen</a:t>
            </a:r>
          </a:p>
          <a:p>
            <a:pPr lvl="1"/>
            <a:r>
              <a:rPr lang="en-US" sz="2000" dirty="0" smtClean="0"/>
              <a:t>Sam </a:t>
            </a:r>
            <a:r>
              <a:rPr lang="en-US" sz="2000" dirty="0" err="1" smtClean="0"/>
              <a:t>Gao</a:t>
            </a:r>
            <a:endParaRPr lang="en-US" sz="2000" dirty="0" smtClean="0"/>
          </a:p>
          <a:p>
            <a:pPr lvl="1"/>
            <a:r>
              <a:rPr lang="en-US" sz="2000" dirty="0" smtClean="0"/>
              <a:t>Jason </a:t>
            </a:r>
            <a:r>
              <a:rPr lang="en-US" sz="2000" dirty="0" err="1" smtClean="0"/>
              <a:t>Qiu</a:t>
            </a:r>
            <a:endParaRPr lang="en-US" sz="2000" dirty="0" smtClean="0"/>
          </a:p>
          <a:p>
            <a:pPr lvl="1"/>
            <a:r>
              <a:rPr lang="en-US" sz="2000" dirty="0" smtClean="0"/>
              <a:t>Laura </a:t>
            </a:r>
            <a:r>
              <a:rPr lang="en-US" sz="2000" dirty="0" err="1" smtClean="0"/>
              <a:t>Vonessen</a:t>
            </a:r>
            <a:endParaRPr lang="en-US" sz="2000" dirty="0" smtClean="0"/>
          </a:p>
          <a:p>
            <a:pPr lvl="1"/>
            <a:r>
              <a:rPr lang="en-US" sz="2000" dirty="0" smtClean="0"/>
              <a:t>Matthew Yang</a:t>
            </a:r>
          </a:p>
          <a:p>
            <a:pPr lvl="1"/>
            <a:r>
              <a:rPr lang="en-US" sz="2000" dirty="0" smtClean="0"/>
              <a:t>Stephanie Yuan</a:t>
            </a:r>
          </a:p>
          <a:p>
            <a:pPr lvl="1"/>
            <a:r>
              <a:rPr lang="en-US" sz="2000" dirty="0" smtClean="0"/>
              <a:t>Reid Zhang</a:t>
            </a:r>
          </a:p>
          <a:p>
            <a:r>
              <a:rPr lang="en-US" sz="2000" dirty="0" smtClean="0"/>
              <a:t>Office hours: Every afternoon.  Will try to get started </a:t>
            </a:r>
            <a:r>
              <a:rPr lang="en-US" sz="2000" dirty="0" smtClean="0"/>
              <a:t>shortly.</a:t>
            </a:r>
            <a:endParaRPr lang="en-US" sz="2000" dirty="0"/>
          </a:p>
          <a:p>
            <a:pPr lvl="1"/>
            <a:endParaRPr lang="en-US" sz="800" dirty="0" smtClean="0"/>
          </a:p>
          <a:p>
            <a:pPr>
              <a:buNone/>
            </a:pPr>
            <a:r>
              <a:rPr lang="en-US" sz="2000" i="1" dirty="0" smtClean="0">
                <a:solidFill>
                  <a:schemeClr val="accent2"/>
                </a:solidFill>
              </a:rPr>
              <a:t>Get to know us!</a:t>
            </a:r>
          </a:p>
          <a:p>
            <a:pPr lvl="1"/>
            <a:r>
              <a:rPr lang="en-US" sz="2000" dirty="0" smtClean="0">
                <a:solidFill>
                  <a:schemeClr val="accent2"/>
                </a:solidFill>
              </a:rPr>
              <a:t>Make sure this </a:t>
            </a:r>
            <a:r>
              <a:rPr lang="en-US" sz="2000" i="1" dirty="0" smtClean="0">
                <a:solidFill>
                  <a:schemeClr val="accent2"/>
                </a:solidFill>
              </a:rPr>
              <a:t>feels like</a:t>
            </a:r>
            <a:r>
              <a:rPr lang="en-US" sz="2000" dirty="0" smtClean="0">
                <a:solidFill>
                  <a:schemeClr val="accent2"/>
                </a:solidFill>
              </a:rPr>
              <a:t> a 30-person class with 105 students</a:t>
            </a:r>
          </a:p>
          <a:p>
            <a:pPr lvl="1"/>
            <a:r>
              <a:rPr lang="en-US" sz="2000" dirty="0" smtClean="0">
                <a:solidFill>
                  <a:schemeClr val="accent2"/>
                </a:solidFill>
              </a:rPr>
              <a:t>We’re here to help you succeed</a:t>
            </a:r>
          </a:p>
          <a:p>
            <a:pPr lvl="1"/>
            <a:endParaRPr lang="en-US" sz="1000" dirty="0"/>
          </a:p>
          <a:p>
            <a:pPr>
              <a:buNone/>
            </a:pPr>
            <a:endParaRPr lang="en-US" sz="2000" dirty="0">
              <a:solidFill>
                <a:srgbClr val="FF0000"/>
              </a:solidFill>
            </a:endParaRPr>
          </a:p>
          <a:p>
            <a:pPr lvl="1"/>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40964290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Course designed/created/evolved/edited by others</a:t>
            </a:r>
          </a:p>
          <a:p>
            <a:pPr lvl="1"/>
            <a:r>
              <a:rPr lang="en-US" sz="2000" dirty="0" smtClean="0">
                <a:solidFill>
                  <a:schemeClr val="accent2"/>
                </a:solidFill>
              </a:rPr>
              <a:t>Michael D. Ernst</a:t>
            </a:r>
          </a:p>
          <a:p>
            <a:pPr lvl="1"/>
            <a:r>
              <a:rPr lang="en-US" sz="2000" dirty="0" smtClean="0"/>
              <a:t>Dan Grossman</a:t>
            </a:r>
          </a:p>
          <a:p>
            <a:pPr lvl="1"/>
            <a:r>
              <a:rPr lang="en-US" sz="2000" dirty="0" smtClean="0"/>
              <a:t>David </a:t>
            </a:r>
            <a:r>
              <a:rPr lang="en-US" sz="2000" dirty="0" err="1" smtClean="0"/>
              <a:t>Notkin</a:t>
            </a:r>
            <a:endParaRPr lang="en-US" sz="2000" dirty="0" smtClean="0"/>
          </a:p>
          <a:p>
            <a:pPr lvl="1"/>
            <a:r>
              <a:rPr lang="en-US" sz="2000" dirty="0" smtClean="0"/>
              <a:t>(me)</a:t>
            </a:r>
          </a:p>
          <a:p>
            <a:pPr lvl="1"/>
            <a:r>
              <a:rPr lang="en-US" sz="2000" dirty="0" smtClean="0"/>
              <a:t>Zach </a:t>
            </a:r>
            <a:r>
              <a:rPr lang="en-US" sz="2000" dirty="0" err="1" smtClean="0"/>
              <a:t>Tatlock</a:t>
            </a:r>
            <a:endParaRPr lang="en-US" sz="2000" dirty="0" smtClean="0"/>
          </a:p>
          <a:p>
            <a:pPr lvl="1"/>
            <a:r>
              <a:rPr lang="en-US" sz="2000" dirty="0"/>
              <a:t>Kevin </a:t>
            </a:r>
            <a:r>
              <a:rPr lang="en-US" sz="2000" dirty="0" err="1"/>
              <a:t>Zatloukal</a:t>
            </a:r>
            <a:endParaRPr lang="en-US" sz="2000" dirty="0" smtClean="0"/>
          </a:p>
          <a:p>
            <a:pPr lvl="1"/>
            <a:r>
              <a:rPr lang="en-US" sz="2000" dirty="0" smtClean="0"/>
              <a:t>Several dozen amazing TAs</a:t>
            </a:r>
          </a:p>
          <a:p>
            <a:pPr lvl="1"/>
            <a:endParaRPr lang="en-US" sz="2000" dirty="0"/>
          </a:p>
          <a:p>
            <a:r>
              <a:rPr lang="en-US" sz="2000" dirty="0" smtClean="0"/>
              <a:t>Hoping my own perspective offers benefits</a:t>
            </a:r>
          </a:p>
          <a:p>
            <a:pPr lvl="1"/>
            <a:endParaRPr lang="en-US" sz="2000" dirty="0"/>
          </a:p>
          <a:p>
            <a:r>
              <a:rPr lang="en-US" sz="2000" dirty="0" smtClean="0"/>
              <a:t>[Because you are unlikely to care, I won’t carefully attribute authorship of course materials]</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2792025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Staying in touch</a:t>
            </a:r>
            <a:endParaRPr lang="en-US" dirty="0"/>
          </a:p>
        </p:txBody>
      </p:sp>
      <p:sp>
        <p:nvSpPr>
          <p:cNvPr id="6" name="Content Placeholder 2"/>
          <p:cNvSpPr>
            <a:spLocks noGrp="1"/>
          </p:cNvSpPr>
          <p:nvPr>
            <p:ph idx="1"/>
          </p:nvPr>
        </p:nvSpPr>
        <p:spPr>
          <a:xfrm>
            <a:off x="533400" y="1600200"/>
            <a:ext cx="8153400" cy="4495800"/>
          </a:xfrm>
        </p:spPr>
        <p:txBody>
          <a:bodyPr/>
          <a:lstStyle/>
          <a:p>
            <a:r>
              <a:rPr lang="en-US" sz="2000" dirty="0"/>
              <a:t>Message Board</a:t>
            </a:r>
          </a:p>
          <a:p>
            <a:pPr lvl="1"/>
            <a:r>
              <a:rPr lang="en-US" sz="2000" dirty="0" smtClean="0"/>
              <a:t>Join in!  Use for most discussions; </a:t>
            </a:r>
            <a:r>
              <a:rPr lang="en-US" sz="2000" dirty="0"/>
              <a:t>staff will </a:t>
            </a:r>
            <a:r>
              <a:rPr lang="en-US" sz="2000" dirty="0" smtClean="0"/>
              <a:t>read/contribute</a:t>
            </a:r>
          </a:p>
          <a:p>
            <a:pPr marL="914400" lvl="2" indent="0">
              <a:buNone/>
            </a:pPr>
            <a:r>
              <a:rPr lang="en-US" sz="1800" dirty="0" smtClean="0"/>
              <a:t>(Do this today: post a reply to the Welcome message)</a:t>
            </a:r>
            <a:endParaRPr lang="en-US" sz="1800" dirty="0"/>
          </a:p>
          <a:p>
            <a:pPr lvl="1"/>
            <a:r>
              <a:rPr lang="en-US" sz="2000" dirty="0"/>
              <a:t>Help each other out and stay in touch outside of class</a:t>
            </a:r>
          </a:p>
          <a:p>
            <a:endParaRPr lang="en-US" sz="2000" dirty="0"/>
          </a:p>
          <a:p>
            <a:r>
              <a:rPr lang="en-US" sz="2000" dirty="0"/>
              <a:t>Course staff: </a:t>
            </a:r>
            <a:r>
              <a:rPr lang="en-US" sz="2000" b="1" dirty="0">
                <a:latin typeface="Courier New" pitchFamily="49" charset="0"/>
                <a:cs typeface="Courier New" pitchFamily="49" charset="0"/>
              </a:rPr>
              <a:t>cse331-staff@</a:t>
            </a:r>
            <a:r>
              <a:rPr lang="en-US" sz="2000" b="1" dirty="0">
                <a:solidFill>
                  <a:schemeClr val="accent2"/>
                </a:solidFill>
                <a:latin typeface="Courier New" pitchFamily="49" charset="0"/>
                <a:cs typeface="Courier New" pitchFamily="49" charset="0"/>
              </a:rPr>
              <a:t>cs</a:t>
            </a:r>
            <a:r>
              <a:rPr lang="en-US" sz="2000" b="1" dirty="0">
                <a:latin typeface="Courier New" pitchFamily="49" charset="0"/>
                <a:cs typeface="Courier New" pitchFamily="49" charset="0"/>
              </a:rPr>
              <a:t>.washington.edu </a:t>
            </a:r>
          </a:p>
          <a:p>
            <a:pPr lvl="1"/>
            <a:r>
              <a:rPr lang="en-US" sz="2000" dirty="0"/>
              <a:t>For things that don’t make sense to post on message </a:t>
            </a:r>
            <a:r>
              <a:rPr lang="en-US" sz="2000" dirty="0" smtClean="0"/>
              <a:t>board</a:t>
            </a:r>
          </a:p>
          <a:p>
            <a:endParaRPr lang="en-US" sz="2000" dirty="0" smtClean="0"/>
          </a:p>
          <a:p>
            <a:r>
              <a:rPr lang="en-US" sz="2000" dirty="0" smtClean="0"/>
              <a:t>Course email list: </a:t>
            </a:r>
            <a:r>
              <a:rPr lang="en-US" sz="2000" b="1" dirty="0" smtClean="0">
                <a:latin typeface="Courier New" pitchFamily="49" charset="0"/>
                <a:cs typeface="Courier New" pitchFamily="49" charset="0"/>
              </a:rPr>
              <a:t>cse331a_sp17@</a:t>
            </a:r>
            <a:r>
              <a:rPr lang="en-US" sz="2000" b="1" dirty="0" smtClean="0">
                <a:solidFill>
                  <a:schemeClr val="accent2"/>
                </a:solidFill>
                <a:latin typeface="Courier New" pitchFamily="49" charset="0"/>
                <a:cs typeface="Courier New" pitchFamily="49" charset="0"/>
              </a:rPr>
              <a:t>u</a:t>
            </a:r>
            <a:r>
              <a:rPr lang="en-US" sz="2000" b="1" dirty="0" smtClean="0">
                <a:latin typeface="Courier New" pitchFamily="49" charset="0"/>
                <a:cs typeface="Courier New" pitchFamily="49" charset="0"/>
              </a:rPr>
              <a:t>.washington.edu</a:t>
            </a:r>
          </a:p>
          <a:p>
            <a:pPr lvl="1"/>
            <a:r>
              <a:rPr lang="en-US" sz="2000" dirty="0" smtClean="0"/>
              <a:t>Students and staff already subscribed (your UW email address)</a:t>
            </a:r>
          </a:p>
          <a:p>
            <a:pPr lvl="1"/>
            <a:r>
              <a:rPr lang="en-US" sz="2000" dirty="0" smtClean="0"/>
              <a:t>You must get announcements sent there</a:t>
            </a:r>
          </a:p>
          <a:p>
            <a:pPr lvl="1"/>
            <a:r>
              <a:rPr lang="en-US" sz="2000" dirty="0" smtClean="0"/>
              <a:t>Fairly low traffic</a:t>
            </a:r>
          </a:p>
          <a:p>
            <a:pPr lvl="1"/>
            <a:endParaRPr lang="en-US" sz="1000" dirty="0" smtClean="0"/>
          </a:p>
          <a:p>
            <a:endParaRPr lang="en-US" sz="2000" dirty="0"/>
          </a:p>
          <a:p>
            <a:pPr marL="342900" lvl="1" indent="-342900">
              <a:buFontTx/>
              <a:buChar char="•"/>
            </a:pPr>
            <a:endParaRPr lang="en-US" sz="2000"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327566676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and section</a:t>
            </a:r>
            <a:endParaRPr lang="en-US" dirty="0"/>
          </a:p>
        </p:txBody>
      </p:sp>
      <p:sp>
        <p:nvSpPr>
          <p:cNvPr id="3" name="Content Placeholder 2"/>
          <p:cNvSpPr>
            <a:spLocks noGrp="1"/>
          </p:cNvSpPr>
          <p:nvPr>
            <p:ph idx="1"/>
          </p:nvPr>
        </p:nvSpPr>
        <p:spPr/>
        <p:txBody>
          <a:bodyPr/>
          <a:lstStyle/>
          <a:p>
            <a:r>
              <a:rPr lang="en-US" sz="2000" dirty="0" smtClean="0"/>
              <a:t>Both required</a:t>
            </a:r>
          </a:p>
          <a:p>
            <a:endParaRPr lang="en-US" sz="2000" dirty="0"/>
          </a:p>
          <a:p>
            <a:r>
              <a:rPr lang="en-US" sz="2000" dirty="0" smtClean="0"/>
              <a:t>All materials posted, but they are visual aids</a:t>
            </a:r>
          </a:p>
          <a:p>
            <a:pPr lvl="1"/>
            <a:r>
              <a:rPr lang="en-US" sz="2000" dirty="0" smtClean="0"/>
              <a:t>Arrive punctually and pay attention (&amp; take notes!)</a:t>
            </a:r>
          </a:p>
          <a:p>
            <a:pPr lvl="1"/>
            <a:r>
              <a:rPr lang="en-US" sz="2000" dirty="0" smtClean="0"/>
              <a:t>If doing so doesn’t save you time, one of us is messing up (!)</a:t>
            </a:r>
          </a:p>
          <a:p>
            <a:pPr lvl="1"/>
            <a:endParaRPr lang="en-US" sz="2000" dirty="0"/>
          </a:p>
          <a:p>
            <a:r>
              <a:rPr lang="en-US" sz="2000" dirty="0" smtClean="0"/>
              <a:t>Section will often be more tools and homework-details focused</a:t>
            </a:r>
          </a:p>
          <a:p>
            <a:pPr lvl="1"/>
            <a:r>
              <a:rPr lang="en-US" sz="2000" dirty="0" smtClean="0"/>
              <a:t>Especially next week: preparing for projects</a:t>
            </a:r>
          </a:p>
          <a:p>
            <a:pPr lvl="1"/>
            <a:r>
              <a:rPr lang="en-US" sz="2000" dirty="0" smtClean="0"/>
              <a:t>Watch for room changes – might be different by Thursday</a:t>
            </a:r>
          </a:p>
          <a:p>
            <a:pPr lvl="1"/>
            <a:endParaRPr lang="en-US" sz="2000" dirty="0"/>
          </a:p>
          <a:p>
            <a:r>
              <a:rPr lang="en-US" sz="2000" dirty="0" smtClean="0"/>
              <a:t>Other posted handouts related to class material</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244002919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Homeworks</a:t>
            </a:r>
            <a:endParaRPr lang="en-US" dirty="0"/>
          </a:p>
        </p:txBody>
      </p:sp>
      <p:sp>
        <p:nvSpPr>
          <p:cNvPr id="3" name="Content Placeholder 2"/>
          <p:cNvSpPr>
            <a:spLocks noGrp="1"/>
          </p:cNvSpPr>
          <p:nvPr>
            <p:ph idx="1"/>
          </p:nvPr>
        </p:nvSpPr>
        <p:spPr>
          <a:xfrm>
            <a:off x="685800" y="1600200"/>
            <a:ext cx="7772400" cy="4800600"/>
          </a:xfrm>
        </p:spPr>
        <p:txBody>
          <a:bodyPr>
            <a:normAutofit lnSpcReduction="10000"/>
          </a:bodyPr>
          <a:lstStyle/>
          <a:p>
            <a:r>
              <a:rPr lang="en-US" sz="2000" dirty="0" smtClean="0"/>
              <a:t>Biggest misconception about CSE331 (?)</a:t>
            </a:r>
          </a:p>
          <a:p>
            <a:pPr marL="457200" lvl="1" indent="0" algn="ctr">
              <a:buNone/>
            </a:pPr>
            <a:r>
              <a:rPr lang="en-US" sz="2000" dirty="0" smtClean="0">
                <a:solidFill>
                  <a:schemeClr val="accent2"/>
                </a:solidFill>
              </a:rPr>
              <a:t>“Homework was programming projects that seemed disconnected from lecture”</a:t>
            </a:r>
          </a:p>
          <a:p>
            <a:pPr lvl="1"/>
            <a:r>
              <a:rPr lang="en-US" sz="2000" dirty="0" smtClean="0"/>
              <a:t>If you think so, you are making them harder!</a:t>
            </a:r>
          </a:p>
          <a:p>
            <a:pPr lvl="2"/>
            <a:r>
              <a:rPr lang="en-US" sz="2000" dirty="0" smtClean="0"/>
              <a:t>Reconsider</a:t>
            </a:r>
          </a:p>
          <a:p>
            <a:pPr lvl="2"/>
            <a:r>
              <a:rPr lang="en-US" sz="2000" dirty="0" smtClean="0"/>
              <a:t>Seek out the connections by thinking-before-typing</a:t>
            </a:r>
          </a:p>
          <a:p>
            <a:pPr lvl="2"/>
            <a:r>
              <a:rPr lang="en-US" sz="2000" dirty="0" smtClean="0"/>
              <a:t>Approaching them as CSE143 homework won’t work well</a:t>
            </a:r>
          </a:p>
          <a:p>
            <a:pPr lvl="2"/>
            <a:r>
              <a:rPr lang="en-US" sz="2000" dirty="0" smtClean="0"/>
              <a:t>Don’t keep cutting with a dull blade</a:t>
            </a:r>
          </a:p>
          <a:p>
            <a:pPr lvl="2"/>
            <a:endParaRPr lang="en-US" sz="1400" dirty="0"/>
          </a:p>
          <a:p>
            <a:r>
              <a:rPr lang="en-US" sz="2000" dirty="0" smtClean="0"/>
              <a:t>First couple assignments are “more on paper”, followed by software development that is increasingly substantial</a:t>
            </a:r>
          </a:p>
          <a:p>
            <a:endParaRPr lang="en-US" sz="1400" dirty="0"/>
          </a:p>
          <a:p>
            <a:r>
              <a:rPr lang="en-US" sz="2000" dirty="0" smtClean="0"/>
              <a:t>Four (</a:t>
            </a:r>
            <a:r>
              <a:rPr lang="en-US" sz="2000" b="1" dirty="0" smtClean="0">
                <a:solidFill>
                  <a:srgbClr val="FF0000"/>
                </a:solidFill>
              </a:rPr>
              <a:t>4</a:t>
            </a:r>
            <a:r>
              <a:rPr lang="en-US" sz="2000" dirty="0" smtClean="0"/>
              <a:t>) late days for the quarter: save for emergencies</a:t>
            </a:r>
          </a:p>
          <a:p>
            <a:pPr lvl="1"/>
            <a:r>
              <a:rPr lang="en-US" sz="2000" b="1" dirty="0" smtClean="0">
                <a:solidFill>
                  <a:srgbClr val="FF0000"/>
                </a:solidFill>
              </a:rPr>
              <a:t>Max 2</a:t>
            </a:r>
            <a:r>
              <a:rPr lang="en-US" sz="2000" dirty="0" smtClean="0"/>
              <a:t> per homework, save them for later</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spTree>
    <p:extLst>
      <p:ext uri="{BB962C8B-B14F-4D97-AF65-F5344CB8AC3E}">
        <p14:creationId xmlns:p14="http://schemas.microsoft.com/office/powerpoint/2010/main" val="40622503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Resources – Books</a:t>
            </a:r>
          </a:p>
        </p:txBody>
      </p:sp>
      <p:sp>
        <p:nvSpPr>
          <p:cNvPr id="3" name="Content Placeholder 2"/>
          <p:cNvSpPr>
            <a:spLocks noGrp="1"/>
          </p:cNvSpPr>
          <p:nvPr>
            <p:ph idx="1"/>
          </p:nvPr>
        </p:nvSpPr>
        <p:spPr/>
        <p:txBody>
          <a:bodyPr/>
          <a:lstStyle/>
          <a:p>
            <a:pPr marL="0" indent="0">
              <a:buNone/>
            </a:pPr>
            <a:r>
              <a:rPr lang="en-US" sz="2000" dirty="0" smtClean="0"/>
              <a:t>Required:</a:t>
            </a:r>
          </a:p>
          <a:p>
            <a:r>
              <a:rPr lang="en-US" sz="2000" i="1" dirty="0" smtClean="0"/>
              <a:t>Pragmatic Programmer</a:t>
            </a:r>
            <a:r>
              <a:rPr lang="en-US" sz="2000" dirty="0" smtClean="0"/>
              <a:t>, Hunt &amp; Thomas</a:t>
            </a:r>
          </a:p>
          <a:p>
            <a:r>
              <a:rPr lang="en-US" sz="2000" i="1" dirty="0" smtClean="0"/>
              <a:t>Effective Java</a:t>
            </a:r>
            <a:r>
              <a:rPr lang="en-US" sz="2000" dirty="0" smtClean="0"/>
              <a:t> 2nd </a:t>
            </a:r>
            <a:r>
              <a:rPr lang="en-US" sz="2000" dirty="0" err="1" smtClean="0"/>
              <a:t>ed</a:t>
            </a:r>
            <a:r>
              <a:rPr lang="en-US" sz="2000" dirty="0" smtClean="0"/>
              <a:t>, Bloch</a:t>
            </a:r>
          </a:p>
          <a:p>
            <a:pPr marL="0" indent="0">
              <a:buNone/>
            </a:pPr>
            <a:r>
              <a:rPr lang="en-US" sz="2000" dirty="0" smtClean="0"/>
              <a:t>Serious programmers</a:t>
            </a:r>
            <a:br>
              <a:rPr lang="en-US" sz="2000" dirty="0" smtClean="0"/>
            </a:br>
            <a:r>
              <a:rPr lang="en-US" sz="2000" dirty="0" smtClean="0"/>
              <a:t>should study these</a:t>
            </a:r>
            <a:endParaRPr lang="en-US" sz="2000" dirty="0"/>
          </a:p>
          <a:p>
            <a:pPr marL="0" indent="0">
              <a:buNone/>
            </a:pPr>
            <a:endParaRPr lang="en-US" sz="2000" dirty="0" smtClean="0"/>
          </a:p>
          <a:p>
            <a:pPr marL="0" indent="0">
              <a:buNone/>
            </a:pPr>
            <a:endParaRPr lang="en-US" sz="2000" dirty="0" smtClean="0"/>
          </a:p>
          <a:p>
            <a:pPr marL="0" indent="0">
              <a:buNone/>
            </a:pPr>
            <a:endParaRPr lang="en-US" sz="2000" dirty="0" smtClean="0"/>
          </a:p>
          <a:p>
            <a:pPr marL="0" indent="0">
              <a:buNone/>
            </a:pPr>
            <a:r>
              <a:rPr lang="en-US" sz="2000" dirty="0" smtClean="0"/>
              <a:t>Decent “Java book” is a wise thing to have</a:t>
            </a:r>
          </a:p>
          <a:p>
            <a:r>
              <a:rPr lang="en-US" sz="2000" i="1" dirty="0" smtClean="0"/>
              <a:t>Core Java</a:t>
            </a:r>
            <a:r>
              <a:rPr lang="en-US" sz="2000" dirty="0" smtClean="0"/>
              <a:t> </a:t>
            </a:r>
            <a:r>
              <a:rPr lang="en-US" sz="2000" dirty="0" err="1" smtClean="0"/>
              <a:t>Vol</a:t>
            </a:r>
            <a:r>
              <a:rPr lang="en-US" sz="2000" dirty="0" smtClean="0"/>
              <a:t> I, </a:t>
            </a:r>
            <a:r>
              <a:rPr lang="en-US" sz="2000" dirty="0" err="1" smtClean="0"/>
              <a:t>Horstmann</a:t>
            </a:r>
            <a:endParaRPr lang="en-US" sz="2000" dirty="0" smtClean="0"/>
          </a:p>
          <a:p>
            <a:endParaRPr lang="en-US" sz="2000" dirty="0"/>
          </a:p>
          <a:p>
            <a:pPr marL="0" indent="0">
              <a:buNone/>
            </a:pPr>
            <a:r>
              <a:rPr lang="en-US" sz="2000" dirty="0" smtClean="0"/>
              <a:t>And must learn to use the Java API Docs</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514600"/>
            <a:ext cx="1272209"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057400"/>
            <a:ext cx="1249581" cy="1567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
        <p:nvSpPr>
          <p:cNvPr id="4" name="Footer Placeholder 3"/>
          <p:cNvSpPr>
            <a:spLocks noGrp="1"/>
          </p:cNvSpPr>
          <p:nvPr>
            <p:ph type="ftr" sz="quarter" idx="11"/>
          </p:nvPr>
        </p:nvSpPr>
        <p:spPr/>
        <p:txBody>
          <a:bodyPr/>
          <a:lstStyle/>
          <a:p>
            <a:pPr>
              <a:defRPr/>
            </a:pPr>
            <a:r>
              <a:rPr lang="en-US" smtClean="0"/>
              <a:t>UW CSE 331 Spring 2017</a:t>
            </a:r>
            <a:endParaRPr lang="en-US" dirty="0"/>
          </a:p>
        </p:txBody>
      </p:sp>
      <p:pic>
        <p:nvPicPr>
          <p:cNvPr id="5" name="Picture 4"/>
          <p:cNvPicPr>
            <a:picLocks noChangeAspect="1"/>
          </p:cNvPicPr>
          <p:nvPr/>
        </p:nvPicPr>
        <p:blipFill>
          <a:blip r:embed="rId5"/>
          <a:stretch>
            <a:fillRect/>
          </a:stretch>
        </p:blipFill>
        <p:spPr>
          <a:xfrm>
            <a:off x="6400800" y="4495800"/>
            <a:ext cx="1651000" cy="1651000"/>
          </a:xfrm>
          <a:prstGeom prst="rect">
            <a:avLst/>
          </a:prstGeom>
        </p:spPr>
      </p:pic>
    </p:spTree>
    <p:extLst>
      <p:ext uri="{BB962C8B-B14F-4D97-AF65-F5344CB8AC3E}">
        <p14:creationId xmlns:p14="http://schemas.microsoft.com/office/powerpoint/2010/main" val="604176750"/>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4369</TotalTime>
  <Words>2082</Words>
  <Application>Microsoft Macintosh PowerPoint</Application>
  <PresentationFormat>On-screen Show (4:3)</PresentationFormat>
  <Paragraphs>357</Paragraphs>
  <Slides>27</Slides>
  <Notes>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simple</vt:lpstr>
      <vt:lpstr>CSE 331 Software Design &amp; Implementation</vt:lpstr>
      <vt:lpstr>Welcome!</vt:lpstr>
      <vt:lpstr>Concise to-do list</vt:lpstr>
      <vt:lpstr>Who: Course staff</vt:lpstr>
      <vt:lpstr>Acknowledgments</vt:lpstr>
      <vt:lpstr>Staying in touch</vt:lpstr>
      <vt:lpstr>Lecture and section</vt:lpstr>
      <vt:lpstr>Homeworks</vt:lpstr>
      <vt:lpstr>Resources – Books</vt:lpstr>
      <vt:lpstr>Readings (and quizzes)</vt:lpstr>
      <vt:lpstr>Books? In the 21st century?</vt:lpstr>
      <vt:lpstr>Exams</vt:lpstr>
      <vt:lpstr>Academic Integrity</vt:lpstr>
      <vt:lpstr>Questions?</vt:lpstr>
      <vt:lpstr>Goals</vt:lpstr>
      <vt:lpstr>Main topic:  Managing complexity</vt:lpstr>
      <vt:lpstr>The goal of system building</vt:lpstr>
      <vt:lpstr>Why is building good software hard?</vt:lpstr>
      <vt:lpstr>Orders of magnitude</vt:lpstr>
      <vt:lpstr>Programming is hard</vt:lpstr>
      <vt:lpstr>Prerequisites</vt:lpstr>
      <vt:lpstr>You have homework!</vt:lpstr>
      <vt:lpstr>CSE331 is hard! (but very rewarding)</vt:lpstr>
      <vt:lpstr>A Problem</vt:lpstr>
      <vt:lpstr>A Problem</vt:lpstr>
      <vt:lpstr>Moral</vt:lpstr>
      <vt:lpstr>Concise to-do list</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184</cp:revision>
  <cp:lastPrinted>2013-01-07T03:34:38Z</cp:lastPrinted>
  <dcterms:created xsi:type="dcterms:W3CDTF">2012-01-13T04:41:44Z</dcterms:created>
  <dcterms:modified xsi:type="dcterms:W3CDTF">2017-03-27T04:07:21Z</dcterms:modified>
</cp:coreProperties>
</file>