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73" r:id="rId2"/>
    <p:sldId id="275" r:id="rId3"/>
    <p:sldId id="276" r:id="rId4"/>
    <p:sldId id="280" r:id="rId5"/>
    <p:sldId id="281" r:id="rId6"/>
    <p:sldId id="283" r:id="rId7"/>
    <p:sldId id="282" r:id="rId8"/>
    <p:sldId id="284" r:id="rId9"/>
    <p:sldId id="285" r:id="rId10"/>
    <p:sldId id="287" r:id="rId11"/>
    <p:sldId id="288" r:id="rId12"/>
    <p:sldId id="289" r:id="rId13"/>
    <p:sldId id="313" r:id="rId14"/>
    <p:sldId id="314" r:id="rId15"/>
    <p:sldId id="290" r:id="rId16"/>
    <p:sldId id="292" r:id="rId17"/>
    <p:sldId id="295" r:id="rId18"/>
    <p:sldId id="293" r:id="rId19"/>
    <p:sldId id="294" r:id="rId20"/>
    <p:sldId id="302" r:id="rId21"/>
    <p:sldId id="304" r:id="rId22"/>
    <p:sldId id="305" r:id="rId23"/>
    <p:sldId id="307" r:id="rId24"/>
    <p:sldId id="309" r:id="rId25"/>
    <p:sldId id="310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7" autoAdjust="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not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62B12D-41B7-46BA-96C3-1313AC755186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/>
              <a:t>from </a:t>
            </a:r>
            <a:r>
              <a:rPr lang="en-US" sz="2600" dirty="0" smtClean="0"/>
              <a:t>David </a:t>
            </a:r>
            <a:r>
              <a:rPr lang="en-US" sz="2600" dirty="0" err="1" smtClean="0"/>
              <a:t>Mailhot</a:t>
            </a:r>
            <a:r>
              <a:rPr lang="en-US" sz="2600" dirty="0" smtClean="0"/>
              <a:t>, </a:t>
            </a:r>
          </a:p>
          <a:p>
            <a:r>
              <a:rPr lang="en-US" sz="2600" dirty="0" smtClean="0"/>
              <a:t>Hal Perkins, Mike Ernst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</a:t>
            </a:r>
            <a:r>
              <a:rPr lang="en-US" sz="6600" b="1" dirty="0"/>
              <a:t>9</a:t>
            </a:r>
            <a:r>
              <a:rPr lang="en-US" sz="6600" b="1" dirty="0" smtClean="0"/>
              <a:t>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Comparator&lt;String&gt;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compare(String s1, String s2)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s1.length()-s2.length();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 = null;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(comp == null)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comp = 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comp;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Similar to Singleton, except instead of just having one object per class, there’s one object per </a:t>
            </a:r>
            <a:r>
              <a:rPr lang="en-US" b="1" u="sng" dirty="0" smtClean="0"/>
              <a:t>abstract value</a:t>
            </a:r>
            <a:r>
              <a:rPr lang="en-US" dirty="0" smtClean="0"/>
              <a:t> of the class</a:t>
            </a:r>
          </a:p>
          <a:p>
            <a:r>
              <a:rPr lang="en-US" dirty="0" smtClean="0"/>
              <a:t>Saves memory by compacting multiple copies</a:t>
            </a:r>
          </a:p>
        </p:txBody>
      </p:sp>
    </p:spTree>
    <p:extLst>
      <p:ext uri="{BB962C8B-B14F-4D97-AF65-F5344CB8AC3E}">
        <p14:creationId xmlns:p14="http://schemas.microsoft.com/office/powerpoint/2010/main" val="7942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57150" indent="0">
              <a:buNone/>
            </a:pP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Point(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x;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y; 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“(” + x + “,” + y + “)”;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x + “,”, + y;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new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 y;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{…}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943600"/>
            <a:ext cx="87630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Requires the class being interned to be immutable. Why?</a:t>
            </a:r>
          </a:p>
        </p:txBody>
      </p:sp>
    </p:spTree>
    <p:extLst>
      <p:ext uri="{BB962C8B-B14F-4D97-AF65-F5344CB8AC3E}">
        <p14:creationId xmlns:p14="http://schemas.microsoft.com/office/powerpoint/2010/main" val="34367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if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were represented in polar coordinates?</a:t>
            </a:r>
          </a:p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further checks are necessary to make sure these kinds of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are interned correctly?</a:t>
            </a:r>
          </a:p>
        </p:txBody>
      </p:sp>
    </p:spTree>
    <p:extLst>
      <p:ext uri="{BB962C8B-B14F-4D97-AF65-F5344CB8AC3E}">
        <p14:creationId xmlns:p14="http://schemas.microsoft.com/office/powerpoint/2010/main" val="38864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(double r, double theta)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normalize(theta);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r + “,” +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new Point(r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double r, theta;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Point(double r, double theta) {...}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791200"/>
            <a:ext cx="8763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If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our point was represented with r and theta, we’d need to constrain them for use in the key. </a:t>
            </a:r>
            <a:r>
              <a:rPr lang="en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Otherwise,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we’d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have “5, pi” and “5, 3pi” as different entries in our map even though they are the same abstract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value.</a:t>
            </a:r>
            <a:endParaRPr lang="en" sz="1800" b="0" i="0" u="none" strike="noStrike" cap="none" baseline="0" dirty="0">
              <a:solidFill>
                <a:srgbClr val="C0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2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Factories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Business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seattle.getBusiness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we want a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SeattleBusiness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QXd-rkEnD-T0txDT4pXkJ2mJpv23rXgocaqFoQ3ZqETvMKj2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85435"/>
            <a:ext cx="4812902" cy="246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Factories solve the problem that Java constructors cannot return a subtype of the class they belong to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sz="2000" dirty="0" smtClean="0"/>
              <a:t>Factory method</a:t>
            </a:r>
          </a:p>
          <a:p>
            <a:pPr lvl="2"/>
            <a:r>
              <a:rPr lang="en-US" sz="2000" dirty="0" smtClean="0"/>
              <a:t>Helper method creates and returns objects</a:t>
            </a:r>
          </a:p>
          <a:p>
            <a:pPr lvl="2"/>
            <a:r>
              <a:rPr lang="en-US" sz="2000" dirty="0" smtClean="0"/>
              <a:t>Method defines the interface for creating an object, but defers instantiation to subclasses </a:t>
            </a:r>
          </a:p>
          <a:p>
            <a:pPr lvl="1"/>
            <a:r>
              <a:rPr lang="en-US" sz="2000" dirty="0" smtClean="0"/>
              <a:t>Factory object</a:t>
            </a:r>
          </a:p>
          <a:p>
            <a:pPr lvl="2"/>
            <a:r>
              <a:rPr lang="en-US" sz="2000" dirty="0" smtClean="0"/>
              <a:t>Abstract superclass defines what can be customized</a:t>
            </a:r>
          </a:p>
          <a:p>
            <a:pPr lvl="2"/>
            <a:r>
              <a:rPr lang="en-US" sz="2000" dirty="0" smtClean="0"/>
              <a:t>Concrete subclass does the customization, returns appropriate subclass</a:t>
            </a:r>
          </a:p>
        </p:txBody>
      </p:sp>
    </p:spTree>
    <p:extLst>
      <p:ext uri="{BB962C8B-B14F-4D97-AF65-F5344CB8AC3E}">
        <p14:creationId xmlns:p14="http://schemas.microsoft.com/office/powerpoint/2010/main" val="364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Method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Business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Seattle extends City {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Business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SeattleBusiness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Minneapolis extends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Seattle();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seattle.getBusiness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Object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BusinessFactory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Business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SeattleBusinessFactory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BusinessFactory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Business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SeattleBusiness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City(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BusinessFactory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f) {…}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Business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getBusiness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f.getBusiness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SeattleBusinessFactory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seattle.getBusiness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solution to a common programming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A technique for making code more </a:t>
            </a:r>
            <a:r>
              <a:rPr lang="en-US" dirty="0" smtClean="0"/>
              <a:t>flexible</a:t>
            </a:r>
            <a:endParaRPr lang="en-US" dirty="0"/>
          </a:p>
          <a:p>
            <a:r>
              <a:rPr lang="en-US" dirty="0"/>
              <a:t>Shorthand for describing program </a:t>
            </a:r>
            <a:r>
              <a:rPr lang="en-US" dirty="0" smtClean="0"/>
              <a:t>design and how program components are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class has an inner class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and is created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instead of the constructor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takes optional parameters via setter methods (e.g.,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 etc.)</a:t>
            </a:r>
          </a:p>
          <a:p>
            <a:r>
              <a:rPr lang="en-US" dirty="0" smtClean="0">
                <a:cs typeface="Courier New" pitchFamily="49" charset="0"/>
              </a:rPr>
              <a:t>When the client is done supplying parameters, she calls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on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, finalizing the builder and returning an instance of the object desired</a:t>
            </a:r>
          </a:p>
          <a:p>
            <a:r>
              <a:rPr lang="en-US" dirty="0"/>
              <a:t>Useful when you have many constructor parameters</a:t>
            </a:r>
          </a:p>
          <a:p>
            <a:pPr lvl="1"/>
            <a:r>
              <a:rPr lang="en-US" sz="1800" dirty="0"/>
              <a:t>It is hard to remember which order they should all go in</a:t>
            </a:r>
          </a:p>
          <a:p>
            <a:r>
              <a:rPr lang="en-US" dirty="0"/>
              <a:t>Easily allows for optional parameters</a:t>
            </a:r>
          </a:p>
          <a:p>
            <a:pPr lvl="1"/>
            <a:r>
              <a:rPr lang="en-US" sz="1800" dirty="0"/>
              <a:t>If you have n optional parameters, you need 2^n constructors, but only one </a:t>
            </a:r>
            <a:r>
              <a:rPr lang="en-US" sz="1800" dirty="0" smtClean="0"/>
              <a:t>builder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4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servings;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// optional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this(servingSize, servings, 0);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calories) 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0);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calories, int fat) 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0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…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servings,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calories,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sodium)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calories;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fat;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135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servings,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static class Builder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servingSize, servings;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optional, initialized to default values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calories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fat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sodium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this.servingSize = servingSize;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 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 calories(int val) { calories = val; return this; 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b="1" dirty="0" smtClean="0">
                <a:solidFill>
                  <a:srgbClr val="FF0000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 build() { return new NutritionFacts(this); }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(Builder builder)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builder.calories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builder.fat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	}</a:t>
            </a:r>
            <a:endParaRPr lang="en-US" sz="1100" dirty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>
              <a:spcBef>
                <a:spcPts val="0"/>
              </a:spcBef>
            </a:pPr>
            <a:endParaRPr lang="en" sz="12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Sometimes difficult to realize relationships between entities</a:t>
            </a:r>
          </a:p>
          <a:p>
            <a:pPr lvl="1"/>
            <a:r>
              <a:rPr lang="en-US" sz="1800" dirty="0" smtClean="0"/>
              <a:t>Important for code readability</a:t>
            </a:r>
          </a:p>
          <a:p>
            <a:r>
              <a:rPr lang="en-US" dirty="0" smtClean="0"/>
              <a:t>Solution: Structural patterns!</a:t>
            </a:r>
            <a:endParaRPr lang="en-US" dirty="0"/>
          </a:p>
          <a:p>
            <a:pPr lvl="1"/>
            <a:r>
              <a:rPr lang="en-US" sz="1800" dirty="0" smtClean="0"/>
              <a:t>We’re just going to talk about </a:t>
            </a:r>
            <a:r>
              <a:rPr lang="en-US" sz="1800" b="1" dirty="0" smtClean="0"/>
              <a:t>wrappers</a:t>
            </a:r>
            <a:r>
              <a:rPr lang="en-US" sz="1800" dirty="0" smtClean="0"/>
              <a:t>, which translate between incompatible interfaces </a:t>
            </a:r>
            <a:endParaRPr lang="en-US" sz="1800" dirty="0"/>
          </a:p>
        </p:txBody>
      </p:sp>
      <p:graphicFrame>
        <p:nvGraphicFramePr>
          <p:cNvPr id="5" name="Shape 331"/>
          <p:cNvGraphicFramePr/>
          <p:nvPr>
            <p:extLst>
              <p:ext uri="{D42A27DB-BD31-4B8C-83A1-F6EECF244321}">
                <p14:modId xmlns:p14="http://schemas.microsoft.com/office/powerpoint/2010/main" val="4073957615"/>
              </p:ext>
            </p:extLst>
          </p:nvPr>
        </p:nvGraphicFramePr>
        <p:xfrm>
          <a:off x="762000" y="41148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1676400"/>
                <a:gridCol w="26670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Pattern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Functionality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1" u="none" strike="noStrike" kern="1200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Purpose</a:t>
                      </a:r>
                      <a:endParaRPr lang="en" sz="2000" b="1" u="none" strike="noStrike" kern="1200" cap="none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Adapter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modify the 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Decorator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extend behavior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Proxy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same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restrict access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an interface without changing functionality</a:t>
            </a:r>
          </a:p>
          <a:p>
            <a:pPr lvl="1"/>
            <a:r>
              <a:rPr lang="en-US" sz="1800" dirty="0" smtClean="0"/>
              <a:t>Rename a method </a:t>
            </a:r>
          </a:p>
          <a:p>
            <a:pPr lvl="1"/>
            <a:r>
              <a:rPr lang="en-US" sz="1800" dirty="0" smtClean="0"/>
              <a:t>Convert units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1800" dirty="0" smtClean="0"/>
              <a:t>Angles passed in using radians vs. degrees</a:t>
            </a:r>
          </a:p>
          <a:p>
            <a:pPr lvl="1"/>
            <a:r>
              <a:rPr lang="en-US" sz="1800" dirty="0" smtClean="0"/>
              <a:t>Bytes vs. strings</a:t>
            </a:r>
          </a:p>
        </p:txBody>
      </p:sp>
    </p:spTree>
    <p:extLst>
      <p:ext uri="{BB962C8B-B14F-4D97-AF65-F5344CB8AC3E}">
        <p14:creationId xmlns:p14="http://schemas.microsoft.com/office/powerpoint/2010/main" val="2423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 functionality without changing the interface</a:t>
            </a:r>
          </a:p>
          <a:p>
            <a:pPr lvl="1"/>
            <a:r>
              <a:rPr lang="en-US" sz="1800" dirty="0" smtClean="0"/>
              <a:t>Add caching</a:t>
            </a:r>
            <a:endParaRPr lang="en-US" sz="1800" dirty="0"/>
          </a:p>
          <a:p>
            <a:r>
              <a:rPr lang="en-US" dirty="0" smtClean="0"/>
              <a:t>Adds to existing methods to do something additional while still preserving the previous spec</a:t>
            </a:r>
          </a:p>
          <a:p>
            <a:pPr lvl="1"/>
            <a:r>
              <a:rPr lang="en-US" sz="1800" dirty="0" smtClean="0"/>
              <a:t>Add logging</a:t>
            </a:r>
          </a:p>
          <a:p>
            <a:r>
              <a:rPr lang="en-US" dirty="0" smtClean="0"/>
              <a:t>Decorators can remove functionality without changing the interface</a:t>
            </a:r>
          </a:p>
          <a:p>
            <a:pPr lvl="1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UnmodifiableList</a:t>
            </a:r>
            <a:r>
              <a:rPr lang="en-US" sz="1800" dirty="0" smtClean="0"/>
              <a:t> with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put()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</a:t>
            </a:r>
            <a:br>
              <a:rPr lang="en-US" dirty="0" smtClean="0"/>
            </a:b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Wraps the class while maintaining the same interface and functionality</a:t>
            </a:r>
            <a:endParaRPr lang="en-US" dirty="0"/>
          </a:p>
          <a:p>
            <a:r>
              <a:rPr lang="en-US" dirty="0" smtClean="0"/>
              <a:t>Integer vs. </a:t>
            </a:r>
            <a:r>
              <a:rPr lang="en-US" dirty="0" err="1" smtClean="0"/>
              <a:t>int</a:t>
            </a:r>
            <a:r>
              <a:rPr lang="en-US" dirty="0" smtClean="0"/>
              <a:t>, Boolean vs.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Controls access to other objects</a:t>
            </a:r>
          </a:p>
          <a:p>
            <a:pPr lvl="1"/>
            <a:r>
              <a:rPr lang="en-US" sz="1800" dirty="0" smtClean="0"/>
              <a:t>Communication: manage network details when using a remote object</a:t>
            </a:r>
          </a:p>
          <a:p>
            <a:pPr lvl="1"/>
            <a:r>
              <a:rPr lang="en-US" sz="1800" dirty="0" smtClean="0"/>
              <a:t>Security: permit access only if proper credentials</a:t>
            </a:r>
          </a:p>
          <a:p>
            <a:pPr lvl="1"/>
            <a:r>
              <a:rPr lang="en-US" sz="1800" dirty="0" smtClean="0"/>
              <a:t>Creation: object might not yet exist because creation is expensive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Constructors in Java are not flexible</a:t>
            </a:r>
          </a:p>
          <a:p>
            <a:pPr lvl="1"/>
            <a:r>
              <a:rPr lang="en-US" sz="1800" dirty="0" smtClean="0"/>
              <a:t>Always return a fresh new object, never reuse one</a:t>
            </a:r>
          </a:p>
          <a:p>
            <a:pPr lvl="1"/>
            <a:r>
              <a:rPr lang="en-US" sz="1800" dirty="0" smtClean="0"/>
              <a:t>Can’t return a subtype of the class they belong to</a:t>
            </a:r>
          </a:p>
          <a:p>
            <a:r>
              <a:rPr lang="en-US" dirty="0" smtClean="0"/>
              <a:t>Solution: Creational patterns!</a:t>
            </a:r>
          </a:p>
          <a:p>
            <a:pPr lvl="1"/>
            <a:r>
              <a:rPr lang="en-US" sz="1800" dirty="0" smtClean="0"/>
              <a:t>Sharing</a:t>
            </a:r>
          </a:p>
          <a:p>
            <a:pPr lvl="2"/>
            <a:r>
              <a:rPr lang="en-US" sz="1800" dirty="0" smtClean="0"/>
              <a:t>Singleton</a:t>
            </a:r>
          </a:p>
          <a:p>
            <a:pPr lvl="2"/>
            <a:r>
              <a:rPr lang="en-US" sz="1800" dirty="0" smtClean="0"/>
              <a:t>Interning</a:t>
            </a:r>
          </a:p>
          <a:p>
            <a:pPr lvl="2"/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Flyweight</a:t>
            </a:r>
          </a:p>
          <a:p>
            <a:pPr lvl="1"/>
            <a:r>
              <a:rPr lang="en-US" sz="1800" dirty="0" smtClean="0"/>
              <a:t>Factories</a:t>
            </a:r>
          </a:p>
          <a:p>
            <a:pPr lvl="2"/>
            <a:r>
              <a:rPr lang="en-US" sz="1800" dirty="0" smtClean="0"/>
              <a:t>Factory method</a:t>
            </a:r>
          </a:p>
          <a:p>
            <a:pPr lvl="2"/>
            <a:r>
              <a:rPr lang="en-US" sz="1800" dirty="0" smtClean="0"/>
              <a:t>Factory object</a:t>
            </a:r>
          </a:p>
          <a:p>
            <a:pPr lvl="1"/>
            <a:r>
              <a:rPr lang="en-US" sz="1800" dirty="0" smtClean="0"/>
              <a:t>Builder</a:t>
            </a:r>
          </a:p>
        </p:txBody>
      </p:sp>
    </p:spTree>
    <p:extLst>
      <p:ext uri="{BB962C8B-B14F-4D97-AF65-F5344CB8AC3E}">
        <p14:creationId xmlns:p14="http://schemas.microsoft.com/office/powerpoint/2010/main" val="27369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 way: Java constructors always create a new object</a:t>
            </a:r>
          </a:p>
          <a:p>
            <a:r>
              <a:rPr lang="en-US" b="1" dirty="0" smtClean="0"/>
              <a:t>Singleton:</a:t>
            </a:r>
            <a:r>
              <a:rPr lang="en-US" dirty="0" smtClean="0"/>
              <a:t> only one object exists at runtime</a:t>
            </a:r>
            <a:endParaRPr lang="en-US" sz="1800" dirty="0" smtClean="0"/>
          </a:p>
          <a:p>
            <a:r>
              <a:rPr lang="en-US" b="1" dirty="0" smtClean="0"/>
              <a:t>Interning:</a:t>
            </a:r>
            <a:r>
              <a:rPr lang="en-US" dirty="0" smtClean="0"/>
              <a:t> only one object </a:t>
            </a:r>
            <a:r>
              <a:rPr lang="en-US" i="1" dirty="0" smtClean="0"/>
              <a:t>with a particular abstract value</a:t>
            </a:r>
            <a:r>
              <a:rPr lang="en-US" dirty="0" smtClean="0"/>
              <a:t> exists at runtime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Flyweight: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separate intrinsic and extrinsic state, represents them separately, and interns the intrinsic state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class where only one object of that class can ever exist</a:t>
            </a:r>
          </a:p>
          <a:p>
            <a:r>
              <a:rPr lang="en-US" dirty="0" smtClean="0"/>
              <a:t>“</a:t>
            </a:r>
            <a:r>
              <a:rPr lang="en-US" dirty="0"/>
              <a:t>Ensure a class has only one instance, and provide a global point of access to it</a:t>
            </a:r>
            <a:r>
              <a:rPr lang="en-US" dirty="0" smtClean="0"/>
              <a:t>.” </a:t>
            </a:r>
            <a:r>
              <a:rPr lang="en-US" sz="2200" dirty="0" smtClean="0"/>
              <a:t>-- </a:t>
            </a:r>
            <a:r>
              <a:rPr lang="en-US" sz="2200" dirty="0" err="1" smtClean="0"/>
              <a:t>GoF</a:t>
            </a:r>
            <a:r>
              <a:rPr lang="en-US" sz="2200" dirty="0" smtClean="0"/>
              <a:t>, </a:t>
            </a:r>
            <a:r>
              <a:rPr lang="en-US" sz="2200" i="1" dirty="0" smtClean="0"/>
              <a:t>Design Patterns</a:t>
            </a:r>
            <a:endParaRPr lang="en-US" sz="2200" dirty="0" smtClean="0"/>
          </a:p>
          <a:p>
            <a:r>
              <a:rPr lang="en-US" dirty="0" smtClean="0"/>
              <a:t>Two possible implementations</a:t>
            </a:r>
          </a:p>
          <a:p>
            <a:pPr lvl="1"/>
            <a:r>
              <a:rPr lang="en-US" sz="1800" dirty="0" smtClean="0"/>
              <a:t>Eager </a:t>
            </a:r>
            <a:r>
              <a:rPr lang="en-US" sz="2000" dirty="0" smtClean="0"/>
              <a:t>initialization: creates the instance when the class is loaded to guarantee availability</a:t>
            </a:r>
          </a:p>
          <a:p>
            <a:pPr lvl="1"/>
            <a:r>
              <a:rPr lang="en-US" sz="2000" dirty="0" smtClean="0"/>
              <a:t>Lazy initialization: only creates the instance once it’s needed to avoid unnecessary creation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45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Eager initialization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Bank INSTANCE = new Bank();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  <a:endParaRPr lang="en-US" strike="sngStrike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.getInstance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683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Lazy instantiation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Bank INSTANCE;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(INSTANCE == null) {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INSTANCE = new Bank();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Bank.getInstance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prefer eager or lazy instantiation for an </a:t>
            </a:r>
            <a:r>
              <a:rPr lang="en-US" dirty="0" err="1" smtClean="0"/>
              <a:t>HTTPRequest</a:t>
            </a:r>
            <a:r>
              <a:rPr lang="en-US" dirty="0" smtClean="0"/>
              <a:t> class?</a:t>
            </a:r>
          </a:p>
          <a:p>
            <a:pPr lvl="1"/>
            <a:r>
              <a:rPr lang="en-US" sz="2000" dirty="0"/>
              <a:t>handles </a:t>
            </a:r>
            <a:r>
              <a:rPr lang="en-US" sz="2000" dirty="0" smtClean="0"/>
              <a:t>authentication</a:t>
            </a:r>
          </a:p>
          <a:p>
            <a:pPr lvl="1"/>
            <a:r>
              <a:rPr lang="en-US" sz="2000" dirty="0" smtClean="0"/>
              <a:t>definitely </a:t>
            </a:r>
            <a:r>
              <a:rPr lang="en-US" sz="2000" dirty="0"/>
              <a:t>needed for any HTTP transaction</a:t>
            </a:r>
          </a:p>
          <a:p>
            <a:r>
              <a:rPr lang="en-US" dirty="0"/>
              <a:t>Would you prefer eager or lazy instantiation for </a:t>
            </a:r>
            <a:r>
              <a:rPr lang="en-US" dirty="0" smtClean="0"/>
              <a:t>a Comparator </a:t>
            </a:r>
            <a:r>
              <a:rPr lang="en-US" dirty="0"/>
              <a:t>class</a:t>
            </a:r>
            <a:r>
              <a:rPr lang="en-US" dirty="0" smtClean="0"/>
              <a:t>?</a:t>
            </a:r>
          </a:p>
          <a:p>
            <a:pPr lvl="1"/>
            <a:r>
              <a:rPr lang="en-US" sz="2000" dirty="0" smtClean="0"/>
              <a:t>compares objects</a:t>
            </a:r>
          </a:p>
          <a:p>
            <a:pPr lvl="1"/>
            <a:r>
              <a:rPr lang="en-US" sz="2000" dirty="0" smtClean="0"/>
              <a:t>may or may not be used at runtime</a:t>
            </a:r>
          </a:p>
        </p:txBody>
      </p:sp>
    </p:spTree>
    <p:extLst>
      <p:ext uri="{BB962C8B-B14F-4D97-AF65-F5344CB8AC3E}">
        <p14:creationId xmlns:p14="http://schemas.microsoft.com/office/powerpoint/2010/main" val="37381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final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INSTANCE = 			new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HttpRequestHolder.INSTANCE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2231</TotalTime>
  <Words>846</Words>
  <Application>Microsoft Office PowerPoint</Application>
  <PresentationFormat>On-screen Show (4:3)</PresentationFormat>
  <Paragraphs>323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PowerPoint Presentation</vt:lpstr>
      <vt:lpstr>What Is A Design Pattern</vt:lpstr>
      <vt:lpstr>Creational Patterns</vt:lpstr>
      <vt:lpstr>Creational Patterns: Sharing</vt:lpstr>
      <vt:lpstr>Singleton</vt:lpstr>
      <vt:lpstr>Singleton</vt:lpstr>
      <vt:lpstr>Singleton</vt:lpstr>
      <vt:lpstr>Singleton</vt:lpstr>
      <vt:lpstr>Singleton</vt:lpstr>
      <vt:lpstr>Singleton</vt:lpstr>
      <vt:lpstr>Interning</vt:lpstr>
      <vt:lpstr>Creational Patterns: Interning</vt:lpstr>
      <vt:lpstr>Creational Patterns: Interning</vt:lpstr>
      <vt:lpstr>Creational Patterns: Interning</vt:lpstr>
      <vt:lpstr>Creational Patterns: Interning</vt:lpstr>
      <vt:lpstr>Creational Patterns: Factories</vt:lpstr>
      <vt:lpstr>Creational Patterns: Factories</vt:lpstr>
      <vt:lpstr>Creational Patterns: Factory Method</vt:lpstr>
      <vt:lpstr>Creational Patterns: Factory Object</vt:lpstr>
      <vt:lpstr>Creational Patterns: Builder</vt:lpstr>
      <vt:lpstr>Creational Patterns: Builder</vt:lpstr>
      <vt:lpstr>Creational Patterns: Builder</vt:lpstr>
      <vt:lpstr>Structural Patterns</vt:lpstr>
      <vt:lpstr>Structural Patterns: Adapter</vt:lpstr>
      <vt:lpstr>Structural Patterns: Decorator</vt:lpstr>
      <vt:lpstr>Structural Patterns:  Proxy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Justin Bare</cp:lastModifiedBy>
  <cp:revision>342</cp:revision>
  <dcterms:created xsi:type="dcterms:W3CDTF">2011-10-19T01:24:36Z</dcterms:created>
  <dcterms:modified xsi:type="dcterms:W3CDTF">2016-03-03T18:25:05Z</dcterms:modified>
</cp:coreProperties>
</file>