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33" r:id="rId2"/>
    <p:sldId id="289" r:id="rId3"/>
    <p:sldId id="290" r:id="rId4"/>
    <p:sldId id="295" r:id="rId5"/>
    <p:sldId id="296" r:id="rId6"/>
    <p:sldId id="292" r:id="rId7"/>
    <p:sldId id="293" r:id="rId8"/>
    <p:sldId id="297" r:id="rId9"/>
    <p:sldId id="298" r:id="rId10"/>
    <p:sldId id="299" r:id="rId11"/>
    <p:sldId id="300" r:id="rId12"/>
    <p:sldId id="301" r:id="rId13"/>
    <p:sldId id="303" r:id="rId14"/>
    <p:sldId id="302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9" r:id="rId29"/>
    <p:sldId id="317" r:id="rId30"/>
    <p:sldId id="318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8" r:id="rId39"/>
    <p:sldId id="329" r:id="rId40"/>
    <p:sldId id="330" r:id="rId41"/>
    <p:sldId id="332" r:id="rId42"/>
    <p:sldId id="327" r:id="rId43"/>
  </p:sldIdLst>
  <p:sldSz cx="9144000" cy="6858000" type="screen4x3"/>
  <p:notesSz cx="9220200" cy="6934200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443A7F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84415" autoAdjust="0"/>
  </p:normalViewPr>
  <p:slideViewPr>
    <p:cSldViewPr>
      <p:cViewPr varScale="1">
        <p:scale>
          <a:sx n="141" d="100"/>
          <a:sy n="141" d="100"/>
        </p:scale>
        <p:origin x="200" y="1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2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gs" Target="tags/tag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381" y="1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560" y="3293975"/>
            <a:ext cx="6763081" cy="311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07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904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8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959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8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39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00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635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406759" y="3300750"/>
            <a:ext cx="6414215" cy="2638630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50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443A7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A7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A7F"/>
          </a:solidFill>
          <a:latin typeface="Helvetica" charset="0"/>
          <a:ea typeface="Helvetica" charset="0"/>
          <a:cs typeface="Helvetic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Zach Tatlock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/  Winter 2016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  <a:endParaRPr lang="en-US" sz="40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Lecture </a:t>
            </a:r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10</a:t>
            </a:r>
            <a:endParaRPr lang="en-US" sz="5400" dirty="0" smtClean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en-US" sz="5400" i="1" dirty="0" smtClean="0">
                <a:latin typeface="Helvetica" charset="0"/>
                <a:ea typeface="Helvetica" charset="0"/>
                <a:cs typeface="Helvetica" charset="0"/>
              </a:rPr>
              <a:t>Equality and </a:t>
            </a:r>
            <a:r>
              <a:rPr lang="en-US" sz="5400" i="1" dirty="0" err="1" smtClean="0">
                <a:latin typeface="Helvetica" charset="0"/>
                <a:ea typeface="Helvetica" charset="0"/>
                <a:cs typeface="Helvetica" charset="0"/>
              </a:rPr>
              <a:t>Hashcode</a:t>
            </a:r>
            <a:endParaRPr lang="en-US" sz="5400" i="1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8187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Two bugs: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Violates contract for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(not that interesting)</a:t>
            </a:r>
          </a:p>
          <a:p>
            <a:pPr lvl="1"/>
            <a:r>
              <a:rPr lang="en-US" sz="2000" dirty="0" smtClean="0"/>
              <a:t>Can add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if(d==null) return false;</a:t>
            </a:r>
          </a:p>
          <a:p>
            <a:pPr lvl="2"/>
            <a:r>
              <a:rPr lang="en-US" sz="2000" dirty="0" smtClean="0"/>
              <a:t>But our fix for the other bug will make this unnecessary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Does not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method (more interesting)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804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versus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In Java:</a:t>
            </a:r>
          </a:p>
          <a:p>
            <a:pPr lvl="1"/>
            <a:r>
              <a:rPr lang="en-US" sz="2000" dirty="0" smtClean="0"/>
              <a:t>A class can have multiple methods with the same name and different parameters (number or type)</a:t>
            </a:r>
          </a:p>
          <a:p>
            <a:pPr lvl="1"/>
            <a:r>
              <a:rPr lang="en-US" sz="2000" dirty="0" smtClean="0"/>
              <a:t>A method </a:t>
            </a:r>
            <a:r>
              <a:rPr lang="en-US" sz="2000" i="1" dirty="0" smtClean="0"/>
              <a:t>overrides</a:t>
            </a:r>
            <a:r>
              <a:rPr lang="en-US" sz="2000" dirty="0" smtClean="0"/>
              <a:t> a superclass method only if it has the same name and exact same argument types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So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’s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equals(Duration d)</a:t>
            </a:r>
            <a:r>
              <a:rPr lang="en-US" sz="2000" dirty="0" smtClean="0"/>
              <a:t> does </a:t>
            </a:r>
            <a:r>
              <a:rPr lang="en-US" sz="2000" i="1" dirty="0" smtClean="0"/>
              <a:t>not</a:t>
            </a:r>
            <a:r>
              <a:rPr lang="en-US" sz="2000" dirty="0" smtClean="0"/>
              <a:t>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’s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equals(Object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Sometimes useful to avoid having to make up different method names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Sometimes confusing since the rules for what-method-gets-called are complicated 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[Overriding covered in CSE143, but not overloading]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97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i="1" dirty="0" smtClean="0"/>
              <a:t>no</a:t>
            </a:r>
            <a:r>
              <a:rPr lang="en-US" dirty="0" smtClean="0"/>
              <a:t>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{…}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d1.equals(d2)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o1.equals(o2);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d1.equals(o2);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o1.equals(d2);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d1.equals(o1);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05141" y="441960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99087" y="4762884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false(!)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68821" y="5822634"/>
            <a:ext cx="4955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[using Object’s equals]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99087" y="5105400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false(!)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99087" y="5460744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false(!)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639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fixed (mostly)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{…}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d1.equals(d2);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o1.equals(o2);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d1.equals(o2);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o1.equals(d2);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d1.equals(o1);</a:t>
            </a: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005141" y="441885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85468" y="4768165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 [overriding]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85468" y="513659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 [overriding]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85468" y="549244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 [overriding]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85468" y="584829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 [overriding]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058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more generally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Won’t go through all the </a:t>
            </a:r>
            <a:r>
              <a:rPr lang="en-US" sz="2000" i="1" dirty="0" smtClean="0"/>
              <a:t>overloading-resolution</a:t>
            </a:r>
            <a:r>
              <a:rPr lang="en-US" sz="2000" dirty="0" smtClean="0"/>
              <a:t> rules here</a:t>
            </a:r>
          </a:p>
          <a:p>
            <a:endParaRPr lang="en-US" sz="2000" dirty="0"/>
          </a:p>
          <a:p>
            <a:r>
              <a:rPr lang="en-US" sz="2000" dirty="0" smtClean="0"/>
              <a:t>In short, Java:</a:t>
            </a:r>
          </a:p>
          <a:p>
            <a:pPr lvl="1"/>
            <a:r>
              <a:rPr lang="en-US" sz="2000" dirty="0" smtClean="0"/>
              <a:t>Uses </a:t>
            </a:r>
            <a:r>
              <a:rPr lang="en-US" sz="2000" dirty="0" smtClean="0">
                <a:solidFill>
                  <a:schemeClr val="accent6"/>
                </a:solidFill>
              </a:rPr>
              <a:t>(compile-time) types</a:t>
            </a:r>
            <a:r>
              <a:rPr lang="en-US" sz="2000" dirty="0" smtClean="0"/>
              <a:t> to pick the </a:t>
            </a:r>
            <a:r>
              <a:rPr lang="en-US" sz="2000" i="1" dirty="0" smtClean="0"/>
              <a:t>signature</a:t>
            </a:r>
            <a:r>
              <a:rPr lang="en-US" sz="2000" dirty="0" smtClean="0"/>
              <a:t> (at compile-time)</a:t>
            </a:r>
          </a:p>
          <a:p>
            <a:pPr lvl="2"/>
            <a:r>
              <a:rPr lang="en-US" sz="2000" dirty="0" smtClean="0"/>
              <a:t>In example: if receiver or argument has compile-time type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, then only signature taking an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is “known to work,” so it is picked</a:t>
            </a:r>
          </a:p>
          <a:p>
            <a:pPr lvl="1"/>
            <a:r>
              <a:rPr lang="en-US" sz="2000" dirty="0" smtClean="0"/>
              <a:t>At </a:t>
            </a:r>
            <a:r>
              <a:rPr lang="en-US" sz="2000" dirty="0" smtClean="0">
                <a:solidFill>
                  <a:schemeClr val="accent6"/>
                </a:solidFill>
              </a:rPr>
              <a:t>run-time</a:t>
            </a:r>
            <a:r>
              <a:rPr lang="en-US" sz="2000" dirty="0" smtClean="0"/>
              <a:t>, uses dynamic dispatch to choose what implementation with that signature runs</a:t>
            </a:r>
          </a:p>
          <a:p>
            <a:pPr lvl="2"/>
            <a:r>
              <a:rPr lang="en-US" sz="2000" dirty="0" smtClean="0"/>
              <a:t>In un-fixed example: the inherited method is the only one with the take-an-Object signature</a:t>
            </a:r>
          </a:p>
          <a:p>
            <a:pPr lvl="2"/>
            <a:r>
              <a:rPr lang="en-US" sz="2000" dirty="0" smtClean="0"/>
              <a:t>In fixed example: Overriding matters whenever the run-time class of the receiver is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0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This doesn’t actually compile:</a:t>
            </a:r>
          </a:p>
          <a:p>
            <a:pPr marL="0" indent="0">
              <a:buNone/>
            </a:pP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17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fixed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if(! o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Duration)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Duration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(Duration) o;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000" dirty="0" smtClean="0"/>
              <a:t>Cast cannot fail </a:t>
            </a:r>
          </a:p>
          <a:p>
            <a:r>
              <a:rPr lang="en-US" sz="2000" dirty="0" smtClean="0"/>
              <a:t>We want equals to work on </a:t>
            </a:r>
            <a:r>
              <a:rPr lang="en-US" sz="2000" i="1" dirty="0" smtClean="0"/>
              <a:t>any</a:t>
            </a:r>
            <a:r>
              <a:rPr lang="en-US" sz="2000" dirty="0" smtClean="0"/>
              <a:t> pair of objects</a:t>
            </a:r>
          </a:p>
          <a:p>
            <a:r>
              <a:rPr lang="en-US" sz="2000" dirty="0" smtClean="0"/>
              <a:t>Gets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case right too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sz="2000" dirty="0" smtClean="0"/>
              <a:t> always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So: rare use of cast that is correct and idiomatic</a:t>
            </a:r>
          </a:p>
          <a:p>
            <a:pPr lvl="1"/>
            <a:r>
              <a:rPr lang="en-US" sz="2000" dirty="0" smtClean="0"/>
              <a:t>This is what you should do (cf. </a:t>
            </a:r>
            <a:r>
              <a:rPr lang="en-US" sz="2000" i="1" dirty="0" smtClean="0"/>
              <a:t>Effective Java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88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Satisfies the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if(! o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Duration)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Duration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(Duration) o;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Reflexive: Yes</a:t>
            </a:r>
          </a:p>
          <a:p>
            <a:r>
              <a:rPr lang="en-US" sz="2000" dirty="0" smtClean="0"/>
              <a:t>Symmetric: Yes, even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 smtClean="0"/>
              <a:t> is not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!</a:t>
            </a:r>
          </a:p>
          <a:p>
            <a:pPr lvl="1"/>
            <a:r>
              <a:rPr lang="en-US" sz="2000" dirty="0" smtClean="0"/>
              <a:t>(Assuming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method satisfies the contract)</a:t>
            </a:r>
          </a:p>
          <a:p>
            <a:r>
              <a:rPr lang="en-US" sz="2000" dirty="0" smtClean="0"/>
              <a:t>Transitive: Yes, similar reasoning to symmetric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64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 smtClean="0"/>
              <a:t>Great style: use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Override </a:t>
            </a:r>
            <a:r>
              <a:rPr lang="en-US" sz="2000" dirty="0" smtClean="0"/>
              <a:t>annotation when overriding</a:t>
            </a:r>
          </a:p>
          <a:p>
            <a:endParaRPr lang="en-US" sz="2000" dirty="0" smtClean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Override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>
                <a:latin typeface="+mj-lt"/>
                <a:cs typeface="Courier New" pitchFamily="49" charset="0"/>
              </a:rPr>
              <a:t>Compiler warning</a:t>
            </a:r>
            <a:r>
              <a:rPr lang="en-GB" sz="2000" dirty="0" smtClean="0">
                <a:latin typeface="+mj-lt"/>
                <a:cs typeface="Courier New" pitchFamily="49" charset="0"/>
              </a:rPr>
              <a:t> if not actually an override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+mj-lt"/>
                <a:cs typeface="Courier New" pitchFamily="49" charset="0"/>
              </a:rPr>
              <a:t>Catches bug where argument is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 smtClean="0">
                <a:latin typeface="+mj-lt"/>
                <a:cs typeface="Courier New" pitchFamily="49" charset="0"/>
              </a:rPr>
              <a:t> or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 smtClean="0">
                <a:latin typeface="+mj-lt"/>
                <a:cs typeface="Courier New" pitchFamily="49" charset="0"/>
              </a:rPr>
              <a:t> or ...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+mj-lt"/>
                <a:cs typeface="Courier New" pitchFamily="49" charset="0"/>
              </a:rPr>
              <a:t>Alerts reader to overriding 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+mj-lt"/>
                <a:cs typeface="Courier New" pitchFamily="49" charset="0"/>
              </a:rPr>
              <a:t>Concise, relevant, </a:t>
            </a:r>
            <a:r>
              <a:rPr lang="en-GB" sz="2000" i="1" dirty="0" smtClean="0">
                <a:latin typeface="+mj-lt"/>
                <a:cs typeface="Courier New" pitchFamily="49" charset="0"/>
              </a:rPr>
              <a:t>checked</a:t>
            </a:r>
            <a:r>
              <a:rPr lang="en-GB" sz="2000" dirty="0" smtClean="0">
                <a:latin typeface="+mj-lt"/>
                <a:cs typeface="Courier New" pitchFamily="49" charset="0"/>
              </a:rPr>
              <a:t> documentation</a:t>
            </a:r>
            <a:endParaRPr lang="en-US" sz="2000" dirty="0">
              <a:latin typeface="+mj-lt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64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Okay, so are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Understanding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contract</a:t>
            </a:r>
          </a:p>
          <a:p>
            <a:pPr lvl="1"/>
            <a:r>
              <a:rPr lang="en-US" sz="2000" dirty="0" smtClean="0"/>
              <a:t>Implementing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correctly for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2"/>
            <a:r>
              <a:rPr lang="en-US" sz="2000" dirty="0" smtClean="0"/>
              <a:t>Overriding</a:t>
            </a:r>
          </a:p>
          <a:p>
            <a:pPr lvl="2"/>
            <a:r>
              <a:rPr lang="en-US" sz="2000" dirty="0" smtClean="0"/>
              <a:t>Satisfying the contract [for all types of arguments]</a:t>
            </a:r>
          </a:p>
          <a:p>
            <a:pPr lvl="2"/>
            <a:endParaRPr lang="en-US" sz="2000" dirty="0"/>
          </a:p>
          <a:p>
            <a:r>
              <a:rPr lang="en-US" sz="2000" dirty="0" smtClean="0"/>
              <a:t>Alas, matters can get worse for subclasses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1"/>
            <a:r>
              <a:rPr lang="en-US" sz="2000" dirty="0" smtClean="0"/>
              <a:t>No perfect solution, so understand the trade-offs…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784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 equality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A </a:t>
            </a:r>
            <a:r>
              <a:rPr lang="en-GB" sz="2000" dirty="0" smtClean="0">
                <a:solidFill>
                  <a:schemeClr val="accent6"/>
                </a:solidFill>
              </a:rPr>
              <a:t>simple</a:t>
            </a:r>
            <a:r>
              <a:rPr lang="en-GB" sz="2000" dirty="0" smtClean="0"/>
              <a:t> idea??</a:t>
            </a:r>
          </a:p>
          <a:p>
            <a:pPr lvl="1" indent="-342900"/>
            <a:r>
              <a:rPr lang="en-GB" sz="2000" dirty="0" smtClean="0"/>
              <a:t>Two objects are equal if they have the same value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A </a:t>
            </a:r>
            <a:r>
              <a:rPr lang="en-GB" sz="2000" dirty="0" smtClean="0">
                <a:solidFill>
                  <a:srgbClr val="2D2DB9"/>
                </a:solidFill>
              </a:rPr>
              <a:t>subtle</a:t>
            </a:r>
            <a:r>
              <a:rPr lang="en-GB" sz="2000" dirty="0" smtClean="0"/>
              <a:t> idea: intuition can be misleading</a:t>
            </a:r>
          </a:p>
          <a:p>
            <a:pPr lvl="1"/>
            <a:r>
              <a:rPr lang="en-GB" sz="2000" dirty="0" smtClean="0"/>
              <a:t>Same object or same contents?</a:t>
            </a:r>
          </a:p>
          <a:p>
            <a:pPr lvl="1"/>
            <a:r>
              <a:rPr lang="en-GB" sz="2000" dirty="0" smtClean="0"/>
              <a:t>Same concrete value or same abstract value?</a:t>
            </a:r>
          </a:p>
          <a:p>
            <a:pPr lvl="1"/>
            <a:r>
              <a:rPr lang="en-GB" sz="2000" dirty="0" smtClean="0"/>
              <a:t>Same right now or same forever?</a:t>
            </a:r>
          </a:p>
          <a:p>
            <a:pPr lvl="1"/>
            <a:r>
              <a:rPr lang="en-GB" sz="2000" dirty="0" smtClean="0"/>
              <a:t>Same for instances of this class or also for subclasses?</a:t>
            </a:r>
            <a:endParaRPr lang="en-GB" sz="2000" dirty="0"/>
          </a:p>
          <a:p>
            <a:pPr lvl="1"/>
            <a:r>
              <a:rPr lang="en-GB" sz="2000" dirty="0" smtClean="0"/>
              <a:t>When are two collections equal</a:t>
            </a:r>
            <a:r>
              <a:rPr lang="en-GB" sz="2000" dirty="0"/>
              <a:t>?  </a:t>
            </a:r>
          </a:p>
          <a:p>
            <a:pPr lvl="2"/>
            <a:r>
              <a:rPr lang="en-GB" sz="2000" dirty="0" smtClean="0"/>
              <a:t>How related to equality of elements? Order of elements?  </a:t>
            </a:r>
          </a:p>
          <a:p>
            <a:pPr lvl="2"/>
            <a:r>
              <a:rPr lang="en-GB" sz="2000" dirty="0" smtClean="0"/>
              <a:t>What </a:t>
            </a:r>
            <a:r>
              <a:rPr lang="en-GB" sz="2000" dirty="0"/>
              <a:t>if a collection contains </a:t>
            </a:r>
            <a:r>
              <a:rPr lang="en-GB" sz="2000" dirty="0" smtClean="0"/>
              <a:t>itself?</a:t>
            </a:r>
          </a:p>
          <a:p>
            <a:pPr lvl="1"/>
            <a:r>
              <a:rPr lang="en-GB" sz="2000" dirty="0" smtClean="0"/>
              <a:t>How can we implement equality efficiently? </a:t>
            </a:r>
          </a:p>
        </p:txBody>
      </p:sp>
    </p:spTree>
    <p:extLst>
      <p:ext uri="{BB962C8B-B14F-4D97-AF65-F5344CB8AC3E}">
        <p14:creationId xmlns:p14="http://schemas.microsoft.com/office/powerpoint/2010/main" val="643216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extends Duration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static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numCountedDurations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++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numCountedDurations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 Duration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final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this.nano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(Object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73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dirty="0" smtClean="0"/>
              <a:t> is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 smtClean="0"/>
              <a:t> does not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 smtClean="0"/>
          </a:p>
          <a:p>
            <a:r>
              <a:rPr lang="en-US" sz="2000" dirty="0" smtClean="0"/>
              <a:t>Will (implicitly) treat any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 smtClean="0"/>
              <a:t> like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when checking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  <a:p>
            <a:r>
              <a:rPr lang="en-US" sz="2000" dirty="0" smtClean="0"/>
              <a:t>Any combination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 smtClean="0"/>
              <a:t> objects can be compared</a:t>
            </a:r>
          </a:p>
          <a:p>
            <a:pPr lvl="1"/>
            <a:r>
              <a:rPr lang="en-US" sz="2000" dirty="0" smtClean="0"/>
              <a:t>Equal if same contents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dirty="0" smtClean="0"/>
              <a:t> fields</a:t>
            </a:r>
          </a:p>
          <a:p>
            <a:pPr lvl="1"/>
            <a:r>
              <a:rPr lang="en-US" sz="2000" dirty="0" smtClean="0"/>
              <a:t>Works because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Duration</a:t>
            </a:r>
            <a:r>
              <a:rPr lang="en-US" sz="2000" dirty="0" smtClean="0"/>
              <a:t> is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 smtClean="0"/>
              <a:t> whe</a:t>
            </a:r>
            <a:r>
              <a:rPr lang="en-US" sz="2000" dirty="0"/>
              <a:t>n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 smtClean="0"/>
              <a:t> is an instance of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33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dirty="0" smtClean="0"/>
              <a:t> [not so good!]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sz="2000" dirty="0" smtClean="0"/>
              <a:t>If we don’t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 smtClean="0"/>
              <a:t>, then objects with different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dirty="0" smtClean="0"/>
              <a:t> fields will be equal</a:t>
            </a:r>
          </a:p>
          <a:p>
            <a:endParaRPr lang="en-US" sz="2000" dirty="0"/>
          </a:p>
          <a:p>
            <a:r>
              <a:rPr lang="en-US" sz="2000" dirty="0" smtClean="0"/>
              <a:t>So using everything we have learned:</a:t>
            </a:r>
          </a:p>
          <a:p>
            <a:endParaRPr lang="en-US" sz="1000" dirty="0" smtClean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@Override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r>
              <a:rPr lang="en-US" sz="2000" dirty="0" smtClean="0"/>
              <a:t>But we have violated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contract</a:t>
            </a:r>
          </a:p>
          <a:p>
            <a:pPr lvl="1"/>
            <a:r>
              <a:rPr lang="en-US" sz="2000" dirty="0" smtClean="0"/>
              <a:t>Hint: Compare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and 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69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symmetry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050" dirty="0">
              <a:latin typeface="Comic Sans MS" pitchFamily="66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 smtClean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This </a:t>
            </a:r>
            <a:r>
              <a:rPr lang="en-GB" sz="2000" dirty="0"/>
              <a:t>is </a:t>
            </a:r>
            <a:r>
              <a:rPr lang="en-GB" sz="2000" b="1" i="1" dirty="0">
                <a:solidFill>
                  <a:srgbClr val="C00000"/>
                </a:solidFill>
              </a:rPr>
              <a:t>not symmetric</a:t>
            </a:r>
            <a:r>
              <a:rPr lang="en-GB" sz="2000" dirty="0"/>
              <a:t>!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(5, 10, 15);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Duration(5, 10);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d1.equals(d2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308427" y="5181600"/>
            <a:ext cx="1415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309941" y="558775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764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This version restores symmetry by using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if the argument is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(and not 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o is a normal Duration, compare </a:t>
            </a:r>
            <a:r>
              <a:rPr lang="en-GB" sz="2000" b="1" i="1" u="sng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without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if (!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nd.nano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Alas, this </a:t>
            </a:r>
            <a:r>
              <a:rPr lang="en-US" sz="2000" i="1" dirty="0" smtClean="0"/>
              <a:t>still</a:t>
            </a:r>
            <a:r>
              <a:rPr lang="en-US" sz="2000" dirty="0" smtClean="0"/>
              <a:t> violates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contract</a:t>
            </a:r>
          </a:p>
          <a:p>
            <a:pPr lvl="1"/>
            <a:r>
              <a:rPr lang="en-US" sz="2000" dirty="0" smtClean="0"/>
              <a:t>Transitivity…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281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transitivity bug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30500" y="1451064"/>
            <a:ext cx="7808700" cy="274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(1, 2, 3);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= new Duration(1, 2);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(1, 2, 4);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d1.equals(d2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d2.equals(d3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d1.equals(d3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kern="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9635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NanoDuration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1982364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min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982364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sec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82364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98009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1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2533889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2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2405648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  3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3836077" y="4343400"/>
            <a:ext cx="1095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Duration</a:t>
            </a:r>
            <a:endParaRPr lang="en-US" sz="2000" dirty="0"/>
          </a:p>
        </p:txBody>
      </p:sp>
      <p:sp>
        <p:nvSpPr>
          <p:cNvPr id="47" name="Rectangle 46"/>
          <p:cNvSpPr/>
          <p:nvPr/>
        </p:nvSpPr>
        <p:spPr>
          <a:xfrm>
            <a:off x="38623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min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8623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sec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78023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1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44139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2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5312249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NanoDuration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56149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min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6149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sec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614978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30623" y="480060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61665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2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6038262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  4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462341" y="2755775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62341" y="3136775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459314" y="3562290"/>
            <a:ext cx="1569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false!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267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great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smtClean="0"/>
              <a:t>Effective Java </a:t>
            </a:r>
            <a:r>
              <a:rPr lang="en-US" sz="2000" dirty="0" smtClean="0"/>
              <a:t>says not to (re)override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like this</a:t>
            </a:r>
          </a:p>
          <a:p>
            <a:pPr lvl="1"/>
            <a:r>
              <a:rPr lang="en-US" sz="2000" dirty="0" smtClean="0"/>
              <a:t>Unless superclass is non-instantiable (e.g., abstract)</a:t>
            </a:r>
          </a:p>
          <a:p>
            <a:pPr lvl="1"/>
            <a:r>
              <a:rPr lang="en-US" sz="2000" dirty="0" smtClean="0"/>
              <a:t>“Don’t do it” a non-solution given the equality we want for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 smtClean="0"/>
              <a:t> objects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Two far-from-perfect approaches on next two slides: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Don’t make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/>
              <a:t>a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Change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such that only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objects that are not (proper) subclasses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are equal</a:t>
            </a:r>
          </a:p>
        </p:txBody>
      </p:sp>
    </p:spTree>
    <p:extLst>
      <p:ext uri="{BB962C8B-B14F-4D97-AF65-F5344CB8AC3E}">
        <p14:creationId xmlns:p14="http://schemas.microsoft.com/office/powerpoint/2010/main" val="7524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</a:t>
            </a:r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Choose composition over </a:t>
            </a:r>
            <a:r>
              <a:rPr lang="en-US" sz="2000" dirty="0" err="1" smtClean="0"/>
              <a:t>subclassing</a:t>
            </a:r>
            <a:endParaRPr lang="en-US" sz="2000" dirty="0" smtClean="0"/>
          </a:p>
          <a:p>
            <a:pPr lvl="1"/>
            <a:r>
              <a:rPr lang="en-US" sz="2000" dirty="0" smtClean="0"/>
              <a:t>Often good advice: many programmers overuse (abuse)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[see future lecture on proper subtyping]</a:t>
            </a:r>
          </a:p>
          <a:p>
            <a:pPr lvl="1"/>
            <a:endParaRPr lang="en-US" sz="1000" dirty="0"/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private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final Duration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private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final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/>
              <a:t> and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 </a:t>
            </a:r>
            <a:r>
              <a:rPr lang="en-GB" sz="2000" dirty="0" smtClean="0"/>
              <a:t>now </a:t>
            </a:r>
            <a:r>
              <a:rPr lang="en-GB" sz="2000" dirty="0"/>
              <a:t>unrelated </a:t>
            </a:r>
          </a:p>
          <a:p>
            <a:pPr lvl="1"/>
            <a:r>
              <a:rPr lang="en-GB" sz="2000" dirty="0" smtClean="0"/>
              <a:t>No </a:t>
            </a:r>
            <a:r>
              <a:rPr lang="en-GB" sz="2000" dirty="0"/>
              <a:t>presumption </a:t>
            </a:r>
            <a:r>
              <a:rPr lang="en-GB" sz="2000" dirty="0" smtClean="0"/>
              <a:t>they can be compared </a:t>
            </a:r>
            <a:r>
              <a:rPr lang="en-GB" sz="2000" dirty="0"/>
              <a:t>to one </a:t>
            </a:r>
            <a:r>
              <a:rPr lang="en-GB" sz="2000" dirty="0" smtClean="0"/>
              <a:t>another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Solves some problems, introduces others</a:t>
            </a:r>
          </a:p>
          <a:p>
            <a:pPr lvl="1"/>
            <a:r>
              <a:rPr lang="en-GB" sz="2000" dirty="0" smtClean="0"/>
              <a:t>Can’t </a:t>
            </a:r>
            <a:r>
              <a:rPr lang="en-GB" sz="2000" dirty="0"/>
              <a:t>use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 err="1"/>
              <a:t>s</a:t>
            </a:r>
            <a:r>
              <a:rPr lang="en-GB" sz="2000" dirty="0"/>
              <a:t> where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s are expected (not a </a:t>
            </a:r>
            <a:r>
              <a:rPr lang="en-GB" sz="2000" dirty="0" smtClean="0"/>
              <a:t>subtype)</a:t>
            </a:r>
          </a:p>
          <a:p>
            <a:pPr lvl="1"/>
            <a:r>
              <a:rPr lang="en-GB" sz="2000" dirty="0" smtClean="0"/>
              <a:t>No inheritance, so need explicit </a:t>
            </a:r>
            <a:r>
              <a:rPr lang="en-GB" sz="2000" i="1" dirty="0" smtClean="0"/>
              <a:t>forwarding</a:t>
            </a:r>
            <a:r>
              <a:rPr lang="en-GB" sz="2000" dirty="0" smtClean="0"/>
              <a:t> methods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602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000" dirty="0" smtClean="0"/>
              <a:t>Can avoid some method redefinition by having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 smtClean="0"/>
              <a:t> both extend a common abstract class</a:t>
            </a:r>
          </a:p>
          <a:p>
            <a:pPr lvl="1"/>
            <a:r>
              <a:rPr lang="en-US" sz="2000" dirty="0" smtClean="0"/>
              <a:t>Or implement the same interface</a:t>
            </a:r>
          </a:p>
          <a:p>
            <a:pPr lvl="1"/>
            <a:r>
              <a:rPr lang="en-US" sz="2000" dirty="0" smtClean="0"/>
              <a:t>Leave overriding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to the two subclasses</a:t>
            </a:r>
          </a:p>
          <a:p>
            <a:endParaRPr lang="en-US" sz="2000" dirty="0"/>
          </a:p>
          <a:p>
            <a:r>
              <a:rPr lang="en-US" sz="2000" dirty="0" smtClean="0"/>
              <a:t>Keeps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/>
              <a:t> and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 </a:t>
            </a:r>
            <a:r>
              <a:rPr lang="en-GB" sz="2000" dirty="0" smtClean="0"/>
              <a:t>from being used “like each other”</a:t>
            </a:r>
          </a:p>
          <a:p>
            <a:endParaRPr lang="en-US" sz="2000" dirty="0" smtClean="0"/>
          </a:p>
          <a:p>
            <a:r>
              <a:rPr lang="en-US" sz="2000" dirty="0" smtClean="0"/>
              <a:t>But requires advance planning or willingness to change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</a:t>
            </a:r>
            <a:r>
              <a:rPr lang="en-US" sz="2000" dirty="0" smtClean="0"/>
              <a:t>when you discover the need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468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dirty="0" smtClean="0"/>
              <a:t>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Different run-time class checking to satisfy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contract: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@Overrides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in Duration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(o == null)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()))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 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sec;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But now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objects never equal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 smtClean="0"/>
              <a:t> objects</a:t>
            </a:r>
          </a:p>
          <a:p>
            <a:pPr lvl="1"/>
            <a:r>
              <a:rPr lang="en-US" sz="2000" dirty="0" smtClean="0"/>
              <a:t>Subclasses do not “act like” instances of superclass because behavior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changes with subclasses</a:t>
            </a:r>
          </a:p>
          <a:p>
            <a:pPr lvl="1"/>
            <a:r>
              <a:rPr lang="en-US" sz="2000" dirty="0" smtClean="0"/>
              <a:t>Generally considered wrong to “break” subtyping like this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2646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dirty="0" smtClean="0"/>
              <a:t>Expected properties of equality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Reflexive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==  true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sz="2000" dirty="0" smtClean="0">
                <a:latin typeface="+mj-lt"/>
                <a:cs typeface="Consolas" pitchFamily="49" charset="0"/>
              </a:rPr>
              <a:t>Confusing if an object does not equal itself</a:t>
            </a:r>
            <a:endParaRPr lang="en-GB" sz="2000" dirty="0" smtClean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dirty="0">
              <a:latin typeface="Tw Cen MT" pitchFamily="34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Symmetric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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lvl="1"/>
            <a:r>
              <a:rPr lang="en-GB" sz="2000" dirty="0" smtClean="0">
                <a:latin typeface="+mj-lt"/>
                <a:cs typeface="Consolas" pitchFamily="49" charset="0"/>
              </a:rPr>
              <a:t>Confusing if order-of-arguments matters</a:t>
            </a:r>
            <a:endParaRPr lang="en-GB" sz="2000" dirty="0" smtClean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Transitive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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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</a:t>
            </a:r>
          </a:p>
          <a:p>
            <a:pPr lvl="1"/>
            <a:r>
              <a:rPr lang="en-GB" sz="2000" dirty="0" smtClean="0">
                <a:latin typeface="+mj-lt"/>
                <a:cs typeface="Consolas" pitchFamily="49" charset="0"/>
              </a:rPr>
              <a:t>Confusing again to violate centuries of logical reasoning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6004" y="5319003"/>
            <a:ext cx="6414706" cy="69930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en-GB" sz="2000" dirty="0">
                <a:latin typeface="+mn-lt"/>
                <a:cs typeface="Consolas" pitchFamily="49" charset="0"/>
              </a:rPr>
              <a:t>A relation that is </a:t>
            </a:r>
            <a:r>
              <a:rPr lang="en-GB" sz="2000" dirty="0" smtClean="0">
                <a:latin typeface="+mn-lt"/>
                <a:cs typeface="Consolas" pitchFamily="49" charset="0"/>
              </a:rPr>
              <a:t>reflexive</a:t>
            </a:r>
            <a:r>
              <a:rPr lang="en-GB" sz="2000" dirty="0">
                <a:latin typeface="+mn-lt"/>
                <a:cs typeface="Consolas" pitchFamily="49" charset="0"/>
              </a:rPr>
              <a:t>, transitive, and symmetric is an </a:t>
            </a:r>
            <a:r>
              <a:rPr lang="en-GB" sz="2000" i="1" dirty="0">
                <a:solidFill>
                  <a:schemeClr val="accent2"/>
                </a:solidFill>
                <a:latin typeface="+mn-lt"/>
                <a:cs typeface="Consolas" pitchFamily="49" charset="0"/>
              </a:rPr>
              <a:t>equivalence </a:t>
            </a:r>
            <a:r>
              <a:rPr lang="en-GB" sz="2000" i="1" dirty="0" smtClean="0">
                <a:solidFill>
                  <a:schemeClr val="accent2"/>
                </a:solidFill>
                <a:latin typeface="+mn-lt"/>
                <a:cs typeface="Consolas" pitchFamily="49" charset="0"/>
              </a:rPr>
              <a:t>relation</a:t>
            </a:r>
          </a:p>
        </p:txBody>
      </p:sp>
    </p:spTree>
    <p:extLst>
      <p:ext uri="{BB962C8B-B14F-4D97-AF65-F5344CB8AC3E}">
        <p14:creationId xmlns:p14="http://schemas.microsoft.com/office/powerpoint/2010/main" val="2263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Due to subtleties, no perfect solution to how to design and implement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+mj-lt"/>
              </a:rPr>
              <a:t>Unresolvable tension between</a:t>
            </a:r>
          </a:p>
          <a:p>
            <a:pPr lvl="1"/>
            <a:r>
              <a:rPr lang="en-US" sz="2000" dirty="0" smtClean="0">
                <a:latin typeface="+mj-lt"/>
              </a:rPr>
              <a:t>“What we want for equality”</a:t>
            </a:r>
          </a:p>
          <a:p>
            <a:pPr lvl="1"/>
            <a:r>
              <a:rPr lang="en-US" sz="2000" dirty="0" smtClean="0">
                <a:latin typeface="+mj-lt"/>
              </a:rPr>
              <a:t>“What we want for subtyping”</a:t>
            </a:r>
          </a:p>
          <a:p>
            <a:pPr lvl="1"/>
            <a:endParaRPr lang="en-US" sz="2000" dirty="0">
              <a:latin typeface="+mj-lt"/>
            </a:endParaRPr>
          </a:p>
          <a:p>
            <a:pPr lvl="1"/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Now: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i="1" dirty="0" smtClean="0">
                <a:latin typeface="+mj-lt"/>
              </a:rPr>
              <a:t>still</a:t>
            </a:r>
            <a:r>
              <a:rPr lang="en-US" sz="2000" dirty="0" smtClean="0">
                <a:latin typeface="+mj-lt"/>
              </a:rPr>
              <a:t> does not satisfy contracts relevant to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sz="2000" dirty="0" smtClean="0">
                <a:latin typeface="+mj-lt"/>
              </a:rPr>
              <a:t>Have to discuss another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>
                <a:latin typeface="+mj-lt"/>
              </a:rPr>
              <a:t> method: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9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Another method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:</a:t>
            </a:r>
          </a:p>
          <a:p>
            <a:pPr marL="0" indent="0" algn="ctr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lvl="1" indent="0">
              <a:buNone/>
            </a:pPr>
            <a:endParaRPr lang="en-GB" sz="1200" dirty="0" smtClean="0"/>
          </a:p>
          <a:p>
            <a:pPr marL="0" lvl="1" indent="0">
              <a:buNone/>
            </a:pPr>
            <a:r>
              <a:rPr lang="en-GB" sz="2000" dirty="0" smtClean="0"/>
              <a:t>“</a:t>
            </a:r>
            <a:r>
              <a:rPr lang="en-GB" sz="2000" dirty="0"/>
              <a:t>Returns a hash code value for the object. This method is supported for the benefit of </a:t>
            </a:r>
            <a:r>
              <a:rPr lang="en-GB" sz="2000" dirty="0" err="1"/>
              <a:t>hashtables</a:t>
            </a:r>
            <a:r>
              <a:rPr lang="en-GB" sz="2000" dirty="0"/>
              <a:t> such as those provided by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GB" sz="2000" dirty="0" smtClean="0"/>
              <a:t>.”</a:t>
            </a:r>
          </a:p>
          <a:p>
            <a:pPr marL="0" lvl="1" indent="0">
              <a:buNone/>
            </a:pPr>
            <a:endParaRPr lang="en-GB" sz="1200" dirty="0"/>
          </a:p>
          <a:p>
            <a:pPr marL="0" lvl="1" indent="0">
              <a:buNone/>
            </a:pPr>
            <a:r>
              <a:rPr lang="en-GB" sz="2000" dirty="0" smtClean="0"/>
              <a:t>Contract (again essential for correct overriding):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Self-consistent: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...so long as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dirty="0"/>
              <a:t> doesn’t change between the calls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Consistent with equality: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(b)</a:t>
            </a:r>
            <a:r>
              <a:rPr lang="en-GB" sz="2000" dirty="0"/>
              <a:t> </a:t>
            </a:r>
            <a:r>
              <a:rPr lang="en-GB" sz="2000" dirty="0">
                <a:sym typeface="Symbol"/>
              </a:rPr>
              <a:t></a:t>
            </a:r>
            <a:r>
              <a:rPr lang="en-GB" sz="2000" dirty="0"/>
              <a:t> </a:t>
            </a:r>
            <a:r>
              <a:rPr lang="en-GB" sz="2000" dirty="0" smtClean="0"/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342900" lvl="1" indent="-342900"/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35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of it as a pre-filter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If two objects are equal, they </a:t>
            </a:r>
            <a:r>
              <a:rPr lang="en-US" sz="2000" i="1" dirty="0" smtClean="0"/>
              <a:t>must</a:t>
            </a:r>
            <a:r>
              <a:rPr lang="en-US" sz="2000" dirty="0" smtClean="0"/>
              <a:t> have the same hash code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Up to implementers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 smtClean="0"/>
              <a:t> to satisfy this</a:t>
            </a:r>
          </a:p>
          <a:p>
            <a:pPr lvl="1"/>
            <a:r>
              <a:rPr lang="en-US" sz="2000" dirty="0" smtClean="0"/>
              <a:t>If you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, you </a:t>
            </a:r>
            <a:r>
              <a:rPr lang="en-US" sz="2000" b="1" i="1" dirty="0" smtClean="0"/>
              <a:t>must</a:t>
            </a:r>
            <a:r>
              <a:rPr lang="en-US" sz="2000" dirty="0" smtClean="0"/>
              <a:t> override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dirty="0"/>
          </a:p>
          <a:p>
            <a:r>
              <a:rPr lang="en-US" sz="2000" dirty="0" smtClean="0"/>
              <a:t>If two objects have the same hash code, they </a:t>
            </a:r>
            <a:r>
              <a:rPr lang="en-US" sz="2000" i="1" dirty="0" smtClean="0"/>
              <a:t>may or may not</a:t>
            </a:r>
            <a:r>
              <a:rPr lang="en-US" sz="2000" dirty="0" smtClean="0"/>
              <a:t> be equal</a:t>
            </a:r>
          </a:p>
          <a:p>
            <a:pPr lvl="1"/>
            <a:r>
              <a:rPr lang="en-US" sz="2000" dirty="0" smtClean="0"/>
              <a:t>“Usually not” leads to better performance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 smtClean="0"/>
              <a:t>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tries to (but may not) give every object a different hash code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Hash codes are usually cheap[</a:t>
            </a:r>
            <a:r>
              <a:rPr lang="en-US" sz="2000" dirty="0" err="1" smtClean="0"/>
              <a:t>er</a:t>
            </a:r>
            <a:r>
              <a:rPr lang="en-US" sz="2000" dirty="0" smtClean="0"/>
              <a:t>] to compute, so check first if you “usually expect not equal” – a pre-filter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76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sz="2000" dirty="0" smtClean="0"/>
              <a:t>Hash codes are used for hash tables</a:t>
            </a:r>
          </a:p>
          <a:p>
            <a:pPr lvl="1"/>
            <a:r>
              <a:rPr lang="en-US" sz="2000" dirty="0" smtClean="0"/>
              <a:t>A common collection implementation</a:t>
            </a:r>
          </a:p>
          <a:p>
            <a:pPr lvl="1"/>
            <a:r>
              <a:rPr lang="en-US" sz="2000" dirty="0" smtClean="0"/>
              <a:t>See CSE332</a:t>
            </a:r>
          </a:p>
          <a:p>
            <a:pPr lvl="1"/>
            <a:r>
              <a:rPr lang="en-US" sz="2000" dirty="0" smtClean="0"/>
              <a:t>Libraries won’t work if your classes break relevant contracts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Cheaper pre-filtering is a more general idea</a:t>
            </a:r>
          </a:p>
          <a:p>
            <a:pPr lvl="1"/>
            <a:r>
              <a:rPr lang="en-US" sz="2000" dirty="0" smtClean="0"/>
              <a:t>Example: Are two large video files the exact same video?</a:t>
            </a:r>
          </a:p>
          <a:p>
            <a:pPr lvl="2"/>
            <a:r>
              <a:rPr lang="en-US" sz="2000" dirty="0" smtClean="0"/>
              <a:t>Quick pre-filter: Are the files the same size?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46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So: we have to override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 smtClean="0"/>
              <a:t>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1"/>
            <a:r>
              <a:rPr lang="en-US" sz="2000" dirty="0" smtClean="0"/>
              <a:t>Must obey contract</a:t>
            </a:r>
          </a:p>
          <a:p>
            <a:pPr lvl="1"/>
            <a:r>
              <a:rPr lang="en-US" sz="2000" dirty="0" smtClean="0"/>
              <a:t>Aim for non-equals objects usually having different results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Correct but expect poor performance: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Correct but expect better-but-still-possibly-poor performance: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 return min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1000" dirty="0" smtClean="0"/>
          </a:p>
          <a:p>
            <a:r>
              <a:rPr lang="en-US" sz="2000" dirty="0" smtClean="0"/>
              <a:t>Better:</a:t>
            </a: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min ^ sec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648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depends 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change the spec for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 smtClean="0"/>
              <a:t>’s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/>
              <a:t>: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o and this represent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same #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seconds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6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d.min+d.sec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Must </a:t>
            </a:r>
            <a:r>
              <a:rPr lang="en-GB" sz="2000" dirty="0"/>
              <a:t>update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dirty="0"/>
              <a:t> </a:t>
            </a:r>
            <a:r>
              <a:rPr lang="en-GB" sz="2000" dirty="0" smtClean="0"/>
              <a:t>–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This works:</a:t>
            </a:r>
            <a:endParaRPr lang="en-GB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	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585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Equality, mutation, and time</a:t>
            </a:r>
            <a:endParaRPr lang="en-GB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If two objects are </a:t>
            </a:r>
            <a:r>
              <a:rPr lang="en-GB" sz="2000" dirty="0" smtClean="0">
                <a:latin typeface="+mj-lt"/>
                <a:cs typeface="Courier New" pitchFamily="49" charset="0"/>
              </a:rPr>
              <a:t>equal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00FF"/>
                </a:solidFill>
              </a:rPr>
              <a:t>now</a:t>
            </a:r>
            <a:r>
              <a:rPr lang="en-GB" sz="2000" dirty="0" smtClean="0"/>
              <a:t>, will they </a:t>
            </a:r>
            <a:r>
              <a:rPr lang="en-GB" sz="2000" dirty="0" smtClean="0">
                <a:solidFill>
                  <a:srgbClr val="0000FF"/>
                </a:solidFill>
              </a:rPr>
              <a:t>always</a:t>
            </a:r>
            <a:r>
              <a:rPr lang="en-GB" sz="2000" dirty="0" smtClean="0"/>
              <a:t> be </a:t>
            </a:r>
            <a:r>
              <a:rPr lang="en-GB" sz="2000" dirty="0">
                <a:cs typeface="Courier New" pitchFamily="49" charset="0"/>
              </a:rPr>
              <a:t>equal</a:t>
            </a:r>
            <a:r>
              <a:rPr lang="en-GB" sz="2000" dirty="0" smtClean="0"/>
              <a:t>?</a:t>
            </a:r>
          </a:p>
          <a:p>
            <a:pPr lvl="1"/>
            <a:r>
              <a:rPr lang="en-GB" sz="2000" dirty="0" smtClean="0"/>
              <a:t>In mathematics, “yes”</a:t>
            </a:r>
          </a:p>
          <a:p>
            <a:pPr lvl="1"/>
            <a:r>
              <a:rPr lang="en-GB" sz="2000" dirty="0" smtClean="0"/>
              <a:t>In Java, “you choose”</a:t>
            </a:r>
          </a:p>
          <a:p>
            <a:pPr lvl="1"/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dirty="0" smtClean="0"/>
              <a:t> contract doesn't specify</a:t>
            </a:r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2000" dirty="0" smtClean="0"/>
              <a:t>For </a:t>
            </a:r>
            <a:r>
              <a:rPr lang="en-GB" sz="2000" dirty="0" smtClean="0">
                <a:solidFill>
                  <a:srgbClr val="0000FF"/>
                </a:solidFill>
              </a:rPr>
              <a:t>immutable</a:t>
            </a:r>
            <a:r>
              <a:rPr lang="en-GB" sz="2000" dirty="0" smtClean="0"/>
              <a:t> objects:</a:t>
            </a:r>
          </a:p>
          <a:p>
            <a:pPr lvl="1" indent="-342900"/>
            <a:r>
              <a:rPr lang="en-GB" sz="2000" dirty="0" smtClean="0"/>
              <a:t>Abstract value never changes</a:t>
            </a:r>
          </a:p>
          <a:p>
            <a:pPr lvl="1" indent="-342900"/>
            <a:r>
              <a:rPr lang="en-GB" sz="2000" dirty="0" smtClean="0"/>
              <a:t>Equality should be forever (even if rep changes)</a:t>
            </a:r>
          </a:p>
          <a:p>
            <a:pPr lvl="1" indent="-342900"/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For </a:t>
            </a:r>
            <a:r>
              <a:rPr lang="en-GB" sz="2000" dirty="0" smtClean="0">
                <a:solidFill>
                  <a:srgbClr val="0000FF"/>
                </a:solidFill>
              </a:rPr>
              <a:t>mutable</a:t>
            </a:r>
            <a:r>
              <a:rPr lang="en-GB" sz="2000" dirty="0" smtClean="0"/>
              <a:t> objects, either: </a:t>
            </a:r>
          </a:p>
          <a:p>
            <a:pPr lvl="1"/>
            <a:r>
              <a:rPr lang="en-GB" sz="2000" dirty="0" smtClean="0"/>
              <a:t>Stick with reference equality</a:t>
            </a:r>
          </a:p>
          <a:p>
            <a:pPr lvl="1"/>
            <a:r>
              <a:rPr lang="en-GB" sz="2000" dirty="0" smtClean="0"/>
              <a:t>“No” equality is not forever </a:t>
            </a:r>
          </a:p>
          <a:p>
            <a:pPr lvl="2"/>
            <a:r>
              <a:rPr lang="en-GB" sz="2000" dirty="0" smtClean="0"/>
              <a:t>Mutation changes abstract value, hence what-object-equals</a:t>
            </a:r>
          </a:p>
        </p:txBody>
      </p:sp>
    </p:spTree>
    <p:extLst>
      <p:ext uri="{BB962C8B-B14F-4D97-AF65-F5344CB8AC3E}">
        <p14:creationId xmlns:p14="http://schemas.microsoft.com/office/powerpoint/2010/main" val="30759504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9530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en-GB" sz="2000" dirty="0" smtClean="0"/>
              <a:t> is mutable and sticks with reference-equality: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s1.equals(s1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 smtClean="0">
                <a:latin typeface="Comic Sans MS" pitchFamily="66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By contrast: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latin typeface="Comic Sans MS" pitchFamily="66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Jan 1, 1970 00:00:00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GMT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setTime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(1); 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i="1" dirty="0" smtClean="0">
                <a:solidFill>
                  <a:srgbClr val="AC2020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4854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 smtClean="0"/>
              <a:t>Behavioral</a:t>
            </a:r>
            <a:r>
              <a:rPr lang="en-GB" dirty="0" smtClean="0"/>
              <a:t> and observational equivalence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32004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Two objects are “</a:t>
            </a:r>
            <a:r>
              <a:rPr lang="en-GB" sz="2000" dirty="0" err="1" smtClean="0">
                <a:solidFill>
                  <a:schemeClr val="accent6"/>
                </a:solidFill>
              </a:rPr>
              <a:t>behaviorally</a:t>
            </a:r>
            <a:r>
              <a:rPr lang="en-GB" sz="2000" dirty="0" smtClean="0">
                <a:solidFill>
                  <a:schemeClr val="accent6"/>
                </a:solidFill>
              </a:rPr>
              <a:t> equivalent</a:t>
            </a:r>
            <a:r>
              <a:rPr lang="en-GB" sz="2000" dirty="0" smtClean="0"/>
              <a:t>” if there is no sequence of operations (excluding ==) that can distinguish them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Two objects are “</a:t>
            </a:r>
            <a:r>
              <a:rPr lang="en-GB" sz="2000" dirty="0" smtClean="0">
                <a:solidFill>
                  <a:schemeClr val="accent6"/>
                </a:solidFill>
              </a:rPr>
              <a:t>observationally equivalent</a:t>
            </a:r>
            <a:r>
              <a:rPr lang="en-GB" sz="2000" dirty="0" smtClean="0"/>
              <a:t>” if there is no sequence of </a:t>
            </a:r>
            <a:r>
              <a:rPr lang="en-GB" sz="2000" i="1" u="sng" dirty="0" smtClean="0"/>
              <a:t>observer</a:t>
            </a:r>
            <a:r>
              <a:rPr lang="en-GB" sz="2000" dirty="0" smtClean="0"/>
              <a:t> operations that can distinguish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Excludes </a:t>
            </a:r>
            <a:r>
              <a:rPr lang="en-GB" sz="2000" dirty="0" err="1" smtClean="0"/>
              <a:t>mutators</a:t>
            </a:r>
            <a:r>
              <a:rPr lang="en-GB" sz="2000" dirty="0" smtClean="0"/>
              <a:t> (and ==)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357361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</a:t>
            </a:r>
            <a:r>
              <a:rPr lang="en-GB" dirty="0" smtClean="0"/>
              <a:t>quality and mutation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GB" sz="2000" dirty="0" smtClean="0"/>
              <a:t> class implements (only) observational equality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Can therefore </a:t>
            </a:r>
            <a:r>
              <a:rPr lang="en-GB" sz="2000" dirty="0" smtClean="0">
                <a:solidFill>
                  <a:srgbClr val="C00000"/>
                </a:solidFill>
              </a:rPr>
              <a:t>violate rep invariant </a:t>
            </a:r>
            <a:r>
              <a:rPr lang="en-GB" sz="2000" dirty="0" smtClean="0"/>
              <a:t>of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dirty="0" smtClean="0"/>
              <a:t> by </a:t>
            </a:r>
            <a:r>
              <a:rPr lang="en-GB" sz="2000" dirty="0" smtClean="0">
                <a:solidFill>
                  <a:srgbClr val="C00000"/>
                </a:solidFill>
              </a:rPr>
              <a:t>mutating after insertion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Set&lt;Date&gt;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Date(1000);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(d1);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(d2);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d2.setTime(0);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for (Date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two of same date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8262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Reference equality means an object is equal only to itself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sz="2000" dirty="0" smtClean="0"/>
              <a:t> only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dirty="0" smtClean="0"/>
              <a:t> refer to (point to) the same object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Reference equality is an equivalence relation</a:t>
            </a:r>
          </a:p>
          <a:p>
            <a:pPr lvl="1"/>
            <a:r>
              <a:rPr lang="en-US" sz="2000" dirty="0" smtClean="0"/>
              <a:t>Reflexive</a:t>
            </a:r>
          </a:p>
          <a:p>
            <a:pPr lvl="1"/>
            <a:r>
              <a:rPr lang="en-US" sz="2000" dirty="0" smtClean="0"/>
              <a:t>Symmetric</a:t>
            </a:r>
          </a:p>
          <a:p>
            <a:pPr lvl="1"/>
            <a:r>
              <a:rPr lang="en-US" sz="2000" dirty="0" smtClean="0"/>
              <a:t>Transitive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Reference equality is the </a:t>
            </a:r>
            <a:r>
              <a:rPr lang="en-US" sz="2000" i="1" dirty="0" smtClean="0"/>
              <a:t>smallest</a:t>
            </a:r>
            <a:r>
              <a:rPr lang="en-US" sz="2000" dirty="0" smtClean="0"/>
              <a:t> equivalence relation on objects</a:t>
            </a:r>
          </a:p>
          <a:p>
            <a:pPr lvl="1"/>
            <a:r>
              <a:rPr lang="en-US" sz="2000" dirty="0" smtClean="0"/>
              <a:t>“Hardest” to show two objects are equal (must be same object)</a:t>
            </a:r>
          </a:p>
          <a:p>
            <a:pPr lvl="1"/>
            <a:r>
              <a:rPr lang="en-US" sz="2000" dirty="0" smtClean="0"/>
              <a:t>Cannot be smaller without violating reflexivity</a:t>
            </a:r>
          </a:p>
          <a:p>
            <a:pPr lvl="1"/>
            <a:r>
              <a:rPr lang="en-US" sz="2000" dirty="0" smtClean="0"/>
              <a:t>Sometimes but not always what we want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53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Pitfalls of observational equivalence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Have to make do with caveats in specs: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“Note: Great care must be exercised if mutable objects are used as set elements. The </a:t>
            </a:r>
            <a:r>
              <a:rPr lang="en-GB" sz="2000" i="1" dirty="0" err="1" smtClean="0"/>
              <a:t>behavior</a:t>
            </a:r>
            <a:r>
              <a:rPr lang="en-GB" sz="2000" i="1" dirty="0" smtClean="0"/>
              <a:t> of a set is not specified if the value of an object is changed in a manner that affects equals comparisons while the object is an element in the set.”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Same problem applies to </a:t>
            </a:r>
            <a:r>
              <a:rPr lang="en-GB" sz="2000" dirty="0" smtClean="0">
                <a:solidFill>
                  <a:srgbClr val="C00000"/>
                </a:solidFill>
              </a:rPr>
              <a:t>keys in maps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>
              <a:solidFill>
                <a:srgbClr val="FF0000"/>
              </a:solidFill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Same problem applies to mutations that </a:t>
            </a:r>
            <a:r>
              <a:rPr lang="en-GB" sz="2000" dirty="0" smtClean="0">
                <a:solidFill>
                  <a:srgbClr val="C00000"/>
                </a:solidFill>
              </a:rPr>
              <a:t>change hash codes </a:t>
            </a:r>
            <a:r>
              <a:rPr lang="en-GB" sz="2000" dirty="0" smtClean="0"/>
              <a:t>when using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GB" sz="2000" dirty="0" smtClean="0"/>
              <a:t> or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solidFill>
                <a:srgbClr val="FF0000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(Libraries choose not to copy-in for performance and to preserve object identity)</a:t>
            </a:r>
          </a:p>
        </p:txBody>
      </p:sp>
    </p:spTree>
    <p:extLst>
      <p:ext uri="{BB962C8B-B14F-4D97-AF65-F5344CB8AC3E}">
        <p14:creationId xmlns:p14="http://schemas.microsoft.com/office/powerpoint/2010/main" val="17821794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 smtClean="0"/>
              <a:t>Another container wrinkle:  self-containment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05800" cy="48768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 smtClean="0">
                <a:latin typeface="+mj-lt"/>
                <a:cs typeface="Courier New" panose="02070309020205020404" pitchFamily="49" charset="0"/>
              </a:rPr>
              <a:t> and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dirty="0" smtClean="0">
                <a:latin typeface="+mj-lt"/>
                <a:cs typeface="Courier New" panose="02070309020205020404" pitchFamily="49" charset="0"/>
              </a:rPr>
              <a:t> on containers are recursive</a:t>
            </a:r>
            <a:r>
              <a:rPr lang="en-GB" sz="2000" dirty="0">
                <a:latin typeface="+mj-lt"/>
                <a:cs typeface="Courier New" panose="02070309020205020404" pitchFamily="49" charset="0"/>
              </a:rPr>
              <a:t>:</a:t>
            </a:r>
            <a:endParaRPr lang="en-GB" sz="2000" dirty="0" smtClean="0">
              <a:latin typeface="+mj-lt"/>
              <a:cs typeface="Courier New" panose="02070309020205020404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&lt;E&gt; {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int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list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code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31*code + (o==null ? 0 :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return code;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+mj-lt"/>
                <a:cs typeface="Courier New" pitchFamily="49" charset="0"/>
              </a:rPr>
              <a:t>This causes an infinite loop: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lst.hashCode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623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Different notions of equality:</a:t>
            </a:r>
          </a:p>
          <a:p>
            <a:pPr lvl="1"/>
            <a:r>
              <a:rPr lang="en-US" sz="2000" dirty="0" smtClean="0"/>
              <a:t>Reference equality stronger than</a:t>
            </a:r>
          </a:p>
          <a:p>
            <a:pPr lvl="1"/>
            <a:r>
              <a:rPr lang="en-US" sz="2000" dirty="0" smtClean="0"/>
              <a:t>Behavioral equality stronger than</a:t>
            </a:r>
          </a:p>
          <a:p>
            <a:pPr lvl="1"/>
            <a:r>
              <a:rPr lang="en-US" sz="2000" dirty="0" smtClean="0"/>
              <a:t>Observational equality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Java’s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has an elaborate specification, but does not require any of the above notions</a:t>
            </a:r>
          </a:p>
          <a:p>
            <a:pPr lvl="1"/>
            <a:r>
              <a:rPr lang="en-US" sz="2000" dirty="0" smtClean="0"/>
              <a:t>Also requires consistency with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Concepts more general than Java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Mutation and/or subtyping make things even less satisfying</a:t>
            </a:r>
          </a:p>
          <a:p>
            <a:pPr lvl="1"/>
            <a:r>
              <a:rPr lang="en-US" sz="2000" dirty="0" smtClean="0"/>
              <a:t>Good reason not to overuse/misuse either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92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we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822208" cy="1447800"/>
          </a:xfrm>
        </p:spPr>
        <p:txBody>
          <a:bodyPr/>
          <a:lstStyle/>
          <a:p>
            <a:r>
              <a:rPr lang="en-US" sz="2000" dirty="0" smtClean="0"/>
              <a:t>Sometimes want equivalence relation bigger than ==</a:t>
            </a:r>
          </a:p>
          <a:p>
            <a:pPr lvl="1"/>
            <a:r>
              <a:rPr lang="en-US" sz="2000" dirty="0" smtClean="0"/>
              <a:t>Java takes OOP approach of letting classes </a:t>
            </a:r>
            <a:r>
              <a:rPr lang="en-US" sz="2000" i="1" dirty="0" smtClean="0"/>
              <a:t>override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1791831"/>
            <a:ext cx="4953000" cy="224676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u="none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Date(12,27,2013);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Date(12,27,2013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d2;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d1==d2 ?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d2==d3 ?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d1.equals(d2) ?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d2.equals(d3) ?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593962" y="1905000"/>
            <a:ext cx="2942509" cy="2667000"/>
            <a:chOff x="5593962" y="1905000"/>
            <a:chExt cx="2942509" cy="2667000"/>
          </a:xfrm>
        </p:grpSpPr>
        <p:sp>
          <p:nvSpPr>
            <p:cNvPr id="8" name="Rectangle 7"/>
            <p:cNvSpPr/>
            <p:nvPr/>
          </p:nvSpPr>
          <p:spPr>
            <a:xfrm>
              <a:off x="7465276" y="1981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month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5276" y="2362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day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465276" y="2743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year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93254" y="19128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93309" y="23510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27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72400" y="27028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2013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93962" y="19050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d1</a:t>
              </a:r>
              <a:endParaRPr lang="en-US" sz="2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17476" y="1981200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93962" y="2297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d2</a:t>
              </a:r>
              <a:endParaRPr lang="en-US" sz="20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17476" y="2373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93962" y="2678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d3</a:t>
              </a:r>
              <a:endParaRPr lang="en-US" sz="2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17476" y="2754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6139289" y="1992868"/>
              <a:ext cx="1325987" cy="92333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131776" y="2456645"/>
              <a:ext cx="1333500" cy="1060223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131776" y="2819400"/>
              <a:ext cx="1333500" cy="697468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7467600" y="3429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month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67600" y="3810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day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467600" y="4191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year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93254" y="33606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95633" y="37988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27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74724" y="41506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2013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8119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 smtClean="0"/>
              <a:t> method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this ==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…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sz="100" dirty="0" smtClean="0"/>
          </a:p>
          <a:p>
            <a:r>
              <a:rPr lang="en-GB" sz="2000" dirty="0" smtClean="0"/>
              <a:t>Implements reference equality</a:t>
            </a:r>
          </a:p>
          <a:p>
            <a:r>
              <a:rPr lang="en-GB" sz="2000" dirty="0" smtClean="0"/>
              <a:t>Subclasses can override to implement a different equality</a:t>
            </a:r>
          </a:p>
          <a:p>
            <a:r>
              <a:rPr lang="en-GB" sz="2000" dirty="0" smtClean="0"/>
              <a:t>But library includes a </a:t>
            </a:r>
            <a:r>
              <a:rPr lang="en-GB" sz="2000" i="1" dirty="0" smtClean="0"/>
              <a:t>contract</a:t>
            </a:r>
            <a:r>
              <a:rPr lang="en-GB" sz="2000" dirty="0" smtClean="0"/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 smtClean="0"/>
              <a:t> should satisfy</a:t>
            </a:r>
          </a:p>
          <a:p>
            <a:pPr lvl="1"/>
            <a:r>
              <a:rPr lang="en-GB" sz="2000" dirty="0" smtClean="0"/>
              <a:t>Reference equality satisfies it</a:t>
            </a:r>
          </a:p>
          <a:p>
            <a:pPr lvl="1"/>
            <a:r>
              <a:rPr lang="en-GB" sz="2000" dirty="0" smtClean="0"/>
              <a:t>So should </a:t>
            </a:r>
            <a:r>
              <a:rPr lang="en-GB" sz="2000" i="1" dirty="0" smtClean="0"/>
              <a:t>any</a:t>
            </a:r>
            <a:r>
              <a:rPr lang="en-GB" sz="2000" dirty="0" smtClean="0"/>
              <a:t> overriding implementation</a:t>
            </a:r>
          </a:p>
          <a:p>
            <a:pPr lvl="1"/>
            <a:r>
              <a:rPr lang="en-GB" sz="2000" dirty="0" smtClean="0"/>
              <a:t>Balances flexibility in notion-implemented and what-clients-can-assume even in presence of overriding</a:t>
            </a:r>
          </a:p>
          <a:p>
            <a:pPr marL="0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6389190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 smtClean="0"/>
              <a:t>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410200"/>
          </a:xfrm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   Indicates whether some other object is “equal to” this one.</a:t>
            </a:r>
          </a:p>
          <a:p>
            <a:pPr marL="457200" lvl="1" indent="0">
              <a:spcBef>
                <a:spcPts val="500"/>
              </a:spcBef>
              <a:buNone/>
            </a:pPr>
            <a:r>
              <a:rPr lang="en-US" sz="2000" dirty="0" smtClean="0"/>
              <a:t>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 smtClean="0"/>
              <a:t> method implements an equivalence relation: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reflexive</a:t>
            </a:r>
            <a:r>
              <a:rPr lang="en-US" sz="2000" dirty="0"/>
              <a:t>: for any reference value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symmetric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if and only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transitive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000" dirty="0"/>
              <a:t>,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, then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>
              <a:spcBef>
                <a:spcPts val="500"/>
              </a:spcBef>
            </a:pPr>
            <a:r>
              <a:rPr lang="en-US" sz="2000" dirty="0" smtClean="0"/>
              <a:t>It is </a:t>
            </a:r>
            <a:r>
              <a:rPr lang="en-US" sz="2000" i="1" dirty="0" smtClean="0">
                <a:solidFill>
                  <a:schemeClr val="accent2"/>
                </a:solidFill>
              </a:rPr>
              <a:t>consistent</a:t>
            </a:r>
            <a:r>
              <a:rPr lang="en-US" sz="2000" dirty="0" smtClean="0"/>
              <a:t>: for any reference values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/>
              <a:t>, multiple invocations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US" sz="2000" dirty="0" smtClean="0"/>
              <a:t> consistently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 smtClean="0"/>
              <a:t> or consistently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 smtClean="0"/>
              <a:t>, provided no information used in equals comparisons on the object is modified. </a:t>
            </a:r>
          </a:p>
          <a:p>
            <a:pPr lvl="2">
              <a:spcBef>
                <a:spcPts val="500"/>
              </a:spcBef>
            </a:pPr>
            <a:r>
              <a:rPr lang="en-US" sz="2000" dirty="0" smtClean="0"/>
              <a:t>For any </a:t>
            </a:r>
            <a:r>
              <a:rPr lang="en-US" sz="2000" i="1" dirty="0" smtClean="0">
                <a:solidFill>
                  <a:schemeClr val="accent2"/>
                </a:solidFill>
              </a:rPr>
              <a:t>non-null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reference value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US" sz="2000" dirty="0" smtClean="0"/>
              <a:t> should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9683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all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Remember the goal is a contract:</a:t>
            </a:r>
          </a:p>
          <a:p>
            <a:pPr lvl="1"/>
            <a:r>
              <a:rPr lang="en-US" sz="2000" dirty="0" smtClean="0"/>
              <a:t>Weak enough to allow different useful overrides</a:t>
            </a:r>
          </a:p>
          <a:p>
            <a:pPr lvl="1"/>
            <a:r>
              <a:rPr lang="en-US" sz="2000" dirty="0" smtClean="0"/>
              <a:t>Strong enough so clients can assume equal-</a:t>
            </a:r>
            <a:r>
              <a:rPr lang="en-US" sz="2000" dirty="0" err="1" smtClean="0"/>
              <a:t>ish</a:t>
            </a:r>
            <a:r>
              <a:rPr lang="en-US" sz="2000" dirty="0" smtClean="0"/>
              <a:t> things</a:t>
            </a:r>
          </a:p>
          <a:p>
            <a:pPr lvl="2"/>
            <a:r>
              <a:rPr lang="en-US" sz="2000" dirty="0" smtClean="0"/>
              <a:t>Example: To implement a set</a:t>
            </a:r>
          </a:p>
          <a:p>
            <a:pPr lvl="1"/>
            <a:r>
              <a:rPr lang="en-US" sz="2000" dirty="0" smtClean="0"/>
              <a:t>Complete enough for real software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So:</a:t>
            </a:r>
          </a:p>
          <a:p>
            <a:pPr lvl="1"/>
            <a:r>
              <a:rPr lang="en-US" sz="2000" dirty="0" smtClean="0"/>
              <a:t>Equivalence relation</a:t>
            </a:r>
          </a:p>
          <a:p>
            <a:pPr lvl="1"/>
            <a:r>
              <a:rPr lang="en-US" sz="2000" dirty="0" smtClean="0"/>
              <a:t>Consistency, but allow for mutation to change the answer</a:t>
            </a:r>
          </a:p>
          <a:p>
            <a:pPr lvl="1"/>
            <a:r>
              <a:rPr lang="en-US" sz="2000" dirty="0" smtClean="0"/>
              <a:t>Asymmetric with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(other way raises exception)</a:t>
            </a:r>
          </a:p>
          <a:p>
            <a:pPr lvl="1"/>
            <a:r>
              <a:rPr lang="en-US" sz="2000" dirty="0" smtClean="0"/>
              <a:t>Final detail: argument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must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2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class where we may want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to mean equal contents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// RI: min&gt;=0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// RI: 0&lt;=sec&lt;60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public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min&gt;=0 &amp;&amp; sec&gt;=0 &amp;&amp; sec&lt;60;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this.min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min;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sec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000" dirty="0"/>
          </a:p>
          <a:p>
            <a:pPr lvl="1"/>
            <a:r>
              <a:rPr lang="en-US" sz="2000" dirty="0"/>
              <a:t>Should be able to implement what we want and satisfy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contract…</a:t>
            </a:r>
          </a:p>
        </p:txBody>
      </p:sp>
    </p:spTree>
    <p:extLst>
      <p:ext uri="{BB962C8B-B14F-4D97-AF65-F5344CB8AC3E}">
        <p14:creationId xmlns:p14="http://schemas.microsoft.com/office/powerpoint/2010/main" val="29734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10450</TotalTime>
  <Words>2397</Words>
  <Application>Microsoft Macintosh PowerPoint</Application>
  <PresentationFormat>On-screen Show (4:3)</PresentationFormat>
  <Paragraphs>526</Paragraphs>
  <Slides>42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Comic Sans MS</vt:lpstr>
      <vt:lpstr>Consolas</vt:lpstr>
      <vt:lpstr>Courier New</vt:lpstr>
      <vt:lpstr>Helvetica</vt:lpstr>
      <vt:lpstr>Symbol</vt:lpstr>
      <vt:lpstr>Times New Roman</vt:lpstr>
      <vt:lpstr>Tw Cen MT</vt:lpstr>
      <vt:lpstr>Arial</vt:lpstr>
      <vt:lpstr>simple</vt:lpstr>
      <vt:lpstr>CSE 331 Software Design and Implementation</vt:lpstr>
      <vt:lpstr>Object equality</vt:lpstr>
      <vt:lpstr>Expected properties of equality</vt:lpstr>
      <vt:lpstr>Reference equality</vt:lpstr>
      <vt:lpstr>What might we want?</vt:lpstr>
      <vt:lpstr>Object.equals method</vt:lpstr>
      <vt:lpstr>equals specification</vt:lpstr>
      <vt:lpstr>Why all this?</vt:lpstr>
      <vt:lpstr>An example</vt:lpstr>
      <vt:lpstr>How about this?</vt:lpstr>
      <vt:lpstr>Overloading versus overriding</vt:lpstr>
      <vt:lpstr>Example: no overriding</vt:lpstr>
      <vt:lpstr>Example fixed (mostly)</vt:lpstr>
      <vt:lpstr>A little more generally</vt:lpstr>
      <vt:lpstr>But wait!</vt:lpstr>
      <vt:lpstr>Really fixed now</vt:lpstr>
      <vt:lpstr>Satisfies the contract</vt:lpstr>
      <vt:lpstr>Even better</vt:lpstr>
      <vt:lpstr>Okay, so are we done?</vt:lpstr>
      <vt:lpstr>Two subclasses</vt:lpstr>
      <vt:lpstr>CountedDuration is good</vt:lpstr>
      <vt:lpstr>Now NanoDuration [not so good!]</vt:lpstr>
      <vt:lpstr>The symmetry bug</vt:lpstr>
      <vt:lpstr>Fixing symmetry</vt:lpstr>
      <vt:lpstr>The transitivity bug</vt:lpstr>
      <vt:lpstr>No great solution</vt:lpstr>
      <vt:lpstr>Avoid subclassing</vt:lpstr>
      <vt:lpstr>Slight alternative</vt:lpstr>
      <vt:lpstr>The getClass trick</vt:lpstr>
      <vt:lpstr>Subclassing summary</vt:lpstr>
      <vt:lpstr>hashCode</vt:lpstr>
      <vt:lpstr>Think of it as a pre-filter</vt:lpstr>
      <vt:lpstr>Asides</vt:lpstr>
      <vt:lpstr>Doing it</vt:lpstr>
      <vt:lpstr>Correctness depends on equals</vt:lpstr>
      <vt:lpstr>Equality, mutation, and time</vt:lpstr>
      <vt:lpstr>Examples</vt:lpstr>
      <vt:lpstr>Behavioral and observational equivalence</vt:lpstr>
      <vt:lpstr>Equality and mutation</vt:lpstr>
      <vt:lpstr>Pitfalls of observational equivalence</vt:lpstr>
      <vt:lpstr>Another container wrinkle:  self-containment</vt:lpstr>
      <vt:lpstr>Summary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217</cp:revision>
  <cp:lastPrinted>2016-01-27T05:42:11Z</cp:lastPrinted>
  <dcterms:created xsi:type="dcterms:W3CDTF">2012-02-06T17:35:54Z</dcterms:created>
  <dcterms:modified xsi:type="dcterms:W3CDTF">2016-01-27T17:24:25Z</dcterms:modified>
</cp:coreProperties>
</file>