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55" r:id="rId2"/>
    <p:sldId id="356" r:id="rId3"/>
    <p:sldId id="357" r:id="rId4"/>
    <p:sldId id="311" r:id="rId5"/>
    <p:sldId id="359" r:id="rId6"/>
    <p:sldId id="289" r:id="rId7"/>
    <p:sldId id="290" r:id="rId8"/>
    <p:sldId id="360" r:id="rId9"/>
    <p:sldId id="291" r:id="rId10"/>
    <p:sldId id="361" r:id="rId11"/>
    <p:sldId id="340" r:id="rId12"/>
    <p:sldId id="338" r:id="rId13"/>
    <p:sldId id="293" r:id="rId14"/>
    <p:sldId id="315" r:id="rId15"/>
    <p:sldId id="344" r:id="rId16"/>
    <p:sldId id="343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2" r:id="rId25"/>
    <p:sldId id="353" r:id="rId26"/>
    <p:sldId id="354" r:id="rId27"/>
    <p:sldId id="358" r:id="rId28"/>
  </p:sldIdLst>
  <p:sldSz cx="9144000" cy="6858000" type="screen4x3"/>
  <p:notesSz cx="9220200" cy="69342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84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C4FF"/>
    <a:srgbClr val="8A79FF"/>
    <a:srgbClr val="443A7F"/>
    <a:srgbClr val="009900"/>
    <a:srgbClr val="FF0000"/>
    <a:srgbClr val="800080"/>
    <a:srgbClr val="FF00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9" autoAdjust="0"/>
    <p:restoredTop sz="84434" autoAdjust="0"/>
  </p:normalViewPr>
  <p:slideViewPr>
    <p:cSldViewPr>
      <p:cViewPr varScale="1">
        <p:scale>
          <a:sx n="54" d="100"/>
          <a:sy n="54" d="100"/>
        </p:scale>
        <p:origin x="108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3408"/>
    </p:cViewPr>
  </p:sorterViewPr>
  <p:notesViewPr>
    <p:cSldViewPr>
      <p:cViewPr varScale="1">
        <p:scale>
          <a:sx n="86" d="100"/>
          <a:sy n="86" d="100"/>
        </p:scale>
        <p:origin x="-1908" y="-84"/>
      </p:cViewPr>
      <p:guideLst>
        <p:guide orient="horz" pos="2184"/>
        <p:guide pos="29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tags" Target="tags/tag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587949"/>
            <a:ext cx="3995820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 dirty="0"/>
            </a:lvl1pPr>
          </a:lstStyle>
          <a:p>
            <a:pPr>
              <a:defRPr/>
            </a:pPr>
            <a:r>
              <a:rPr lang="en-US" dirty="0"/>
              <a:t>CSE </a:t>
            </a:r>
            <a:r>
              <a:rPr lang="en-US" dirty="0" smtClean="0"/>
              <a:t>331 15au</a:t>
            </a:r>
            <a:endParaRPr lang="en-US" dirty="0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4381" y="6587949"/>
            <a:ext cx="3995819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r>
              <a:rPr lang="en-US" dirty="0" smtClean="0"/>
              <a:t>05-</a:t>
            </a:r>
            <a:fld id="{4490ECC9-DBDA-4236-ABEF-47C2FD79DC3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5996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995820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24381" y="1"/>
            <a:ext cx="3995819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76550" y="520700"/>
            <a:ext cx="3467100" cy="2600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28560" y="3293975"/>
            <a:ext cx="6763081" cy="3119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587949"/>
            <a:ext cx="3995820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24381" y="6587949"/>
            <a:ext cx="3995819" cy="34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6" tIns="46148" rIns="92296" bIns="4614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C86982-0651-4A87-8CCD-A426161CC6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5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05945C-C5AE-4C08-B4E6-7E2BBFB60A3F}" type="slidenum">
              <a:rPr lang="en-US"/>
              <a:pPr/>
              <a:t>6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Fred</a:t>
            </a:r>
            <a:r>
              <a:rPr lang="en-US"/>
              <a:t> Brooks: “Show me your tables…”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459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1A97A-70C4-4425-A827-2F7D07BD1909}" type="slidenum">
              <a:rPr lang="en-US"/>
              <a:pPr/>
              <a:t>20</a:t>
            </a:fld>
            <a:endParaRPr lang="en-US"/>
          </a:p>
        </p:txBody>
      </p:sp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8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8F145-1491-45F3-8005-12556E1361AE}" type="slidenum">
              <a:rPr lang="en-US"/>
              <a:pPr/>
              <a:t>21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1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48F145-1491-45F3-8005-12556E1361AE}" type="slidenum">
              <a:rPr lang="en-US"/>
              <a:pPr/>
              <a:t>22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8794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2E9E9F-DD63-4450-8477-DE57748749A7}" type="slidenum">
              <a:rPr lang="en-US"/>
              <a:pPr/>
              <a:t>23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7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9FCFE-0DE1-4D8C-BBE1-4E19F8EDF45F}" type="slidenum">
              <a:rPr lang="en-US"/>
              <a:pPr/>
              <a:t>24</a:t>
            </a:fld>
            <a:endParaRPr 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2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0EE782-B934-418E-8A1E-FCCB6A2D4D77}" type="slidenum">
              <a:rPr lang="en-US"/>
              <a:pPr/>
              <a:t>25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02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0EE782-B934-418E-8A1E-FCCB6A2D4D77}" type="slidenum">
              <a:rPr lang="en-US"/>
              <a:pPr/>
              <a:t>26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51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B6FD8-079B-4E21-A057-7567C5AE554F}" type="slidenum">
              <a:rPr lang="en-US"/>
              <a:pPr/>
              <a:t>7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17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3B6FD8-079B-4E21-A057-7567C5AE554F}" type="slidenum">
              <a:rPr lang="en-US"/>
              <a:pPr/>
              <a:t>8</a:t>
            </a:fld>
            <a:endParaRPr lang="en-US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14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52091D-CC89-4FB2-BF38-E5D39D0F2B0B}" type="slidenum">
              <a:rPr lang="en-US"/>
              <a:pPr/>
              <a:t>12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21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3DEC5A-0E5F-4670-B06E-2FAC49E54BCE}" type="slidenum">
              <a:rPr lang="en-US"/>
              <a:pPr/>
              <a:t>13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93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B4511-07F7-45F8-A759-DE4CBF7C8B29}" type="slidenum">
              <a:rPr lang="en-US"/>
              <a:pPr/>
              <a:t>15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5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549722-BB35-4AF2-AB41-A958DD1BFA29}" type="slidenum">
              <a:rPr lang="en-US"/>
              <a:pPr/>
              <a:t>17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0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ACB86F-F2FC-481C-8563-D8FA352C6E81}" type="slidenum">
              <a:rPr lang="en-US"/>
              <a:pPr/>
              <a:t>18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36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97DD5C-C2FB-469C-BD0F-75902F36C034}" type="slidenum">
              <a:rPr lang="en-US"/>
              <a:pPr/>
              <a:t>19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51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>
                <a:solidFill>
                  <a:srgbClr val="443A7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443A7F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010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27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6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020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2248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50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9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7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540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58312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0232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443A7F"/>
          </a:solidFill>
          <a:latin typeface="Helvetica" charset="0"/>
          <a:ea typeface="Helvetica" charset="0"/>
          <a:cs typeface="Helvetica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80008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36190" y="5770880"/>
            <a:ext cx="4071620" cy="568960"/>
          </a:xfrm>
        </p:spPr>
        <p:txBody>
          <a:bodyPr anchor="ctr">
            <a:normAutofit/>
          </a:bodyPr>
          <a:lstStyle/>
          <a:p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Zach </a:t>
            </a:r>
            <a:r>
              <a:rPr lang="en-US" smtClean="0">
                <a:latin typeface="Helvetica" charset="0"/>
                <a:ea typeface="Helvetica" charset="0"/>
                <a:cs typeface="Helvetica" charset="0"/>
              </a:rPr>
              <a:t>Tatlock  /  </a:t>
            </a:r>
            <a:r>
              <a:rPr lang="en-US" dirty="0" smtClean="0">
                <a:latin typeface="Helvetica" charset="0"/>
                <a:ea typeface="Helvetica" charset="0"/>
                <a:cs typeface="Helvetica" charset="0"/>
              </a:rPr>
              <a:t>Winter 2016</a:t>
            </a:r>
            <a:endParaRPr lang="en-US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1960880"/>
          </a:xfrm>
          <a:prstGeom prst="rect">
            <a:avLst/>
          </a:prstGeom>
          <a:solidFill>
            <a:srgbClr val="443B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4319"/>
            <a:ext cx="7772400" cy="142478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CSE 331</a:t>
            </a:r>
            <a:br>
              <a:rPr lang="en-US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n-US" sz="40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Software Design and Implementation</a:t>
            </a:r>
            <a:endParaRPr lang="en-US" sz="40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460" y="2917597"/>
            <a:ext cx="81330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latin typeface="Helvetica" charset="0"/>
                <a:ea typeface="Helvetica" charset="0"/>
                <a:cs typeface="Helvetica" charset="0"/>
              </a:rPr>
              <a:t>Lecture 5</a:t>
            </a:r>
          </a:p>
          <a:p>
            <a:pPr algn="ctr"/>
            <a:r>
              <a:rPr lang="en-US" sz="5400" i="1" dirty="0" smtClean="0">
                <a:latin typeface="Helvetica" charset="0"/>
                <a:ea typeface="Helvetica" charset="0"/>
                <a:cs typeface="Helvetica" charset="0"/>
              </a:rPr>
              <a:t>Abstract Data Types</a:t>
            </a:r>
          </a:p>
        </p:txBody>
      </p:sp>
    </p:spTree>
    <p:extLst>
      <p:ext uri="{BB962C8B-B14F-4D97-AF65-F5344CB8AC3E}">
        <p14:creationId xmlns:p14="http://schemas.microsoft.com/office/powerpoint/2010/main" val="14432604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these classes the same?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class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{	  class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public float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;	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public float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public float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public float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theta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}</a:t>
            </a:r>
            <a:r>
              <a:rPr lang="en-US" sz="2000" dirty="0" smtClean="0"/>
              <a:t>			</a:t>
            </a:r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tx2"/>
                </a:solidFill>
              </a:rPr>
              <a:t>Different</a:t>
            </a:r>
            <a:r>
              <a:rPr lang="en-US" sz="2000" dirty="0" smtClean="0"/>
              <a:t>: cannot replace one with the other in a program</a:t>
            </a:r>
          </a:p>
          <a:p>
            <a:pPr marL="0" indent="0">
              <a:buNone/>
            </a:pPr>
            <a:endParaRPr lang="en-US" sz="10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en-US" sz="2000" i="1" dirty="0" smtClean="0">
                <a:solidFill>
                  <a:schemeClr val="tx2"/>
                </a:solidFill>
              </a:rPr>
              <a:t>Same</a:t>
            </a:r>
            <a:r>
              <a:rPr lang="en-US" sz="2000" dirty="0" smtClean="0"/>
              <a:t>: both classes implement the concept “</a:t>
            </a:r>
            <a:r>
              <a:rPr lang="en-US" sz="2000" dirty="0" smtClean="0">
                <a:solidFill>
                  <a:srgbClr val="0000FF"/>
                </a:solidFill>
              </a:rPr>
              <a:t>2-d point</a:t>
            </a:r>
            <a:r>
              <a:rPr lang="en-US" sz="2000" dirty="0" smtClean="0"/>
              <a:t>”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000" dirty="0" smtClean="0"/>
              <a:t>Goal of ADT methodology is to express the sameness:</a:t>
            </a:r>
          </a:p>
          <a:p>
            <a:pPr lvl="1"/>
            <a:r>
              <a:rPr lang="en-US" sz="2000" dirty="0" smtClean="0"/>
              <a:t>Clients depend only on the concept “</a:t>
            </a:r>
            <a:r>
              <a:rPr lang="en-US" sz="2000" dirty="0" smtClean="0">
                <a:solidFill>
                  <a:srgbClr val="0000FF"/>
                </a:solidFill>
              </a:rPr>
              <a:t>2-d point</a:t>
            </a:r>
            <a:r>
              <a:rPr lang="en-US" sz="2000" dirty="0" smtClean="0"/>
              <a:t>”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29171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ADTs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If clients “respect” or “are forced to respect” data abstractions…</a:t>
            </a:r>
          </a:p>
          <a:p>
            <a:pPr lvl="1"/>
            <a:r>
              <a:rPr lang="en-US" sz="2000" dirty="0" smtClean="0"/>
              <a:t>For example, “it’s a 2-D point with these operations…”</a:t>
            </a:r>
          </a:p>
          <a:p>
            <a:pPr lvl="1"/>
            <a:endParaRPr lang="en-US" sz="2000" dirty="0"/>
          </a:p>
          <a:p>
            <a:r>
              <a:rPr lang="en-US" sz="2000" dirty="0" smtClean="0"/>
              <a:t>Can delay decisions on how ADT is implemented</a:t>
            </a:r>
          </a:p>
          <a:p>
            <a:r>
              <a:rPr lang="en-US" sz="2000" dirty="0" smtClean="0"/>
              <a:t>Can fix bugs by changing how ADT is implemented</a:t>
            </a:r>
          </a:p>
          <a:p>
            <a:r>
              <a:rPr lang="en-US" sz="2000" dirty="0" smtClean="0"/>
              <a:t>Can change algorithms</a:t>
            </a:r>
          </a:p>
          <a:p>
            <a:pPr lvl="1"/>
            <a:r>
              <a:rPr lang="en-US" sz="2000" dirty="0" smtClean="0"/>
              <a:t>For performance</a:t>
            </a:r>
          </a:p>
          <a:p>
            <a:pPr lvl="1"/>
            <a:r>
              <a:rPr lang="en-US" sz="2000" dirty="0" smtClean="0"/>
              <a:t>In general or in specialized situations</a:t>
            </a:r>
          </a:p>
          <a:p>
            <a:r>
              <a:rPr lang="en-US" sz="2000" dirty="0" smtClean="0"/>
              <a:t>…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We talk about an “</a:t>
            </a:r>
            <a:r>
              <a:rPr lang="en-US" sz="2000" i="1" dirty="0" smtClean="0">
                <a:solidFill>
                  <a:schemeClr val="accent6"/>
                </a:solidFill>
              </a:rPr>
              <a:t>abstraction barrier</a:t>
            </a:r>
            <a:r>
              <a:rPr lang="en-US" sz="2000" dirty="0" smtClean="0"/>
              <a:t>”</a:t>
            </a:r>
          </a:p>
          <a:p>
            <a:pPr lvl="1"/>
            <a:r>
              <a:rPr lang="en-US" sz="2000" dirty="0" smtClean="0"/>
              <a:t>A good thing to have and not </a:t>
            </a:r>
            <a:r>
              <a:rPr lang="en-US" sz="2000" i="1" dirty="0" smtClean="0"/>
              <a:t>cross</a:t>
            </a:r>
            <a:r>
              <a:rPr lang="en-US" sz="2000" dirty="0" smtClean="0"/>
              <a:t> (also known as </a:t>
            </a:r>
            <a:r>
              <a:rPr lang="en-US" sz="2000" i="1" dirty="0" smtClean="0"/>
              <a:t>violate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0703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 of 2-d point, as </a:t>
            </a:r>
            <a:r>
              <a:rPr lang="en-US" dirty="0" smtClean="0"/>
              <a:t>an ADT</a:t>
            </a:r>
            <a:endParaRPr lang="en-US" dirty="0"/>
          </a:p>
        </p:txBody>
      </p:sp>
      <p:sp>
        <p:nvSpPr>
          <p:cNvPr id="50181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7772400" cy="487680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class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Point</a:t>
            </a:r>
            <a:r>
              <a:rPr lang="en-US" sz="2000" b="1" dirty="0">
                <a:latin typeface="Courier New" pitchFamily="49" charset="0"/>
              </a:rPr>
              <a:t> {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</a:rPr>
              <a:t>  // A 2-d point exists 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</a:rPr>
              <a:t>in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</a:rPr>
              <a:t>the plane, ... 	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float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x</a:t>
            </a:r>
            <a:r>
              <a:rPr lang="en-US" sz="2000" b="1" dirty="0">
                <a:latin typeface="Courier New" pitchFamily="49" charset="0"/>
              </a:rPr>
              <a:t>();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float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y</a:t>
            </a:r>
            <a:r>
              <a:rPr lang="en-US" sz="2000" b="1" dirty="0">
                <a:latin typeface="Courier New" pitchFamily="49" charset="0"/>
              </a:rPr>
              <a:t>();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float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r</a:t>
            </a:r>
            <a:r>
              <a:rPr lang="en-US" sz="2000" b="1" dirty="0">
                <a:latin typeface="Courier New" pitchFamily="49" charset="0"/>
              </a:rPr>
              <a:t>();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float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theta</a:t>
            </a:r>
            <a:r>
              <a:rPr lang="en-US" sz="2000" b="1" dirty="0">
                <a:latin typeface="Courier New" pitchFamily="49" charset="0"/>
              </a:rPr>
              <a:t>();</a:t>
            </a:r>
          </a:p>
          <a:p>
            <a:pPr>
              <a:lnSpc>
                <a:spcPct val="80000"/>
              </a:lnSpc>
              <a:buNone/>
            </a:pPr>
            <a:endParaRPr lang="en-US" sz="800" b="1" dirty="0">
              <a:latin typeface="Courier New" pitchFamily="49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</a:rPr>
              <a:t> 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</a:rPr>
              <a:t>// ... can be created, ...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Point</a:t>
            </a:r>
            <a:r>
              <a:rPr lang="en-US" sz="2000" b="1" dirty="0">
                <a:latin typeface="Courier New" pitchFamily="49" charset="0"/>
              </a:rPr>
              <a:t>(); 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</a:rPr>
              <a:t>//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</a:rPr>
              <a:t>new 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</a:rPr>
              <a:t>point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</a:rPr>
              <a:t>at (0,0)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Point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centroid</a:t>
            </a:r>
            <a:r>
              <a:rPr lang="en-US" sz="2000" b="1" dirty="0">
                <a:latin typeface="Courier New" pitchFamily="49" charset="0"/>
              </a:rPr>
              <a:t>(Set&lt;Point&gt; points);</a:t>
            </a:r>
          </a:p>
          <a:p>
            <a:pPr>
              <a:lnSpc>
                <a:spcPct val="80000"/>
              </a:lnSpc>
              <a:buNone/>
            </a:pPr>
            <a:endParaRPr lang="en-US" sz="800" b="1" dirty="0">
              <a:latin typeface="Courier New" pitchFamily="49" charset="0"/>
            </a:endParaRP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Courier New" pitchFamily="49" charset="0"/>
              </a:rPr>
              <a:t> 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</a:rPr>
              <a:t>// ... can be moved, ...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void </a:t>
            </a:r>
            <a:r>
              <a:rPr lang="en-US" sz="2000" b="1" dirty="0">
                <a:solidFill>
                  <a:srgbClr val="0000FF"/>
                </a:solidFill>
                <a:latin typeface="Courier New" pitchFamily="49" charset="0"/>
              </a:rPr>
              <a:t>translate</a:t>
            </a:r>
            <a:r>
              <a:rPr lang="en-US" sz="2000" b="1" dirty="0">
                <a:latin typeface="Courier New" pitchFamily="49" charset="0"/>
              </a:rPr>
              <a:t>(float </a:t>
            </a:r>
            <a:r>
              <a:rPr lang="en-US" sz="2000" b="1" dirty="0" err="1">
                <a:latin typeface="Courier New" pitchFamily="49" charset="0"/>
              </a:rPr>
              <a:t>delta_x</a:t>
            </a:r>
            <a:r>
              <a:rPr lang="en-US" sz="2000" b="1" dirty="0">
                <a:latin typeface="Courier New" pitchFamily="49" charset="0"/>
              </a:rPr>
              <a:t>,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                      float </a:t>
            </a:r>
            <a:r>
              <a:rPr lang="en-US" sz="2000" b="1" dirty="0" err="1">
                <a:latin typeface="Courier New" pitchFamily="49" charset="0"/>
              </a:rPr>
              <a:t>delta_y</a:t>
            </a:r>
            <a:r>
              <a:rPr lang="en-US" sz="2000" b="1" dirty="0">
                <a:latin typeface="Courier New" pitchFamily="49" charset="0"/>
              </a:rPr>
              <a:t>);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  public void </a:t>
            </a:r>
            <a:r>
              <a:rPr lang="en-US" sz="2000" b="1" dirty="0" err="1">
                <a:solidFill>
                  <a:srgbClr val="0000FF"/>
                </a:solidFill>
                <a:latin typeface="Courier New" pitchFamily="49" charset="0"/>
              </a:rPr>
              <a:t>scaleAndRotate</a:t>
            </a:r>
            <a:r>
              <a:rPr lang="en-US" sz="2000" b="1" dirty="0">
                <a:latin typeface="Courier New" pitchFamily="49" charset="0"/>
              </a:rPr>
              <a:t>(float </a:t>
            </a:r>
            <a:r>
              <a:rPr lang="en-US" sz="2000" b="1" dirty="0" err="1">
                <a:latin typeface="Courier New" pitchFamily="49" charset="0"/>
              </a:rPr>
              <a:t>delta_r</a:t>
            </a:r>
            <a:r>
              <a:rPr lang="en-US" sz="2000" b="1" dirty="0">
                <a:latin typeface="Courier New" pitchFamily="49" charset="0"/>
              </a:rPr>
              <a:t>,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					     float </a:t>
            </a:r>
            <a:r>
              <a:rPr lang="en-US" sz="2000" b="1" dirty="0" err="1">
                <a:latin typeface="Courier New" pitchFamily="49" charset="0"/>
              </a:rPr>
              <a:t>delta_theta</a:t>
            </a:r>
            <a:r>
              <a:rPr lang="en-US" sz="2000" b="1" dirty="0">
                <a:latin typeface="Courier New" pitchFamily="49" charset="0"/>
              </a:rPr>
              <a:t>);</a:t>
            </a:r>
          </a:p>
          <a:p>
            <a:pPr>
              <a:lnSpc>
                <a:spcPct val="80000"/>
              </a:lnSpc>
              <a:buNone/>
            </a:pPr>
            <a:r>
              <a:rPr lang="en-US" sz="2000" b="1" dirty="0">
                <a:latin typeface="Courier New" pitchFamily="49" charset="0"/>
              </a:rPr>
              <a:t>}	</a:t>
            </a:r>
          </a:p>
          <a:p>
            <a:pPr>
              <a:lnSpc>
                <a:spcPct val="80000"/>
              </a:lnSpc>
              <a:buNone/>
            </a:pPr>
            <a:endParaRPr lang="en-US" sz="2000" b="1" dirty="0">
              <a:latin typeface="Courier New" pitchFamily="49" charset="0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4574020" y="2362200"/>
            <a:ext cx="457200" cy="1066800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031220" y="2667000"/>
            <a:ext cx="1604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Observers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Right Brace 6"/>
          <p:cNvSpPr/>
          <p:nvPr/>
        </p:nvSpPr>
        <p:spPr>
          <a:xfrm>
            <a:off x="7020562" y="3657600"/>
            <a:ext cx="457200" cy="914400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77762" y="3733800"/>
            <a:ext cx="15888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Creators/</a:t>
            </a:r>
          </a:p>
          <a:p>
            <a:r>
              <a:rPr lang="en-US" sz="2400" dirty="0" smtClean="0">
                <a:solidFill>
                  <a:srgbClr val="00B050"/>
                </a:solidFill>
                <a:latin typeface="+mj-lt"/>
              </a:rPr>
              <a:t>Producers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7467600" y="4953000"/>
            <a:ext cx="457200" cy="1219200"/>
          </a:xfrm>
          <a:prstGeom prst="rightBrace">
            <a:avLst/>
          </a:prstGeom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848600" y="5339834"/>
            <a:ext cx="1382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B050"/>
                </a:solidFill>
                <a:latin typeface="+mj-lt"/>
              </a:rPr>
              <a:t>Mutators</a:t>
            </a:r>
            <a:endParaRPr lang="en-US" sz="2400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57451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6096000" y="27590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Oval 10"/>
          <p:cNvSpPr>
            <a:spLocks noChangeArrowheads="1"/>
          </p:cNvSpPr>
          <p:nvPr/>
        </p:nvSpPr>
        <p:spPr bwMode="auto">
          <a:xfrm>
            <a:off x="6477000" y="27590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1" name="Oval 11"/>
          <p:cNvSpPr>
            <a:spLocks noChangeArrowheads="1"/>
          </p:cNvSpPr>
          <p:nvPr/>
        </p:nvSpPr>
        <p:spPr bwMode="auto">
          <a:xfrm>
            <a:off x="6629400" y="31400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2" name="Oval 12"/>
          <p:cNvSpPr>
            <a:spLocks noChangeArrowheads="1"/>
          </p:cNvSpPr>
          <p:nvPr/>
        </p:nvSpPr>
        <p:spPr bwMode="auto">
          <a:xfrm>
            <a:off x="6096000" y="31400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3" name="Oval 13"/>
          <p:cNvSpPr>
            <a:spLocks noChangeArrowheads="1"/>
          </p:cNvSpPr>
          <p:nvPr/>
        </p:nvSpPr>
        <p:spPr bwMode="auto">
          <a:xfrm>
            <a:off x="6400800" y="34448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4" name="Oval 14"/>
          <p:cNvSpPr>
            <a:spLocks noChangeArrowheads="1"/>
          </p:cNvSpPr>
          <p:nvPr/>
        </p:nvSpPr>
        <p:spPr bwMode="auto">
          <a:xfrm>
            <a:off x="6858000" y="26066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5" name="Oval 15"/>
          <p:cNvSpPr>
            <a:spLocks noChangeArrowheads="1"/>
          </p:cNvSpPr>
          <p:nvPr/>
        </p:nvSpPr>
        <p:spPr bwMode="auto">
          <a:xfrm>
            <a:off x="6934200" y="29876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6" name="Oval 16"/>
          <p:cNvSpPr>
            <a:spLocks noChangeArrowheads="1"/>
          </p:cNvSpPr>
          <p:nvPr/>
        </p:nvSpPr>
        <p:spPr bwMode="auto">
          <a:xfrm>
            <a:off x="7239000" y="28352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7" name="Oval 17"/>
          <p:cNvSpPr>
            <a:spLocks noChangeArrowheads="1"/>
          </p:cNvSpPr>
          <p:nvPr/>
        </p:nvSpPr>
        <p:spPr bwMode="auto">
          <a:xfrm>
            <a:off x="7620000" y="28352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8" name="Oval 18"/>
          <p:cNvSpPr>
            <a:spLocks noChangeArrowheads="1"/>
          </p:cNvSpPr>
          <p:nvPr/>
        </p:nvSpPr>
        <p:spPr bwMode="auto">
          <a:xfrm>
            <a:off x="7772400" y="32162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19" name="Oval 19"/>
          <p:cNvSpPr>
            <a:spLocks noChangeArrowheads="1"/>
          </p:cNvSpPr>
          <p:nvPr/>
        </p:nvSpPr>
        <p:spPr bwMode="auto">
          <a:xfrm>
            <a:off x="7239000" y="32162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0" name="Oval 20"/>
          <p:cNvSpPr>
            <a:spLocks noChangeArrowheads="1"/>
          </p:cNvSpPr>
          <p:nvPr/>
        </p:nvSpPr>
        <p:spPr bwMode="auto">
          <a:xfrm>
            <a:off x="7010400" y="34448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1" name="Oval 21"/>
          <p:cNvSpPr>
            <a:spLocks noChangeArrowheads="1"/>
          </p:cNvSpPr>
          <p:nvPr/>
        </p:nvSpPr>
        <p:spPr bwMode="auto">
          <a:xfrm>
            <a:off x="7467600" y="35210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1222" name="Oval 22"/>
          <p:cNvSpPr>
            <a:spLocks noChangeArrowheads="1"/>
          </p:cNvSpPr>
          <p:nvPr/>
        </p:nvSpPr>
        <p:spPr bwMode="auto">
          <a:xfrm>
            <a:off x="6553200" y="2149475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cxnSp>
        <p:nvCxnSpPr>
          <p:cNvPr id="51225" name="AutoShape 25"/>
          <p:cNvCxnSpPr>
            <a:cxnSpLocks noChangeShapeType="1"/>
            <a:endCxn id="51209" idx="2"/>
          </p:cNvCxnSpPr>
          <p:nvPr/>
        </p:nvCxnSpPr>
        <p:spPr bwMode="auto">
          <a:xfrm>
            <a:off x="3503041" y="2682875"/>
            <a:ext cx="2592959" cy="152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1226" name="AutoShape 26"/>
          <p:cNvCxnSpPr>
            <a:cxnSpLocks noChangeShapeType="1"/>
            <a:endCxn id="51213" idx="2"/>
          </p:cNvCxnSpPr>
          <p:nvPr/>
        </p:nvCxnSpPr>
        <p:spPr bwMode="auto">
          <a:xfrm>
            <a:off x="3505200" y="2682875"/>
            <a:ext cx="2895600" cy="8382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cxnSp>
        <p:nvCxnSpPr>
          <p:cNvPr id="51227" name="AutoShape 27"/>
          <p:cNvCxnSpPr>
            <a:cxnSpLocks noChangeShapeType="1"/>
            <a:endCxn id="51222" idx="2"/>
          </p:cNvCxnSpPr>
          <p:nvPr/>
        </p:nvCxnSpPr>
        <p:spPr bwMode="auto">
          <a:xfrm flipV="1">
            <a:off x="3503041" y="2225675"/>
            <a:ext cx="3050159" cy="4572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</p:cxnSp>
      <p:sp>
        <p:nvSpPr>
          <p:cNvPr id="51229" name="Text Box 29"/>
          <p:cNvSpPr txBox="1">
            <a:spLocks noChangeArrowheads="1"/>
          </p:cNvSpPr>
          <p:nvPr/>
        </p:nvSpPr>
        <p:spPr bwMode="auto">
          <a:xfrm>
            <a:off x="4043020" y="3749675"/>
            <a:ext cx="184377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>
                <a:solidFill>
                  <a:srgbClr val="443A7F"/>
                </a:solidFill>
                <a:latin typeface="Arial" charset="0"/>
              </a:rPr>
              <a:t>abstraction</a:t>
            </a:r>
            <a:br>
              <a:rPr lang="en-US" b="1">
                <a:solidFill>
                  <a:srgbClr val="443A7F"/>
                </a:solidFill>
                <a:latin typeface="Arial" charset="0"/>
              </a:rPr>
            </a:br>
            <a:r>
              <a:rPr lang="en-US" b="1">
                <a:solidFill>
                  <a:srgbClr val="443A7F"/>
                </a:solidFill>
                <a:latin typeface="Arial" charset="0"/>
              </a:rPr>
              <a:t>barrier</a:t>
            </a:r>
          </a:p>
        </p:txBody>
      </p:sp>
      <p:sp>
        <p:nvSpPr>
          <p:cNvPr id="51232" name="Rectangle 3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Abstract data type = objects + operations</a:t>
            </a:r>
          </a:p>
        </p:txBody>
      </p:sp>
      <p:sp>
        <p:nvSpPr>
          <p:cNvPr id="51233" name="Rectangle 33"/>
          <p:cNvSpPr>
            <a:spLocks noGrp="1" noChangeArrowheads="1"/>
          </p:cNvSpPr>
          <p:nvPr>
            <p:ph idx="1"/>
          </p:nvPr>
        </p:nvSpPr>
        <p:spPr>
          <a:xfrm>
            <a:off x="685800" y="4648201"/>
            <a:ext cx="7772400" cy="1600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Implementation </a:t>
            </a:r>
            <a:r>
              <a:rPr lang="en-US" sz="2000" dirty="0"/>
              <a:t>is hidden</a:t>
            </a:r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endParaRPr lang="en-US" sz="1000" dirty="0" smtClean="0"/>
          </a:p>
          <a:p>
            <a:pPr marL="0" indent="0">
              <a:buNone/>
            </a:pPr>
            <a:r>
              <a:rPr lang="en-US" sz="2000" dirty="0"/>
              <a:t>O</a:t>
            </a:r>
            <a:r>
              <a:rPr lang="en-US" sz="2000" dirty="0" smtClean="0"/>
              <a:t>nly </a:t>
            </a:r>
            <a:r>
              <a:rPr lang="en-US" sz="2000" dirty="0"/>
              <a:t>operations on objects of the type </a:t>
            </a:r>
            <a:r>
              <a:rPr lang="en-US" sz="2000" dirty="0" smtClean="0"/>
              <a:t>are provided by </a:t>
            </a:r>
            <a:r>
              <a:rPr lang="en-US" sz="2000" dirty="0"/>
              <a:t>abstraction</a:t>
            </a:r>
          </a:p>
        </p:txBody>
      </p:sp>
      <p:sp>
        <p:nvSpPr>
          <p:cNvPr id="51234" name="Text Box 34"/>
          <p:cNvSpPr txBox="1">
            <a:spLocks noChangeArrowheads="1"/>
          </p:cNvSpPr>
          <p:nvPr/>
        </p:nvSpPr>
        <p:spPr bwMode="auto">
          <a:xfrm>
            <a:off x="1676400" y="3825875"/>
            <a:ext cx="1149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 dirty="0">
                <a:latin typeface="Arial" charset="0"/>
              </a:rPr>
              <a:t>clients</a:t>
            </a:r>
          </a:p>
        </p:txBody>
      </p:sp>
      <p:sp>
        <p:nvSpPr>
          <p:cNvPr id="51235" name="Text Box 35"/>
          <p:cNvSpPr txBox="1">
            <a:spLocks noChangeArrowheads="1"/>
          </p:cNvSpPr>
          <p:nvPr/>
        </p:nvSpPr>
        <p:spPr bwMode="auto">
          <a:xfrm>
            <a:off x="6019800" y="3902075"/>
            <a:ext cx="243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latin typeface="Arial" charset="0"/>
              </a:rPr>
              <a:t>implementation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946" y="1506759"/>
            <a:ext cx="2450697" cy="23191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5900" y="1939823"/>
            <a:ext cx="182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charset="0"/>
              </a:rPr>
              <a:t>rest of</a:t>
            </a:r>
            <a:br>
              <a:rPr lang="en-US" b="1" dirty="0">
                <a:latin typeface="Arial" charset="0"/>
              </a:rPr>
            </a:br>
            <a:r>
              <a:rPr lang="en-US" b="1" dirty="0">
                <a:latin typeface="Arial" charset="0"/>
              </a:rPr>
              <a:t>program</a:t>
            </a:r>
            <a:endParaRPr lang="en-US" dirty="0">
              <a:latin typeface="Arial" charset="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4343400" y="1463675"/>
            <a:ext cx="1308100" cy="2235200"/>
          </a:xfrm>
          <a:prstGeom prst="rect">
            <a:avLst/>
          </a:prstGeom>
          <a:solidFill>
            <a:srgbClr val="CCC4FF"/>
          </a:solidFill>
          <a:ln w="38100">
            <a:solidFill>
              <a:srgbClr val="443A7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Arial" charset="0"/>
              </a:rPr>
              <a:t>Point</a:t>
            </a:r>
          </a:p>
          <a:p>
            <a:r>
              <a:rPr lang="en-US" sz="2000" b="1" dirty="0">
                <a:latin typeface="Arial" charset="0"/>
              </a:rPr>
              <a:t>x</a:t>
            </a:r>
            <a:br>
              <a:rPr lang="en-US" sz="2000" b="1" dirty="0">
                <a:latin typeface="Arial" charset="0"/>
              </a:rPr>
            </a:br>
            <a:r>
              <a:rPr lang="en-US" sz="2000" b="1" dirty="0">
                <a:latin typeface="Arial" charset="0"/>
              </a:rPr>
              <a:t>y</a:t>
            </a:r>
            <a:br>
              <a:rPr lang="en-US" sz="2000" b="1" dirty="0">
                <a:latin typeface="Arial" charset="0"/>
              </a:rPr>
            </a:br>
            <a:r>
              <a:rPr lang="en-US" sz="2000" b="1" dirty="0">
                <a:latin typeface="Arial" charset="0"/>
              </a:rPr>
              <a:t>r</a:t>
            </a:r>
          </a:p>
          <a:p>
            <a:r>
              <a:rPr lang="en-US" sz="2000" b="1" dirty="0">
                <a:latin typeface="Arial" charset="0"/>
              </a:rPr>
              <a:t>theta</a:t>
            </a:r>
            <a:br>
              <a:rPr lang="en-US" sz="2000" b="1" dirty="0">
                <a:latin typeface="Arial" charset="0"/>
              </a:rPr>
            </a:br>
            <a:r>
              <a:rPr lang="en-US" sz="2000" b="1" dirty="0">
                <a:latin typeface="Arial" charset="0"/>
              </a:rPr>
              <a:t>translate</a:t>
            </a:r>
          </a:p>
          <a:p>
            <a:r>
              <a:rPr lang="en-US" sz="2000" b="1" dirty="0" err="1">
                <a:latin typeface="Arial" charset="0"/>
              </a:rPr>
              <a:t>scale_rot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0860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Specifying a data abstraction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9248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A </a:t>
            </a:r>
            <a:r>
              <a:rPr lang="en-US" sz="2000" i="1" dirty="0" smtClean="0"/>
              <a:t>collection</a:t>
            </a:r>
            <a:r>
              <a:rPr lang="en-US" sz="2000" dirty="0" smtClean="0"/>
              <a:t> of procedural abstractions</a:t>
            </a:r>
          </a:p>
          <a:p>
            <a:pPr lvl="1"/>
            <a:r>
              <a:rPr lang="en-US" sz="2000" i="1" dirty="0" smtClean="0"/>
              <a:t>Not</a:t>
            </a:r>
            <a:r>
              <a:rPr lang="en-US" sz="2000" dirty="0" smtClean="0"/>
              <a:t> a collection of procedures</a:t>
            </a:r>
          </a:p>
          <a:p>
            <a:endParaRPr lang="en-US" sz="1000" dirty="0" smtClean="0"/>
          </a:p>
          <a:p>
            <a:pPr marL="0" indent="0">
              <a:buNone/>
            </a:pPr>
            <a:r>
              <a:rPr lang="en-US" sz="2000" dirty="0" smtClean="0"/>
              <a:t>An </a:t>
            </a:r>
            <a:r>
              <a:rPr lang="en-US" sz="2000" i="1" dirty="0" smtClean="0"/>
              <a:t>abstract state</a:t>
            </a:r>
          </a:p>
          <a:p>
            <a:pPr lvl="1"/>
            <a:r>
              <a:rPr lang="en-US" sz="2000" dirty="0" smtClean="0"/>
              <a:t>Not the (concrete) representation in terms of fields, objects, …</a:t>
            </a:r>
          </a:p>
          <a:p>
            <a:pPr lvl="1"/>
            <a:r>
              <a:rPr lang="en-US" sz="2000" dirty="0" smtClean="0"/>
              <a:t>“Does not exist” but used to specify the operations</a:t>
            </a:r>
          </a:p>
          <a:p>
            <a:pPr lvl="1"/>
            <a:r>
              <a:rPr lang="en-US" sz="2000" dirty="0" smtClean="0"/>
              <a:t>Concrete state, not part of the specification, implements the abstract state (more in upcoming lecture)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Each operation described in terms of “creating”, “observing”, “producing”, or “mutating”</a:t>
            </a:r>
          </a:p>
          <a:p>
            <a:pPr lvl="1"/>
            <a:r>
              <a:rPr lang="en-US" sz="2000" dirty="0" smtClean="0"/>
              <a:t>No operations other than those in the specification</a:t>
            </a: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24466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Specifying an ADT</a:t>
            </a:r>
            <a:endParaRPr lang="en-US" dirty="0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4724400" y="1752600"/>
            <a:ext cx="3886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dirty="0" smtClean="0">
                <a:latin typeface="+mj-lt"/>
              </a:rPr>
              <a:t>Mutable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endParaRPr lang="en-US" sz="1800" b="1" dirty="0" smtClean="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 smtClean="0">
                <a:latin typeface="Courier New" pitchFamily="49" charset="0"/>
              </a:rPr>
              <a:t>1</a:t>
            </a:r>
            <a:r>
              <a:rPr lang="en-US" sz="2000" b="1" dirty="0">
                <a:latin typeface="Courier New" pitchFamily="49" charset="0"/>
              </a:rPr>
              <a:t>. overview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2. abstract </a:t>
            </a:r>
            <a:r>
              <a:rPr lang="en-US" sz="2000" b="1" dirty="0" smtClean="0">
                <a:latin typeface="Courier New" pitchFamily="49" charset="0"/>
              </a:rPr>
              <a:t>state</a:t>
            </a:r>
            <a:endParaRPr lang="en-US" sz="2000" b="1" dirty="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3. creators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4. observers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 smtClean="0">
                <a:latin typeface="Courier New" pitchFamily="49" charset="0"/>
              </a:rPr>
              <a:t>5. </a:t>
            </a:r>
            <a:r>
              <a:rPr lang="en-US" sz="2000" b="1" dirty="0">
                <a:latin typeface="Courier New" pitchFamily="49" charset="0"/>
              </a:rPr>
              <a:t>p</a:t>
            </a:r>
            <a:r>
              <a:rPr lang="en-US" sz="2000" b="1" dirty="0" smtClean="0">
                <a:latin typeface="Courier New" pitchFamily="49" charset="0"/>
              </a:rPr>
              <a:t>roducers </a:t>
            </a:r>
            <a:r>
              <a:rPr lang="en-US" sz="2000" b="1" dirty="0" smtClean="0">
                <a:solidFill>
                  <a:srgbClr val="C00000"/>
                </a:solidFill>
                <a:latin typeface="Courier New" pitchFamily="49" charset="0"/>
              </a:rPr>
              <a:t>(rare)</a:t>
            </a:r>
            <a:endParaRPr lang="en-US" sz="2000" b="1" dirty="0">
              <a:solidFill>
                <a:srgbClr val="C00000"/>
              </a:solidFill>
              <a:cs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>
                <a:latin typeface="Courier New" pitchFamily="49" charset="0"/>
              </a:rPr>
              <a:t>6. </a:t>
            </a:r>
            <a:r>
              <a:rPr lang="en-US" sz="2000" b="1" dirty="0" err="1">
                <a:latin typeface="Courier New" pitchFamily="49" charset="0"/>
              </a:rPr>
              <a:t>mutators</a:t>
            </a:r>
            <a:endParaRPr lang="en-US" sz="2000" b="1" dirty="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609600" y="1828800"/>
            <a:ext cx="3886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dirty="0">
                <a:latin typeface="+mj-lt"/>
              </a:rPr>
              <a:t>I</a:t>
            </a:r>
            <a:r>
              <a:rPr lang="en-US" sz="2000" dirty="0" smtClean="0">
                <a:latin typeface="+mj-lt"/>
              </a:rPr>
              <a:t>mmutable</a:t>
            </a:r>
            <a:r>
              <a:rPr lang="en-US" sz="2000" dirty="0">
                <a:latin typeface="+mj-lt"/>
              </a:rPr>
              <a:t/>
            </a:r>
            <a:br>
              <a:rPr lang="en-US" sz="2000" dirty="0">
                <a:latin typeface="+mj-lt"/>
              </a:rPr>
            </a:br>
            <a:endParaRPr lang="en-US" sz="2000" dirty="0">
              <a:latin typeface="+mj-lt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 smtClean="0">
                <a:latin typeface="Courier New" pitchFamily="49" charset="0"/>
              </a:rPr>
              <a:t>1</a:t>
            </a:r>
            <a:r>
              <a:rPr lang="en-US" sz="2000" b="1" dirty="0">
                <a:latin typeface="Courier New" pitchFamily="49" charset="0"/>
              </a:rPr>
              <a:t>. overview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 smtClean="0">
                <a:latin typeface="Courier New" pitchFamily="49" charset="0"/>
              </a:rPr>
              <a:t>2</a:t>
            </a:r>
            <a:r>
              <a:rPr lang="en-US" sz="2000" b="1" dirty="0">
                <a:latin typeface="Courier New" pitchFamily="49" charset="0"/>
              </a:rPr>
              <a:t>. abstract </a:t>
            </a:r>
            <a:r>
              <a:rPr lang="en-US" sz="2000" b="1" dirty="0" smtClean="0">
                <a:latin typeface="Courier New" pitchFamily="49" charset="0"/>
              </a:rPr>
              <a:t>state</a:t>
            </a:r>
            <a:endParaRPr lang="en-US" sz="2000" b="1" dirty="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 smtClean="0">
                <a:latin typeface="Courier New" pitchFamily="49" charset="0"/>
              </a:rPr>
              <a:t>3</a:t>
            </a:r>
            <a:r>
              <a:rPr lang="en-US" sz="2000" b="1" dirty="0">
                <a:latin typeface="Courier New" pitchFamily="49" charset="0"/>
              </a:rPr>
              <a:t>. creators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 smtClean="0">
                <a:latin typeface="Courier New" pitchFamily="49" charset="0"/>
              </a:rPr>
              <a:t>4</a:t>
            </a:r>
            <a:r>
              <a:rPr lang="en-US" sz="2000" b="1" dirty="0">
                <a:latin typeface="Courier New" pitchFamily="49" charset="0"/>
              </a:rPr>
              <a:t>. </a:t>
            </a:r>
            <a:r>
              <a:rPr lang="en-US" sz="2000" b="1" dirty="0" smtClean="0">
                <a:latin typeface="Courier New" pitchFamily="49" charset="0"/>
              </a:rPr>
              <a:t>observers</a:t>
            </a: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 smtClean="0">
                <a:latin typeface="Courier New" pitchFamily="49" charset="0"/>
              </a:rPr>
              <a:t>5. producers</a:t>
            </a:r>
            <a:endParaRPr lang="en-US" sz="2000" b="1" dirty="0">
              <a:solidFill>
                <a:srgbClr val="FF0000"/>
              </a:solidFill>
              <a:cs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r>
              <a:rPr lang="en-US" sz="2000" b="1" dirty="0" smtClean="0">
                <a:latin typeface="Courier New" pitchFamily="49" charset="0"/>
              </a:rPr>
              <a:t>6. </a:t>
            </a:r>
            <a:r>
              <a:rPr lang="en-US" sz="2000" b="1" dirty="0" err="1">
                <a:latin typeface="Courier New" pitchFamily="49" charset="0"/>
              </a:rPr>
              <a:t>mutators</a:t>
            </a:r>
            <a:endParaRPr lang="en-US" sz="2000" b="1" dirty="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endParaRPr lang="en-US" sz="2000" dirty="0">
              <a:latin typeface="Courier New" pitchFamily="49" charset="0"/>
            </a:endParaRPr>
          </a:p>
          <a:p>
            <a:pPr marL="342900" indent="-342900">
              <a:lnSpc>
                <a:spcPct val="80000"/>
              </a:lnSpc>
              <a:spcBef>
                <a:spcPct val="30000"/>
              </a:spcBef>
            </a:pPr>
            <a:endParaRPr lang="en-US" sz="2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609600" y="4267200"/>
            <a:ext cx="1828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85800" y="4419600"/>
            <a:ext cx="7772400" cy="2133600"/>
          </a:xfrm>
        </p:spPr>
        <p:txBody>
          <a:bodyPr/>
          <a:lstStyle/>
          <a:p>
            <a:pPr marL="457200" lvl="1" indent="0">
              <a:buNone/>
            </a:pPr>
            <a:endParaRPr lang="en-US" sz="2000" dirty="0" smtClean="0"/>
          </a:p>
          <a:p>
            <a:r>
              <a:rPr lang="en-US" sz="2000" dirty="0" smtClean="0"/>
              <a:t>Creators: return new ADT values (e.g., Java constructors)</a:t>
            </a:r>
          </a:p>
          <a:p>
            <a:r>
              <a:rPr lang="en-US" sz="2000" dirty="0" smtClean="0"/>
              <a:t>Producers: ADT operations that return new values</a:t>
            </a:r>
          </a:p>
          <a:p>
            <a:r>
              <a:rPr lang="en-US" sz="2000" dirty="0" err="1" smtClean="0"/>
              <a:t>Mutators</a:t>
            </a:r>
            <a:r>
              <a:rPr lang="en-US" sz="2000" dirty="0" smtClean="0"/>
              <a:t>: Modify a value of an ADT</a:t>
            </a:r>
          </a:p>
          <a:p>
            <a:r>
              <a:rPr lang="en-US" sz="2000" dirty="0" smtClean="0"/>
              <a:t>Observers: Return information about an ADT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24112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Implementing an ADT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To implement a data abstraction (e.g., with a Java class):</a:t>
            </a:r>
          </a:p>
          <a:p>
            <a:pPr lvl="1"/>
            <a:r>
              <a:rPr lang="en-US" sz="2000" dirty="0" smtClean="0"/>
              <a:t>See next two lectures</a:t>
            </a:r>
          </a:p>
          <a:p>
            <a:pPr lvl="1"/>
            <a:r>
              <a:rPr lang="en-US" sz="2000" dirty="0" smtClean="0"/>
              <a:t>This lecture is just about specifying an ADT</a:t>
            </a:r>
          </a:p>
          <a:p>
            <a:pPr lvl="1"/>
            <a:r>
              <a:rPr lang="en-US" sz="2000" i="1" dirty="0" smtClean="0">
                <a:solidFill>
                  <a:schemeClr val="accent2"/>
                </a:solidFill>
              </a:rPr>
              <a:t>Nothing</a:t>
            </a:r>
            <a:r>
              <a:rPr lang="en-US" sz="2000" dirty="0" smtClean="0"/>
              <a:t> about the concrete representation appears in spec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96269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Poly, an immutable </a:t>
            </a:r>
            <a:r>
              <a:rPr lang="en-US" sz="3200" dirty="0" err="1" smtClean="0"/>
              <a:t>datatype</a:t>
            </a:r>
            <a:r>
              <a:rPr lang="en-US" sz="3200" dirty="0" smtClean="0"/>
              <a:t>: overview</a:t>
            </a:r>
            <a:endParaRPr lang="en-US" sz="3200" dirty="0"/>
          </a:p>
        </p:txBody>
      </p:sp>
      <p:sp>
        <p:nvSpPr>
          <p:cNvPr id="5325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/**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* A Poly is an immutable polynomial with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* integer coefficients.  A typical Poly is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*  		c</a:t>
            </a:r>
            <a:r>
              <a:rPr lang="en-US" sz="2000" b="1" baseline="-250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0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+ c</a:t>
            </a:r>
            <a:r>
              <a:rPr lang="en-US" sz="2000" b="1" baseline="-250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x + c</a:t>
            </a:r>
            <a:r>
              <a:rPr lang="en-US" sz="2000" b="1" baseline="-250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baseline="30000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2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+ ...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**/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class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Poly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endParaRPr lang="en-US" sz="1200" dirty="0" smtClean="0"/>
          </a:p>
          <a:p>
            <a:pPr marL="0" indent="0">
              <a:buNone/>
            </a:pPr>
            <a:r>
              <a:rPr lang="en-US" sz="2000" dirty="0" smtClean="0"/>
              <a:t>Overview:</a:t>
            </a:r>
          </a:p>
          <a:p>
            <a:pPr lvl="1"/>
            <a:r>
              <a:rPr lang="en-US" sz="2000" dirty="0" smtClean="0"/>
              <a:t>State whether mutable or immutable</a:t>
            </a:r>
          </a:p>
          <a:p>
            <a:pPr lvl="1"/>
            <a:r>
              <a:rPr lang="en-US" sz="2000" dirty="0" smtClean="0"/>
              <a:t>Define an abstract model for use in operation specifications</a:t>
            </a:r>
          </a:p>
          <a:p>
            <a:pPr lvl="2"/>
            <a:r>
              <a:rPr lang="en-US" sz="2000" dirty="0" smtClean="0"/>
              <a:t>Difficult and vital!</a:t>
            </a:r>
          </a:p>
          <a:p>
            <a:pPr lvl="2"/>
            <a:r>
              <a:rPr lang="en-US" sz="2000" dirty="0" smtClean="0"/>
              <a:t>Appeal to math if appropriate</a:t>
            </a:r>
          </a:p>
          <a:p>
            <a:pPr lvl="2"/>
            <a:r>
              <a:rPr lang="en-US" sz="2000" dirty="0" smtClean="0"/>
              <a:t>Give an example (reuse it in operation definitions)</a:t>
            </a:r>
          </a:p>
          <a:p>
            <a:pPr lvl="1"/>
            <a:r>
              <a:rPr lang="en-US" sz="2000" dirty="0" smtClean="0"/>
              <a:t>State in specifications is </a:t>
            </a:r>
            <a:r>
              <a:rPr lang="en-US" sz="2000" i="1" dirty="0" smtClean="0">
                <a:solidFill>
                  <a:srgbClr val="0000FF"/>
                </a:solidFill>
              </a:rPr>
              <a:t>abstract</a:t>
            </a:r>
            <a:r>
              <a:rPr lang="en-US" sz="2000" dirty="0" smtClean="0"/>
              <a:t>, not concrete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43044" y="2514600"/>
            <a:ext cx="6535749" cy="1053644"/>
            <a:chOff x="2057400" y="2286000"/>
            <a:chExt cx="6535749" cy="1053644"/>
          </a:xfrm>
        </p:grpSpPr>
        <p:sp>
          <p:nvSpPr>
            <p:cNvPr id="6" name="Oval 5"/>
            <p:cNvSpPr/>
            <p:nvPr/>
          </p:nvSpPr>
          <p:spPr>
            <a:xfrm>
              <a:off x="2057400" y="2286000"/>
              <a:ext cx="381000" cy="38100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743200" y="2286000"/>
              <a:ext cx="381000" cy="38100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3657600" y="2286000"/>
              <a:ext cx="381000" cy="38100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cxnSp>
          <p:nvCxnSpPr>
            <p:cNvPr id="9" name="Straight Arrow Connector 8"/>
            <p:cNvCxnSpPr>
              <a:endCxn id="8" idx="5"/>
            </p:cNvCxnSpPr>
            <p:nvPr/>
          </p:nvCxnSpPr>
          <p:spPr>
            <a:xfrm flipH="1" flipV="1">
              <a:off x="3982804" y="2611204"/>
              <a:ext cx="512996" cy="43679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>
              <a:endCxn id="7" idx="5"/>
            </p:cNvCxnSpPr>
            <p:nvPr/>
          </p:nvCxnSpPr>
          <p:spPr>
            <a:xfrm flipH="1" flipV="1">
              <a:off x="3068404" y="2611204"/>
              <a:ext cx="1427396" cy="51299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>
              <a:endCxn id="6" idx="5"/>
            </p:cNvCxnSpPr>
            <p:nvPr/>
          </p:nvCxnSpPr>
          <p:spPr>
            <a:xfrm flipH="1" flipV="1">
              <a:off x="2382604" y="2611204"/>
              <a:ext cx="2113196" cy="589196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4521200" y="2939534"/>
              <a:ext cx="40719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/>
                  </a:solidFill>
                  <a:latin typeface="Helvetica" charset="0"/>
                  <a:ea typeface="Helvetica" charset="0"/>
                  <a:cs typeface="Helvetica" charset="0"/>
                </a:rPr>
                <a:t>Abstract state (specification fields)</a:t>
              </a:r>
              <a:endParaRPr lang="en-US" sz="2000" dirty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16624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Poly:  creators</a:t>
            </a:r>
            <a:endParaRPr lang="en-US" dirty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305800" cy="4876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// effects: makes a new Poly = 0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public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Poly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</a:t>
            </a:r>
            <a:endParaRPr lang="en-US" sz="1200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effects: makes a new Poly =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cx</a:t>
            </a:r>
            <a:r>
              <a:rPr lang="en-US" sz="2000" b="1" baseline="300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</a:t>
            </a:r>
            <a:endParaRPr lang="en-US" sz="2000" b="1" baseline="30000" dirty="0" smtClean="0">
              <a:solidFill>
                <a:srgbClr val="7030A0"/>
              </a:solidFill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 // throws: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NegExponent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if n &lt; 0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public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Poly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endParaRPr lang="en-US" sz="1400" dirty="0" smtClean="0"/>
          </a:p>
          <a:p>
            <a:pPr marL="0" indent="0">
              <a:buNone/>
            </a:pPr>
            <a:r>
              <a:rPr lang="en-US" sz="2000" dirty="0" smtClean="0"/>
              <a:t>Creators</a:t>
            </a:r>
          </a:p>
          <a:p>
            <a:pPr lvl="1"/>
            <a:r>
              <a:rPr lang="en-US" sz="2000" dirty="0" smtClean="0"/>
              <a:t>New object, not part of pre-state: in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effects</a:t>
            </a:r>
            <a:r>
              <a:rPr lang="en-US" sz="2000" dirty="0" smtClean="0"/>
              <a:t>, not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modifies</a:t>
            </a:r>
          </a:p>
          <a:p>
            <a:pPr lvl="1"/>
            <a:r>
              <a:rPr lang="en-US" sz="2000" dirty="0" smtClean="0"/>
              <a:t>Overloading: distinguish procedures of same name by parameters (Example: two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Poly</a:t>
            </a:r>
            <a:r>
              <a:rPr lang="en-US" sz="2000" dirty="0" smtClean="0"/>
              <a:t> constructors)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dirty="0" smtClean="0">
                <a:solidFill>
                  <a:srgbClr val="009900"/>
                </a:solidFill>
              </a:rPr>
              <a:t>Footnote: slides omit full </a:t>
            </a:r>
            <a:r>
              <a:rPr lang="en-US" sz="2000" dirty="0" err="1" smtClean="0">
                <a:solidFill>
                  <a:srgbClr val="009900"/>
                </a:solidFill>
              </a:rPr>
              <a:t>JavaDoc</a:t>
            </a:r>
            <a:r>
              <a:rPr lang="en-US" sz="2000" dirty="0" smtClean="0">
                <a:solidFill>
                  <a:srgbClr val="009900"/>
                </a:solidFill>
              </a:rPr>
              <a:t> comments to save space; style might not be perfect either – focus on main ideas</a:t>
            </a:r>
            <a:endParaRPr lang="en-US" sz="2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517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Poly:  observers</a:t>
            </a:r>
            <a:endParaRPr lang="en-US" dirty="0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the degree of </a:t>
            </a:r>
            <a:r>
              <a:rPr lang="en-US" sz="20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,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  i.e., the largest exponent with a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  non-zero coefficient.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  Returns 0 if </a:t>
            </a:r>
            <a:r>
              <a:rPr lang="en-US" sz="20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= 0.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degree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()</a:t>
            </a:r>
          </a:p>
          <a:p>
            <a:pPr marL="0" indent="0">
              <a:buNone/>
            </a:pPr>
            <a:endParaRPr lang="en-US" sz="2000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the coefficient of the term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  of </a:t>
            </a:r>
            <a:r>
              <a:rPr lang="en-US" sz="2000" b="1" i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whose exponent is d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throws: </a:t>
            </a:r>
            <a:r>
              <a:rPr lang="en-US" sz="2000" b="1" dirty="0" err="1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NegExponent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if 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d </a:t>
            </a: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&lt; 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0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coeff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d) 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580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Administrivia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HW2 (due Jan 19 by 10am) posted!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Readings posted!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HW3: Java warmup &amp; project logistics posted tomorrow</a:t>
            </a:r>
          </a:p>
          <a:p>
            <a:pPr lvl="1"/>
            <a:r>
              <a:rPr lang="en-US" dirty="0" smtClean="0"/>
              <a:t>Should go quickly, but </a:t>
            </a:r>
            <a:r>
              <a:rPr lang="en-US" i="1" dirty="0" smtClean="0"/>
              <a:t>please start early </a:t>
            </a:r>
            <a:r>
              <a:rPr lang="en-US" dirty="0" smtClean="0"/>
              <a:t>so we can fix setup problems before the last minute</a:t>
            </a:r>
          </a:p>
          <a:p>
            <a:pPr lvl="1"/>
            <a:r>
              <a:rPr lang="en-US" dirty="0" smtClean="0"/>
              <a:t>Help each other out on Piazza and in 006!!</a:t>
            </a:r>
          </a:p>
        </p:txBody>
      </p:sp>
    </p:spTree>
    <p:extLst>
      <p:ext uri="{BB962C8B-B14F-4D97-AF65-F5344CB8AC3E}">
        <p14:creationId xmlns:p14="http://schemas.microsoft.com/office/powerpoint/2010/main" val="1344101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Notes on observers</a:t>
            </a:r>
            <a:endParaRPr lang="en-US" dirty="0"/>
          </a:p>
        </p:txBody>
      </p:sp>
      <p:sp>
        <p:nvSpPr>
          <p:cNvPr id="573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7772400" cy="4876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 smtClean="0"/>
              <a:t>Observers </a:t>
            </a:r>
          </a:p>
          <a:p>
            <a:pPr lvl="1"/>
            <a:r>
              <a:rPr lang="en-US" sz="2000" dirty="0" smtClean="0"/>
              <a:t>Used to obtain information about objects of the type</a:t>
            </a:r>
          </a:p>
          <a:p>
            <a:pPr lvl="1"/>
            <a:r>
              <a:rPr lang="en-US" sz="2000" dirty="0" smtClean="0"/>
              <a:t>Return values of other types</a:t>
            </a:r>
          </a:p>
          <a:p>
            <a:pPr lvl="1"/>
            <a:r>
              <a:rPr lang="en-US" sz="2000" dirty="0" smtClean="0"/>
              <a:t>Never modify the abstract value</a:t>
            </a:r>
          </a:p>
          <a:p>
            <a:pPr lvl="1"/>
            <a:r>
              <a:rPr lang="en-US" sz="2000" dirty="0" smtClean="0"/>
              <a:t>Specification uses the abstraction from the overview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this</a:t>
            </a:r>
          </a:p>
          <a:p>
            <a:pPr lvl="1"/>
            <a:r>
              <a:rPr lang="en-US" sz="2000" dirty="0" smtClean="0"/>
              <a:t>The particular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Poly</a:t>
            </a:r>
            <a:r>
              <a:rPr lang="en-US" sz="2000" dirty="0" smtClean="0"/>
              <a:t> object being accessed</a:t>
            </a:r>
          </a:p>
          <a:p>
            <a:pPr lvl="1"/>
            <a:r>
              <a:rPr lang="en-US" sz="2000" i="1" dirty="0" smtClean="0"/>
              <a:t>Target</a:t>
            </a:r>
            <a:r>
              <a:rPr lang="en-US" sz="2000" dirty="0" smtClean="0"/>
              <a:t> of the invocation</a:t>
            </a:r>
          </a:p>
          <a:p>
            <a:pPr lvl="1"/>
            <a:r>
              <a:rPr lang="en-US" sz="2000" dirty="0" smtClean="0"/>
              <a:t>Also known as the </a:t>
            </a:r>
            <a:r>
              <a:rPr lang="en-US" sz="2000" i="1" dirty="0" smtClean="0"/>
              <a:t>receiver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2000" dirty="0" smtClean="0"/>
          </a:p>
          <a:p>
            <a:pPr marL="400050" lvl="1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Poly x = new Poly(4, 3);</a:t>
            </a:r>
          </a:p>
          <a:p>
            <a:pPr marL="400050" lvl="1" indent="0">
              <a:buNone/>
            </a:pP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c = 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x.coeff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(3);</a:t>
            </a:r>
          </a:p>
          <a:p>
            <a:pPr marL="400050" lvl="1" indent="0">
              <a:buNone/>
            </a:pP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System.out.println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(c);   // prints 4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455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Poly:  producers</a:t>
            </a:r>
            <a:endParaRPr lang="en-US" dirty="0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342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this + q (as a Poly)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public Poly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add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(Poly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q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sz="2000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the Poly equal to this * q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public Poly </a:t>
            </a:r>
            <a:r>
              <a:rPr lang="en-US" sz="2000" b="1" dirty="0" err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mul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(Poly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q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sz="2000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-this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public Poly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negate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()</a:t>
            </a:r>
          </a:p>
          <a:p>
            <a:pPr marL="0" indent="0">
              <a:buNone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704280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on producers</a:t>
            </a:r>
            <a:endParaRPr lang="en-US" dirty="0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600200"/>
            <a:ext cx="8077200" cy="4495800"/>
          </a:xfrm>
        </p:spPr>
        <p:txBody>
          <a:bodyPr>
            <a:normAutofit/>
          </a:bodyPr>
          <a:lstStyle/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Operations on a type that create other objects of the type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Common in immutable types like </a:t>
            </a:r>
            <a:r>
              <a:rPr lang="en-US" sz="2000" b="1" dirty="0" err="1" smtClean="0">
                <a:latin typeface="Courier New"/>
                <a:cs typeface="Courier New"/>
              </a:rPr>
              <a:t>java.lang.String</a:t>
            </a:r>
            <a:endParaRPr lang="en-US" sz="2000" b="1" dirty="0" smtClean="0">
              <a:latin typeface="Courier New"/>
              <a:cs typeface="Courier New"/>
            </a:endParaRPr>
          </a:p>
          <a:p>
            <a:pPr lvl="1"/>
            <a:r>
              <a:rPr lang="en-US" sz="2000" dirty="0" smtClean="0"/>
              <a:t>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String substring(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offset, 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len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)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No side effects</a:t>
            </a:r>
          </a:p>
          <a:p>
            <a:pPr lvl="1"/>
            <a:r>
              <a:rPr lang="en-US" sz="2000" dirty="0" smtClean="0"/>
              <a:t>Cannot change the abstract value of existing objects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8281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 err="1" smtClean="0"/>
              <a:t>IntSet</a:t>
            </a:r>
            <a:r>
              <a:rPr lang="en-US" dirty="0" smtClean="0"/>
              <a:t>, a mutable </a:t>
            </a:r>
            <a:r>
              <a:rPr lang="en-US" dirty="0" err="1" smtClean="0"/>
              <a:t>datatype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overview and creator</a:t>
            </a:r>
            <a:endParaRPr lang="en-US" dirty="0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32766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Overview: An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IntSet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is a mutable, </a:t>
            </a:r>
          </a:p>
          <a:p>
            <a:pPr marL="0" indent="0">
              <a:buNone/>
            </a:pPr>
            <a:r>
              <a:rPr lang="en-US" sz="2000" b="1" dirty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unbounded set 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of integers.  A typical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IntSet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is { x1, ...,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xn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}.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class </a:t>
            </a:r>
            <a:r>
              <a:rPr lang="en-US" sz="2000" b="1" dirty="0" err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IntSet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 marL="0" indent="0">
              <a:buNone/>
            </a:pPr>
            <a:endParaRPr lang="en-US" sz="2000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chemeClr val="accent6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effects: makes a new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IntSet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= {}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public </a:t>
            </a:r>
            <a:r>
              <a:rPr lang="en-US" sz="2000" b="1" dirty="0" err="1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IntSet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()</a:t>
            </a:r>
            <a:r>
              <a:rPr lang="en-US" sz="2000" dirty="0" smtClean="0"/>
              <a:t>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36416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IntSet:  observers</a:t>
            </a:r>
            <a:endParaRPr lang="en-US" dirty="0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3810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true if and only if x 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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this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boolean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contains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sz="2000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the cardinality of this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size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()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returns: some element of this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throws: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EmptyException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when size()==0 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public 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choose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()</a:t>
            </a:r>
            <a:endParaRPr lang="en-US" sz="20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579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IntSet:  mutators </a:t>
            </a:r>
            <a:endParaRPr lang="en-US" dirty="0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8001000" cy="3124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modifies: this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effects: 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baseline="-250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post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baseline="-250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pre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  <a:sym typeface="Symbol" pitchFamily="18" charset="2"/>
              </a:rPr>
              <a:t>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{x}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public void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add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marL="0" indent="0">
              <a:buNone/>
            </a:pPr>
            <a:endParaRPr lang="en-US" sz="2000" b="1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modifies: this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// effects: 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baseline="-250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post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= </a:t>
            </a:r>
            <a:r>
              <a:rPr lang="en-US" sz="2000" b="1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b="1" baseline="-25000" dirty="0" err="1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pre</a:t>
            </a:r>
            <a:r>
              <a:rPr lang="en-US" sz="2000" b="1" dirty="0" smtClean="0">
                <a:solidFill>
                  <a:srgbClr val="7030A0"/>
                </a:solidFill>
                <a:latin typeface="Courier New" pitchFamily="49" charset="0"/>
                <a:cs typeface="Courier New" pitchFamily="49" charset="0"/>
              </a:rPr>
              <a:t> - {x}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public void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remove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 smtClean="0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48211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on mutators</a:t>
            </a:r>
            <a:endParaRPr lang="en-US" dirty="0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Operations that modify an element of the type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Rarely modify anything (available to clients) other than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this</a:t>
            </a:r>
          </a:p>
          <a:p>
            <a:pPr lvl="1"/>
            <a:r>
              <a:rPr lang="en-US" sz="2000" dirty="0" smtClean="0"/>
              <a:t>List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this</a:t>
            </a:r>
            <a:r>
              <a:rPr lang="en-US" sz="2000" dirty="0" smtClean="0"/>
              <a:t> in modifies clause (if appropriate)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Typically have no return value</a:t>
            </a:r>
          </a:p>
          <a:p>
            <a:pPr lvl="1"/>
            <a:r>
              <a:rPr lang="en-US" sz="2000" dirty="0" smtClean="0"/>
              <a:t>“Do one thing and do it well”</a:t>
            </a:r>
          </a:p>
          <a:p>
            <a:pPr lvl="1"/>
            <a:r>
              <a:rPr lang="en-US" sz="2000" dirty="0"/>
              <a:t>(Sometimes return “old” value that was replaced</a:t>
            </a:r>
            <a:r>
              <a:rPr lang="en-US" sz="2000" dirty="0" smtClean="0"/>
              <a:t>)</a:t>
            </a:r>
          </a:p>
          <a:p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Mutable ADTs may have producers too, but that is less common</a:t>
            </a:r>
          </a:p>
        </p:txBody>
      </p:sp>
    </p:spTree>
    <p:extLst>
      <p:ext uri="{BB962C8B-B14F-4D97-AF65-F5344CB8AC3E}">
        <p14:creationId xmlns:p14="http://schemas.microsoft.com/office/powerpoint/2010/main" val="1858904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up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Very related next lectures:</a:t>
            </a:r>
          </a:p>
          <a:p>
            <a:r>
              <a:rPr lang="en-US" dirty="0"/>
              <a:t>Representation invariants</a:t>
            </a:r>
          </a:p>
          <a:p>
            <a:r>
              <a:rPr lang="en-US" dirty="0"/>
              <a:t>Abstraction functions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Distinct</a:t>
            </a:r>
            <a:r>
              <a:rPr lang="en-US" dirty="0"/>
              <a:t>, complementary ideas for </a:t>
            </a:r>
            <a:r>
              <a:rPr lang="en-US" dirty="0" smtClean="0"/>
              <a:t>ADT reasoning</a:t>
            </a: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38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43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408587" y="1351508"/>
            <a:ext cx="432682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Abstract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Data</a:t>
            </a: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Types</a:t>
            </a:r>
            <a:endParaRPr lang="en-US" sz="8800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3798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Procedural and data abstractions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i="1" dirty="0" smtClean="0"/>
              <a:t>Procedural</a:t>
            </a:r>
            <a:r>
              <a:rPr lang="en-US" sz="2000" dirty="0" smtClean="0"/>
              <a:t> abstraction:</a:t>
            </a:r>
          </a:p>
          <a:p>
            <a:pPr lvl="1"/>
            <a:r>
              <a:rPr lang="en-US" sz="2000" dirty="0" smtClean="0"/>
              <a:t>Abstract from details of </a:t>
            </a:r>
            <a:r>
              <a:rPr lang="en-US" sz="2000" i="1" dirty="0" smtClean="0"/>
              <a:t>procedures</a:t>
            </a:r>
            <a:r>
              <a:rPr lang="en-US" sz="2000" dirty="0" smtClean="0"/>
              <a:t> (e.g., methods)</a:t>
            </a:r>
          </a:p>
          <a:p>
            <a:pPr lvl="1"/>
            <a:r>
              <a:rPr lang="en-US" sz="2000" dirty="0" smtClean="0"/>
              <a:t>Specification is the abstraction</a:t>
            </a:r>
          </a:p>
          <a:p>
            <a:pPr lvl="2"/>
            <a:r>
              <a:rPr lang="en-US" sz="2000" dirty="0" smtClean="0"/>
              <a:t>Abstraction is the specification</a:t>
            </a:r>
          </a:p>
          <a:p>
            <a:pPr lvl="1"/>
            <a:r>
              <a:rPr lang="en-US" sz="2000" dirty="0" smtClean="0"/>
              <a:t>Satisfy the specification with an implementation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i="1" dirty="0" smtClean="0"/>
              <a:t>Data</a:t>
            </a:r>
            <a:r>
              <a:rPr lang="en-US" sz="2000" dirty="0" smtClean="0"/>
              <a:t> abstraction:</a:t>
            </a:r>
          </a:p>
          <a:p>
            <a:pPr lvl="1"/>
            <a:r>
              <a:rPr lang="en-US" sz="2000" dirty="0" smtClean="0"/>
              <a:t>Abstract from details of </a:t>
            </a:r>
            <a:r>
              <a:rPr lang="en-US" sz="2000" i="1" dirty="0" smtClean="0"/>
              <a:t>data representation </a:t>
            </a:r>
          </a:p>
          <a:p>
            <a:pPr lvl="1"/>
            <a:r>
              <a:rPr lang="en-US" sz="2000" dirty="0" smtClean="0"/>
              <a:t>Also a specification mechanism</a:t>
            </a:r>
          </a:p>
          <a:p>
            <a:pPr lvl="2"/>
            <a:r>
              <a:rPr lang="en-US" sz="2000" dirty="0" smtClean="0"/>
              <a:t>A way of thinking about programs and design</a:t>
            </a:r>
          </a:p>
          <a:p>
            <a:pPr lvl="1"/>
            <a:r>
              <a:rPr lang="en-US" sz="2000" dirty="0" smtClean="0"/>
              <a:t>Standard terminology: </a:t>
            </a:r>
            <a:r>
              <a:rPr lang="en-US" sz="2000" dirty="0" smtClean="0">
                <a:solidFill>
                  <a:schemeClr val="accent2"/>
                </a:solidFill>
              </a:rPr>
              <a:t>Abstract Data Type</a:t>
            </a:r>
            <a:r>
              <a:rPr lang="en-US" sz="2000" dirty="0" smtClean="0"/>
              <a:t>, or </a:t>
            </a:r>
            <a:r>
              <a:rPr lang="en-US" sz="2000" dirty="0" smtClean="0">
                <a:solidFill>
                  <a:schemeClr val="accent2"/>
                </a:solidFill>
              </a:rPr>
              <a:t>ADT</a:t>
            </a:r>
          </a:p>
        </p:txBody>
      </p:sp>
    </p:spTree>
    <p:extLst>
      <p:ext uri="{BB962C8B-B14F-4D97-AF65-F5344CB8AC3E}">
        <p14:creationId xmlns:p14="http://schemas.microsoft.com/office/powerpoint/2010/main" val="428025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381000"/>
            <a:ext cx="4937760" cy="2438400"/>
          </a:xfrm>
          <a:prstGeom prst="rect">
            <a:avLst/>
          </a:prstGeom>
          <a:solidFill>
            <a:srgbClr val="443A7F"/>
          </a:solidFill>
          <a:ln w="38100">
            <a:solidFill>
              <a:srgbClr val="443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3124200"/>
            <a:ext cx="4937760" cy="3048000"/>
          </a:xfrm>
          <a:prstGeom prst="rect">
            <a:avLst/>
          </a:prstGeom>
          <a:solidFill>
            <a:srgbClr val="443A7F"/>
          </a:solidFill>
          <a:ln w="38100">
            <a:solidFill>
              <a:srgbClr val="443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33400" y="538371"/>
            <a:ext cx="4572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Helvetica Neue" charset="0"/>
              </a:rPr>
              <a:t>Bad </a:t>
            </a:r>
            <a:r>
              <a:rPr lang="en-US" i="1" dirty="0">
                <a:solidFill>
                  <a:schemeClr val="bg1"/>
                </a:solidFill>
                <a:latin typeface="Helvetica Neue" charset="0"/>
              </a:rPr>
              <a:t>programmers worry about the code. Good programmers worry about data structures and their relationships</a:t>
            </a:r>
            <a:r>
              <a:rPr lang="en-US" i="1" dirty="0" smtClean="0">
                <a:solidFill>
                  <a:schemeClr val="bg1"/>
                </a:solidFill>
                <a:latin typeface="Helvetica Neue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Helvetica Neue" charset="0"/>
              </a:rPr>
              <a:t>-- Linus Torvalds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" y="3257803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  <a:latin typeface="Arial" charset="0"/>
              </a:rPr>
              <a:t>Show </a:t>
            </a:r>
            <a:r>
              <a:rPr lang="en-US" i="1" dirty="0">
                <a:solidFill>
                  <a:schemeClr val="bg1"/>
                </a:solidFill>
                <a:latin typeface="Arial" charset="0"/>
              </a:rPr>
              <a:t>me your flowcharts and conceal your tables, and I shall continue to be mystified. Show me your tables, and I won’t usually need your flowcharts; they’ll be obvious</a:t>
            </a:r>
            <a:r>
              <a:rPr lang="en-US" i="1" dirty="0" smtClean="0">
                <a:solidFill>
                  <a:schemeClr val="bg1"/>
                </a:solidFill>
                <a:latin typeface="Arial" charset="0"/>
              </a:rPr>
              <a:t>.</a:t>
            </a:r>
          </a:p>
          <a:p>
            <a:pPr algn="r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Arial" charset="0"/>
              </a:rPr>
              <a:t>-- Fred Brooks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198" y="381000"/>
            <a:ext cx="1676400" cy="167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467" y="1524000"/>
            <a:ext cx="847051" cy="9825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198" y="3124200"/>
            <a:ext cx="1722606" cy="2590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867" y="4936561"/>
            <a:ext cx="1022350" cy="155687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3518" y="1799389"/>
            <a:ext cx="1032565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13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The need for data </a:t>
            </a:r>
            <a:r>
              <a:rPr lang="en-US" sz="3200" dirty="0"/>
              <a:t>a</a:t>
            </a:r>
            <a:r>
              <a:rPr lang="en-US" sz="3200" dirty="0" smtClean="0"/>
              <a:t>bstractions (ADTs)</a:t>
            </a:r>
            <a:endParaRPr lang="en-US" sz="3200" dirty="0"/>
          </a:p>
        </p:txBody>
      </p:sp>
      <p:sp>
        <p:nvSpPr>
          <p:cNvPr id="87045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 smtClean="0"/>
              <a:t>Organizing and manipulating data is pervasive</a:t>
            </a:r>
          </a:p>
          <a:p>
            <a:pPr lvl="1"/>
            <a:r>
              <a:rPr lang="en-US" sz="2000" dirty="0" smtClean="0"/>
              <a:t>Inventing and describing algorithms less common</a:t>
            </a:r>
          </a:p>
          <a:p>
            <a:pPr lvl="1"/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Start your design by </a:t>
            </a:r>
            <a:r>
              <a:rPr lang="en-US" sz="2000" dirty="0" smtClean="0">
                <a:solidFill>
                  <a:schemeClr val="accent2"/>
                </a:solidFill>
              </a:rPr>
              <a:t>designing data structures</a:t>
            </a:r>
          </a:p>
          <a:p>
            <a:pPr lvl="1" indent="-342900"/>
            <a:r>
              <a:rPr lang="en-US" sz="2000" dirty="0" smtClean="0"/>
              <a:t>How will relevant data be organized</a:t>
            </a:r>
          </a:p>
          <a:p>
            <a:pPr lvl="1" indent="-342900"/>
            <a:r>
              <a:rPr lang="en-US" sz="2000" dirty="0" smtClean="0"/>
              <a:t>What operations will be permitted on the data by clients</a:t>
            </a:r>
          </a:p>
          <a:p>
            <a:pPr lvl="1" indent="-342900"/>
            <a:r>
              <a:rPr lang="en-US" sz="2000" dirty="0" smtClean="0"/>
              <a:t>Cf. CSE 332</a:t>
            </a:r>
          </a:p>
          <a:p>
            <a:pPr marL="400050" lvl="1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Potential problems with choosing a data abstraction:</a:t>
            </a:r>
          </a:p>
          <a:p>
            <a:pPr lvl="1"/>
            <a:r>
              <a:rPr lang="en-US" sz="2000" dirty="0" smtClean="0"/>
              <a:t>Decisions about data structures often made too early</a:t>
            </a:r>
          </a:p>
          <a:p>
            <a:pPr lvl="1"/>
            <a:r>
              <a:rPr lang="en-US" sz="2000" dirty="0" smtClean="0"/>
              <a:t>Duplication of effort in creating derived data</a:t>
            </a:r>
          </a:p>
          <a:p>
            <a:pPr lvl="1"/>
            <a:r>
              <a:rPr lang="en-US" sz="2000" dirty="0" smtClean="0"/>
              <a:t>Very hard to change key data structures (modularity!)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712149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An ADT is a set of operations</a:t>
            </a:r>
            <a:endParaRPr lang="en-US" sz="3200" dirty="0"/>
          </a:p>
        </p:txBody>
      </p:sp>
      <p:sp>
        <p:nvSpPr>
          <p:cNvPr id="890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ADT abstracts from the </a:t>
            </a:r>
            <a:r>
              <a:rPr lang="en-US" sz="2000" i="1" dirty="0" smtClean="0"/>
              <a:t>organization</a:t>
            </a:r>
            <a:r>
              <a:rPr lang="en-US" sz="2000" dirty="0" smtClean="0"/>
              <a:t> to </a:t>
            </a:r>
            <a:r>
              <a:rPr lang="en-US" sz="2000" i="1" dirty="0" smtClean="0"/>
              <a:t>meaning</a:t>
            </a:r>
            <a:r>
              <a:rPr lang="en-US" sz="2000" dirty="0" smtClean="0"/>
              <a:t> of data</a:t>
            </a:r>
          </a:p>
          <a:p>
            <a:r>
              <a:rPr lang="en-US" sz="2000" dirty="0" smtClean="0"/>
              <a:t>ADT abstracts from </a:t>
            </a:r>
            <a:r>
              <a:rPr lang="en-US" sz="2000" i="1" dirty="0" smtClean="0"/>
              <a:t>structure</a:t>
            </a:r>
            <a:r>
              <a:rPr lang="en-US" sz="2000" dirty="0" smtClean="0"/>
              <a:t> to </a:t>
            </a:r>
            <a:r>
              <a:rPr lang="en-US" sz="2000" i="1" dirty="0" smtClean="0"/>
              <a:t>use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Representation should not matter to the client</a:t>
            </a:r>
          </a:p>
          <a:p>
            <a:pPr lvl="1"/>
            <a:r>
              <a:rPr lang="en-US" sz="2000" dirty="0" smtClean="0"/>
              <a:t>So hide it from the client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89093" name="Text Box 1029"/>
          <p:cNvSpPr txBox="1">
            <a:spLocks noChangeArrowheads="1"/>
          </p:cNvSpPr>
          <p:nvPr/>
        </p:nvSpPr>
        <p:spPr bwMode="auto">
          <a:xfrm>
            <a:off x="609600" y="3476625"/>
            <a:ext cx="37338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ourier New" pitchFamily="49" charset="0"/>
              </a:rPr>
              <a:t>class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RightTriangle</a:t>
            </a:r>
            <a:r>
              <a:rPr lang="en-US" sz="2000" b="1" dirty="0">
                <a:latin typeface="Courier New" pitchFamily="49" charset="0"/>
              </a:rPr>
              <a:t> {</a:t>
            </a:r>
          </a:p>
          <a:p>
            <a:r>
              <a:rPr lang="en-US" sz="2000" b="1" dirty="0">
                <a:latin typeface="Courier New" pitchFamily="49" charset="0"/>
              </a:rPr>
              <a:t> 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base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altitude</a:t>
            </a:r>
            <a:r>
              <a:rPr lang="en-US" sz="2000" b="1" dirty="0">
                <a:latin typeface="Courier New" pitchFamily="49" charset="0"/>
              </a:rPr>
              <a:t>;</a:t>
            </a:r>
          </a:p>
          <a:p>
            <a:r>
              <a:rPr lang="en-US" sz="2000" b="1" dirty="0">
                <a:latin typeface="Courier New" pitchFamily="49" charset="0"/>
              </a:rPr>
              <a:t>}</a:t>
            </a:r>
            <a:endParaRPr lang="en-US" dirty="0"/>
          </a:p>
        </p:txBody>
      </p:sp>
      <p:sp>
        <p:nvSpPr>
          <p:cNvPr id="89094" name="Text Box 1030"/>
          <p:cNvSpPr txBox="1">
            <a:spLocks noChangeArrowheads="1"/>
          </p:cNvSpPr>
          <p:nvPr/>
        </p:nvSpPr>
        <p:spPr bwMode="auto">
          <a:xfrm>
            <a:off x="4495800" y="3476625"/>
            <a:ext cx="43434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ourier New" pitchFamily="49" charset="0"/>
              </a:rPr>
              <a:t>class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RightTriangle</a:t>
            </a:r>
            <a:r>
              <a:rPr lang="en-US" sz="2000" b="1" dirty="0">
                <a:latin typeface="Courier New" pitchFamily="49" charset="0"/>
              </a:rPr>
              <a:t> {</a:t>
            </a:r>
          </a:p>
          <a:p>
            <a:r>
              <a:rPr lang="en-US" sz="2000" b="1" dirty="0">
                <a:latin typeface="Courier New" pitchFamily="49" charset="0"/>
              </a:rPr>
              <a:t> 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base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hypot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angle</a:t>
            </a:r>
            <a:r>
              <a:rPr lang="en-US" sz="2000" b="1" dirty="0">
                <a:latin typeface="Courier New" pitchFamily="49" charset="0"/>
              </a:rPr>
              <a:t>;</a:t>
            </a:r>
          </a:p>
          <a:p>
            <a:r>
              <a:rPr lang="en-US" sz="2000" b="1" dirty="0">
                <a:latin typeface="Courier New" pitchFamily="49" charset="0"/>
              </a:rPr>
              <a:t>}</a:t>
            </a:r>
          </a:p>
        </p:txBody>
      </p:sp>
      <p:sp>
        <p:nvSpPr>
          <p:cNvPr id="2" name="Triangle 1"/>
          <p:cNvSpPr/>
          <p:nvPr/>
        </p:nvSpPr>
        <p:spPr>
          <a:xfrm>
            <a:off x="1219200" y="4912895"/>
            <a:ext cx="1828800" cy="1295400"/>
          </a:xfrm>
          <a:prstGeom prst="triangle">
            <a:avLst>
              <a:gd name="adj" fmla="val 100000"/>
            </a:avLst>
          </a:prstGeom>
          <a:noFill/>
          <a:ln w="76200">
            <a:solidFill>
              <a:srgbClr val="443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/>
          <p:cNvSpPr/>
          <p:nvPr/>
        </p:nvSpPr>
        <p:spPr>
          <a:xfrm>
            <a:off x="5753100" y="4912895"/>
            <a:ext cx="1828800" cy="1295400"/>
          </a:xfrm>
          <a:prstGeom prst="triangle">
            <a:avLst>
              <a:gd name="adj" fmla="val 100000"/>
            </a:avLst>
          </a:prstGeom>
          <a:noFill/>
          <a:ln w="76200">
            <a:solidFill>
              <a:srgbClr val="443A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8800" y="6170027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base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58003" y="5257800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ourier" charset="0"/>
                <a:ea typeface="Courier" charset="0"/>
                <a:cs typeface="Courier" charset="0"/>
              </a:rPr>
              <a:t>altitude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00800" y="6208295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ourier" charset="0"/>
                <a:ea typeface="Courier" charset="0"/>
                <a:cs typeface="Courier" charset="0"/>
              </a:rPr>
              <a:t>base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53100" y="4932446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atin typeface="Courier" charset="0"/>
                <a:ea typeface="Courier" charset="0"/>
                <a:cs typeface="Courier" charset="0"/>
              </a:rPr>
              <a:t>hypot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12811" y="5766181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angle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741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An ADT is a set of operations</a:t>
            </a:r>
            <a:endParaRPr lang="en-US" sz="3200" dirty="0"/>
          </a:p>
        </p:txBody>
      </p:sp>
      <p:sp>
        <p:nvSpPr>
          <p:cNvPr id="890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ADT abstracts from the </a:t>
            </a:r>
            <a:r>
              <a:rPr lang="en-US" sz="2000" i="1" dirty="0" smtClean="0"/>
              <a:t>organization</a:t>
            </a:r>
            <a:r>
              <a:rPr lang="en-US" sz="2000" dirty="0" smtClean="0"/>
              <a:t> to </a:t>
            </a:r>
            <a:r>
              <a:rPr lang="en-US" sz="2000" i="1" dirty="0" smtClean="0"/>
              <a:t>meaning</a:t>
            </a:r>
            <a:r>
              <a:rPr lang="en-US" sz="2000" dirty="0" smtClean="0"/>
              <a:t> of data</a:t>
            </a:r>
          </a:p>
          <a:p>
            <a:r>
              <a:rPr lang="en-US" sz="2000" dirty="0" smtClean="0"/>
              <a:t>ADT abstracts from </a:t>
            </a:r>
            <a:r>
              <a:rPr lang="en-US" sz="2000" i="1" dirty="0" smtClean="0"/>
              <a:t>structure</a:t>
            </a:r>
            <a:r>
              <a:rPr lang="en-US" sz="2000" dirty="0" smtClean="0"/>
              <a:t> to </a:t>
            </a:r>
            <a:r>
              <a:rPr lang="en-US" sz="2000" i="1" dirty="0" smtClean="0"/>
              <a:t>use</a:t>
            </a:r>
            <a:r>
              <a:rPr lang="en-US" sz="2000" dirty="0" smtClean="0"/>
              <a:t>  </a:t>
            </a:r>
          </a:p>
          <a:p>
            <a:r>
              <a:rPr lang="en-US" sz="2000" dirty="0" smtClean="0"/>
              <a:t>Representation should not matter to the client</a:t>
            </a:r>
          </a:p>
          <a:p>
            <a:pPr lvl="1"/>
            <a:r>
              <a:rPr lang="en-US" sz="2000" dirty="0" smtClean="0"/>
              <a:t>So hide it from the client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Instead, think of a type as a </a:t>
            </a:r>
            <a:r>
              <a:rPr lang="en-US" sz="2000" dirty="0" smtClean="0">
                <a:solidFill>
                  <a:schemeClr val="accent2"/>
                </a:solidFill>
              </a:rPr>
              <a:t>set of operations </a:t>
            </a:r>
          </a:p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create,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getBase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getAltitude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b="1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getBottomAngle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 …</a:t>
            </a:r>
          </a:p>
          <a:p>
            <a:pPr marL="0" indent="0">
              <a:buNone/>
            </a:pPr>
            <a:r>
              <a:rPr lang="en-US" sz="2000" dirty="0" smtClean="0"/>
              <a:t>Force clients to use operations to access data</a:t>
            </a:r>
            <a:endParaRPr lang="en-US" sz="2000" dirty="0"/>
          </a:p>
        </p:txBody>
      </p:sp>
      <p:sp>
        <p:nvSpPr>
          <p:cNvPr id="89093" name="Text Box 1029"/>
          <p:cNvSpPr txBox="1">
            <a:spLocks noChangeArrowheads="1"/>
          </p:cNvSpPr>
          <p:nvPr/>
        </p:nvSpPr>
        <p:spPr bwMode="auto">
          <a:xfrm>
            <a:off x="609600" y="3476625"/>
            <a:ext cx="37338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ourier New" pitchFamily="49" charset="0"/>
              </a:rPr>
              <a:t>class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RightTriangle</a:t>
            </a:r>
            <a:r>
              <a:rPr lang="en-US" sz="2000" b="1" dirty="0">
                <a:latin typeface="Courier New" pitchFamily="49" charset="0"/>
              </a:rPr>
              <a:t> {</a:t>
            </a:r>
          </a:p>
          <a:p>
            <a:r>
              <a:rPr lang="en-US" sz="2000" b="1" dirty="0">
                <a:latin typeface="Courier New" pitchFamily="49" charset="0"/>
              </a:rPr>
              <a:t> 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base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altitude</a:t>
            </a:r>
            <a:r>
              <a:rPr lang="en-US" sz="2000" b="1" dirty="0">
                <a:latin typeface="Courier New" pitchFamily="49" charset="0"/>
              </a:rPr>
              <a:t>;</a:t>
            </a:r>
          </a:p>
          <a:p>
            <a:r>
              <a:rPr lang="en-US" sz="2000" b="1" dirty="0">
                <a:latin typeface="Courier New" pitchFamily="49" charset="0"/>
              </a:rPr>
              <a:t>}</a:t>
            </a:r>
            <a:endParaRPr lang="en-US" dirty="0"/>
          </a:p>
        </p:txBody>
      </p:sp>
      <p:sp>
        <p:nvSpPr>
          <p:cNvPr id="89094" name="Text Box 1030"/>
          <p:cNvSpPr txBox="1">
            <a:spLocks noChangeArrowheads="1"/>
          </p:cNvSpPr>
          <p:nvPr/>
        </p:nvSpPr>
        <p:spPr bwMode="auto">
          <a:xfrm>
            <a:off x="4495800" y="3476625"/>
            <a:ext cx="4343400" cy="1019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US" sz="2000" b="1" dirty="0">
                <a:latin typeface="Courier New" pitchFamily="49" charset="0"/>
              </a:rPr>
              <a:t>class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RightTriangle</a:t>
            </a:r>
            <a:r>
              <a:rPr lang="en-US" sz="2000" b="1" dirty="0">
                <a:latin typeface="Courier New" pitchFamily="49" charset="0"/>
              </a:rPr>
              <a:t> {</a:t>
            </a:r>
          </a:p>
          <a:p>
            <a:r>
              <a:rPr lang="en-US" sz="2000" b="1" dirty="0">
                <a:latin typeface="Courier New" pitchFamily="49" charset="0"/>
              </a:rPr>
              <a:t>  float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base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 err="1">
                <a:solidFill>
                  <a:schemeClr val="accent2"/>
                </a:solidFill>
                <a:latin typeface="Courier New" pitchFamily="49" charset="0"/>
              </a:rPr>
              <a:t>hypot</a:t>
            </a:r>
            <a:r>
              <a:rPr lang="en-US" sz="2000" b="1" dirty="0">
                <a:latin typeface="Courier New" pitchFamily="49" charset="0"/>
              </a:rPr>
              <a:t>, </a:t>
            </a:r>
            <a:r>
              <a:rPr lang="en-US" sz="2000" b="1" dirty="0">
                <a:solidFill>
                  <a:schemeClr val="accent2"/>
                </a:solidFill>
                <a:latin typeface="Courier New" pitchFamily="49" charset="0"/>
              </a:rPr>
              <a:t>angle</a:t>
            </a:r>
            <a:r>
              <a:rPr lang="en-US" sz="2000" b="1" dirty="0">
                <a:latin typeface="Courier New" pitchFamily="49" charset="0"/>
              </a:rPr>
              <a:t>;</a:t>
            </a:r>
          </a:p>
          <a:p>
            <a:r>
              <a:rPr lang="en-US" sz="2000" b="1" dirty="0">
                <a:latin typeface="Courier New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481396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Are these classes the same?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class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{	  class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Point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{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public float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;	 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public float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r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public float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y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;</a:t>
            </a:r>
            <a:r>
              <a:rPr lang="en-US" sz="2000" b="1" dirty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    public float </a:t>
            </a:r>
            <a:r>
              <a:rPr lang="en-US" sz="2000" b="1" dirty="0" smtClean="0">
                <a:solidFill>
                  <a:schemeClr val="accent2"/>
                </a:solidFill>
                <a:latin typeface="Courier New" pitchFamily="49" charset="0"/>
                <a:cs typeface="Courier New" pitchFamily="49" charset="0"/>
              </a:rPr>
              <a:t>theta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}</a:t>
            </a:r>
            <a:r>
              <a:rPr lang="en-US" sz="2000" dirty="0" smtClean="0"/>
              <a:t>			</a:t>
            </a:r>
            <a:r>
              <a:rPr lang="en-US" sz="2000" dirty="0"/>
              <a:t> </a:t>
            </a:r>
            <a:r>
              <a:rPr lang="en-US" sz="2000" dirty="0" smtClean="0"/>
              <a:t>   </a:t>
            </a:r>
            <a:r>
              <a:rPr lang="en-US" sz="2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505200"/>
            <a:ext cx="2437977" cy="2476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505200"/>
            <a:ext cx="2971800" cy="248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336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simple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</Template>
  <TotalTime>7413</TotalTime>
  <Words>1327</Words>
  <Application>Microsoft Macintosh PowerPoint</Application>
  <PresentationFormat>On-screen Show (4:3)</PresentationFormat>
  <Paragraphs>320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Courier</vt:lpstr>
      <vt:lpstr>Courier New</vt:lpstr>
      <vt:lpstr>Helvetica</vt:lpstr>
      <vt:lpstr>Helvetica Neue</vt:lpstr>
      <vt:lpstr>Symbol</vt:lpstr>
      <vt:lpstr>Times New Roman</vt:lpstr>
      <vt:lpstr>Arial</vt:lpstr>
      <vt:lpstr>simple</vt:lpstr>
      <vt:lpstr>CSE 331 Software Design and Implementation</vt:lpstr>
      <vt:lpstr>Administrivia</vt:lpstr>
      <vt:lpstr>PowerPoint Presentation</vt:lpstr>
      <vt:lpstr>Procedural and data abstractions</vt:lpstr>
      <vt:lpstr>PowerPoint Presentation</vt:lpstr>
      <vt:lpstr>The need for data abstractions (ADTs)</vt:lpstr>
      <vt:lpstr>An ADT is a set of operations</vt:lpstr>
      <vt:lpstr>An ADT is a set of operations</vt:lpstr>
      <vt:lpstr>Are these classes the same?</vt:lpstr>
      <vt:lpstr>Are these classes the same?</vt:lpstr>
      <vt:lpstr>Benefits of ADTs</vt:lpstr>
      <vt:lpstr>Concept of 2-d point, as an ADT</vt:lpstr>
      <vt:lpstr>Abstract data type = objects + operations</vt:lpstr>
      <vt:lpstr>Specifying a data abstraction</vt:lpstr>
      <vt:lpstr>Specifying an ADT</vt:lpstr>
      <vt:lpstr>Implementing an ADT</vt:lpstr>
      <vt:lpstr>Poly, an immutable datatype: overview</vt:lpstr>
      <vt:lpstr>Poly:  creators</vt:lpstr>
      <vt:lpstr>Poly:  observers</vt:lpstr>
      <vt:lpstr>Notes on observers</vt:lpstr>
      <vt:lpstr>Poly:  producers</vt:lpstr>
      <vt:lpstr>Notes on producers</vt:lpstr>
      <vt:lpstr>IntSet, a mutable datatype: overview and creator</vt:lpstr>
      <vt:lpstr>IntSet:  observers</vt:lpstr>
      <vt:lpstr>IntSet:  mutators </vt:lpstr>
      <vt:lpstr>Notes on mutators</vt:lpstr>
      <vt:lpstr>Coming up…</vt:lpstr>
    </vt:vector>
  </TitlesOfParts>
  <Company>uw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 374 Programming Concepts &amp; Tools</dc:title>
  <dc:creator>Hal Perkins</dc:creator>
  <cp:lastModifiedBy>Zachary L. Tatlock</cp:lastModifiedBy>
  <cp:revision>167</cp:revision>
  <cp:lastPrinted>2016-01-13T05:46:44Z</cp:lastPrinted>
  <dcterms:created xsi:type="dcterms:W3CDTF">2012-01-27T17:46:36Z</dcterms:created>
  <dcterms:modified xsi:type="dcterms:W3CDTF">2016-01-13T20:55:43Z</dcterms:modified>
</cp:coreProperties>
</file>