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63"/>
  </p:notesMasterIdLst>
  <p:sldIdLst>
    <p:sldId id="328" r:id="rId2"/>
    <p:sldId id="365" r:id="rId3"/>
    <p:sldId id="335" r:id="rId4"/>
    <p:sldId id="336" r:id="rId5"/>
    <p:sldId id="337" r:id="rId6"/>
    <p:sldId id="338" r:id="rId7"/>
    <p:sldId id="340" r:id="rId8"/>
    <p:sldId id="339" r:id="rId9"/>
    <p:sldId id="389" r:id="rId10"/>
    <p:sldId id="266" r:id="rId11"/>
    <p:sldId id="341" r:id="rId12"/>
    <p:sldId id="342" r:id="rId13"/>
    <p:sldId id="345" r:id="rId14"/>
    <p:sldId id="343" r:id="rId15"/>
    <p:sldId id="344" r:id="rId16"/>
    <p:sldId id="346" r:id="rId17"/>
    <p:sldId id="347" r:id="rId18"/>
    <p:sldId id="348" r:id="rId19"/>
    <p:sldId id="349" r:id="rId20"/>
    <p:sldId id="350" r:id="rId21"/>
    <p:sldId id="351" r:id="rId22"/>
    <p:sldId id="352" r:id="rId23"/>
    <p:sldId id="353" r:id="rId24"/>
    <p:sldId id="354" r:id="rId25"/>
    <p:sldId id="355" r:id="rId26"/>
    <p:sldId id="356" r:id="rId27"/>
    <p:sldId id="358" r:id="rId28"/>
    <p:sldId id="357" r:id="rId29"/>
    <p:sldId id="359" r:id="rId30"/>
    <p:sldId id="287" r:id="rId31"/>
    <p:sldId id="360" r:id="rId32"/>
    <p:sldId id="361" r:id="rId33"/>
    <p:sldId id="362" r:id="rId34"/>
    <p:sldId id="363" r:id="rId35"/>
    <p:sldId id="291" r:id="rId36"/>
    <p:sldId id="292" r:id="rId37"/>
    <p:sldId id="366" r:id="rId38"/>
    <p:sldId id="367" r:id="rId39"/>
    <p:sldId id="368" r:id="rId40"/>
    <p:sldId id="369" r:id="rId41"/>
    <p:sldId id="370" r:id="rId42"/>
    <p:sldId id="371" r:id="rId43"/>
    <p:sldId id="299" r:id="rId44"/>
    <p:sldId id="372" r:id="rId45"/>
    <p:sldId id="373" r:id="rId46"/>
    <p:sldId id="374" r:id="rId47"/>
    <p:sldId id="375" r:id="rId48"/>
    <p:sldId id="376" r:id="rId49"/>
    <p:sldId id="378" r:id="rId50"/>
    <p:sldId id="377" r:id="rId51"/>
    <p:sldId id="379" r:id="rId52"/>
    <p:sldId id="381" r:id="rId53"/>
    <p:sldId id="380" r:id="rId54"/>
    <p:sldId id="382" r:id="rId55"/>
    <p:sldId id="383" r:id="rId56"/>
    <p:sldId id="384" r:id="rId57"/>
    <p:sldId id="313" r:id="rId58"/>
    <p:sldId id="385" r:id="rId59"/>
    <p:sldId id="386" r:id="rId60"/>
    <p:sldId id="387" r:id="rId61"/>
    <p:sldId id="388"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07" autoAdjust="0"/>
  </p:normalViewPr>
  <p:slideViewPr>
    <p:cSldViewPr>
      <p:cViewPr varScale="1">
        <p:scale>
          <a:sx n="61" d="100"/>
          <a:sy n="61" d="100"/>
        </p:scale>
        <p:origin x="768"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1F22C3-99F2-4B32-8C84-631BB6B21FA6}" type="datetimeFigureOut">
              <a:rPr lang="en-US" smtClean="0"/>
              <a:t>5/11/2016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77C5F7-903B-415B-BE39-1320EAC677BD}" type="slidenum">
              <a:rPr lang="en-US" smtClean="0"/>
              <a:t>‹#›</a:t>
            </a:fld>
            <a:endParaRPr lang="en-US"/>
          </a:p>
        </p:txBody>
      </p:sp>
    </p:spTree>
    <p:extLst>
      <p:ext uri="{BB962C8B-B14F-4D97-AF65-F5344CB8AC3E}">
        <p14:creationId xmlns:p14="http://schemas.microsoft.com/office/powerpoint/2010/main" val="2795628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CAF5DA6F-6A45-4699-A45F-4851E2F5F319}" type="datetimeFigureOut">
              <a:rPr lang="en-US" smtClean="0"/>
              <a:t>5/11/2016</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C6C06D63-0FBB-454F-B68F-C6D69365343E}" type="slidenum">
              <a:rPr lang="en-US" smtClean="0"/>
              <a:t>‹#›</a:t>
            </a:fld>
            <a:endParaRPr lang="en-US"/>
          </a:p>
        </p:txBody>
      </p:sp>
    </p:spTree>
    <p:extLst>
      <p:ext uri="{BB962C8B-B14F-4D97-AF65-F5344CB8AC3E}">
        <p14:creationId xmlns:p14="http://schemas.microsoft.com/office/powerpoint/2010/main" val="4161074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F5DA6F-6A45-4699-A45F-4851E2F5F319}"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82246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F5DA6F-6A45-4699-A45F-4851E2F5F319}"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219579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F5DA6F-6A45-4699-A45F-4851E2F5F319}"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2921697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F5DA6F-6A45-4699-A45F-4851E2F5F319}"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1468070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F5DA6F-6A45-4699-A45F-4851E2F5F319}"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1140644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F5DA6F-6A45-4699-A45F-4851E2F5F319}" type="datetimeFigureOut">
              <a:rPr lang="en-US" smtClean="0"/>
              <a:t>5/11/2016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825223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F5DA6F-6A45-4699-A45F-4851E2F5F319}" type="datetimeFigureOut">
              <a:rPr lang="en-US" smtClean="0"/>
              <a:t>5/11/2016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324788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F5DA6F-6A45-4699-A45F-4851E2F5F319}" type="datetimeFigureOut">
              <a:rPr lang="en-US" smtClean="0"/>
              <a:t>5/11/2016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3996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CAF5DA6F-6A45-4699-A45F-4851E2F5F319}"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C6C06D63-0FBB-454F-B68F-C6D69365343E}" type="slidenum">
              <a:rPr lang="en-US" smtClean="0"/>
              <a:t>‹#›</a:t>
            </a:fld>
            <a:endParaRPr lang="en-US"/>
          </a:p>
        </p:txBody>
      </p:sp>
    </p:spTree>
    <p:extLst>
      <p:ext uri="{BB962C8B-B14F-4D97-AF65-F5344CB8AC3E}">
        <p14:creationId xmlns:p14="http://schemas.microsoft.com/office/powerpoint/2010/main" val="3018344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CAF5DA6F-6A45-4699-A45F-4851E2F5F319}" type="datetimeFigureOut">
              <a:rPr lang="en-US" smtClean="0"/>
              <a:t>5/11/2016</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C6C06D63-0FBB-454F-B68F-C6D69365343E}" type="slidenum">
              <a:rPr lang="en-US" smtClean="0"/>
              <a:t>‹#›</a:t>
            </a:fld>
            <a:endParaRPr lang="en-US"/>
          </a:p>
        </p:txBody>
      </p:sp>
    </p:spTree>
    <p:extLst>
      <p:ext uri="{BB962C8B-B14F-4D97-AF65-F5344CB8AC3E}">
        <p14:creationId xmlns:p14="http://schemas.microsoft.com/office/powerpoint/2010/main" val="12245073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CAF5DA6F-6A45-4699-A45F-4851E2F5F319}" type="datetimeFigureOut">
              <a:rPr lang="en-US" smtClean="0"/>
              <a:t>5/11/2016</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C6C06D63-0FBB-454F-B68F-C6D69365343E}" type="slidenum">
              <a:rPr lang="en-US" smtClean="0"/>
              <a:t>‹#›</a:t>
            </a:fld>
            <a:endParaRPr lang="en-US"/>
          </a:p>
        </p:txBody>
      </p:sp>
    </p:spTree>
    <p:extLst>
      <p:ext uri="{BB962C8B-B14F-4D97-AF65-F5344CB8AC3E}">
        <p14:creationId xmlns:p14="http://schemas.microsoft.com/office/powerpoint/2010/main" val="122766788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Section </a:t>
            </a:r>
            <a:r>
              <a:rPr lang="en-US" dirty="0" smtClean="0"/>
              <a:t>7:</a:t>
            </a:r>
            <a:r>
              <a:rPr lang="en-US" dirty="0" smtClean="0"/>
              <a:t/>
            </a:r>
            <a:br>
              <a:rPr lang="en-US" dirty="0" smtClean="0"/>
            </a:br>
            <a:r>
              <a:rPr lang="en-US" dirty="0" smtClean="0"/>
              <a:t>Midterm</a:t>
            </a:r>
            <a:endParaRPr lang="en-US" dirty="0"/>
          </a:p>
        </p:txBody>
      </p:sp>
      <p:sp>
        <p:nvSpPr>
          <p:cNvPr id="5" name="Subtitle 4"/>
          <p:cNvSpPr>
            <a:spLocks noGrp="1"/>
          </p:cNvSpPr>
          <p:nvPr>
            <p:ph type="subTitle" idx="1"/>
          </p:nvPr>
        </p:nvSpPr>
        <p:spPr/>
        <p:txBody>
          <a:bodyPr>
            <a:normAutofit fontScale="92500" lnSpcReduction="20000"/>
          </a:bodyPr>
          <a:lstStyle/>
          <a:p>
            <a:r>
              <a:rPr lang="en-US" dirty="0" smtClean="0"/>
              <a:t>Slides by Vinod </a:t>
            </a:r>
            <a:r>
              <a:rPr lang="en-US" dirty="0" err="1" smtClean="0"/>
              <a:t>Rathnam</a:t>
            </a:r>
            <a:r>
              <a:rPr lang="en-US" dirty="0" smtClean="0"/>
              <a:t> and Geoffrey Liu</a:t>
            </a:r>
          </a:p>
          <a:p>
            <a:endParaRPr lang="en-US" dirty="0"/>
          </a:p>
          <a:p>
            <a:r>
              <a:rPr lang="en-US" dirty="0" smtClean="0"/>
              <a:t>(with material </a:t>
            </a:r>
            <a:r>
              <a:rPr lang="en-US" dirty="0"/>
              <a:t>from Alex </a:t>
            </a:r>
            <a:r>
              <a:rPr lang="en-US" dirty="0" err="1"/>
              <a:t>Mariakakis</a:t>
            </a:r>
            <a:r>
              <a:rPr lang="en-US" dirty="0"/>
              <a:t>,</a:t>
            </a:r>
            <a:br>
              <a:rPr lang="en-US" dirty="0"/>
            </a:br>
            <a:r>
              <a:rPr lang="en-US" dirty="0"/>
              <a:t>Kellen Donohue, David </a:t>
            </a:r>
            <a:r>
              <a:rPr lang="en-US" dirty="0" err="1"/>
              <a:t>Mailhot</a:t>
            </a:r>
            <a:r>
              <a:rPr lang="en-US" dirty="0"/>
              <a:t>, and Hal </a:t>
            </a:r>
            <a:r>
              <a:rPr lang="en-US" dirty="0" smtClean="0"/>
              <a:t>Perkins)</a:t>
            </a:r>
            <a:endParaRPr lang="en-US" dirty="0"/>
          </a:p>
        </p:txBody>
      </p:sp>
    </p:spTree>
    <p:extLst>
      <p:ext uri="{BB962C8B-B14F-4D97-AF65-F5344CB8AC3E}">
        <p14:creationId xmlns:p14="http://schemas.microsoft.com/office/powerpoint/2010/main" val="2162253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smtClean="0">
                <a:solidFill>
                  <a:schemeClr val="tx1"/>
                </a:solidFill>
                <a:cs typeface="Courier New" pitchFamily="49" charset="0"/>
              </a:rPr>
              <a:t>. </a:t>
            </a:r>
            <a:r>
              <a:rPr lang="en-US" sz="1800" i="1" dirty="0">
                <a:solidFill>
                  <a:schemeClr val="tx1"/>
                </a:solidFill>
                <a:cs typeface="Courier New" pitchFamily="49" charset="0"/>
              </a:rPr>
              <a:t>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AutoNum type="romanUcPeriod"/>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
        <p:nvSpPr>
          <p:cNvPr id="5" name="TextBox 4"/>
          <p:cNvSpPr txBox="1"/>
          <p:nvPr/>
        </p:nvSpPr>
        <p:spPr>
          <a:xfrm>
            <a:off x="7315199" y="4189274"/>
            <a:ext cx="3200401" cy="1754326"/>
          </a:xfrm>
          <a:prstGeom prst="rect">
            <a:avLst/>
          </a:prstGeom>
          <a:noFill/>
        </p:spPr>
        <p:txBody>
          <a:bodyPr wrap="square" rtlCol="0">
            <a:spAutoFit/>
          </a:bodyPr>
          <a:lstStyle/>
          <a:p>
            <a:r>
              <a:rPr lang="en-US" b="1" dirty="0">
                <a:solidFill>
                  <a:schemeClr val="tx2">
                    <a:lumMod val="75000"/>
                    <a:lumOff val="25000"/>
                  </a:schemeClr>
                </a:solidFill>
              </a:rPr>
              <a:t>Another way to ask the question: </a:t>
            </a:r>
          </a:p>
          <a:p>
            <a:endParaRPr lang="en-US" b="1" dirty="0">
              <a:solidFill>
                <a:schemeClr val="tx2">
                  <a:lumMod val="75000"/>
                  <a:lumOff val="25000"/>
                </a:schemeClr>
              </a:solidFill>
            </a:endParaRPr>
          </a:p>
          <a:p>
            <a:r>
              <a:rPr lang="en-US" b="1" dirty="0">
                <a:solidFill>
                  <a:schemeClr val="tx2">
                    <a:lumMod val="75000"/>
                    <a:lumOff val="25000"/>
                  </a:schemeClr>
                </a:solidFill>
              </a:rPr>
              <a:t>If the client does not know the implementation, will the method do what </a:t>
            </a:r>
            <a:r>
              <a:rPr lang="en-US" b="1" dirty="0" smtClean="0">
                <a:solidFill>
                  <a:schemeClr val="tx2">
                    <a:lumMod val="75000"/>
                    <a:lumOff val="25000"/>
                  </a:schemeClr>
                </a:solidFill>
              </a:rPr>
              <a:t>the client </a:t>
            </a:r>
            <a:r>
              <a:rPr lang="en-US" b="1" dirty="0">
                <a:solidFill>
                  <a:schemeClr val="tx2">
                    <a:lumMod val="75000"/>
                    <a:lumOff val="25000"/>
                  </a:schemeClr>
                </a:solidFill>
              </a:rPr>
              <a:t>expects it to do based on the specification?</a:t>
            </a:r>
          </a:p>
        </p:txBody>
      </p:sp>
    </p:spTree>
    <p:extLst>
      <p:ext uri="{BB962C8B-B14F-4D97-AF65-F5344CB8AC3E}">
        <p14:creationId xmlns:p14="http://schemas.microsoft.com/office/powerpoint/2010/main" val="2924015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smtClean="0">
                <a:solidFill>
                  <a:schemeClr val="tx1"/>
                </a:solidFill>
                <a:cs typeface="Courier New" pitchFamily="49" charset="0"/>
              </a:rPr>
              <a:t>. </a:t>
            </a:r>
            <a:r>
              <a:rPr lang="en-US" sz="1800" i="1" dirty="0">
                <a:solidFill>
                  <a:schemeClr val="tx1"/>
                </a:solidFill>
                <a:cs typeface="Courier New" pitchFamily="49" charset="0"/>
              </a:rPr>
              <a:t>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AutoNum type="romanUcPeriod"/>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
        <p:nvSpPr>
          <p:cNvPr id="4" name="TextBox 3"/>
          <p:cNvSpPr txBox="1"/>
          <p:nvPr/>
        </p:nvSpPr>
        <p:spPr>
          <a:xfrm>
            <a:off x="6043611" y="2286000"/>
            <a:ext cx="3962400" cy="400110"/>
          </a:xfrm>
          <a:prstGeom prst="rect">
            <a:avLst/>
          </a:prstGeom>
          <a:noFill/>
        </p:spPr>
        <p:txBody>
          <a:bodyPr wrap="square" rtlCol="0">
            <a:spAutoFit/>
          </a:bodyPr>
          <a:lstStyle/>
          <a:p>
            <a:r>
              <a:rPr lang="en-US" sz="2000" b="1" dirty="0" smtClean="0">
                <a:solidFill>
                  <a:srgbClr val="00B050"/>
                </a:solidFill>
              </a:rPr>
              <a:t>✔ </a:t>
            </a:r>
            <a:r>
              <a:rPr lang="en-US" sz="2000" dirty="0" smtClean="0">
                <a:solidFill>
                  <a:srgbClr val="00B050"/>
                </a:solidFill>
              </a:rPr>
              <a:t>does exactly what the spec says</a:t>
            </a:r>
            <a:endParaRPr lang="en-US" sz="2000" dirty="0">
              <a:solidFill>
                <a:srgbClr val="00B050"/>
              </a:solidFill>
            </a:endParaRPr>
          </a:p>
        </p:txBody>
      </p:sp>
    </p:spTree>
    <p:extLst>
      <p:ext uri="{BB962C8B-B14F-4D97-AF65-F5344CB8AC3E}">
        <p14:creationId xmlns:p14="http://schemas.microsoft.com/office/powerpoint/2010/main" val="34934720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smtClean="0">
                <a:solidFill>
                  <a:schemeClr val="tx1"/>
                </a:solidFill>
                <a:cs typeface="Courier New" pitchFamily="49" charset="0"/>
              </a:rPr>
              <a:t>. </a:t>
            </a:r>
            <a:r>
              <a:rPr lang="en-US" sz="1800" i="1" dirty="0">
                <a:solidFill>
                  <a:schemeClr val="tx1"/>
                </a:solidFill>
                <a:cs typeface="Courier New" pitchFamily="49" charset="0"/>
              </a:rPr>
              <a:t>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AutoNum type="romanUcPeriod"/>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
        <p:nvSpPr>
          <p:cNvPr id="4" name="TextBox 3"/>
          <p:cNvSpPr txBox="1"/>
          <p:nvPr/>
        </p:nvSpPr>
        <p:spPr>
          <a:xfrm>
            <a:off x="6043611" y="2286000"/>
            <a:ext cx="3962400" cy="400110"/>
          </a:xfrm>
          <a:prstGeom prst="rect">
            <a:avLst/>
          </a:prstGeom>
          <a:noFill/>
        </p:spPr>
        <p:txBody>
          <a:bodyPr wrap="square" rtlCol="0">
            <a:spAutoFit/>
          </a:bodyPr>
          <a:lstStyle/>
          <a:p>
            <a:r>
              <a:rPr lang="en-US" sz="2000" b="1" dirty="0" smtClean="0">
                <a:solidFill>
                  <a:srgbClr val="00B050"/>
                </a:solidFill>
              </a:rPr>
              <a:t>✔ </a:t>
            </a:r>
            <a:r>
              <a:rPr lang="en-US" sz="2000" dirty="0" smtClean="0">
                <a:solidFill>
                  <a:srgbClr val="00B050"/>
                </a:solidFill>
              </a:rPr>
              <a:t>does exactly what the spec says</a:t>
            </a:r>
            <a:endParaRPr lang="en-US" sz="2000" dirty="0">
              <a:solidFill>
                <a:srgbClr val="00B050"/>
              </a:solidFill>
            </a:endParaRPr>
          </a:p>
        </p:txBody>
      </p:sp>
      <p:sp>
        <p:nvSpPr>
          <p:cNvPr id="6" name="TextBox 5"/>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Tree>
    <p:extLst>
      <p:ext uri="{BB962C8B-B14F-4D97-AF65-F5344CB8AC3E}">
        <p14:creationId xmlns:p14="http://schemas.microsoft.com/office/powerpoint/2010/main" val="31654666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smtClean="0">
                <a:solidFill>
                  <a:schemeClr val="tx1"/>
                </a:solidFill>
                <a:cs typeface="Courier New" pitchFamily="49" charset="0"/>
              </a:rPr>
              <a:t>. </a:t>
            </a:r>
            <a:r>
              <a:rPr lang="en-US" sz="1800" i="1" dirty="0">
                <a:solidFill>
                  <a:schemeClr val="tx1"/>
                </a:solidFill>
                <a:cs typeface="Courier New" pitchFamily="49" charset="0"/>
              </a:rPr>
              <a:t>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AutoNum type="romanUcPeriod"/>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
        <p:nvSpPr>
          <p:cNvPr id="4" name="TextBox 3"/>
          <p:cNvSpPr txBox="1"/>
          <p:nvPr/>
        </p:nvSpPr>
        <p:spPr>
          <a:xfrm>
            <a:off x="6043611" y="2286000"/>
            <a:ext cx="3962400" cy="400110"/>
          </a:xfrm>
          <a:prstGeom prst="rect">
            <a:avLst/>
          </a:prstGeom>
          <a:noFill/>
        </p:spPr>
        <p:txBody>
          <a:bodyPr wrap="square" rtlCol="0">
            <a:spAutoFit/>
          </a:bodyPr>
          <a:lstStyle/>
          <a:p>
            <a:r>
              <a:rPr lang="en-US" sz="2000" b="1" dirty="0" smtClean="0">
                <a:solidFill>
                  <a:srgbClr val="00B050"/>
                </a:solidFill>
              </a:rPr>
              <a:t>✔ </a:t>
            </a:r>
            <a:r>
              <a:rPr lang="en-US" sz="2000" dirty="0" smtClean="0">
                <a:solidFill>
                  <a:srgbClr val="00B050"/>
                </a:solidFill>
              </a:rPr>
              <a:t>does exactly what the spec says</a:t>
            </a:r>
            <a:endParaRPr lang="en-US" sz="2000" dirty="0">
              <a:solidFill>
                <a:srgbClr val="00B050"/>
              </a:solidFill>
            </a:endParaRPr>
          </a:p>
        </p:txBody>
      </p:sp>
      <p:sp>
        <p:nvSpPr>
          <p:cNvPr id="6" name="TextBox 5"/>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
        <p:nvSpPr>
          <p:cNvPr id="7" name="TextBox 6"/>
          <p:cNvSpPr txBox="1"/>
          <p:nvPr/>
        </p:nvSpPr>
        <p:spPr>
          <a:xfrm>
            <a:off x="6096000" y="3810000"/>
            <a:ext cx="5105400" cy="400110"/>
          </a:xfrm>
          <a:prstGeom prst="rect">
            <a:avLst/>
          </a:prstGeom>
          <a:noFill/>
        </p:spPr>
        <p:txBody>
          <a:bodyPr wrap="square" rtlCol="0">
            <a:spAutoFit/>
          </a:bodyPr>
          <a:lstStyle/>
          <a:p>
            <a:r>
              <a:rPr lang="en-US" sz="2000" b="1" dirty="0">
                <a:solidFill>
                  <a:srgbClr val="C00000"/>
                </a:solidFill>
              </a:rPr>
              <a:t>✘</a:t>
            </a:r>
            <a:r>
              <a:rPr lang="en-US" sz="2000" dirty="0" smtClean="0">
                <a:solidFill>
                  <a:srgbClr val="C00000"/>
                </a:solidFill>
              </a:rPr>
              <a:t> Method never throws an exception</a:t>
            </a:r>
            <a:endParaRPr lang="en-US" sz="2000" dirty="0">
              <a:solidFill>
                <a:srgbClr val="C00000"/>
              </a:solidFill>
            </a:endParaRPr>
          </a:p>
        </p:txBody>
      </p:sp>
    </p:spTree>
    <p:extLst>
      <p:ext uri="{BB962C8B-B14F-4D97-AF65-F5344CB8AC3E}">
        <p14:creationId xmlns:p14="http://schemas.microsoft.com/office/powerpoint/2010/main" val="1343600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smtClean="0">
                <a:solidFill>
                  <a:schemeClr val="tx1"/>
                </a:solidFill>
                <a:cs typeface="Courier New" pitchFamily="49" charset="0"/>
              </a:rPr>
              <a:t>. </a:t>
            </a:r>
            <a:r>
              <a:rPr lang="en-US" sz="1800" i="1" dirty="0">
                <a:solidFill>
                  <a:schemeClr val="tx1"/>
                </a:solidFill>
                <a:cs typeface="Courier New" pitchFamily="49" charset="0"/>
              </a:rPr>
              <a:t>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2"/>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&gt;= amount)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4102567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2"/>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&gt;= amount)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Tree>
    <p:extLst>
      <p:ext uri="{BB962C8B-B14F-4D97-AF65-F5344CB8AC3E}">
        <p14:creationId xmlns:p14="http://schemas.microsoft.com/office/powerpoint/2010/main" val="26835010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2"/>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&gt;= amount)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Tree>
    <p:extLst>
      <p:ext uri="{BB962C8B-B14F-4D97-AF65-F5344CB8AC3E}">
        <p14:creationId xmlns:p14="http://schemas.microsoft.com/office/powerpoint/2010/main" val="2673541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2"/>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&gt;= amount)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
        <p:nvSpPr>
          <p:cNvPr id="6" name="TextBox 5"/>
          <p:cNvSpPr txBox="1"/>
          <p:nvPr/>
        </p:nvSpPr>
        <p:spPr>
          <a:xfrm>
            <a:off x="6096000" y="3810000"/>
            <a:ext cx="5105400" cy="400110"/>
          </a:xfrm>
          <a:prstGeom prst="rect">
            <a:avLst/>
          </a:prstGeom>
          <a:noFill/>
        </p:spPr>
        <p:txBody>
          <a:bodyPr wrap="square" rtlCol="0">
            <a:spAutoFit/>
          </a:bodyPr>
          <a:lstStyle/>
          <a:p>
            <a:r>
              <a:rPr lang="en-US" sz="2000" b="1" dirty="0">
                <a:solidFill>
                  <a:srgbClr val="C00000"/>
                </a:solidFill>
              </a:rPr>
              <a:t>✘</a:t>
            </a:r>
            <a:r>
              <a:rPr lang="en-US" sz="2000" dirty="0" smtClean="0">
                <a:solidFill>
                  <a:srgbClr val="C00000"/>
                </a:solidFill>
              </a:rPr>
              <a:t> Method never throws an exception</a:t>
            </a:r>
            <a:endParaRPr lang="en-US" sz="2000" dirty="0">
              <a:solidFill>
                <a:srgbClr val="C00000"/>
              </a:solidFill>
            </a:endParaRPr>
          </a:p>
        </p:txBody>
      </p:sp>
    </p:spTree>
    <p:extLst>
      <p:ext uri="{BB962C8B-B14F-4D97-AF65-F5344CB8AC3E}">
        <p14:creationId xmlns:p14="http://schemas.microsoft.com/office/powerpoint/2010/main" val="16325232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3"/>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(amount &lt; 0) throw new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369664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3"/>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(amount &lt; 0) throw new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Tree>
    <p:extLst>
      <p:ext uri="{BB962C8B-B14F-4D97-AF65-F5344CB8AC3E}">
        <p14:creationId xmlns:p14="http://schemas.microsoft.com/office/powerpoint/2010/main" val="1214782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Midterm review</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3109221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3"/>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(amount &lt; 0) throw new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Tree>
    <p:extLst>
      <p:ext uri="{BB962C8B-B14F-4D97-AF65-F5344CB8AC3E}">
        <p14:creationId xmlns:p14="http://schemas.microsoft.com/office/powerpoint/2010/main" val="38396616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3"/>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(amount &lt; 0) throw new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
        <p:nvSpPr>
          <p:cNvPr id="6" name="TextBox 5"/>
          <p:cNvSpPr txBox="1"/>
          <p:nvPr/>
        </p:nvSpPr>
        <p:spPr>
          <a:xfrm>
            <a:off x="6096000" y="3810000"/>
            <a:ext cx="5638800" cy="400110"/>
          </a:xfrm>
          <a:prstGeom prst="rect">
            <a:avLst/>
          </a:prstGeom>
          <a:noFill/>
        </p:spPr>
        <p:txBody>
          <a:bodyPr wrap="square" rtlCol="0">
            <a:spAutoFit/>
          </a:bodyPr>
          <a:lstStyle/>
          <a:p>
            <a:r>
              <a:rPr lang="en-US" sz="2000" b="1" dirty="0">
                <a:solidFill>
                  <a:srgbClr val="C00000"/>
                </a:solidFill>
              </a:rPr>
              <a:t>✘</a:t>
            </a:r>
            <a:r>
              <a:rPr lang="en-US" sz="2000" dirty="0" smtClean="0">
                <a:solidFill>
                  <a:srgbClr val="C00000"/>
                </a:solidFill>
              </a:rPr>
              <a:t> Method throws wrong exception for wrong reason</a:t>
            </a:r>
            <a:endParaRPr lang="en-US" sz="2000" dirty="0">
              <a:solidFill>
                <a:srgbClr val="C00000"/>
              </a:solidFill>
            </a:endParaRPr>
          </a:p>
        </p:txBody>
      </p:sp>
    </p:spTree>
    <p:extLst>
      <p:ext uri="{BB962C8B-B14F-4D97-AF65-F5344CB8AC3E}">
        <p14:creationId xmlns:p14="http://schemas.microsoft.com/office/powerpoint/2010/main" val="27845297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4"/>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 throw new </a:t>
            </a:r>
            <a:r>
              <a:rPr lang="en-US" sz="1800" dirty="0" err="1">
                <a:solidFill>
                  <a:schemeClr val="tx1"/>
                </a:solidFill>
                <a:latin typeface="Consolas" panose="020B0609020204030204" pitchFamily="49" charset="0"/>
                <a:cs typeface="Consolas" panose="020B0609020204030204" pitchFamily="49" charset="0"/>
              </a:rPr>
              <a:t>InsufficientFundsException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25043459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4"/>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 throw new </a:t>
            </a:r>
            <a:r>
              <a:rPr lang="en-US" sz="1800" dirty="0" err="1">
                <a:solidFill>
                  <a:schemeClr val="tx1"/>
                </a:solidFill>
                <a:latin typeface="Consolas" panose="020B0609020204030204" pitchFamily="49" charset="0"/>
                <a:cs typeface="Consolas" panose="020B0609020204030204" pitchFamily="49" charset="0"/>
              </a:rPr>
              <a:t>InsufficientFundsException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Tree>
    <p:extLst>
      <p:ext uri="{BB962C8B-B14F-4D97-AF65-F5344CB8AC3E}">
        <p14:creationId xmlns:p14="http://schemas.microsoft.com/office/powerpoint/2010/main" val="25527363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4"/>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 throw new </a:t>
            </a:r>
            <a:r>
              <a:rPr lang="en-US" sz="1800" dirty="0" err="1">
                <a:solidFill>
                  <a:schemeClr val="tx1"/>
                </a:solidFill>
                <a:latin typeface="Consolas" panose="020B0609020204030204" pitchFamily="49" charset="0"/>
                <a:cs typeface="Consolas" panose="020B0609020204030204" pitchFamily="49" charset="0"/>
              </a:rPr>
              <a:t>InsufficientFundsException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Tree>
    <p:extLst>
      <p:ext uri="{BB962C8B-B14F-4D97-AF65-F5344CB8AC3E}">
        <p14:creationId xmlns:p14="http://schemas.microsoft.com/office/powerpoint/2010/main" val="6749524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4"/>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 throw new </a:t>
            </a:r>
            <a:r>
              <a:rPr lang="en-US" sz="1800" dirty="0" err="1">
                <a:solidFill>
                  <a:schemeClr val="tx1"/>
                </a:solidFill>
                <a:latin typeface="Consolas" panose="020B0609020204030204" pitchFamily="49" charset="0"/>
                <a:cs typeface="Consolas" panose="020B0609020204030204" pitchFamily="49" charset="0"/>
              </a:rPr>
              <a:t>InsufficientFundsException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
        <p:nvSpPr>
          <p:cNvPr id="6" name="TextBox 5"/>
          <p:cNvSpPr txBox="1"/>
          <p:nvPr/>
        </p:nvSpPr>
        <p:spPr>
          <a:xfrm>
            <a:off x="6096000" y="3810000"/>
            <a:ext cx="5638800" cy="400110"/>
          </a:xfrm>
          <a:prstGeom prst="rect">
            <a:avLst/>
          </a:prstGeom>
          <a:noFill/>
        </p:spPr>
        <p:txBody>
          <a:bodyPr wrap="square" rtlCol="0">
            <a:spAutoFit/>
          </a:bodyPr>
          <a:lstStyle/>
          <a:p>
            <a:r>
              <a:rPr lang="en-US" sz="2000" b="1" dirty="0">
                <a:solidFill>
                  <a:srgbClr val="00B050"/>
                </a:solidFill>
              </a:rPr>
              <a:t>✔</a:t>
            </a:r>
            <a:r>
              <a:rPr lang="en-US" sz="2000" dirty="0">
                <a:solidFill>
                  <a:srgbClr val="00B050"/>
                </a:solidFill>
              </a:rPr>
              <a:t> </a:t>
            </a:r>
            <a:r>
              <a:rPr lang="en-US" sz="2000" dirty="0" smtClean="0">
                <a:solidFill>
                  <a:srgbClr val="00B050"/>
                </a:solidFill>
              </a:rPr>
              <a:t>Method does what the spec says</a:t>
            </a:r>
            <a:endParaRPr lang="en-US" sz="2000" dirty="0">
              <a:solidFill>
                <a:srgbClr val="00B050"/>
              </a:solidFill>
            </a:endParaRPr>
          </a:p>
        </p:txBody>
      </p:sp>
    </p:spTree>
    <p:extLst>
      <p:ext uri="{BB962C8B-B14F-4D97-AF65-F5344CB8AC3E}">
        <p14:creationId xmlns:p14="http://schemas.microsoft.com/office/powerpoint/2010/main" val="32655178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Specifications 2</a:t>
            </a:r>
            <a:endParaRPr lang="en-US" dirty="0"/>
          </a:p>
        </p:txBody>
      </p:sp>
      <p:sp>
        <p:nvSpPr>
          <p:cNvPr id="3" name="Content Placeholder 2"/>
          <p:cNvSpPr>
            <a:spLocks noGrp="1"/>
          </p:cNvSpPr>
          <p:nvPr>
            <p:ph idx="1"/>
          </p:nvPr>
        </p:nvSpPr>
        <p:spPr>
          <a:xfrm>
            <a:off x="657223" y="1981200"/>
            <a:ext cx="10772775" cy="4572000"/>
          </a:xfrm>
        </p:spPr>
        <p:txBody>
          <a:bodyPr>
            <a:normAutofit/>
          </a:bodyPr>
          <a:lstStyle/>
          <a:p>
            <a:pPr marL="0" indent="0">
              <a:lnSpc>
                <a:spcPct val="100000"/>
              </a:lnSpc>
              <a:buNone/>
            </a:pP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An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is an immutable, integer-valued polynomial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with integer coefficients. A typical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value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is a_0 + a_1*x + a_2*x^2 + ... + </a:t>
            </a:r>
            <a:r>
              <a:rPr lang="en-US" sz="2000" dirty="0" err="1">
                <a:solidFill>
                  <a:schemeClr val="tx1"/>
                </a:solidFill>
                <a:latin typeface="Consolas" panose="020B0609020204030204" pitchFamily="49" charset="0"/>
                <a:cs typeface="Consolas" panose="020B0609020204030204" pitchFamily="49" charset="0"/>
              </a:rPr>
              <a:t>a_n</a:t>
            </a:r>
            <a:r>
              <a:rPr lang="en-US" sz="2000" dirty="0">
                <a:solidFill>
                  <a:schemeClr val="tx1"/>
                </a:solidFill>
                <a:latin typeface="Consolas" panose="020B0609020204030204" pitchFamily="49" charset="0"/>
                <a:cs typeface="Consolas" panose="020B0609020204030204" pitchFamily="49" charset="0"/>
              </a:rPr>
              <a:t>*</a:t>
            </a:r>
            <a:r>
              <a:rPr lang="en-US" sz="2000" dirty="0" err="1">
                <a:solidFill>
                  <a:schemeClr val="tx1"/>
                </a:solidFill>
                <a:latin typeface="Consolas" panose="020B0609020204030204" pitchFamily="49" charset="0"/>
                <a:cs typeface="Consolas" panose="020B0609020204030204" pitchFamily="49" charset="0"/>
              </a:rPr>
              <a:t>x_n</a:t>
            </a:r>
            <a:r>
              <a:rPr lang="en-US" sz="2000" dirty="0">
                <a:solidFill>
                  <a:schemeClr val="tx1"/>
                </a:solidFill>
                <a:latin typeface="Consolas" panose="020B0609020204030204" pitchFamily="49" charset="0"/>
                <a:cs typeface="Consolas" panose="020B0609020204030204" pitchFamily="49" charset="0"/>
              </a:rPr>
              <a:t>. An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with degree n has </a:t>
            </a:r>
            <a:r>
              <a:rPr lang="en-US" sz="2000" dirty="0" err="1">
                <a:solidFill>
                  <a:schemeClr val="tx1"/>
                </a:solidFill>
                <a:latin typeface="Consolas" panose="020B0609020204030204" pitchFamily="49" charset="0"/>
                <a:cs typeface="Consolas" panose="020B0609020204030204" pitchFamily="49" charset="0"/>
              </a:rPr>
              <a:t>coefficent</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a_n</a:t>
            </a:r>
            <a:r>
              <a:rPr lang="en-US" sz="2000" dirty="0">
                <a:solidFill>
                  <a:schemeClr val="tx1"/>
                </a:solidFill>
                <a:latin typeface="Consolas" panose="020B0609020204030204" pitchFamily="49" charset="0"/>
                <a:cs typeface="Consolas" panose="020B0609020204030204" pitchFamily="49" charset="0"/>
              </a:rPr>
              <a:t> != 0, except that the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zero polynomial is represented as a polynomial of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degree 0 and a_0 = 0 in that case.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public </a:t>
            </a:r>
            <a:r>
              <a:rPr lang="en-US" sz="2000" dirty="0">
                <a:solidFill>
                  <a:schemeClr val="tx1"/>
                </a:solidFill>
                <a:latin typeface="Consolas" panose="020B0609020204030204" pitchFamily="49" charset="0"/>
                <a:cs typeface="Consolas" panose="020B0609020204030204" pitchFamily="49" charset="0"/>
              </a:rPr>
              <a:t>class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a:t>
            </a:r>
            <a:r>
              <a:rPr lang="en-US" sz="2000" dirty="0">
                <a:solidFill>
                  <a:schemeClr val="tx1"/>
                </a:solidFill>
                <a:latin typeface="Consolas" panose="020B0609020204030204" pitchFamily="49" charset="0"/>
                <a:cs typeface="Consolas" panose="020B0609020204030204" pitchFamily="49" charset="0"/>
              </a:rPr>
              <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   </a:t>
            </a:r>
            <a:r>
              <a:rPr lang="en-US" sz="2000" dirty="0" err="1" smtClean="0">
                <a:solidFill>
                  <a:schemeClr val="tx1"/>
                </a:solidFill>
                <a:latin typeface="Consolas" panose="020B0609020204030204" pitchFamily="49" charset="0"/>
                <a:cs typeface="Consolas" panose="020B0609020204030204" pitchFamily="49" charset="0"/>
              </a:rPr>
              <a:t>int</a:t>
            </a:r>
            <a:r>
              <a:rPr lang="en-US" sz="2000" dirty="0" smtClean="0">
                <a:solidFill>
                  <a:schemeClr val="tx1"/>
                </a:solidFill>
                <a:latin typeface="Consolas" panose="020B0609020204030204" pitchFamily="49" charset="0"/>
                <a:cs typeface="Consolas" panose="020B0609020204030204" pitchFamily="49" charset="0"/>
              </a:rPr>
              <a:t> </a:t>
            </a:r>
            <a:r>
              <a:rPr lang="en-US" sz="2000" dirty="0">
                <a:solidFill>
                  <a:schemeClr val="tx1"/>
                </a:solidFill>
                <a:latin typeface="Consolas" panose="020B0609020204030204" pitchFamily="49" charset="0"/>
                <a:cs typeface="Consolas" panose="020B0609020204030204" pitchFamily="49" charset="0"/>
              </a:rPr>
              <a:t>a</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AF(this) = a has n+1 entries, and for each entry</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a[</a:t>
            </a:r>
            <a:r>
              <a:rPr lang="en-US" sz="2000" dirty="0" err="1">
                <a:solidFill>
                  <a:schemeClr val="tx1"/>
                </a:solidFill>
                <a:latin typeface="Consolas" panose="020B0609020204030204" pitchFamily="49" charset="0"/>
                <a:cs typeface="Consolas" panose="020B0609020204030204" pitchFamily="49" charset="0"/>
              </a:rPr>
              <a:t>i</a:t>
            </a:r>
            <a:r>
              <a:rPr lang="en-US" sz="2000" dirty="0">
                <a:solidFill>
                  <a:schemeClr val="tx1"/>
                </a:solidFill>
                <a:latin typeface="Consolas" panose="020B0609020204030204" pitchFamily="49" charset="0"/>
                <a:cs typeface="Consolas" panose="020B0609020204030204" pitchFamily="49" charset="0"/>
              </a:rPr>
              <a:t>] = coefficient </a:t>
            </a:r>
            <a:r>
              <a:rPr lang="en-US" sz="2000" dirty="0" err="1">
                <a:solidFill>
                  <a:schemeClr val="tx1"/>
                </a:solidFill>
                <a:latin typeface="Consolas" panose="020B0609020204030204" pitchFamily="49" charset="0"/>
                <a:cs typeface="Consolas" panose="020B0609020204030204" pitchFamily="49" charset="0"/>
              </a:rPr>
              <a:t>a_i</a:t>
            </a:r>
            <a:r>
              <a:rPr lang="en-US" sz="2000" dirty="0">
                <a:solidFill>
                  <a:schemeClr val="tx1"/>
                </a:solidFill>
                <a:latin typeface="Consolas" panose="020B0609020204030204" pitchFamily="49" charset="0"/>
                <a:cs typeface="Consolas" panose="020B0609020204030204" pitchFamily="49" charset="0"/>
              </a:rPr>
              <a:t> of the polynomial</a:t>
            </a:r>
            <a:r>
              <a:rPr lang="en-US" sz="2000" dirty="0" smtClean="0">
                <a:solidFill>
                  <a:schemeClr val="tx1"/>
                </a:solidFill>
                <a:latin typeface="Consolas" panose="020B0609020204030204" pitchFamily="49" charset="0"/>
                <a:cs typeface="Consolas" panose="020B0609020204030204" pitchFamily="49" charset="0"/>
              </a:rPr>
              <a:t>.</a:t>
            </a:r>
            <a:r>
              <a:rPr lang="en-US" sz="2000" dirty="0">
                <a:solidFill>
                  <a:schemeClr val="tx1">
                    <a:lumMod val="50000"/>
                    <a:lumOff val="50000"/>
                  </a:schemeClr>
                </a:solidFill>
                <a:latin typeface="Consolas" panose="020B0609020204030204" pitchFamily="49" charset="0"/>
                <a:cs typeface="Consolas" panose="020B0609020204030204" pitchFamily="49" charset="0"/>
              </a:rPr>
              <a:t/>
            </a:r>
            <a:br>
              <a:rPr lang="en-US" sz="2000" dirty="0">
                <a:solidFill>
                  <a:schemeClr val="tx1">
                    <a:lumMod val="50000"/>
                    <a:lumOff val="50000"/>
                  </a:schemeClr>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7978081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Specifications 2</a:t>
            </a:r>
            <a:endParaRPr lang="en-US" dirty="0"/>
          </a:p>
        </p:txBody>
      </p:sp>
      <p:sp>
        <p:nvSpPr>
          <p:cNvPr id="3" name="Content Placeholder 2"/>
          <p:cNvSpPr>
            <a:spLocks noGrp="1"/>
          </p:cNvSpPr>
          <p:nvPr>
            <p:ph idx="1"/>
          </p:nvPr>
        </p:nvSpPr>
        <p:spPr>
          <a:xfrm>
            <a:off x="657223" y="1981200"/>
            <a:ext cx="10772775" cy="4572000"/>
          </a:xfrm>
        </p:spPr>
        <p:txBody>
          <a:bodyPr>
            <a:normAutofit/>
          </a:bodyPr>
          <a:lstStyle/>
          <a:p>
            <a:pPr marL="0" indent="0">
              <a:lnSpc>
                <a:spcPct val="100000"/>
              </a:lnSpc>
              <a:buNone/>
            </a:pP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Return a new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that is the sum of this and other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requires</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modifies</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effects</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return</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throws</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a:t>
            </a:r>
            <a:r>
              <a:rPr lang="en-US" sz="2000" dirty="0">
                <a:solidFill>
                  <a:schemeClr val="tx1"/>
                </a:solidFill>
                <a:latin typeface="Consolas" panose="020B0609020204030204" pitchFamily="49" charset="0"/>
                <a:cs typeface="Consolas" panose="020B0609020204030204" pitchFamily="49" charset="0"/>
              </a:rPr>
              <a:t/>
            </a:r>
            <a:br>
              <a:rPr lang="en-US" sz="2000" dirty="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add(</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other)</a:t>
            </a:r>
          </a:p>
        </p:txBody>
      </p:sp>
    </p:spTree>
    <p:extLst>
      <p:ext uri="{BB962C8B-B14F-4D97-AF65-F5344CB8AC3E}">
        <p14:creationId xmlns:p14="http://schemas.microsoft.com/office/powerpoint/2010/main" val="10787064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Specifications 2</a:t>
            </a:r>
            <a:endParaRPr lang="en-US" dirty="0"/>
          </a:p>
        </p:txBody>
      </p:sp>
      <p:sp>
        <p:nvSpPr>
          <p:cNvPr id="3" name="Content Placeholder 2"/>
          <p:cNvSpPr>
            <a:spLocks noGrp="1"/>
          </p:cNvSpPr>
          <p:nvPr>
            <p:ph idx="1"/>
          </p:nvPr>
        </p:nvSpPr>
        <p:spPr>
          <a:xfrm>
            <a:off x="657223" y="1981200"/>
            <a:ext cx="10772775" cy="4572000"/>
          </a:xfrm>
        </p:spPr>
        <p:txBody>
          <a:bodyPr>
            <a:normAutofit/>
          </a:bodyPr>
          <a:lstStyle/>
          <a:p>
            <a:pPr marL="0" indent="0">
              <a:lnSpc>
                <a:spcPct val="100000"/>
              </a:lnSpc>
              <a:buNone/>
            </a:pP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Return a new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that is the sum of this and other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requires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other != null</a:t>
            </a:r>
            <a:br>
              <a:rPr lang="en-US" sz="2000" dirty="0" smtClean="0">
                <a:solidFill>
                  <a:srgbClr val="0070C0"/>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modifies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none</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effects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none</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return</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a new </a:t>
            </a:r>
            <a:r>
              <a:rPr lang="en-US" sz="2000" dirty="0" err="1" smtClean="0">
                <a:solidFill>
                  <a:srgbClr val="0070C0"/>
                </a:solidFill>
                <a:latin typeface="Consolas" panose="020B0609020204030204" pitchFamily="49" charset="0"/>
                <a:cs typeface="Consolas" panose="020B0609020204030204" pitchFamily="49" charset="0"/>
              </a:rPr>
              <a:t>IntPoly</a:t>
            </a:r>
            <a:r>
              <a:rPr lang="en-US" sz="2000" dirty="0" smtClean="0">
                <a:solidFill>
                  <a:srgbClr val="0070C0"/>
                </a:solidFill>
                <a:latin typeface="Consolas" panose="020B0609020204030204" pitchFamily="49" charset="0"/>
                <a:cs typeface="Consolas" panose="020B0609020204030204" pitchFamily="49" charset="0"/>
              </a:rPr>
              <a:t> representing the sum of this and other</a:t>
            </a:r>
            <a:br>
              <a:rPr lang="en-US" sz="2000" dirty="0" smtClean="0">
                <a:solidFill>
                  <a:srgbClr val="0070C0"/>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throws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none</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a:t>
            </a:r>
            <a:r>
              <a:rPr lang="en-US" sz="2000" dirty="0">
                <a:solidFill>
                  <a:schemeClr val="tx1"/>
                </a:solidFill>
                <a:latin typeface="Consolas" panose="020B0609020204030204" pitchFamily="49" charset="0"/>
                <a:cs typeface="Consolas" panose="020B0609020204030204" pitchFamily="49" charset="0"/>
              </a:rPr>
              <a:t/>
            </a:r>
            <a:br>
              <a:rPr lang="en-US" sz="2000" dirty="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add(</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other)</a:t>
            </a:r>
          </a:p>
        </p:txBody>
      </p:sp>
    </p:spTree>
    <p:extLst>
      <p:ext uri="{BB962C8B-B14F-4D97-AF65-F5344CB8AC3E}">
        <p14:creationId xmlns:p14="http://schemas.microsoft.com/office/powerpoint/2010/main" val="1129359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Specifications 2</a:t>
            </a:r>
            <a:endParaRPr lang="en-US" dirty="0"/>
          </a:p>
        </p:txBody>
      </p:sp>
      <p:sp>
        <p:nvSpPr>
          <p:cNvPr id="3" name="Content Placeholder 2"/>
          <p:cNvSpPr>
            <a:spLocks noGrp="1"/>
          </p:cNvSpPr>
          <p:nvPr>
            <p:ph idx="1"/>
          </p:nvPr>
        </p:nvSpPr>
        <p:spPr>
          <a:xfrm>
            <a:off x="657223" y="1981200"/>
            <a:ext cx="10772775" cy="4572000"/>
          </a:xfrm>
        </p:spPr>
        <p:txBody>
          <a:bodyPr>
            <a:normAutofit/>
          </a:bodyPr>
          <a:lstStyle/>
          <a:p>
            <a:pPr marL="0" indent="0">
              <a:lnSpc>
                <a:spcPct val="100000"/>
              </a:lnSpc>
              <a:buNone/>
            </a:pP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Return a new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that is the sum of this and other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requires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other != null</a:t>
            </a:r>
            <a:br>
              <a:rPr lang="en-US" sz="2000" dirty="0" smtClean="0">
                <a:solidFill>
                  <a:srgbClr val="0070C0"/>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modifies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none</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effects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none</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return</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a new </a:t>
            </a:r>
            <a:r>
              <a:rPr lang="en-US" sz="2000" dirty="0" err="1" smtClean="0">
                <a:solidFill>
                  <a:srgbClr val="0070C0"/>
                </a:solidFill>
                <a:latin typeface="Consolas" panose="020B0609020204030204" pitchFamily="49" charset="0"/>
                <a:cs typeface="Consolas" panose="020B0609020204030204" pitchFamily="49" charset="0"/>
              </a:rPr>
              <a:t>IntPoly</a:t>
            </a:r>
            <a:r>
              <a:rPr lang="en-US" sz="2000" dirty="0" smtClean="0">
                <a:solidFill>
                  <a:srgbClr val="0070C0"/>
                </a:solidFill>
                <a:latin typeface="Consolas" panose="020B0609020204030204" pitchFamily="49" charset="0"/>
                <a:cs typeface="Consolas" panose="020B0609020204030204" pitchFamily="49" charset="0"/>
              </a:rPr>
              <a:t> representing the sum of this and other</a:t>
            </a:r>
            <a:br>
              <a:rPr lang="en-US" sz="2000" dirty="0" smtClean="0">
                <a:solidFill>
                  <a:srgbClr val="0070C0"/>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throws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none</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a:t>
            </a:r>
            <a:r>
              <a:rPr lang="en-US" sz="2000" dirty="0">
                <a:solidFill>
                  <a:schemeClr val="tx1"/>
                </a:solidFill>
                <a:latin typeface="Consolas" panose="020B0609020204030204" pitchFamily="49" charset="0"/>
                <a:cs typeface="Consolas" panose="020B0609020204030204" pitchFamily="49" charset="0"/>
              </a:rPr>
              <a:t/>
            </a:r>
            <a:br>
              <a:rPr lang="en-US" sz="2000" dirty="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add(</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other)</a:t>
            </a:r>
          </a:p>
        </p:txBody>
      </p:sp>
      <p:sp>
        <p:nvSpPr>
          <p:cNvPr id="4" name="TextBox 3"/>
          <p:cNvSpPr txBox="1"/>
          <p:nvPr/>
        </p:nvSpPr>
        <p:spPr>
          <a:xfrm>
            <a:off x="5410200" y="2590800"/>
            <a:ext cx="4724400" cy="923330"/>
          </a:xfrm>
          <a:prstGeom prst="rect">
            <a:avLst/>
          </a:prstGeom>
          <a:noFill/>
        </p:spPr>
        <p:txBody>
          <a:bodyPr wrap="square" rtlCol="0">
            <a:spAutoFit/>
          </a:bodyPr>
          <a:lstStyle/>
          <a:p>
            <a:r>
              <a:rPr lang="en-US" b="1" dirty="0">
                <a:solidFill>
                  <a:srgbClr val="C00000"/>
                </a:solidFill>
                <a:latin typeface="+mj-lt"/>
              </a:rPr>
              <a:t>Note: if you have an instance variable in </a:t>
            </a:r>
            <a:r>
              <a:rPr lang="en-US" b="1" dirty="0">
                <a:solidFill>
                  <a:srgbClr val="C00000"/>
                </a:solidFill>
                <a:latin typeface="Courier New" pitchFamily="49" charset="0"/>
                <a:cs typeface="Courier New" pitchFamily="49" charset="0"/>
              </a:rPr>
              <a:t>@modifies</a:t>
            </a:r>
            <a:r>
              <a:rPr lang="en-US" b="1" dirty="0">
                <a:solidFill>
                  <a:srgbClr val="C00000"/>
                </a:solidFill>
                <a:latin typeface="+mj-lt"/>
              </a:rPr>
              <a:t>, it better appear in </a:t>
            </a:r>
            <a:r>
              <a:rPr lang="en-US" b="1" dirty="0">
                <a:solidFill>
                  <a:srgbClr val="C00000"/>
                </a:solidFill>
                <a:latin typeface="Courier New" pitchFamily="49" charset="0"/>
                <a:cs typeface="Courier New" pitchFamily="49" charset="0"/>
              </a:rPr>
              <a:t>@effects</a:t>
            </a:r>
            <a:r>
              <a:rPr lang="en-US" b="1" dirty="0">
                <a:solidFill>
                  <a:srgbClr val="C00000"/>
                </a:solidFill>
                <a:latin typeface="+mj-lt"/>
              </a:rPr>
              <a:t> as well</a:t>
            </a:r>
          </a:p>
        </p:txBody>
      </p:sp>
      <p:sp>
        <p:nvSpPr>
          <p:cNvPr id="5" name="TextBox 4"/>
          <p:cNvSpPr txBox="1"/>
          <p:nvPr/>
        </p:nvSpPr>
        <p:spPr>
          <a:xfrm>
            <a:off x="5410200" y="3909040"/>
            <a:ext cx="5105400" cy="923330"/>
          </a:xfrm>
          <a:prstGeom prst="rect">
            <a:avLst/>
          </a:prstGeom>
          <a:noFill/>
        </p:spPr>
        <p:txBody>
          <a:bodyPr wrap="square" rtlCol="0">
            <a:spAutoFit/>
          </a:bodyPr>
          <a:lstStyle/>
          <a:p>
            <a:r>
              <a:rPr lang="en-US" b="1" dirty="0">
                <a:solidFill>
                  <a:srgbClr val="C00000"/>
                </a:solidFill>
                <a:latin typeface="+mj-lt"/>
              </a:rPr>
              <a:t>Note2: this is not the only answer, you could specify an exception in </a:t>
            </a:r>
            <a:r>
              <a:rPr lang="en-US" b="1" dirty="0">
                <a:solidFill>
                  <a:srgbClr val="C00000"/>
                </a:solidFill>
                <a:latin typeface="Courier New" pitchFamily="49" charset="0"/>
                <a:cs typeface="Courier New" pitchFamily="49" charset="0"/>
              </a:rPr>
              <a:t>@throws</a:t>
            </a:r>
            <a:r>
              <a:rPr lang="en-US" b="1" dirty="0">
                <a:solidFill>
                  <a:srgbClr val="C00000"/>
                </a:solidFill>
                <a:latin typeface="+mj-lt"/>
              </a:rPr>
              <a:t> or specify the output in </a:t>
            </a:r>
            <a:r>
              <a:rPr lang="en-US" b="1" dirty="0">
                <a:solidFill>
                  <a:srgbClr val="C00000"/>
                </a:solidFill>
                <a:latin typeface="Courier New" pitchFamily="49" charset="0"/>
                <a:cs typeface="Courier New" pitchFamily="49" charset="0"/>
              </a:rPr>
              <a:t>@return</a:t>
            </a:r>
            <a:endParaRPr lang="en-US" b="1" dirty="0">
              <a:solidFill>
                <a:srgbClr val="C00000"/>
              </a:solidFill>
              <a:latin typeface="+mj-lt"/>
            </a:endParaRPr>
          </a:p>
        </p:txBody>
      </p:sp>
    </p:spTree>
    <p:extLst>
      <p:ext uri="{BB962C8B-B14F-4D97-AF65-F5344CB8AC3E}">
        <p14:creationId xmlns:p14="http://schemas.microsoft.com/office/powerpoint/2010/main" val="854607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 topics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1681619"/>
              </p:ext>
            </p:extLst>
          </p:nvPr>
        </p:nvGraphicFramePr>
        <p:xfrm>
          <a:off x="676275" y="2011363"/>
          <a:ext cx="10753726" cy="3200400"/>
        </p:xfrm>
        <a:graphic>
          <a:graphicData uri="http://schemas.openxmlformats.org/drawingml/2006/table">
            <a:tbl>
              <a:tblPr firstRow="1" bandRow="1">
                <a:tableStyleId>{2D5ABB26-0587-4C30-8999-92F81FD0307C}</a:tableStyleId>
              </a:tblPr>
              <a:tblGrid>
                <a:gridCol w="5376863"/>
                <a:gridCol w="5376863"/>
              </a:tblGrid>
              <a:tr h="800100">
                <a:tc>
                  <a:txBody>
                    <a:bodyPr/>
                    <a:lstStyle/>
                    <a:p>
                      <a:r>
                        <a:rPr lang="en-US" sz="2800" dirty="0" smtClean="0"/>
                        <a:t>Reasoning about code</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smtClean="0"/>
                        <a:t>Subtypes &amp; subclasses</a:t>
                      </a:r>
                    </a:p>
                  </a:txBody>
                  <a:tcPr/>
                </a:tc>
              </a:tr>
              <a:tr h="800100">
                <a:tc>
                  <a:txBody>
                    <a:bodyPr/>
                    <a:lstStyle/>
                    <a:p>
                      <a:r>
                        <a:rPr lang="en-US" sz="2800" dirty="0" smtClean="0"/>
                        <a:t>Specification vs. Implementation</a:t>
                      </a:r>
                    </a:p>
                  </a:txBody>
                  <a:tcPr/>
                </a:tc>
                <a:tc>
                  <a:txBody>
                    <a:bodyPr/>
                    <a:lstStyle/>
                    <a:p>
                      <a:r>
                        <a:rPr lang="en-US" sz="2800" dirty="0" smtClean="0"/>
                        <a:t>Exceptions &amp; assertions</a:t>
                      </a:r>
                    </a:p>
                  </a:txBody>
                  <a:tcPr/>
                </a:tc>
              </a:tr>
              <a:tr h="800100">
                <a:tc>
                  <a:txBody>
                    <a:bodyPr/>
                    <a:lstStyle/>
                    <a:p>
                      <a:r>
                        <a:rPr lang="en-US" sz="2800" dirty="0" smtClean="0"/>
                        <a:t>Abstract</a:t>
                      </a:r>
                      <a:r>
                        <a:rPr lang="en-US" sz="2800" baseline="0" dirty="0" smtClean="0"/>
                        <a:t> Data Types (ADTs)</a:t>
                      </a:r>
                      <a:endParaRPr lang="en-US" sz="2800" dirty="0"/>
                    </a:p>
                  </a:txBody>
                  <a:tcPr/>
                </a:tc>
                <a:tc>
                  <a:txBody>
                    <a:bodyPr/>
                    <a:lstStyle/>
                    <a:p>
                      <a:r>
                        <a:rPr lang="en-US" sz="2800" dirty="0" smtClean="0"/>
                        <a:t>Identity &amp; equality</a:t>
                      </a:r>
                    </a:p>
                  </a:txBody>
                  <a:tcPr/>
                </a:tc>
              </a:tr>
              <a:tr h="800100">
                <a:tc>
                  <a:txBody>
                    <a:bodyPr/>
                    <a:lstStyle/>
                    <a:p>
                      <a:r>
                        <a:rPr lang="en-US" sz="2800" dirty="0" smtClean="0"/>
                        <a:t>Testing</a:t>
                      </a:r>
                      <a:endParaRPr lang="en-US" sz="2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p>
                  </a:txBody>
                  <a:tcPr/>
                </a:tc>
              </a:tr>
            </a:tbl>
          </a:graphicData>
        </a:graphic>
      </p:graphicFrame>
    </p:spTree>
    <p:extLst>
      <p:ext uri="{BB962C8B-B14F-4D97-AF65-F5344CB8AC3E}">
        <p14:creationId xmlns:p14="http://schemas.microsoft.com/office/powerpoint/2010/main" val="9188553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invariants</a:t>
            </a:r>
            <a:endParaRPr lang="en-US" dirty="0"/>
          </a:p>
        </p:txBody>
      </p:sp>
      <p:sp>
        <p:nvSpPr>
          <p:cNvPr id="3" name="Content Placeholder 2"/>
          <p:cNvSpPr>
            <a:spLocks noGrp="1"/>
          </p:cNvSpPr>
          <p:nvPr>
            <p:ph idx="1"/>
          </p:nvPr>
        </p:nvSpPr>
        <p:spPr>
          <a:xfrm>
            <a:off x="657223" y="1981200"/>
            <a:ext cx="10772775" cy="4267201"/>
          </a:xfrm>
        </p:spPr>
        <p:txBody>
          <a:bodyPr>
            <a:noAutofit/>
          </a:bodyPr>
          <a:lstStyle/>
          <a:p>
            <a:pPr marL="0" indent="0">
              <a:lnSpc>
                <a:spcPct val="100000"/>
              </a:lnSpc>
              <a:buNone/>
            </a:pPr>
            <a:r>
              <a:rPr lang="en-US" sz="1800" i="1" dirty="0">
                <a:solidFill>
                  <a:schemeClr val="tx1"/>
                </a:solidFill>
              </a:rPr>
              <a:t>One of your colleagues is worried that this creates a potential representation exposure problem. Another colleague says there’s no problem since an </a:t>
            </a:r>
            <a:r>
              <a:rPr lang="en-US" sz="1800" dirty="0" err="1">
                <a:solidFill>
                  <a:schemeClr val="tx1"/>
                </a:solidFill>
                <a:latin typeface="Consolas" panose="020B0609020204030204" pitchFamily="49" charset="0"/>
                <a:cs typeface="Consolas" panose="020B0609020204030204" pitchFamily="49" charset="0"/>
              </a:rPr>
              <a:t>IntPoly</a:t>
            </a:r>
            <a:r>
              <a:rPr lang="en-US" sz="1800" i="1" dirty="0">
                <a:solidFill>
                  <a:schemeClr val="tx1"/>
                </a:solidFill>
              </a:rPr>
              <a:t> is immutable. Is there a problem? Give a brief justification for your answer. </a:t>
            </a:r>
            <a:endParaRPr lang="en-US" sz="1800" dirty="0">
              <a:solidFill>
                <a:schemeClr val="tx1"/>
              </a:solidFill>
            </a:endParaRPr>
          </a:p>
          <a:p>
            <a:pPr marL="0" indent="0">
              <a:lnSpc>
                <a:spcPct val="100000"/>
              </a:lnSpc>
              <a:buNone/>
            </a:pPr>
            <a:endParaRPr lang="en-US" sz="1800" dirty="0" smtClean="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1800" dirty="0" smtClean="0">
                <a:solidFill>
                  <a:schemeClr val="tx1"/>
                </a:solidFill>
                <a:latin typeface="Consolas" panose="020B0609020204030204" pitchFamily="49" charset="0"/>
                <a:cs typeface="Consolas" panose="020B0609020204030204" pitchFamily="49" charset="0"/>
              </a:rPr>
              <a:t>public </a:t>
            </a:r>
            <a:r>
              <a:rPr lang="en-US" sz="1800" dirty="0">
                <a:solidFill>
                  <a:schemeClr val="tx1"/>
                </a:solidFill>
                <a:latin typeface="Consolas" panose="020B0609020204030204" pitchFamily="49" charset="0"/>
                <a:cs typeface="Consolas" panose="020B0609020204030204" pitchFamily="49" charset="0"/>
              </a:rPr>
              <a:t>class </a:t>
            </a:r>
            <a:r>
              <a:rPr lang="en-US" sz="1800" dirty="0" err="1">
                <a:solidFill>
                  <a:schemeClr val="tx1"/>
                </a:solidFill>
                <a:latin typeface="Consolas" panose="020B0609020204030204" pitchFamily="49" charset="0"/>
                <a:cs typeface="Consolas" panose="020B0609020204030204" pitchFamily="49" charset="0"/>
              </a:rPr>
              <a:t>IntPoly</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err="1" smtClean="0">
                <a:solidFill>
                  <a:schemeClr val="tx1"/>
                </a:solidFill>
                <a:latin typeface="Consolas" panose="020B0609020204030204" pitchFamily="49" charset="0"/>
                <a:cs typeface="Consolas" panose="020B0609020204030204" pitchFamily="49" charset="0"/>
              </a:rPr>
              <a:t>int</a:t>
            </a: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a</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AF(this) = a has n+1 entries, and for each entry</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a[</a:t>
            </a:r>
            <a:r>
              <a:rPr lang="en-US" sz="1800" dirty="0" err="1">
                <a:solidFill>
                  <a:schemeClr val="tx1"/>
                </a:solidFill>
                <a:latin typeface="Consolas" panose="020B0609020204030204" pitchFamily="49" charset="0"/>
                <a:cs typeface="Consolas" panose="020B0609020204030204" pitchFamily="49" charset="0"/>
              </a:rPr>
              <a:t>i</a:t>
            </a:r>
            <a:r>
              <a:rPr lang="en-US" sz="1800" dirty="0">
                <a:solidFill>
                  <a:schemeClr val="tx1"/>
                </a:solidFill>
                <a:latin typeface="Consolas" panose="020B0609020204030204" pitchFamily="49" charset="0"/>
                <a:cs typeface="Consolas" panose="020B0609020204030204" pitchFamily="49" charset="0"/>
              </a:rPr>
              <a:t>] = coefficient </a:t>
            </a:r>
            <a:r>
              <a:rPr lang="en-US" sz="1800" dirty="0" err="1">
                <a:solidFill>
                  <a:schemeClr val="tx1"/>
                </a:solidFill>
                <a:latin typeface="Consolas" panose="020B0609020204030204" pitchFamily="49" charset="0"/>
                <a:cs typeface="Consolas" panose="020B0609020204030204" pitchFamily="49" charset="0"/>
              </a:rPr>
              <a:t>a_i</a:t>
            </a:r>
            <a:r>
              <a:rPr lang="en-US" sz="1800" dirty="0">
                <a:solidFill>
                  <a:schemeClr val="tx1"/>
                </a:solidFill>
                <a:latin typeface="Consolas" panose="020B0609020204030204" pitchFamily="49" charset="0"/>
                <a:cs typeface="Consolas" panose="020B0609020204030204" pitchFamily="49" charset="0"/>
              </a:rPr>
              <a:t> of the polynomial</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Return the coefficients of this </a:t>
            </a:r>
            <a:r>
              <a:rPr lang="en-US" sz="1800" dirty="0" err="1" smtClean="0">
                <a:solidFill>
                  <a:schemeClr val="tx1"/>
                </a:solidFill>
                <a:latin typeface="Consolas" panose="020B0609020204030204" pitchFamily="49" charset="0"/>
                <a:cs typeface="Consolas" panose="020B0609020204030204" pitchFamily="49" charset="0"/>
              </a:rPr>
              <a:t>IntPoly</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public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getCoeffs</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return </a:t>
            </a:r>
            <a:r>
              <a:rPr lang="en-US" sz="1800" dirty="0">
                <a:solidFill>
                  <a:schemeClr val="tx1"/>
                </a:solidFill>
                <a:latin typeface="Consolas" panose="020B0609020204030204" pitchFamily="49" charset="0"/>
                <a:cs typeface="Consolas" panose="020B0609020204030204" pitchFamily="49" charset="0"/>
              </a:rPr>
              <a:t>a</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
            </a:r>
            <a:br>
              <a:rPr lang="en-US" sz="1800" dirty="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862030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invariants</a:t>
            </a:r>
            <a:endParaRPr lang="en-US" dirty="0"/>
          </a:p>
        </p:txBody>
      </p:sp>
      <p:sp>
        <p:nvSpPr>
          <p:cNvPr id="3" name="Content Placeholder 2"/>
          <p:cNvSpPr>
            <a:spLocks noGrp="1"/>
          </p:cNvSpPr>
          <p:nvPr>
            <p:ph idx="1"/>
          </p:nvPr>
        </p:nvSpPr>
        <p:spPr>
          <a:xfrm>
            <a:off x="657223" y="1981200"/>
            <a:ext cx="10772775" cy="4267201"/>
          </a:xfrm>
        </p:spPr>
        <p:txBody>
          <a:bodyPr>
            <a:noAutofit/>
          </a:bodyPr>
          <a:lstStyle/>
          <a:p>
            <a:pPr marL="0" indent="0">
              <a:lnSpc>
                <a:spcPct val="100000"/>
              </a:lnSpc>
              <a:buNone/>
            </a:pPr>
            <a:r>
              <a:rPr lang="en-US" sz="1800" i="1" dirty="0">
                <a:solidFill>
                  <a:schemeClr val="tx1"/>
                </a:solidFill>
              </a:rPr>
              <a:t>One of your colleagues is worried that this creates a potential representation exposure problem. Another colleague says there’s no problem since an </a:t>
            </a:r>
            <a:r>
              <a:rPr lang="en-US" sz="1800" dirty="0" err="1">
                <a:solidFill>
                  <a:schemeClr val="tx1"/>
                </a:solidFill>
                <a:latin typeface="Consolas" panose="020B0609020204030204" pitchFamily="49" charset="0"/>
                <a:cs typeface="Consolas" panose="020B0609020204030204" pitchFamily="49" charset="0"/>
              </a:rPr>
              <a:t>IntPoly</a:t>
            </a:r>
            <a:r>
              <a:rPr lang="en-US" sz="1800" i="1" dirty="0">
                <a:solidFill>
                  <a:schemeClr val="tx1"/>
                </a:solidFill>
              </a:rPr>
              <a:t> is immutable. Is there a problem? Give a brief justification for your answer. </a:t>
            </a:r>
            <a:endParaRPr lang="en-US" sz="1800" dirty="0">
              <a:solidFill>
                <a:schemeClr val="tx1"/>
              </a:solidFill>
            </a:endParaRPr>
          </a:p>
          <a:p>
            <a:pPr marL="0" indent="0">
              <a:lnSpc>
                <a:spcPct val="100000"/>
              </a:lnSpc>
              <a:buNone/>
            </a:pPr>
            <a:endParaRPr lang="en-US" sz="1800" dirty="0" smtClean="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1800" dirty="0" smtClean="0">
                <a:solidFill>
                  <a:schemeClr val="tx1"/>
                </a:solidFill>
                <a:latin typeface="Consolas" panose="020B0609020204030204" pitchFamily="49" charset="0"/>
                <a:cs typeface="Consolas" panose="020B0609020204030204" pitchFamily="49" charset="0"/>
              </a:rPr>
              <a:t>public </a:t>
            </a:r>
            <a:r>
              <a:rPr lang="en-US" sz="1800" dirty="0">
                <a:solidFill>
                  <a:schemeClr val="tx1"/>
                </a:solidFill>
                <a:latin typeface="Consolas" panose="020B0609020204030204" pitchFamily="49" charset="0"/>
                <a:cs typeface="Consolas" panose="020B0609020204030204" pitchFamily="49" charset="0"/>
              </a:rPr>
              <a:t>class </a:t>
            </a:r>
            <a:r>
              <a:rPr lang="en-US" sz="1800" dirty="0" err="1">
                <a:solidFill>
                  <a:schemeClr val="tx1"/>
                </a:solidFill>
                <a:latin typeface="Consolas" panose="020B0609020204030204" pitchFamily="49" charset="0"/>
                <a:cs typeface="Consolas" panose="020B0609020204030204" pitchFamily="49" charset="0"/>
              </a:rPr>
              <a:t>IntPoly</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err="1" smtClean="0">
                <a:solidFill>
                  <a:schemeClr val="tx1"/>
                </a:solidFill>
                <a:latin typeface="Consolas" panose="020B0609020204030204" pitchFamily="49" charset="0"/>
                <a:cs typeface="Consolas" panose="020B0609020204030204" pitchFamily="49" charset="0"/>
              </a:rPr>
              <a:t>int</a:t>
            </a: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a</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AF(this) = a has n+1 entries, and for each entry</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a[</a:t>
            </a:r>
            <a:r>
              <a:rPr lang="en-US" sz="1800" dirty="0" err="1">
                <a:solidFill>
                  <a:schemeClr val="tx1"/>
                </a:solidFill>
                <a:latin typeface="Consolas" panose="020B0609020204030204" pitchFamily="49" charset="0"/>
                <a:cs typeface="Consolas" panose="020B0609020204030204" pitchFamily="49" charset="0"/>
              </a:rPr>
              <a:t>i</a:t>
            </a:r>
            <a:r>
              <a:rPr lang="en-US" sz="1800" dirty="0">
                <a:solidFill>
                  <a:schemeClr val="tx1"/>
                </a:solidFill>
                <a:latin typeface="Consolas" panose="020B0609020204030204" pitchFamily="49" charset="0"/>
                <a:cs typeface="Consolas" panose="020B0609020204030204" pitchFamily="49" charset="0"/>
              </a:rPr>
              <a:t>] = coefficient </a:t>
            </a:r>
            <a:r>
              <a:rPr lang="en-US" sz="1800" dirty="0" err="1">
                <a:solidFill>
                  <a:schemeClr val="tx1"/>
                </a:solidFill>
                <a:latin typeface="Consolas" panose="020B0609020204030204" pitchFamily="49" charset="0"/>
                <a:cs typeface="Consolas" panose="020B0609020204030204" pitchFamily="49" charset="0"/>
              </a:rPr>
              <a:t>a_i</a:t>
            </a:r>
            <a:r>
              <a:rPr lang="en-US" sz="1800" dirty="0">
                <a:solidFill>
                  <a:schemeClr val="tx1"/>
                </a:solidFill>
                <a:latin typeface="Consolas" panose="020B0609020204030204" pitchFamily="49" charset="0"/>
                <a:cs typeface="Consolas" panose="020B0609020204030204" pitchFamily="49" charset="0"/>
              </a:rPr>
              <a:t> of the polynomial</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Return the coefficients of this </a:t>
            </a:r>
            <a:r>
              <a:rPr lang="en-US" sz="1800" dirty="0" err="1" smtClean="0">
                <a:solidFill>
                  <a:schemeClr val="tx1"/>
                </a:solidFill>
                <a:latin typeface="Consolas" panose="020B0609020204030204" pitchFamily="49" charset="0"/>
                <a:cs typeface="Consolas" panose="020B0609020204030204" pitchFamily="49" charset="0"/>
              </a:rPr>
              <a:t>IntPoly</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public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getCoeffs</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return </a:t>
            </a:r>
            <a:r>
              <a:rPr lang="en-US" sz="1800" dirty="0">
                <a:solidFill>
                  <a:schemeClr val="tx1"/>
                </a:solidFill>
                <a:latin typeface="Consolas" panose="020B0609020204030204" pitchFamily="49" charset="0"/>
                <a:cs typeface="Consolas" panose="020B0609020204030204" pitchFamily="49" charset="0"/>
              </a:rPr>
              <a:t>a</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
            </a:r>
            <a:br>
              <a:rPr lang="en-US" sz="1800" dirty="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
        <p:nvSpPr>
          <p:cNvPr id="4" name="Rectangle 3"/>
          <p:cNvSpPr/>
          <p:nvPr/>
        </p:nvSpPr>
        <p:spPr>
          <a:xfrm>
            <a:off x="3124200" y="5334000"/>
            <a:ext cx="6096000" cy="1015663"/>
          </a:xfrm>
          <a:prstGeom prst="rect">
            <a:avLst/>
          </a:prstGeom>
        </p:spPr>
        <p:txBody>
          <a:bodyPr>
            <a:spAutoFit/>
          </a:bodyPr>
          <a:lstStyle/>
          <a:p>
            <a:r>
              <a:rPr lang="en-US" sz="2000" b="1" dirty="0" smtClean="0">
                <a:solidFill>
                  <a:srgbClr val="C00000"/>
                </a:solidFill>
              </a:rPr>
              <a:t>The </a:t>
            </a:r>
            <a:r>
              <a:rPr lang="en-US" sz="2000" b="1" dirty="0">
                <a:solidFill>
                  <a:srgbClr val="C00000"/>
                </a:solidFill>
              </a:rPr>
              <a:t>return value is a reference to the same coefficient array stored in the </a:t>
            </a:r>
            <a:r>
              <a:rPr lang="en-US" sz="2000" b="1" dirty="0" err="1">
                <a:solidFill>
                  <a:srgbClr val="C00000"/>
                </a:solidFill>
                <a:latin typeface="Consolas" panose="020B0609020204030204" pitchFamily="49" charset="0"/>
                <a:cs typeface="Consolas" panose="020B0609020204030204" pitchFamily="49" charset="0"/>
              </a:rPr>
              <a:t>IntPoly</a:t>
            </a:r>
            <a:r>
              <a:rPr lang="en-US" sz="2000" b="1" dirty="0">
                <a:solidFill>
                  <a:srgbClr val="C00000"/>
                </a:solidFill>
              </a:rPr>
              <a:t> and the client code could alter those coefficients.</a:t>
            </a:r>
            <a:endParaRPr lang="en-US" sz="2000" dirty="0">
              <a:solidFill>
                <a:srgbClr val="C00000"/>
              </a:solidFill>
            </a:endParaRPr>
          </a:p>
        </p:txBody>
      </p:sp>
    </p:spTree>
    <p:extLst>
      <p:ext uri="{BB962C8B-B14F-4D97-AF65-F5344CB8AC3E}">
        <p14:creationId xmlns:p14="http://schemas.microsoft.com/office/powerpoint/2010/main" val="22138959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invariants</a:t>
            </a:r>
            <a:endParaRPr lang="en-US" dirty="0"/>
          </a:p>
        </p:txBody>
      </p:sp>
      <p:sp>
        <p:nvSpPr>
          <p:cNvPr id="3" name="Content Placeholder 2"/>
          <p:cNvSpPr>
            <a:spLocks noGrp="1"/>
          </p:cNvSpPr>
          <p:nvPr>
            <p:ph idx="1"/>
          </p:nvPr>
        </p:nvSpPr>
        <p:spPr>
          <a:xfrm>
            <a:off x="657223" y="1981200"/>
            <a:ext cx="10772775" cy="4267201"/>
          </a:xfrm>
        </p:spPr>
        <p:txBody>
          <a:bodyPr>
            <a:noAutofit/>
          </a:bodyPr>
          <a:lstStyle/>
          <a:p>
            <a:pPr marL="0" indent="0">
              <a:lnSpc>
                <a:spcPct val="100000"/>
              </a:lnSpc>
              <a:buNone/>
            </a:pPr>
            <a:r>
              <a:rPr lang="en-US" sz="1800" i="1" dirty="0">
                <a:solidFill>
                  <a:schemeClr val="tx1"/>
                </a:solidFill>
              </a:rPr>
              <a:t>If there is a representation exposure problem, give a new or repaired implementation of </a:t>
            </a:r>
            <a:r>
              <a:rPr lang="en-US" sz="1800" dirty="0" err="1" smtClean="0">
                <a:solidFill>
                  <a:schemeClr val="tx1"/>
                </a:solidFill>
                <a:latin typeface="Consolas" panose="020B0609020204030204" pitchFamily="49" charset="0"/>
                <a:cs typeface="Consolas" panose="020B0609020204030204" pitchFamily="49" charset="0"/>
              </a:rPr>
              <a:t>getCoeffs</a:t>
            </a:r>
            <a:r>
              <a:rPr lang="en-US" sz="1800" i="1" dirty="0" smtClean="0">
                <a:solidFill>
                  <a:schemeClr val="tx1"/>
                </a:solidFill>
              </a:rPr>
              <a:t> </a:t>
            </a:r>
            <a:r>
              <a:rPr lang="en-US" sz="1800" i="1" dirty="0">
                <a:solidFill>
                  <a:schemeClr val="tx1"/>
                </a:solidFill>
              </a:rPr>
              <a:t>that fixes the problem but still returns the coefficients of the </a:t>
            </a:r>
            <a:r>
              <a:rPr lang="en-US" sz="1800" dirty="0" err="1">
                <a:solidFill>
                  <a:schemeClr val="tx1"/>
                </a:solidFill>
                <a:latin typeface="Consolas" panose="020B0609020204030204" pitchFamily="49" charset="0"/>
                <a:cs typeface="Consolas" panose="020B0609020204030204" pitchFamily="49" charset="0"/>
              </a:rPr>
              <a:t>IntPoly</a:t>
            </a:r>
            <a:r>
              <a:rPr lang="en-US" sz="1800" i="1" dirty="0">
                <a:solidFill>
                  <a:schemeClr val="tx1"/>
                </a:solidFill>
              </a:rPr>
              <a:t> to the client. If it saves time you can give a precise description of the changes needed instead of writing the detailed Java code. </a:t>
            </a:r>
            <a:endParaRPr lang="en-US" sz="1800" i="1" dirty="0">
              <a:solidFill>
                <a:schemeClr val="tx1"/>
              </a:solidFill>
              <a:cs typeface="Courier New" pitchFamily="49" charset="0"/>
            </a:endParaRPr>
          </a:p>
          <a:p>
            <a:pPr marL="0" indent="0">
              <a:lnSpc>
                <a:spcPct val="100000"/>
              </a:lnSpc>
              <a:buNone/>
            </a:pPr>
            <a:endParaRPr lang="en-US" sz="1800" dirty="0" smtClean="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1800" dirty="0" smtClean="0">
                <a:solidFill>
                  <a:schemeClr val="tx1"/>
                </a:solidFill>
                <a:latin typeface="Consolas" panose="020B0609020204030204" pitchFamily="49" charset="0"/>
                <a:cs typeface="Consolas" panose="020B0609020204030204" pitchFamily="49" charset="0"/>
              </a:rPr>
              <a:t>public </a:t>
            </a:r>
            <a:r>
              <a:rPr lang="en-US" sz="1800" dirty="0">
                <a:solidFill>
                  <a:schemeClr val="tx1"/>
                </a:solidFill>
                <a:latin typeface="Consolas" panose="020B0609020204030204" pitchFamily="49" charset="0"/>
                <a:cs typeface="Consolas" panose="020B0609020204030204" pitchFamily="49" charset="0"/>
              </a:rPr>
              <a:t>class </a:t>
            </a:r>
            <a:r>
              <a:rPr lang="en-US" sz="1800" dirty="0" err="1">
                <a:solidFill>
                  <a:schemeClr val="tx1"/>
                </a:solidFill>
                <a:latin typeface="Consolas" panose="020B0609020204030204" pitchFamily="49" charset="0"/>
                <a:cs typeface="Consolas" panose="020B0609020204030204" pitchFamily="49" charset="0"/>
              </a:rPr>
              <a:t>IntPoly</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err="1" smtClean="0">
                <a:solidFill>
                  <a:schemeClr val="tx1"/>
                </a:solidFill>
                <a:latin typeface="Consolas" panose="020B0609020204030204" pitchFamily="49" charset="0"/>
                <a:cs typeface="Consolas" panose="020B0609020204030204" pitchFamily="49" charset="0"/>
              </a:rPr>
              <a:t>int</a:t>
            </a: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a</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AF(this) = a has n+1 entries, and for each entry</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a[</a:t>
            </a:r>
            <a:r>
              <a:rPr lang="en-US" sz="1800" dirty="0" err="1">
                <a:solidFill>
                  <a:schemeClr val="tx1"/>
                </a:solidFill>
                <a:latin typeface="Consolas" panose="020B0609020204030204" pitchFamily="49" charset="0"/>
                <a:cs typeface="Consolas" panose="020B0609020204030204" pitchFamily="49" charset="0"/>
              </a:rPr>
              <a:t>i</a:t>
            </a:r>
            <a:r>
              <a:rPr lang="en-US" sz="1800" dirty="0">
                <a:solidFill>
                  <a:schemeClr val="tx1"/>
                </a:solidFill>
                <a:latin typeface="Consolas" panose="020B0609020204030204" pitchFamily="49" charset="0"/>
                <a:cs typeface="Consolas" panose="020B0609020204030204" pitchFamily="49" charset="0"/>
              </a:rPr>
              <a:t>] = coefficient </a:t>
            </a:r>
            <a:r>
              <a:rPr lang="en-US" sz="1800" dirty="0" err="1">
                <a:solidFill>
                  <a:schemeClr val="tx1"/>
                </a:solidFill>
                <a:latin typeface="Consolas" panose="020B0609020204030204" pitchFamily="49" charset="0"/>
                <a:cs typeface="Consolas" panose="020B0609020204030204" pitchFamily="49" charset="0"/>
              </a:rPr>
              <a:t>a_i</a:t>
            </a:r>
            <a:r>
              <a:rPr lang="en-US" sz="1800" dirty="0">
                <a:solidFill>
                  <a:schemeClr val="tx1"/>
                </a:solidFill>
                <a:latin typeface="Consolas" panose="020B0609020204030204" pitchFamily="49" charset="0"/>
                <a:cs typeface="Consolas" panose="020B0609020204030204" pitchFamily="49" charset="0"/>
              </a:rPr>
              <a:t> of the polynomial</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Return the coefficients of this </a:t>
            </a:r>
            <a:r>
              <a:rPr lang="en-US" sz="1800" dirty="0" err="1" smtClean="0">
                <a:solidFill>
                  <a:schemeClr val="tx1"/>
                </a:solidFill>
                <a:latin typeface="Consolas" panose="020B0609020204030204" pitchFamily="49" charset="0"/>
                <a:cs typeface="Consolas" panose="020B0609020204030204" pitchFamily="49" charset="0"/>
              </a:rPr>
              <a:t>IntPoly</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public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getCoeffs</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return </a:t>
            </a:r>
            <a:r>
              <a:rPr lang="en-US" sz="1800" dirty="0">
                <a:solidFill>
                  <a:schemeClr val="tx1"/>
                </a:solidFill>
                <a:latin typeface="Consolas" panose="020B0609020204030204" pitchFamily="49" charset="0"/>
                <a:cs typeface="Consolas" panose="020B0609020204030204" pitchFamily="49" charset="0"/>
              </a:rPr>
              <a:t>a</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
            </a:r>
            <a:br>
              <a:rPr lang="en-US" sz="1800" dirty="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6975534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invariants</a:t>
            </a:r>
            <a:endParaRPr lang="en-US" dirty="0"/>
          </a:p>
        </p:txBody>
      </p:sp>
      <p:sp>
        <p:nvSpPr>
          <p:cNvPr id="3" name="Content Placeholder 2"/>
          <p:cNvSpPr>
            <a:spLocks noGrp="1"/>
          </p:cNvSpPr>
          <p:nvPr>
            <p:ph idx="1"/>
          </p:nvPr>
        </p:nvSpPr>
        <p:spPr>
          <a:xfrm>
            <a:off x="657223" y="1981200"/>
            <a:ext cx="10772775" cy="4267201"/>
          </a:xfrm>
        </p:spPr>
        <p:txBody>
          <a:bodyPr>
            <a:noAutofit/>
          </a:bodyPr>
          <a:lstStyle/>
          <a:p>
            <a:pPr marL="0" indent="0">
              <a:lnSpc>
                <a:spcPct val="100000"/>
              </a:lnSpc>
              <a:buNone/>
            </a:pPr>
            <a:r>
              <a:rPr lang="en-US" sz="1800" i="1" dirty="0">
                <a:solidFill>
                  <a:schemeClr val="tx1"/>
                </a:solidFill>
              </a:rPr>
              <a:t>If there is a representation exposure problem, give a new or repaired implementation of </a:t>
            </a:r>
            <a:r>
              <a:rPr lang="en-US" sz="1800" dirty="0" err="1" smtClean="0">
                <a:solidFill>
                  <a:schemeClr val="tx1"/>
                </a:solidFill>
                <a:latin typeface="Consolas" panose="020B0609020204030204" pitchFamily="49" charset="0"/>
                <a:cs typeface="Consolas" panose="020B0609020204030204" pitchFamily="49" charset="0"/>
              </a:rPr>
              <a:t>getCoeffs</a:t>
            </a:r>
            <a:r>
              <a:rPr lang="en-US" sz="1800" i="1" dirty="0" smtClean="0">
                <a:solidFill>
                  <a:schemeClr val="tx1"/>
                </a:solidFill>
              </a:rPr>
              <a:t> </a:t>
            </a:r>
            <a:r>
              <a:rPr lang="en-US" sz="1800" i="1" dirty="0">
                <a:solidFill>
                  <a:schemeClr val="tx1"/>
                </a:solidFill>
              </a:rPr>
              <a:t>that fixes the problem but still returns the coefficients of the </a:t>
            </a:r>
            <a:r>
              <a:rPr lang="en-US" sz="1800" dirty="0" err="1">
                <a:solidFill>
                  <a:schemeClr val="tx1"/>
                </a:solidFill>
                <a:latin typeface="Consolas" panose="020B0609020204030204" pitchFamily="49" charset="0"/>
                <a:cs typeface="Consolas" panose="020B0609020204030204" pitchFamily="49" charset="0"/>
              </a:rPr>
              <a:t>IntPoly</a:t>
            </a:r>
            <a:r>
              <a:rPr lang="en-US" sz="1800" i="1" dirty="0">
                <a:solidFill>
                  <a:schemeClr val="tx1"/>
                </a:solidFill>
              </a:rPr>
              <a:t> to the client. If it saves time you can give a precise description of the changes needed instead of writing the detailed Java code. </a:t>
            </a:r>
            <a:endParaRPr lang="en-US" sz="1800" i="1" dirty="0">
              <a:solidFill>
                <a:schemeClr val="tx1"/>
              </a:solidFill>
              <a:cs typeface="Courier New" pitchFamily="49" charset="0"/>
            </a:endParaRPr>
          </a:p>
          <a:p>
            <a:pPr marL="0" indent="0">
              <a:lnSpc>
                <a:spcPct val="100000"/>
              </a:lnSpc>
              <a:buNone/>
            </a:pPr>
            <a:endParaRPr lang="en-US" sz="1800" dirty="0" smtClean="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public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getCoeffs</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int</a:t>
            </a: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copyA</a:t>
            </a:r>
            <a:r>
              <a:rPr lang="en-US" sz="1800" dirty="0" smtClean="0">
                <a:solidFill>
                  <a:srgbClr val="C00000"/>
                </a:solidFill>
                <a:latin typeface="Consolas" panose="020B0609020204030204" pitchFamily="49" charset="0"/>
                <a:cs typeface="Consolas" panose="020B0609020204030204" pitchFamily="49" charset="0"/>
              </a:rPr>
              <a:t> = new </a:t>
            </a:r>
            <a:r>
              <a:rPr lang="en-US" sz="1800" dirty="0" err="1" smtClean="0">
                <a:solidFill>
                  <a:srgbClr val="C00000"/>
                </a:solidFill>
                <a:latin typeface="Consolas" panose="020B0609020204030204" pitchFamily="49" charset="0"/>
                <a:cs typeface="Consolas" panose="020B0609020204030204" pitchFamily="49" charset="0"/>
              </a:rPr>
              <a:t>int</a:t>
            </a:r>
            <a:r>
              <a:rPr lang="en-US" sz="1800" dirty="0" smtClean="0">
                <a:solidFill>
                  <a:srgbClr val="C00000"/>
                </a:solidFill>
                <a:latin typeface="Consolas" panose="020B0609020204030204" pitchFamily="49" charset="0"/>
                <a:cs typeface="Consolas" panose="020B0609020204030204" pitchFamily="49" charset="0"/>
              </a:rPr>
              <a:t>[</a:t>
            </a:r>
            <a:r>
              <a:rPr lang="en-US" sz="1800" dirty="0" err="1" smtClean="0">
                <a:solidFill>
                  <a:srgbClr val="C00000"/>
                </a:solidFill>
                <a:latin typeface="Consolas" panose="020B0609020204030204" pitchFamily="49" charset="0"/>
                <a:cs typeface="Consolas" panose="020B0609020204030204" pitchFamily="49" charset="0"/>
              </a:rPr>
              <a:t>a.length</a:t>
            </a:r>
            <a:r>
              <a:rPr lang="en-US" sz="1800" dirty="0" smtClean="0">
                <a:solidFill>
                  <a:srgbClr val="C00000"/>
                </a:solidFill>
                <a:latin typeface="Consolas" panose="020B0609020204030204" pitchFamily="49" charset="0"/>
                <a:cs typeface="Consolas" panose="020B0609020204030204" pitchFamily="49" charset="0"/>
              </a:rPr>
              <a:t>];</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for (</a:t>
            </a:r>
            <a:r>
              <a:rPr lang="en-US" sz="1800" dirty="0" err="1" smtClean="0">
                <a:solidFill>
                  <a:srgbClr val="C00000"/>
                </a:solidFill>
                <a:latin typeface="Consolas" panose="020B0609020204030204" pitchFamily="49" charset="0"/>
                <a:cs typeface="Consolas" panose="020B0609020204030204" pitchFamily="49" charset="0"/>
              </a:rPr>
              <a:t>int</a:t>
            </a: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 = 0; </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a:solidFill>
                  <a:srgbClr val="C00000"/>
                </a:solidFill>
                <a:latin typeface="Consolas" panose="020B0609020204030204" pitchFamily="49" charset="0"/>
                <a:cs typeface="Consolas" panose="020B0609020204030204" pitchFamily="49" charset="0"/>
              </a:rPr>
              <a:t> </a:t>
            </a:r>
            <a:r>
              <a:rPr lang="en-US" sz="1800" dirty="0" smtClean="0">
                <a:solidFill>
                  <a:srgbClr val="C00000"/>
                </a:solidFill>
                <a:latin typeface="Consolas" panose="020B0609020204030204" pitchFamily="49" charset="0"/>
                <a:cs typeface="Consolas" panose="020B0609020204030204" pitchFamily="49" charset="0"/>
              </a:rPr>
              <a:t>&lt; </a:t>
            </a:r>
            <a:r>
              <a:rPr lang="en-US" sz="1800" dirty="0" err="1" smtClean="0">
                <a:solidFill>
                  <a:srgbClr val="C00000"/>
                </a:solidFill>
                <a:latin typeface="Consolas" panose="020B0609020204030204" pitchFamily="49" charset="0"/>
                <a:cs typeface="Consolas" panose="020B0609020204030204" pitchFamily="49" charset="0"/>
              </a:rPr>
              <a:t>copyA.length</a:t>
            </a: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 {</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copyA</a:t>
            </a:r>
            <a:r>
              <a:rPr lang="en-US" sz="1800" dirty="0" smtClean="0">
                <a:solidFill>
                  <a:srgbClr val="C00000"/>
                </a:solidFill>
                <a:latin typeface="Consolas" panose="020B0609020204030204" pitchFamily="49" charset="0"/>
                <a:cs typeface="Consolas" panose="020B0609020204030204" pitchFamily="49" charset="0"/>
              </a:rPr>
              <a:t>[</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 = a[</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return </a:t>
            </a:r>
            <a:r>
              <a:rPr lang="en-US" sz="1800" dirty="0" err="1" smtClean="0">
                <a:solidFill>
                  <a:srgbClr val="C00000"/>
                </a:solidFill>
                <a:latin typeface="Consolas" panose="020B0609020204030204" pitchFamily="49" charset="0"/>
                <a:cs typeface="Consolas" panose="020B0609020204030204" pitchFamily="49" charset="0"/>
              </a:rPr>
              <a:t>copyA</a:t>
            </a:r>
            <a:r>
              <a:rPr lang="en-US" sz="1800" dirty="0" smtClean="0">
                <a:solidFill>
                  <a:srgbClr val="C00000"/>
                </a:solidFill>
                <a:latin typeface="Consolas" panose="020B0609020204030204" pitchFamily="49" charset="0"/>
                <a:cs typeface="Consolas" panose="020B0609020204030204" pitchFamily="49" charset="0"/>
              </a:rPr>
              <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0858962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invariants</a:t>
            </a:r>
            <a:endParaRPr lang="en-US" dirty="0"/>
          </a:p>
        </p:txBody>
      </p:sp>
      <p:sp>
        <p:nvSpPr>
          <p:cNvPr id="3" name="Content Placeholder 2"/>
          <p:cNvSpPr>
            <a:spLocks noGrp="1"/>
          </p:cNvSpPr>
          <p:nvPr>
            <p:ph idx="1"/>
          </p:nvPr>
        </p:nvSpPr>
        <p:spPr>
          <a:xfrm>
            <a:off x="657223" y="1981200"/>
            <a:ext cx="10772775" cy="4267201"/>
          </a:xfrm>
        </p:spPr>
        <p:txBody>
          <a:bodyPr>
            <a:noAutofit/>
          </a:bodyPr>
          <a:lstStyle/>
          <a:p>
            <a:pPr marL="0" indent="0">
              <a:lnSpc>
                <a:spcPct val="100000"/>
              </a:lnSpc>
              <a:buNone/>
            </a:pPr>
            <a:r>
              <a:rPr lang="en-US" sz="1800" i="1" dirty="0">
                <a:solidFill>
                  <a:schemeClr val="tx1"/>
                </a:solidFill>
              </a:rPr>
              <a:t>If there is a representation exposure problem, give a new or repaired implementation of </a:t>
            </a:r>
            <a:r>
              <a:rPr lang="en-US" sz="1800" dirty="0" err="1" smtClean="0">
                <a:solidFill>
                  <a:schemeClr val="tx1"/>
                </a:solidFill>
                <a:latin typeface="Consolas" panose="020B0609020204030204" pitchFamily="49" charset="0"/>
                <a:cs typeface="Consolas" panose="020B0609020204030204" pitchFamily="49" charset="0"/>
              </a:rPr>
              <a:t>getCoeffs</a:t>
            </a:r>
            <a:r>
              <a:rPr lang="en-US" sz="1800" i="1" dirty="0" smtClean="0">
                <a:solidFill>
                  <a:schemeClr val="tx1"/>
                </a:solidFill>
              </a:rPr>
              <a:t> </a:t>
            </a:r>
            <a:r>
              <a:rPr lang="en-US" sz="1800" i="1" dirty="0">
                <a:solidFill>
                  <a:schemeClr val="tx1"/>
                </a:solidFill>
              </a:rPr>
              <a:t>that fixes the problem but still returns the coefficients of the </a:t>
            </a:r>
            <a:r>
              <a:rPr lang="en-US" sz="1800" dirty="0" err="1">
                <a:solidFill>
                  <a:schemeClr val="tx1"/>
                </a:solidFill>
                <a:latin typeface="Consolas" panose="020B0609020204030204" pitchFamily="49" charset="0"/>
                <a:cs typeface="Consolas" panose="020B0609020204030204" pitchFamily="49" charset="0"/>
              </a:rPr>
              <a:t>IntPoly</a:t>
            </a:r>
            <a:r>
              <a:rPr lang="en-US" sz="1800" i="1" dirty="0">
                <a:solidFill>
                  <a:schemeClr val="tx1"/>
                </a:solidFill>
              </a:rPr>
              <a:t> to the client. If it saves time you can give a precise description of the changes needed instead of writing the detailed Java code. </a:t>
            </a:r>
            <a:endParaRPr lang="en-US" sz="1800" i="1" dirty="0">
              <a:solidFill>
                <a:schemeClr val="tx1"/>
              </a:solidFill>
              <a:cs typeface="Courier New" pitchFamily="49" charset="0"/>
            </a:endParaRPr>
          </a:p>
          <a:p>
            <a:pPr marL="0" indent="0">
              <a:lnSpc>
                <a:spcPct val="100000"/>
              </a:lnSpc>
              <a:buNone/>
            </a:pPr>
            <a:endParaRPr lang="en-US" sz="1800" dirty="0" smtClean="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public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getCoeffs</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int</a:t>
            </a: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copyA</a:t>
            </a:r>
            <a:r>
              <a:rPr lang="en-US" sz="1800" dirty="0" smtClean="0">
                <a:solidFill>
                  <a:srgbClr val="C00000"/>
                </a:solidFill>
                <a:latin typeface="Consolas" panose="020B0609020204030204" pitchFamily="49" charset="0"/>
                <a:cs typeface="Consolas" panose="020B0609020204030204" pitchFamily="49" charset="0"/>
              </a:rPr>
              <a:t> = new </a:t>
            </a:r>
            <a:r>
              <a:rPr lang="en-US" sz="1800" dirty="0" err="1" smtClean="0">
                <a:solidFill>
                  <a:srgbClr val="C00000"/>
                </a:solidFill>
                <a:latin typeface="Consolas" panose="020B0609020204030204" pitchFamily="49" charset="0"/>
                <a:cs typeface="Consolas" panose="020B0609020204030204" pitchFamily="49" charset="0"/>
              </a:rPr>
              <a:t>int</a:t>
            </a:r>
            <a:r>
              <a:rPr lang="en-US" sz="1800" dirty="0" smtClean="0">
                <a:solidFill>
                  <a:srgbClr val="C00000"/>
                </a:solidFill>
                <a:latin typeface="Consolas" panose="020B0609020204030204" pitchFamily="49" charset="0"/>
                <a:cs typeface="Consolas" panose="020B0609020204030204" pitchFamily="49" charset="0"/>
              </a:rPr>
              <a:t>[</a:t>
            </a:r>
            <a:r>
              <a:rPr lang="en-US" sz="1800" dirty="0" err="1" smtClean="0">
                <a:solidFill>
                  <a:srgbClr val="C00000"/>
                </a:solidFill>
                <a:latin typeface="Consolas" panose="020B0609020204030204" pitchFamily="49" charset="0"/>
                <a:cs typeface="Consolas" panose="020B0609020204030204" pitchFamily="49" charset="0"/>
              </a:rPr>
              <a:t>a.length</a:t>
            </a:r>
            <a:r>
              <a:rPr lang="en-US" sz="1800" dirty="0" smtClean="0">
                <a:solidFill>
                  <a:srgbClr val="C00000"/>
                </a:solidFill>
                <a:latin typeface="Consolas" panose="020B0609020204030204" pitchFamily="49" charset="0"/>
                <a:cs typeface="Consolas" panose="020B0609020204030204" pitchFamily="49" charset="0"/>
              </a:rPr>
              <a:t>];</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for (</a:t>
            </a:r>
            <a:r>
              <a:rPr lang="en-US" sz="1800" dirty="0" err="1" smtClean="0">
                <a:solidFill>
                  <a:srgbClr val="C00000"/>
                </a:solidFill>
                <a:latin typeface="Consolas" panose="020B0609020204030204" pitchFamily="49" charset="0"/>
                <a:cs typeface="Consolas" panose="020B0609020204030204" pitchFamily="49" charset="0"/>
              </a:rPr>
              <a:t>int</a:t>
            </a: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 = 0; </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a:solidFill>
                  <a:srgbClr val="C00000"/>
                </a:solidFill>
                <a:latin typeface="Consolas" panose="020B0609020204030204" pitchFamily="49" charset="0"/>
                <a:cs typeface="Consolas" panose="020B0609020204030204" pitchFamily="49" charset="0"/>
              </a:rPr>
              <a:t> </a:t>
            </a:r>
            <a:r>
              <a:rPr lang="en-US" sz="1800" dirty="0" smtClean="0">
                <a:solidFill>
                  <a:srgbClr val="C00000"/>
                </a:solidFill>
                <a:latin typeface="Consolas" panose="020B0609020204030204" pitchFamily="49" charset="0"/>
                <a:cs typeface="Consolas" panose="020B0609020204030204" pitchFamily="49" charset="0"/>
              </a:rPr>
              <a:t>&lt; </a:t>
            </a:r>
            <a:r>
              <a:rPr lang="en-US" sz="1800" dirty="0" err="1" smtClean="0">
                <a:solidFill>
                  <a:srgbClr val="C00000"/>
                </a:solidFill>
                <a:latin typeface="Consolas" panose="020B0609020204030204" pitchFamily="49" charset="0"/>
                <a:cs typeface="Consolas" panose="020B0609020204030204" pitchFamily="49" charset="0"/>
              </a:rPr>
              <a:t>copyA.length</a:t>
            </a: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 {</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copyA</a:t>
            </a:r>
            <a:r>
              <a:rPr lang="en-US" sz="1800" dirty="0" smtClean="0">
                <a:solidFill>
                  <a:srgbClr val="C00000"/>
                </a:solidFill>
                <a:latin typeface="Consolas" panose="020B0609020204030204" pitchFamily="49" charset="0"/>
                <a:cs typeface="Consolas" panose="020B0609020204030204" pitchFamily="49" charset="0"/>
              </a:rPr>
              <a:t>[</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 = a[</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return </a:t>
            </a:r>
            <a:r>
              <a:rPr lang="en-US" sz="1800" dirty="0" err="1" smtClean="0">
                <a:solidFill>
                  <a:srgbClr val="C00000"/>
                </a:solidFill>
                <a:latin typeface="Consolas" panose="020B0609020204030204" pitchFamily="49" charset="0"/>
                <a:cs typeface="Consolas" panose="020B0609020204030204" pitchFamily="49" charset="0"/>
              </a:rPr>
              <a:t>copyA</a:t>
            </a:r>
            <a:r>
              <a:rPr lang="en-US" sz="1800" dirty="0" smtClean="0">
                <a:solidFill>
                  <a:srgbClr val="C00000"/>
                </a:solidFill>
                <a:latin typeface="Consolas" panose="020B0609020204030204" pitchFamily="49" charset="0"/>
                <a:cs typeface="Consolas" panose="020B0609020204030204" pitchFamily="49" charset="0"/>
              </a:rPr>
              <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
        <p:nvSpPr>
          <p:cNvPr id="4" name="Rectangle 3"/>
          <p:cNvSpPr/>
          <p:nvPr/>
        </p:nvSpPr>
        <p:spPr>
          <a:xfrm>
            <a:off x="3276600" y="5029200"/>
            <a:ext cx="6096000" cy="707886"/>
          </a:xfrm>
          <a:prstGeom prst="rect">
            <a:avLst/>
          </a:prstGeom>
        </p:spPr>
        <p:txBody>
          <a:bodyPr>
            <a:spAutoFit/>
          </a:bodyPr>
          <a:lstStyle/>
          <a:p>
            <a:pPr marL="457200" indent="-457200">
              <a:buFont typeface="+mj-lt"/>
              <a:buAutoNum type="arabicPeriod"/>
            </a:pPr>
            <a:r>
              <a:rPr lang="en-US" sz="2000" b="1" dirty="0" smtClean="0">
                <a:solidFill>
                  <a:srgbClr val="0070C0"/>
                </a:solidFill>
              </a:rPr>
              <a:t>Make a copy</a:t>
            </a:r>
          </a:p>
          <a:p>
            <a:pPr marL="457200" indent="-457200">
              <a:buFont typeface="+mj-lt"/>
              <a:buAutoNum type="arabicPeriod"/>
            </a:pPr>
            <a:r>
              <a:rPr lang="en-US" sz="2000" b="1" dirty="0" smtClean="0">
                <a:solidFill>
                  <a:srgbClr val="0070C0"/>
                </a:solidFill>
              </a:rPr>
              <a:t>Return the copy</a:t>
            </a:r>
            <a:endParaRPr lang="en-US" sz="2000" dirty="0">
              <a:solidFill>
                <a:srgbClr val="0070C0"/>
              </a:solidFill>
            </a:endParaRPr>
          </a:p>
        </p:txBody>
      </p:sp>
    </p:spTree>
    <p:extLst>
      <p:ext uri="{BB962C8B-B14F-4D97-AF65-F5344CB8AC3E}">
        <p14:creationId xmlns:p14="http://schemas.microsoft.com/office/powerpoint/2010/main" val="20559607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code 2</a:t>
            </a:r>
            <a:endParaRPr lang="en-US" dirty="0"/>
          </a:p>
        </p:txBody>
      </p:sp>
      <p:sp>
        <p:nvSpPr>
          <p:cNvPr id="3" name="Content Placeholder 2"/>
          <p:cNvSpPr>
            <a:spLocks noGrp="1"/>
          </p:cNvSpPr>
          <p:nvPr>
            <p:ph idx="1"/>
          </p:nvPr>
        </p:nvSpPr>
        <p:spPr>
          <a:xfrm>
            <a:off x="657223" y="1981201"/>
            <a:ext cx="10772775" cy="3809999"/>
          </a:xfrm>
        </p:spPr>
        <p:txBody>
          <a:bodyPr>
            <a:normAutofit/>
          </a:bodyPr>
          <a:lstStyle/>
          <a:p>
            <a:pPr marL="0" indent="0">
              <a:lnSpc>
                <a:spcPct val="100000"/>
              </a:lnSpc>
              <a:buNone/>
            </a:pPr>
            <a:r>
              <a:rPr lang="en-US" sz="2000" i="1" dirty="0">
                <a:solidFill>
                  <a:schemeClr val="tx1"/>
                </a:solidFill>
              </a:rPr>
              <a:t>We would like to add a method to this class that evaluates the </a:t>
            </a:r>
            <a:r>
              <a:rPr lang="en-US" sz="2000" dirty="0" err="1">
                <a:solidFill>
                  <a:schemeClr val="tx1"/>
                </a:solidFill>
                <a:latin typeface="Consolas" panose="020B0609020204030204" pitchFamily="49" charset="0"/>
                <a:cs typeface="Consolas" panose="020B0609020204030204" pitchFamily="49" charset="0"/>
              </a:rPr>
              <a:t>IntPoly</a:t>
            </a:r>
            <a:r>
              <a:rPr lang="en-US" sz="2000" i="1" dirty="0">
                <a:solidFill>
                  <a:schemeClr val="tx1"/>
                </a:solidFill>
              </a:rPr>
              <a:t> at a particular value x. In other words, given a value x, the method </a:t>
            </a:r>
            <a:r>
              <a:rPr lang="en-US" sz="2000" dirty="0" err="1">
                <a:solidFill>
                  <a:schemeClr val="tx1"/>
                </a:solidFill>
                <a:latin typeface="Consolas" panose="020B0609020204030204" pitchFamily="49" charset="0"/>
                <a:cs typeface="Consolas" panose="020B0609020204030204" pitchFamily="49" charset="0"/>
              </a:rPr>
              <a:t>valueAt</a:t>
            </a:r>
            <a:r>
              <a:rPr lang="en-US" sz="2000" dirty="0">
                <a:solidFill>
                  <a:schemeClr val="tx1"/>
                </a:solidFill>
                <a:latin typeface="Consolas" panose="020B0609020204030204" pitchFamily="49" charset="0"/>
                <a:cs typeface="Consolas" panose="020B0609020204030204" pitchFamily="49" charset="0"/>
              </a:rPr>
              <a:t>(x)</a:t>
            </a:r>
            <a:r>
              <a:rPr lang="en-US" sz="2000" i="1" dirty="0">
                <a:solidFill>
                  <a:schemeClr val="tx1"/>
                </a:solidFill>
              </a:rPr>
              <a:t> should return a</a:t>
            </a:r>
            <a:r>
              <a:rPr lang="en-US" sz="2000" i="1" baseline="-25000" dirty="0">
                <a:solidFill>
                  <a:schemeClr val="tx1"/>
                </a:solidFill>
              </a:rPr>
              <a:t>0</a:t>
            </a:r>
            <a:r>
              <a:rPr lang="en-US" sz="2000" i="1" dirty="0">
                <a:solidFill>
                  <a:schemeClr val="tx1"/>
                </a:solidFill>
              </a:rPr>
              <a:t> + a</a:t>
            </a:r>
            <a:r>
              <a:rPr lang="en-US" sz="2000" i="1" baseline="-25000" dirty="0">
                <a:solidFill>
                  <a:schemeClr val="tx1"/>
                </a:solidFill>
              </a:rPr>
              <a:t>1</a:t>
            </a:r>
            <a:r>
              <a:rPr lang="en-US" sz="2000" i="1" dirty="0">
                <a:solidFill>
                  <a:schemeClr val="tx1"/>
                </a:solidFill>
              </a:rPr>
              <a:t>x + a</a:t>
            </a:r>
            <a:r>
              <a:rPr lang="en-US" sz="2000" i="1" baseline="-25000" dirty="0">
                <a:solidFill>
                  <a:schemeClr val="tx1"/>
                </a:solidFill>
              </a:rPr>
              <a:t>2</a:t>
            </a:r>
            <a:r>
              <a:rPr lang="en-US" sz="2000" i="1" dirty="0">
                <a:solidFill>
                  <a:schemeClr val="tx1"/>
                </a:solidFill>
              </a:rPr>
              <a:t>x</a:t>
            </a:r>
            <a:r>
              <a:rPr lang="en-US" sz="2000" i="1" baseline="30000" dirty="0">
                <a:solidFill>
                  <a:schemeClr val="tx1"/>
                </a:solidFill>
              </a:rPr>
              <a:t>2</a:t>
            </a:r>
            <a:r>
              <a:rPr lang="en-US" sz="2000" i="1" dirty="0">
                <a:solidFill>
                  <a:schemeClr val="tx1"/>
                </a:solidFill>
              </a:rPr>
              <a:t> + ... + </a:t>
            </a:r>
            <a:r>
              <a:rPr lang="en-US" sz="2000" i="1" dirty="0" err="1">
                <a:solidFill>
                  <a:schemeClr val="tx1"/>
                </a:solidFill>
              </a:rPr>
              <a:t>a</a:t>
            </a:r>
            <a:r>
              <a:rPr lang="en-US" sz="2000" i="1" baseline="-25000" dirty="0" err="1">
                <a:solidFill>
                  <a:schemeClr val="tx1"/>
                </a:solidFill>
              </a:rPr>
              <a:t>n</a:t>
            </a:r>
            <a:r>
              <a:rPr lang="en-US" sz="2000" i="1" dirty="0" err="1">
                <a:solidFill>
                  <a:schemeClr val="tx1"/>
                </a:solidFill>
              </a:rPr>
              <a:t>x</a:t>
            </a:r>
            <a:r>
              <a:rPr lang="en-US" sz="2000" i="1" baseline="30000" dirty="0" err="1">
                <a:solidFill>
                  <a:schemeClr val="tx1"/>
                </a:solidFill>
              </a:rPr>
              <a:t>n</a:t>
            </a:r>
            <a:r>
              <a:rPr lang="en-US" sz="2000" i="1" dirty="0">
                <a:solidFill>
                  <a:schemeClr val="tx1"/>
                </a:solidFill>
              </a:rPr>
              <a:t>, where a</a:t>
            </a:r>
            <a:r>
              <a:rPr lang="en-US" sz="2000" i="1" baseline="-25000" dirty="0">
                <a:solidFill>
                  <a:schemeClr val="tx1"/>
                </a:solidFill>
              </a:rPr>
              <a:t>0</a:t>
            </a:r>
            <a:r>
              <a:rPr lang="en-US" sz="2000" i="1" dirty="0">
                <a:solidFill>
                  <a:schemeClr val="tx1"/>
                </a:solidFill>
              </a:rPr>
              <a:t> through an are the coefficients of this </a:t>
            </a:r>
            <a:r>
              <a:rPr lang="en-US" sz="2000" dirty="0" err="1">
                <a:solidFill>
                  <a:schemeClr val="tx1"/>
                </a:solidFill>
                <a:latin typeface="Consolas" panose="020B0609020204030204" pitchFamily="49" charset="0"/>
                <a:cs typeface="Consolas" panose="020B0609020204030204" pitchFamily="49" charset="0"/>
              </a:rPr>
              <a:t>IntPoly</a:t>
            </a:r>
            <a:r>
              <a:rPr lang="en-US" sz="2000" i="1" dirty="0">
                <a:solidFill>
                  <a:schemeClr val="tx1"/>
                </a:solidFill>
              </a:rPr>
              <a:t>. </a:t>
            </a:r>
          </a:p>
          <a:p>
            <a:pPr marL="0" indent="0">
              <a:lnSpc>
                <a:spcPct val="100000"/>
              </a:lnSpc>
              <a:buNone/>
            </a:pPr>
            <a:r>
              <a:rPr lang="en-US" sz="2000" i="1" dirty="0">
                <a:solidFill>
                  <a:schemeClr val="tx1"/>
                </a:solidFill>
              </a:rPr>
              <a:t>For this problem, develop an implementation of this method and prove that your implementation is correct</a:t>
            </a:r>
            <a:r>
              <a:rPr lang="en-US" sz="2000" i="1" dirty="0" smtClean="0">
                <a:solidFill>
                  <a:schemeClr val="tx1"/>
                </a:solidFill>
              </a:rPr>
              <a:t>.</a:t>
            </a:r>
          </a:p>
          <a:p>
            <a:pPr marL="0" indent="0">
              <a:lnSpc>
                <a:spcPct val="100000"/>
              </a:lnSpc>
              <a:buNone/>
            </a:pPr>
            <a:endParaRPr lang="en-US" sz="2000" i="1" dirty="0">
              <a:solidFill>
                <a:schemeClr val="tx1"/>
              </a:solidFill>
            </a:endParaRPr>
          </a:p>
          <a:p>
            <a:pPr marL="0" indent="0">
              <a:lnSpc>
                <a:spcPct val="100000"/>
              </a:lnSpc>
              <a:buNone/>
            </a:pPr>
            <a:r>
              <a:rPr lang="en-US" sz="2000" i="1" dirty="0" smtClean="0">
                <a:solidFill>
                  <a:schemeClr val="tx1"/>
                </a:solidFill>
              </a:rPr>
              <a:t>(see starter code on next slide)</a:t>
            </a:r>
            <a:endParaRPr lang="en-US" i="1" dirty="0">
              <a:solidFill>
                <a:schemeClr val="tx1"/>
              </a:solidFill>
            </a:endParaRPr>
          </a:p>
        </p:txBody>
      </p:sp>
    </p:spTree>
    <p:extLst>
      <p:ext uri="{BB962C8B-B14F-4D97-AF65-F5344CB8AC3E}">
        <p14:creationId xmlns:p14="http://schemas.microsoft.com/office/powerpoint/2010/main" val="24677720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smtClean="0">
                <a:solidFill>
                  <a:schemeClr val="tx1"/>
                </a:solidFill>
                <a:latin typeface="Consolas" panose="020B0609020204030204" pitchFamily="49" charset="0"/>
                <a:cs typeface="Consolas" panose="020B0609020204030204" pitchFamily="49" charset="0"/>
              </a:rPr>
              <a:t>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k = </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n = a.length-1; // degree of this, n &gt;=</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while </a:t>
            </a:r>
            <a:r>
              <a:rPr lang="en-US" sz="1600" dirty="0">
                <a:solidFill>
                  <a:schemeClr val="tx1"/>
                </a:solidFill>
                <a:latin typeface="Consolas" panose="020B0609020204030204" pitchFamily="49" charset="0"/>
                <a:cs typeface="Consolas" panose="020B0609020204030204" pitchFamily="49" charset="0"/>
              </a:rPr>
              <a:t>(k != n)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k </a:t>
            </a:r>
            <a:r>
              <a:rPr lang="en-US" sz="1600" dirty="0">
                <a:solidFill>
                  <a:schemeClr val="tx1"/>
                </a:solidFill>
                <a:latin typeface="Consolas" panose="020B0609020204030204" pitchFamily="49" charset="0"/>
                <a:cs typeface="Consolas" panose="020B0609020204030204" pitchFamily="49" charset="0"/>
              </a:rPr>
              <a:t>= k </a:t>
            </a:r>
            <a:r>
              <a:rPr lang="en-US" sz="1600" dirty="0" smtClean="0">
                <a:solidFill>
                  <a:schemeClr val="tx1"/>
                </a:solidFill>
                <a:latin typeface="Consolas" panose="020B0609020204030204" pitchFamily="49" charset="0"/>
                <a:cs typeface="Consolas" panose="020B0609020204030204" pitchFamily="49" charset="0"/>
              </a:rPr>
              <a:t>+ 1;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597333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smtClean="0">
                <a:solidFill>
                  <a:schemeClr val="tx1"/>
                </a:solidFill>
                <a:latin typeface="Consolas" panose="020B0609020204030204" pitchFamily="49" charset="0"/>
                <a:cs typeface="Consolas" panose="020B0609020204030204" pitchFamily="49" charset="0"/>
              </a:rPr>
              <a:t>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k = </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n = a.length-1; // degree of this, n &gt;=</a:t>
            </a:r>
            <a:r>
              <a:rPr lang="en-US" sz="1600" dirty="0" smtClean="0">
                <a:solidFill>
                  <a:schemeClr val="tx1"/>
                </a:solidFill>
                <a:latin typeface="Consolas" panose="020B0609020204030204" pitchFamily="49" charset="0"/>
                <a:cs typeface="Consolas" panose="020B0609020204030204" pitchFamily="49" charset="0"/>
              </a:rPr>
              <a:t>0</a:t>
            </a:r>
            <a:r>
              <a:rPr lang="en-US" sz="1600" dirty="0">
                <a:solidFill>
                  <a:schemeClr val="tx1"/>
                </a:solidFill>
                <a:latin typeface="Consolas" panose="020B0609020204030204" pitchFamily="49" charset="0"/>
                <a:cs typeface="Consolas" panose="020B0609020204030204" pitchFamily="49" charset="0"/>
              </a:rPr>
              <a:t/>
            </a:r>
            <a:br>
              <a:rPr lang="en-US" sz="1600" dirty="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b="1" dirty="0" smtClean="0">
                <a:solidFill>
                  <a:srgbClr val="FF0000"/>
                </a:solidFill>
                <a:latin typeface="Consolas" panose="020B0609020204030204" pitchFamily="49" charset="0"/>
                <a:cs typeface="Consolas" panose="020B0609020204030204" pitchFamily="49" charset="0"/>
              </a:rPr>
              <a:t>{</a:t>
            </a:r>
            <a:r>
              <a:rPr lang="en-US" sz="1600" b="1" dirty="0" err="1" smtClean="0">
                <a:solidFill>
                  <a:srgbClr val="FF0000"/>
                </a:solidFill>
                <a:latin typeface="Consolas" panose="020B0609020204030204" pitchFamily="49" charset="0"/>
                <a:cs typeface="Consolas" panose="020B0609020204030204" pitchFamily="49" charset="0"/>
              </a:rPr>
              <a:t>inv</a:t>
            </a:r>
            <a:r>
              <a:rPr lang="en-US" sz="1600" b="1" dirty="0">
                <a:solidFill>
                  <a:srgbClr val="FF0000"/>
                </a:solidFill>
                <a:latin typeface="Consolas" panose="020B0609020204030204" pitchFamily="49" charset="0"/>
                <a:cs typeface="Consolas" panose="020B0609020204030204" pitchFamily="49" charset="0"/>
              </a:rPr>
              <a:t>: </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a:solidFill>
                  <a:srgbClr val="FF0000"/>
                </a:solidFill>
                <a:latin typeface="Consolas" panose="020B0609020204030204" pitchFamily="49" charset="0"/>
                <a:cs typeface="Consolas" panose="020B0609020204030204" pitchFamily="49" charset="0"/>
              </a:rPr>
              <a:t> = </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a:solidFill>
                  <a:srgbClr val="FF0000"/>
                </a:solidFill>
                <a:latin typeface="Consolas" panose="020B0609020204030204" pitchFamily="49" charset="0"/>
                <a:cs typeface="Consolas" panose="020B0609020204030204" pitchFamily="49" charset="0"/>
              </a:rPr>
              <a:t> &amp;&amp; </a:t>
            </a:r>
            <a:r>
              <a:rPr lang="en-US" sz="1600" b="1" dirty="0" err="1">
                <a:solidFill>
                  <a:srgbClr val="FF0000"/>
                </a:solidFill>
                <a:latin typeface="Consolas" panose="020B0609020204030204" pitchFamily="49" charset="0"/>
                <a:cs typeface="Consolas" panose="020B0609020204030204" pitchFamily="49" charset="0"/>
              </a:rPr>
              <a:t>val</a:t>
            </a:r>
            <a:r>
              <a:rPr lang="en-US" sz="1600" b="1" dirty="0">
                <a:solidFill>
                  <a:srgbClr val="FF0000"/>
                </a:solidFill>
                <a:latin typeface="Consolas" panose="020B0609020204030204" pitchFamily="49" charset="0"/>
                <a:cs typeface="Consolas" panose="020B0609020204030204" pitchFamily="49" charset="0"/>
              </a:rPr>
              <a:t> = a[0] + a[1]*x + </a:t>
            </a:r>
            <a:r>
              <a:rPr lang="en-US" sz="1600" b="1" dirty="0" smtClean="0">
                <a:solidFill>
                  <a:srgbClr val="FF0000"/>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 a[k]*</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while </a:t>
            </a:r>
            <a:r>
              <a:rPr lang="en-US" sz="1600" dirty="0">
                <a:solidFill>
                  <a:schemeClr val="tx1"/>
                </a:solidFill>
                <a:latin typeface="Consolas" panose="020B0609020204030204" pitchFamily="49" charset="0"/>
                <a:cs typeface="Consolas" panose="020B0609020204030204" pitchFamily="49" charset="0"/>
              </a:rPr>
              <a:t>(k != n)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k </a:t>
            </a:r>
            <a:r>
              <a:rPr lang="en-US" sz="1600" dirty="0">
                <a:solidFill>
                  <a:schemeClr val="tx1"/>
                </a:solidFill>
                <a:latin typeface="Consolas" panose="020B0609020204030204" pitchFamily="49" charset="0"/>
                <a:cs typeface="Consolas" panose="020B0609020204030204" pitchFamily="49" charset="0"/>
              </a:rPr>
              <a:t>= k </a:t>
            </a:r>
            <a:r>
              <a:rPr lang="en-US" sz="1600" dirty="0" smtClean="0">
                <a:solidFill>
                  <a:schemeClr val="tx1"/>
                </a:solidFill>
                <a:latin typeface="Consolas" panose="020B0609020204030204" pitchFamily="49" charset="0"/>
                <a:cs typeface="Consolas" panose="020B0609020204030204" pitchFamily="49" charset="0"/>
              </a:rPr>
              <a:t>+ 1;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6098808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smtClean="0">
                <a:solidFill>
                  <a:schemeClr val="tx1"/>
                </a:solidFill>
                <a:latin typeface="Consolas" panose="020B0609020204030204" pitchFamily="49" charset="0"/>
                <a:cs typeface="Consolas" panose="020B0609020204030204" pitchFamily="49" charset="0"/>
              </a:rPr>
              <a:t>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k = </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n = a.length-1; // degree of this, n &gt;=</a:t>
            </a:r>
            <a:r>
              <a:rPr lang="en-US" sz="1600" dirty="0" smtClean="0">
                <a:solidFill>
                  <a:schemeClr val="tx1"/>
                </a:solidFill>
                <a:latin typeface="Consolas" panose="020B0609020204030204" pitchFamily="49" charset="0"/>
                <a:cs typeface="Consolas" panose="020B0609020204030204" pitchFamily="49" charset="0"/>
              </a:rPr>
              <a:t>0</a:t>
            </a:r>
            <a:r>
              <a:rPr lang="en-US" sz="1600" dirty="0">
                <a:solidFill>
                  <a:schemeClr val="tx1"/>
                </a:solidFill>
                <a:latin typeface="Consolas" panose="020B0609020204030204" pitchFamily="49" charset="0"/>
                <a:cs typeface="Consolas" panose="020B0609020204030204" pitchFamily="49" charset="0"/>
              </a:rPr>
              <a:t/>
            </a:r>
            <a:br>
              <a:rPr lang="en-US" sz="1600" dirty="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smtClean="0">
                <a:solidFill>
                  <a:srgbClr val="FF0000"/>
                </a:solidFill>
                <a:latin typeface="Consolas" panose="020B0609020204030204" pitchFamily="49" charset="0"/>
                <a:cs typeface="Consolas" panose="020B0609020204030204" pitchFamily="49" charset="0"/>
              </a:rPr>
              <a:t>{</a:t>
            </a:r>
            <a:r>
              <a:rPr lang="en-US" sz="1600" dirty="0" err="1" smtClean="0">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while </a:t>
            </a:r>
            <a:r>
              <a:rPr lang="en-US" sz="1600" dirty="0">
                <a:solidFill>
                  <a:schemeClr val="tx1"/>
                </a:solidFill>
                <a:latin typeface="Consolas" panose="020B0609020204030204" pitchFamily="49" charset="0"/>
                <a:cs typeface="Consolas" panose="020B0609020204030204" pitchFamily="49" charset="0"/>
              </a:rPr>
              <a:t>(k != n)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a:t>
            </a:r>
            <a:r>
              <a:rPr lang="en-US" sz="1600" b="1" dirty="0" err="1">
                <a:solidFill>
                  <a:srgbClr val="FF0000"/>
                </a:solidFill>
                <a:latin typeface="Consolas" panose="020B0609020204030204" pitchFamily="49" charset="0"/>
                <a:cs typeface="Consolas" panose="020B0609020204030204" pitchFamily="49" charset="0"/>
              </a:rPr>
              <a:t>inv</a:t>
            </a:r>
            <a:r>
              <a:rPr lang="en-US" sz="1600" b="1" dirty="0">
                <a:solidFill>
                  <a:srgbClr val="FF0000"/>
                </a:solidFill>
                <a:latin typeface="Consolas" panose="020B0609020204030204" pitchFamily="49" charset="0"/>
                <a:cs typeface="Consolas" panose="020B0609020204030204" pitchFamily="49" charset="0"/>
              </a:rPr>
              <a:t> &amp;&amp; k != n</a:t>
            </a:r>
            <a:r>
              <a:rPr lang="en-US" sz="1600" b="1"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k </a:t>
            </a:r>
            <a:r>
              <a:rPr lang="en-US" sz="1600" dirty="0">
                <a:solidFill>
                  <a:schemeClr val="tx1"/>
                </a:solidFill>
                <a:latin typeface="Consolas" panose="020B0609020204030204" pitchFamily="49" charset="0"/>
                <a:cs typeface="Consolas" panose="020B0609020204030204" pitchFamily="49" charset="0"/>
              </a:rPr>
              <a:t>= k </a:t>
            </a:r>
            <a:r>
              <a:rPr lang="en-US" sz="1600" dirty="0" smtClean="0">
                <a:solidFill>
                  <a:schemeClr val="tx1"/>
                </a:solidFill>
                <a:latin typeface="Consolas" panose="020B0609020204030204" pitchFamily="49" charset="0"/>
                <a:cs typeface="Consolas" panose="020B0609020204030204" pitchFamily="49" charset="0"/>
              </a:rPr>
              <a:t>+ 1;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698544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smtClean="0">
                <a:solidFill>
                  <a:schemeClr val="tx1"/>
                </a:solidFill>
                <a:latin typeface="Consolas" panose="020B0609020204030204" pitchFamily="49" charset="0"/>
                <a:cs typeface="Consolas" panose="020B0609020204030204" pitchFamily="49" charset="0"/>
              </a:rPr>
              <a:t>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k = </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n = a.length-1; // degree of this, n &gt;=</a:t>
            </a:r>
            <a:r>
              <a:rPr lang="en-US" sz="1600" dirty="0" smtClean="0">
                <a:solidFill>
                  <a:schemeClr val="tx1"/>
                </a:solidFill>
                <a:latin typeface="Consolas" panose="020B0609020204030204" pitchFamily="49" charset="0"/>
                <a:cs typeface="Consolas" panose="020B0609020204030204" pitchFamily="49" charset="0"/>
              </a:rPr>
              <a:t>0</a:t>
            </a:r>
            <a:r>
              <a:rPr lang="en-US" sz="1600" dirty="0">
                <a:solidFill>
                  <a:schemeClr val="tx1"/>
                </a:solidFill>
                <a:latin typeface="Consolas" panose="020B0609020204030204" pitchFamily="49" charset="0"/>
                <a:cs typeface="Consolas" panose="020B0609020204030204" pitchFamily="49" charset="0"/>
              </a:rPr>
              <a:t/>
            </a:r>
            <a:br>
              <a:rPr lang="en-US" sz="1600" dirty="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smtClean="0">
                <a:solidFill>
                  <a:srgbClr val="FF0000"/>
                </a:solidFill>
                <a:latin typeface="Consolas" panose="020B0609020204030204" pitchFamily="49" charset="0"/>
                <a:cs typeface="Consolas" panose="020B0609020204030204" pitchFamily="49" charset="0"/>
              </a:rPr>
              <a:t>{</a:t>
            </a:r>
            <a:r>
              <a:rPr lang="en-US" sz="1600" dirty="0" err="1" smtClean="0">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while </a:t>
            </a:r>
            <a:r>
              <a:rPr lang="en-US" sz="1600" dirty="0">
                <a:solidFill>
                  <a:schemeClr val="tx1"/>
                </a:solidFill>
                <a:latin typeface="Consolas" panose="020B0609020204030204" pitchFamily="49" charset="0"/>
                <a:cs typeface="Consolas" panose="020B0609020204030204" pitchFamily="49" charset="0"/>
              </a:rPr>
              <a:t>(k != n)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&amp;&amp; k != n</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a:solidFill>
                  <a:srgbClr val="FF0000"/>
                </a:solidFill>
                <a:latin typeface="Consolas" panose="020B0609020204030204" pitchFamily="49" charset="0"/>
                <a:cs typeface="Consolas" panose="020B0609020204030204" pitchFamily="49" charset="0"/>
              </a:rPr>
              <a:t> = x^(k+1) &amp;&amp; </a:t>
            </a:r>
            <a:r>
              <a:rPr lang="en-US" sz="1600" b="1" dirty="0" err="1">
                <a:solidFill>
                  <a:srgbClr val="FF0000"/>
                </a:solidFill>
                <a:latin typeface="Consolas" panose="020B0609020204030204" pitchFamily="49" charset="0"/>
                <a:cs typeface="Consolas" panose="020B0609020204030204" pitchFamily="49" charset="0"/>
              </a:rPr>
              <a:t>val</a:t>
            </a:r>
            <a:r>
              <a:rPr lang="en-US" sz="1600" b="1" dirty="0">
                <a:solidFill>
                  <a:srgbClr val="FF0000"/>
                </a:solidFill>
                <a:latin typeface="Consolas" panose="020B0609020204030204" pitchFamily="49" charset="0"/>
                <a:cs typeface="Consolas" panose="020B0609020204030204" pitchFamily="49" charset="0"/>
              </a:rPr>
              <a:t> = a[0] + a[1]*x + </a:t>
            </a:r>
            <a:r>
              <a:rPr lang="en-US" sz="1600" b="1" dirty="0" smtClean="0">
                <a:solidFill>
                  <a:srgbClr val="FF0000"/>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 a[k]*</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k </a:t>
            </a:r>
            <a:r>
              <a:rPr lang="en-US" sz="1600" dirty="0">
                <a:solidFill>
                  <a:schemeClr val="tx1"/>
                </a:solidFill>
                <a:latin typeface="Consolas" panose="020B0609020204030204" pitchFamily="49" charset="0"/>
                <a:cs typeface="Consolas" panose="020B0609020204030204" pitchFamily="49" charset="0"/>
              </a:rPr>
              <a:t>= k </a:t>
            </a:r>
            <a:r>
              <a:rPr lang="en-US" sz="1600" dirty="0" smtClean="0">
                <a:solidFill>
                  <a:schemeClr val="tx1"/>
                </a:solidFill>
                <a:latin typeface="Consolas" panose="020B0609020204030204" pitchFamily="49" charset="0"/>
                <a:cs typeface="Consolas" panose="020B0609020204030204" pitchFamily="49" charset="0"/>
              </a:rPr>
              <a:t>+ 1;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20952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code 1</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a:t>
            </a:r>
            <a:r>
              <a:rPr lang="en-US" i="1" dirty="0" smtClean="0">
                <a:solidFill>
                  <a:schemeClr val="tx1"/>
                </a:solidFill>
              </a:rPr>
              <a:t>, </a:t>
            </a:r>
            <a:r>
              <a:rPr lang="en-US" i="1" dirty="0">
                <a:solidFill>
                  <a:schemeClr val="tx1"/>
                </a:solidFill>
              </a:rPr>
              <a:t>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en-US" dirty="0">
                <a:latin typeface="Consolas" panose="020B0609020204030204" pitchFamily="49" charset="0"/>
                <a:cs typeface="Consolas" panose="020B0609020204030204" pitchFamily="49" charset="0"/>
              </a:rPr>
              <a:t>{_______________}</a:t>
            </a:r>
          </a:p>
          <a:p>
            <a:r>
              <a:rPr lang="en-US" dirty="0">
                <a:latin typeface="Consolas" panose="020B0609020204030204" pitchFamily="49" charset="0"/>
                <a:cs typeface="Consolas" panose="020B0609020204030204" pitchFamily="49" charset="0"/>
              </a:rPr>
              <a:t>z = x + y;</a:t>
            </a:r>
          </a:p>
          <a:p>
            <a:r>
              <a:rPr lang="en-US" dirty="0">
                <a:latin typeface="Consolas" panose="020B0609020204030204" pitchFamily="49" charset="0"/>
                <a:cs typeface="Consolas" panose="020B0609020204030204" pitchFamily="49" charset="0"/>
              </a:rPr>
              <a:t>{_______________}</a:t>
            </a:r>
          </a:p>
          <a:p>
            <a:r>
              <a:rPr lang="en-US" dirty="0">
                <a:latin typeface="Consolas" panose="020B0609020204030204" pitchFamily="49" charset="0"/>
                <a:cs typeface="Consolas" panose="020B0609020204030204" pitchFamily="49" charset="0"/>
              </a:rPr>
              <a:t>y = z – 3;</a:t>
            </a:r>
          </a:p>
          <a:p>
            <a:r>
              <a:rPr lang="en-US" dirty="0">
                <a:latin typeface="Consolas" panose="020B0609020204030204" pitchFamily="49" charset="0"/>
                <a:cs typeface="Consolas" panose="020B0609020204030204" pitchFamily="49" charset="0"/>
              </a:rPr>
              <a:t>{x &gt; y</a:t>
            </a:r>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4525145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smtClean="0">
                <a:solidFill>
                  <a:schemeClr val="tx1"/>
                </a:solidFill>
                <a:latin typeface="Consolas" panose="020B0609020204030204" pitchFamily="49" charset="0"/>
                <a:cs typeface="Consolas" panose="020B0609020204030204" pitchFamily="49" charset="0"/>
              </a:rPr>
              <a:t>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k = </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n = a.length-1; // degree of this, n &gt;=</a:t>
            </a:r>
            <a:r>
              <a:rPr lang="en-US" sz="1600" dirty="0" smtClean="0">
                <a:solidFill>
                  <a:schemeClr val="tx1"/>
                </a:solidFill>
                <a:latin typeface="Consolas" panose="020B0609020204030204" pitchFamily="49" charset="0"/>
                <a:cs typeface="Consolas" panose="020B0609020204030204" pitchFamily="49" charset="0"/>
              </a:rPr>
              <a:t>0</a:t>
            </a:r>
            <a:r>
              <a:rPr lang="en-US" sz="1600" dirty="0">
                <a:solidFill>
                  <a:schemeClr val="tx1"/>
                </a:solidFill>
                <a:latin typeface="Consolas" panose="020B0609020204030204" pitchFamily="49" charset="0"/>
                <a:cs typeface="Consolas" panose="020B0609020204030204" pitchFamily="49" charset="0"/>
              </a:rPr>
              <a:t/>
            </a:r>
            <a:br>
              <a:rPr lang="en-US" sz="1600" dirty="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smtClean="0">
                <a:solidFill>
                  <a:srgbClr val="FF0000"/>
                </a:solidFill>
                <a:latin typeface="Consolas" panose="020B0609020204030204" pitchFamily="49" charset="0"/>
                <a:cs typeface="Consolas" panose="020B0609020204030204" pitchFamily="49" charset="0"/>
              </a:rPr>
              <a:t>{</a:t>
            </a:r>
            <a:r>
              <a:rPr lang="en-US" sz="1600" dirty="0" err="1" smtClean="0">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while </a:t>
            </a:r>
            <a:r>
              <a:rPr lang="en-US" sz="1600" dirty="0">
                <a:solidFill>
                  <a:schemeClr val="tx1"/>
                </a:solidFill>
                <a:latin typeface="Consolas" panose="020B0609020204030204" pitchFamily="49" charset="0"/>
                <a:cs typeface="Consolas" panose="020B0609020204030204" pitchFamily="49" charset="0"/>
              </a:rPr>
              <a:t>(k != n)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&amp;&amp; k != n</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x^(k+1)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a:solidFill>
                  <a:srgbClr val="FF0000"/>
                </a:solidFill>
                <a:latin typeface="Consolas" panose="020B0609020204030204" pitchFamily="49" charset="0"/>
                <a:cs typeface="Consolas" panose="020B0609020204030204" pitchFamily="49" charset="0"/>
              </a:rPr>
              <a:t> = x^(k+1) &amp;&amp; </a:t>
            </a:r>
            <a:r>
              <a:rPr lang="en-US" sz="1600" b="1" dirty="0" err="1">
                <a:solidFill>
                  <a:srgbClr val="FF0000"/>
                </a:solidFill>
                <a:latin typeface="Consolas" panose="020B0609020204030204" pitchFamily="49" charset="0"/>
                <a:cs typeface="Consolas" panose="020B0609020204030204" pitchFamily="49" charset="0"/>
              </a:rPr>
              <a:t>val</a:t>
            </a:r>
            <a:r>
              <a:rPr lang="en-US" sz="1600" b="1" dirty="0">
                <a:solidFill>
                  <a:srgbClr val="FF0000"/>
                </a:solidFill>
                <a:latin typeface="Consolas" panose="020B0609020204030204" pitchFamily="49" charset="0"/>
                <a:cs typeface="Consolas" panose="020B0609020204030204" pitchFamily="49" charset="0"/>
              </a:rPr>
              <a:t> = a[0] + a[1]*x + </a:t>
            </a:r>
            <a:r>
              <a:rPr lang="en-US" sz="1600" b="1" dirty="0" smtClean="0">
                <a:solidFill>
                  <a:srgbClr val="FF0000"/>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 a[k+1]*x^(k+1</a:t>
            </a:r>
            <a:r>
              <a:rPr lang="en-US" sz="1600" b="1" dirty="0" smtClean="0">
                <a:solidFill>
                  <a:srgbClr val="FF0000"/>
                </a:solidFill>
                <a:latin typeface="Consolas" panose="020B0609020204030204" pitchFamily="49" charset="0"/>
                <a:cs typeface="Consolas" panose="020B0609020204030204" pitchFamily="49" charset="0"/>
              </a:rPr>
              <a:t>)}</a:t>
            </a:r>
            <a:br>
              <a:rPr lang="en-US" sz="1600" b="1" dirty="0" smtClean="0">
                <a:solidFill>
                  <a:srgbClr val="FF0000"/>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k </a:t>
            </a:r>
            <a:r>
              <a:rPr lang="en-US" sz="1600" dirty="0">
                <a:solidFill>
                  <a:schemeClr val="tx1"/>
                </a:solidFill>
                <a:latin typeface="Consolas" panose="020B0609020204030204" pitchFamily="49" charset="0"/>
                <a:cs typeface="Consolas" panose="020B0609020204030204" pitchFamily="49" charset="0"/>
              </a:rPr>
              <a:t>= k </a:t>
            </a:r>
            <a:r>
              <a:rPr lang="en-US" sz="1600" dirty="0" smtClean="0">
                <a:solidFill>
                  <a:schemeClr val="tx1"/>
                </a:solidFill>
                <a:latin typeface="Consolas" panose="020B0609020204030204" pitchFamily="49" charset="0"/>
                <a:cs typeface="Consolas" panose="020B0609020204030204" pitchFamily="49" charset="0"/>
              </a:rPr>
              <a:t>+ 1;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{_____}</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9083275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smtClean="0">
                <a:solidFill>
                  <a:schemeClr val="tx1"/>
                </a:solidFill>
                <a:latin typeface="Consolas" panose="020B0609020204030204" pitchFamily="49" charset="0"/>
                <a:cs typeface="Consolas" panose="020B0609020204030204" pitchFamily="49" charset="0"/>
              </a:rPr>
              <a:t>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k = </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n = a.length-1; // degree of this, n &gt;=</a:t>
            </a:r>
            <a:r>
              <a:rPr lang="en-US" sz="1600" dirty="0" smtClean="0">
                <a:solidFill>
                  <a:schemeClr val="tx1"/>
                </a:solidFill>
                <a:latin typeface="Consolas" panose="020B0609020204030204" pitchFamily="49" charset="0"/>
                <a:cs typeface="Consolas" panose="020B0609020204030204" pitchFamily="49" charset="0"/>
              </a:rPr>
              <a:t>0</a:t>
            </a:r>
            <a:r>
              <a:rPr lang="en-US" sz="1600" dirty="0">
                <a:solidFill>
                  <a:schemeClr val="tx1"/>
                </a:solidFill>
                <a:latin typeface="Consolas" panose="020B0609020204030204" pitchFamily="49" charset="0"/>
                <a:cs typeface="Consolas" panose="020B0609020204030204" pitchFamily="49" charset="0"/>
              </a:rPr>
              <a:t/>
            </a:r>
            <a:br>
              <a:rPr lang="en-US" sz="1600" dirty="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smtClean="0">
                <a:solidFill>
                  <a:srgbClr val="FF0000"/>
                </a:solidFill>
                <a:latin typeface="Consolas" panose="020B0609020204030204" pitchFamily="49" charset="0"/>
                <a:cs typeface="Consolas" panose="020B0609020204030204" pitchFamily="49" charset="0"/>
              </a:rPr>
              <a:t>{</a:t>
            </a:r>
            <a:r>
              <a:rPr lang="en-US" sz="1600" dirty="0" err="1" smtClean="0">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while </a:t>
            </a:r>
            <a:r>
              <a:rPr lang="en-US" sz="1600" dirty="0">
                <a:solidFill>
                  <a:schemeClr val="tx1"/>
                </a:solidFill>
                <a:latin typeface="Consolas" panose="020B0609020204030204" pitchFamily="49" charset="0"/>
                <a:cs typeface="Consolas" panose="020B0609020204030204" pitchFamily="49" charset="0"/>
              </a:rPr>
              <a:t>(k != n)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&amp;&amp; k != n</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x^(k+1)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x^(k+1)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a[k+1]*x^(k+1</a:t>
            </a:r>
            <a:r>
              <a:rPr lang="en-US" sz="1600" dirty="0" smtClean="0">
                <a:solidFill>
                  <a:srgbClr val="FF0000"/>
                </a:solidFill>
                <a:latin typeface="Consolas" panose="020B0609020204030204" pitchFamily="49" charset="0"/>
                <a:cs typeface="Consolas" panose="020B0609020204030204" pitchFamily="49" charset="0"/>
              </a:rPr>
              <a:t>)}</a:t>
            </a:r>
            <a:br>
              <a:rPr lang="en-US" sz="1600" dirty="0" smtClean="0">
                <a:solidFill>
                  <a:srgbClr val="FF0000"/>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k </a:t>
            </a:r>
            <a:r>
              <a:rPr lang="en-US" sz="1600" dirty="0">
                <a:solidFill>
                  <a:schemeClr val="tx1"/>
                </a:solidFill>
                <a:latin typeface="Consolas" panose="020B0609020204030204" pitchFamily="49" charset="0"/>
                <a:cs typeface="Consolas" panose="020B0609020204030204" pitchFamily="49" charset="0"/>
              </a:rPr>
              <a:t>= k </a:t>
            </a:r>
            <a:r>
              <a:rPr lang="en-US" sz="1600" dirty="0" smtClean="0">
                <a:solidFill>
                  <a:schemeClr val="tx1"/>
                </a:solidFill>
                <a:latin typeface="Consolas" panose="020B0609020204030204" pitchFamily="49" charset="0"/>
                <a:cs typeface="Consolas" panose="020B0609020204030204" pitchFamily="49" charset="0"/>
              </a:rPr>
              <a:t>+ 1;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b="1" dirty="0" smtClean="0">
                <a:solidFill>
                  <a:srgbClr val="FF0000"/>
                </a:solidFill>
                <a:latin typeface="Consolas" panose="020B0609020204030204" pitchFamily="49" charset="0"/>
                <a:cs typeface="Consolas" panose="020B0609020204030204" pitchFamily="49" charset="0"/>
              </a:rPr>
              <a:t>{</a:t>
            </a:r>
            <a:r>
              <a:rPr lang="en-US" sz="1600" b="1" dirty="0" err="1" smtClean="0">
                <a:solidFill>
                  <a:srgbClr val="FF0000"/>
                </a:solidFill>
                <a:latin typeface="Consolas" panose="020B0609020204030204" pitchFamily="49" charset="0"/>
                <a:cs typeface="Consolas" panose="020B0609020204030204" pitchFamily="49" charset="0"/>
              </a:rPr>
              <a:t>inv</a:t>
            </a:r>
            <a:r>
              <a:rPr lang="en-US" sz="1600" b="1"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0244540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smtClean="0">
                <a:solidFill>
                  <a:schemeClr val="tx1"/>
                </a:solidFill>
                <a:latin typeface="Consolas" panose="020B0609020204030204" pitchFamily="49" charset="0"/>
                <a:cs typeface="Consolas" panose="020B0609020204030204" pitchFamily="49" charset="0"/>
              </a:rPr>
              <a:t>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k = </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n = a.length-1; // degree of this, n &gt;=</a:t>
            </a:r>
            <a:r>
              <a:rPr lang="en-US" sz="1600" dirty="0" smtClean="0">
                <a:solidFill>
                  <a:schemeClr val="tx1"/>
                </a:solidFill>
                <a:latin typeface="Consolas" panose="020B0609020204030204" pitchFamily="49" charset="0"/>
                <a:cs typeface="Consolas" panose="020B0609020204030204" pitchFamily="49" charset="0"/>
              </a:rPr>
              <a:t>0</a:t>
            </a:r>
            <a:r>
              <a:rPr lang="en-US" sz="1600" dirty="0">
                <a:solidFill>
                  <a:schemeClr val="tx1"/>
                </a:solidFill>
                <a:latin typeface="Consolas" panose="020B0609020204030204" pitchFamily="49" charset="0"/>
                <a:cs typeface="Consolas" panose="020B0609020204030204" pitchFamily="49" charset="0"/>
              </a:rPr>
              <a:t/>
            </a:r>
            <a:br>
              <a:rPr lang="en-US" sz="1600" dirty="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smtClean="0">
                <a:solidFill>
                  <a:srgbClr val="FF0000"/>
                </a:solidFill>
                <a:latin typeface="Consolas" panose="020B0609020204030204" pitchFamily="49" charset="0"/>
                <a:cs typeface="Consolas" panose="020B0609020204030204" pitchFamily="49" charset="0"/>
              </a:rPr>
              <a:t>{</a:t>
            </a:r>
            <a:r>
              <a:rPr lang="en-US" sz="1600" dirty="0" err="1" smtClean="0">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while </a:t>
            </a:r>
            <a:r>
              <a:rPr lang="en-US" sz="1600" dirty="0">
                <a:solidFill>
                  <a:schemeClr val="tx1"/>
                </a:solidFill>
                <a:latin typeface="Consolas" panose="020B0609020204030204" pitchFamily="49" charset="0"/>
                <a:cs typeface="Consolas" panose="020B0609020204030204" pitchFamily="49" charset="0"/>
              </a:rPr>
              <a:t>(k != n)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&amp;&amp; k != n</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x^(k+1)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x^(k+1)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a[k+1]*x^(k+1</a:t>
            </a:r>
            <a:r>
              <a:rPr lang="en-US" sz="1600" dirty="0" smtClean="0">
                <a:solidFill>
                  <a:srgbClr val="FF0000"/>
                </a:solidFill>
                <a:latin typeface="Consolas" panose="020B0609020204030204" pitchFamily="49" charset="0"/>
                <a:cs typeface="Consolas" panose="020B0609020204030204" pitchFamily="49" charset="0"/>
              </a:rPr>
              <a:t>)}</a:t>
            </a:r>
            <a:br>
              <a:rPr lang="en-US" sz="1600" dirty="0" smtClean="0">
                <a:solidFill>
                  <a:srgbClr val="FF0000"/>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k </a:t>
            </a:r>
            <a:r>
              <a:rPr lang="en-US" sz="1600" dirty="0">
                <a:solidFill>
                  <a:schemeClr val="tx1"/>
                </a:solidFill>
                <a:latin typeface="Consolas" panose="020B0609020204030204" pitchFamily="49" charset="0"/>
                <a:cs typeface="Consolas" panose="020B0609020204030204" pitchFamily="49" charset="0"/>
              </a:rPr>
              <a:t>= k </a:t>
            </a:r>
            <a:r>
              <a:rPr lang="en-US" sz="1600" dirty="0" smtClean="0">
                <a:solidFill>
                  <a:schemeClr val="tx1"/>
                </a:solidFill>
                <a:latin typeface="Consolas" panose="020B0609020204030204" pitchFamily="49" charset="0"/>
                <a:cs typeface="Consolas" panose="020B0609020204030204" pitchFamily="49" charset="0"/>
              </a:rPr>
              <a:t>+ 1;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smtClean="0">
                <a:solidFill>
                  <a:srgbClr val="FF0000"/>
                </a:solidFill>
                <a:latin typeface="Consolas" panose="020B0609020204030204" pitchFamily="49" charset="0"/>
                <a:cs typeface="Consolas" panose="020B0609020204030204" pitchFamily="49" charset="0"/>
              </a:rPr>
              <a:t>{</a:t>
            </a:r>
            <a:r>
              <a:rPr lang="en-US" sz="1600" dirty="0" err="1" smtClean="0">
                <a:solidFill>
                  <a:srgbClr val="FF0000"/>
                </a:solidFill>
                <a:latin typeface="Consolas" panose="020B0609020204030204" pitchFamily="49" charset="0"/>
                <a:cs typeface="Consolas" panose="020B0609020204030204" pitchFamily="49" charset="0"/>
              </a:rPr>
              <a:t>inv</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b="1" dirty="0" smtClean="0">
                <a:solidFill>
                  <a:srgbClr val="FF0000"/>
                </a:solidFill>
                <a:latin typeface="Consolas" panose="020B0609020204030204" pitchFamily="49" charset="0"/>
                <a:cs typeface="Consolas" panose="020B0609020204030204" pitchFamily="49" charset="0"/>
              </a:rPr>
              <a:t>{</a:t>
            </a:r>
            <a:r>
              <a:rPr lang="en-US" sz="1600" b="1" dirty="0" err="1">
                <a:solidFill>
                  <a:srgbClr val="FF0000"/>
                </a:solidFill>
                <a:latin typeface="Consolas" panose="020B0609020204030204" pitchFamily="49" charset="0"/>
                <a:cs typeface="Consolas" panose="020B0609020204030204" pitchFamily="49" charset="0"/>
              </a:rPr>
              <a:t>inv</a:t>
            </a:r>
            <a:r>
              <a:rPr lang="en-US" sz="1600" b="1" dirty="0">
                <a:solidFill>
                  <a:srgbClr val="FF0000"/>
                </a:solidFill>
                <a:latin typeface="Consolas" panose="020B0609020204030204" pitchFamily="49" charset="0"/>
                <a:cs typeface="Consolas" panose="020B0609020204030204" pitchFamily="49" charset="0"/>
              </a:rPr>
              <a:t> &amp;&amp; k = n ⇒ </a:t>
            </a:r>
            <a:r>
              <a:rPr lang="en-US" sz="1600" b="1" dirty="0" err="1">
                <a:solidFill>
                  <a:srgbClr val="FF0000"/>
                </a:solidFill>
                <a:latin typeface="Consolas" panose="020B0609020204030204" pitchFamily="49" charset="0"/>
                <a:cs typeface="Consolas" panose="020B0609020204030204" pitchFamily="49" charset="0"/>
              </a:rPr>
              <a:t>val</a:t>
            </a:r>
            <a:r>
              <a:rPr lang="en-US" sz="1600" b="1" dirty="0">
                <a:solidFill>
                  <a:srgbClr val="FF0000"/>
                </a:solidFill>
                <a:latin typeface="Consolas" panose="020B0609020204030204" pitchFamily="49" charset="0"/>
                <a:cs typeface="Consolas" panose="020B0609020204030204" pitchFamily="49" charset="0"/>
              </a:rPr>
              <a:t> = a[0] + a[1]*x + </a:t>
            </a:r>
            <a:r>
              <a:rPr lang="en-US" sz="1600" b="1" dirty="0" smtClean="0">
                <a:solidFill>
                  <a:srgbClr val="FF0000"/>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 a[n]*</a:t>
            </a:r>
            <a:r>
              <a:rPr lang="en-US" sz="1600" b="1" dirty="0" err="1">
                <a:solidFill>
                  <a:srgbClr val="FF0000"/>
                </a:solidFill>
                <a:latin typeface="Consolas" panose="020B0609020204030204" pitchFamily="49" charset="0"/>
                <a:cs typeface="Consolas" panose="020B0609020204030204" pitchFamily="49" charset="0"/>
              </a:rPr>
              <a:t>x^n</a:t>
            </a:r>
            <a:r>
              <a:rPr lang="en-US" sz="1600" b="1"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3181352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a:t>
            </a:r>
            <a:endParaRPr lang="en-US" dirty="0"/>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2000" i="1" dirty="0">
                <a:solidFill>
                  <a:schemeClr val="tx1"/>
                </a:solidFill>
              </a:rPr>
              <a:t>Suppose we are defining a class </a:t>
            </a:r>
            <a:r>
              <a:rPr lang="en-US" sz="2000" i="1" dirty="0" err="1" smtClean="0">
                <a:solidFill>
                  <a:schemeClr val="tx1"/>
                </a:solidFill>
                <a:latin typeface="Consolas" panose="020B0609020204030204" pitchFamily="49" charset="0"/>
                <a:cs typeface="Consolas" panose="020B0609020204030204" pitchFamily="49" charset="0"/>
              </a:rPr>
              <a:t>StockItem</a:t>
            </a:r>
            <a:r>
              <a:rPr lang="en-US" sz="2000" i="1" dirty="0" smtClean="0">
                <a:solidFill>
                  <a:schemeClr val="tx1"/>
                </a:solidFill>
              </a:rPr>
              <a:t> to </a:t>
            </a:r>
            <a:r>
              <a:rPr lang="en-US" sz="2000" i="1" dirty="0">
                <a:solidFill>
                  <a:schemeClr val="tx1"/>
                </a:solidFill>
              </a:rPr>
              <a:t>represent items stocked by an online grocery store. Here is the start of the class definition, including the class name and instance variables:</a:t>
            </a:r>
          </a:p>
          <a:p>
            <a:pPr marL="0" indent="0">
              <a:lnSpc>
                <a:spcPct val="100000"/>
              </a:lnSpc>
              <a:buNone/>
            </a:pPr>
            <a:endParaRPr lang="en-US" sz="2000" i="1" dirty="0">
              <a:solidFill>
                <a:schemeClr val="tx1"/>
              </a:solidFill>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public class </a:t>
            </a:r>
            <a:r>
              <a:rPr lang="en-US" sz="2000" dirty="0" err="1">
                <a:solidFill>
                  <a:schemeClr val="tx1"/>
                </a:solidFill>
                <a:latin typeface="Consolas" panose="020B0609020204030204" pitchFamily="49" charset="0"/>
                <a:cs typeface="Consolas" panose="020B0609020204030204" pitchFamily="49" charset="0"/>
              </a:rPr>
              <a:t>StockItem</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String name;</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String size;</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String description;</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a:t>
            </a:r>
            <a:r>
              <a:rPr lang="en-US" sz="2000" dirty="0" err="1" smtClean="0">
                <a:solidFill>
                  <a:schemeClr val="tx1"/>
                </a:solidFill>
                <a:latin typeface="Consolas" panose="020B0609020204030204" pitchFamily="49" charset="0"/>
                <a:cs typeface="Consolas" panose="020B0609020204030204" pitchFamily="49" charset="0"/>
              </a:rPr>
              <a:t>int</a:t>
            </a:r>
            <a:r>
              <a:rPr lang="en-US" sz="2000" dirty="0" smtClean="0">
                <a:solidFill>
                  <a:schemeClr val="tx1"/>
                </a:solidFill>
                <a:latin typeface="Consolas" panose="020B0609020204030204" pitchFamily="49" charset="0"/>
                <a:cs typeface="Consolas" panose="020B0609020204030204" pitchFamily="49" charset="0"/>
              </a:rPr>
              <a:t> quantity;</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Construct a new </a:t>
            </a:r>
            <a:r>
              <a:rPr lang="en-US" sz="2000" dirty="0" err="1">
                <a:solidFill>
                  <a:schemeClr val="tx1"/>
                </a:solidFill>
                <a:latin typeface="Consolas" panose="020B0609020204030204" pitchFamily="49" charset="0"/>
                <a:cs typeface="Consolas" panose="020B0609020204030204" pitchFamily="49" charset="0"/>
              </a:rPr>
              <a:t>StockItem</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public </a:t>
            </a:r>
            <a:r>
              <a:rPr lang="en-US" sz="2000" dirty="0" err="1">
                <a:solidFill>
                  <a:schemeClr val="tx1"/>
                </a:solidFill>
                <a:latin typeface="Consolas" panose="020B0609020204030204" pitchFamily="49" charset="0"/>
                <a:cs typeface="Consolas" panose="020B0609020204030204" pitchFamily="49" charset="0"/>
              </a:rPr>
              <a:t>StockItem</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9981184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a:t>
            </a:r>
            <a:endParaRPr lang="en-US" dirty="0"/>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1800" i="1" dirty="0">
                <a:solidFill>
                  <a:schemeClr val="tx1"/>
                </a:solidFill>
              </a:rPr>
              <a:t>A summer intern was asked to implement an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function for this class that treats two </a:t>
            </a:r>
            <a:r>
              <a:rPr lang="en-US" sz="1800" dirty="0" err="1">
                <a:solidFill>
                  <a:schemeClr val="tx1"/>
                </a:solidFill>
                <a:latin typeface="Consolas" panose="020B0609020204030204" pitchFamily="49" charset="0"/>
                <a:cs typeface="Consolas" panose="020B0609020204030204" pitchFamily="49" charset="0"/>
              </a:rPr>
              <a:t>StockItem</a:t>
            </a:r>
            <a:r>
              <a:rPr lang="en-US" sz="1800" i="1" dirty="0">
                <a:solidFill>
                  <a:schemeClr val="tx1"/>
                </a:solidFill>
              </a:rPr>
              <a:t> objects as equal if their </a:t>
            </a:r>
            <a:r>
              <a:rPr lang="en-US" sz="1800" dirty="0">
                <a:solidFill>
                  <a:schemeClr val="tx1"/>
                </a:solidFill>
                <a:latin typeface="Consolas" panose="020B0609020204030204" pitchFamily="49" charset="0"/>
                <a:cs typeface="Consolas" panose="020B0609020204030204" pitchFamily="49" charset="0"/>
              </a:rPr>
              <a:t>name</a:t>
            </a:r>
            <a:r>
              <a:rPr lang="en-US" sz="1800" i="1" dirty="0">
                <a:solidFill>
                  <a:schemeClr val="tx1"/>
                </a:solidFill>
              </a:rPr>
              <a:t> and </a:t>
            </a:r>
            <a:r>
              <a:rPr lang="en-US" sz="1800" dirty="0">
                <a:solidFill>
                  <a:schemeClr val="tx1"/>
                </a:solidFill>
                <a:latin typeface="Consolas" panose="020B0609020204030204" pitchFamily="49" charset="0"/>
                <a:cs typeface="Consolas" panose="020B0609020204030204" pitchFamily="49" charset="0"/>
              </a:rPr>
              <a:t>size</a:t>
            </a:r>
            <a:r>
              <a:rPr lang="en-US" sz="1800" i="1" dirty="0">
                <a:solidFill>
                  <a:schemeClr val="tx1"/>
                </a:solidFill>
              </a:rPr>
              <a:t> fields match. Here’s the result:</a:t>
            </a:r>
          </a:p>
          <a:p>
            <a:pPr marL="0" indent="0">
              <a:lnSpc>
                <a:spcPct val="100000"/>
              </a:lnSpc>
              <a:buNone/>
            </a:pPr>
            <a:endParaRPr lang="en-US" sz="1800" i="1" dirty="0">
              <a:solidFill>
                <a:schemeClr val="tx1"/>
              </a:solidFill>
            </a:endParaRPr>
          </a:p>
          <a:p>
            <a:pPr marL="0" indent="0">
              <a:lnSpc>
                <a:spcPct val="100000"/>
              </a:lnSpc>
              <a:buNone/>
            </a:pPr>
            <a:r>
              <a:rPr lang="en-US" sz="1800" dirty="0">
                <a:solidFill>
                  <a:schemeClr val="tx1"/>
                </a:solidFill>
                <a:latin typeface="Consolas" panose="020B0609020204030204" pitchFamily="49" charset="0"/>
                <a:cs typeface="Consolas" panose="020B0609020204030204" pitchFamily="49" charset="0"/>
              </a:rPr>
              <a:t>/** return true if the name and size fields match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public </a:t>
            </a:r>
            <a:r>
              <a:rPr lang="en-US" sz="1800" dirty="0" err="1">
                <a:solidFill>
                  <a:schemeClr val="tx1"/>
                </a:solidFill>
                <a:latin typeface="Consolas" panose="020B0609020204030204" pitchFamily="49" charset="0"/>
                <a:cs typeface="Consolas" panose="020B0609020204030204" pitchFamily="49" charset="0"/>
              </a:rPr>
              <a:t>boolean</a:t>
            </a:r>
            <a:r>
              <a:rPr lang="en-US" sz="1800" dirty="0">
                <a:solidFill>
                  <a:schemeClr val="tx1"/>
                </a:solidFill>
                <a:latin typeface="Consolas" panose="020B0609020204030204" pitchFamily="49" charset="0"/>
                <a:cs typeface="Consolas" panose="020B0609020204030204" pitchFamily="49" charset="0"/>
              </a:rPr>
              <a:t> equals(</a:t>
            </a:r>
            <a:r>
              <a:rPr lang="en-US" sz="1800" dirty="0" err="1">
                <a:solidFill>
                  <a:schemeClr val="tx1"/>
                </a:solidFill>
                <a:latin typeface="Consolas" panose="020B0609020204030204" pitchFamily="49" charset="0"/>
                <a:cs typeface="Consolas" panose="020B0609020204030204" pitchFamily="49" charset="0"/>
              </a:rPr>
              <a:t>StockItem</a:t>
            </a:r>
            <a:r>
              <a:rPr lang="en-US" sz="1800" dirty="0">
                <a:solidFill>
                  <a:schemeClr val="tx1"/>
                </a:solidFill>
                <a:latin typeface="Consolas" panose="020B0609020204030204" pitchFamily="49" charset="0"/>
                <a:cs typeface="Consolas" panose="020B0609020204030204" pitchFamily="49" charset="0"/>
              </a:rPr>
              <a:t> other)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return </a:t>
            </a:r>
            <a:r>
              <a:rPr lang="en-US" sz="1800" dirty="0" err="1">
                <a:solidFill>
                  <a:schemeClr val="tx1"/>
                </a:solidFill>
                <a:latin typeface="Consolas" panose="020B0609020204030204" pitchFamily="49" charset="0"/>
                <a:cs typeface="Consolas" panose="020B0609020204030204" pitchFamily="49" charset="0"/>
              </a:rPr>
              <a:t>name.equals</a:t>
            </a:r>
            <a:r>
              <a:rPr lang="en-US" sz="1800" dirty="0">
                <a:solidFill>
                  <a:schemeClr val="tx1"/>
                </a:solidFill>
                <a:latin typeface="Consolas" panose="020B0609020204030204" pitchFamily="49" charset="0"/>
                <a:cs typeface="Consolas" panose="020B0609020204030204" pitchFamily="49" charset="0"/>
              </a:rPr>
              <a:t>(other.name) &amp;&amp; </a:t>
            </a:r>
            <a:r>
              <a:rPr lang="en-US" sz="1800" dirty="0" err="1">
                <a:solidFill>
                  <a:schemeClr val="tx1"/>
                </a:solidFill>
                <a:latin typeface="Consolas" panose="020B0609020204030204" pitchFamily="49" charset="0"/>
                <a:cs typeface="Consolas" panose="020B0609020204030204" pitchFamily="49" charset="0"/>
              </a:rPr>
              <a:t>size.equals</a:t>
            </a:r>
            <a:r>
              <a:rPr lang="en-US" sz="1800" dirty="0">
                <a:solidFill>
                  <a:schemeClr val="tx1"/>
                </a:solidFill>
                <a:latin typeface="Consolas" panose="020B0609020204030204" pitchFamily="49" charset="0"/>
                <a:cs typeface="Consolas" panose="020B0609020204030204" pitchFamily="49" charset="0"/>
              </a:rPr>
              <a:t>(</a:t>
            </a:r>
            <a:r>
              <a:rPr lang="en-US" sz="1800" dirty="0" err="1">
                <a:solidFill>
                  <a:schemeClr val="tx1"/>
                </a:solidFill>
                <a:latin typeface="Consolas" panose="020B0609020204030204" pitchFamily="49" charset="0"/>
                <a:cs typeface="Consolas" panose="020B0609020204030204" pitchFamily="49" charset="0"/>
              </a:rPr>
              <a:t>other.size</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a:p>
            <a:pPr marL="0" indent="0">
              <a:lnSpc>
                <a:spcPct val="100000"/>
              </a:lnSpc>
              <a:buNone/>
            </a:pPr>
            <a:endParaRPr lang="en-US" sz="1800" dirty="0">
              <a:solidFill>
                <a:schemeClr val="tx1"/>
              </a:solidFill>
              <a:latin typeface="Courier New" pitchFamily="49" charset="0"/>
              <a:cs typeface="Courier New" pitchFamily="49" charset="0"/>
            </a:endParaRPr>
          </a:p>
          <a:p>
            <a:pPr marL="0" indent="0">
              <a:lnSpc>
                <a:spcPct val="100000"/>
              </a:lnSpc>
              <a:buNone/>
            </a:pPr>
            <a:r>
              <a:rPr lang="en-US" sz="1800" i="1" dirty="0">
                <a:solidFill>
                  <a:schemeClr val="tx1"/>
                </a:solidFill>
              </a:rPr>
              <a:t>This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method seems to work sometimes but not always. Give an example showing a situation when it fails</a:t>
            </a:r>
            <a:r>
              <a:rPr lang="en-US" sz="1800" i="1" dirty="0" smtClean="0">
                <a:solidFill>
                  <a:schemeClr val="tx1"/>
                </a:solidFill>
              </a:rPr>
              <a:t>.</a:t>
            </a:r>
            <a:endParaRPr lang="en-US" sz="1800" i="1" dirty="0">
              <a:solidFill>
                <a:schemeClr val="tx1"/>
              </a:solidFill>
            </a:endParaRPr>
          </a:p>
        </p:txBody>
      </p:sp>
    </p:spTree>
    <p:extLst>
      <p:ext uri="{BB962C8B-B14F-4D97-AF65-F5344CB8AC3E}">
        <p14:creationId xmlns:p14="http://schemas.microsoft.com/office/powerpoint/2010/main" val="27443876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a:t>
            </a:r>
            <a:endParaRPr lang="en-US" dirty="0"/>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1800" i="1" dirty="0">
                <a:solidFill>
                  <a:schemeClr val="tx1"/>
                </a:solidFill>
              </a:rPr>
              <a:t>A summer intern was asked to implement an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function for this class that treats two </a:t>
            </a:r>
            <a:r>
              <a:rPr lang="en-US" sz="1800" dirty="0" err="1">
                <a:solidFill>
                  <a:schemeClr val="tx1"/>
                </a:solidFill>
                <a:latin typeface="Consolas" panose="020B0609020204030204" pitchFamily="49" charset="0"/>
                <a:cs typeface="Consolas" panose="020B0609020204030204" pitchFamily="49" charset="0"/>
              </a:rPr>
              <a:t>StockItem</a:t>
            </a:r>
            <a:r>
              <a:rPr lang="en-US" sz="1800" i="1" dirty="0">
                <a:solidFill>
                  <a:schemeClr val="tx1"/>
                </a:solidFill>
              </a:rPr>
              <a:t> objects as equal if their </a:t>
            </a:r>
            <a:r>
              <a:rPr lang="en-US" sz="1800" dirty="0">
                <a:solidFill>
                  <a:schemeClr val="tx1"/>
                </a:solidFill>
                <a:latin typeface="Consolas" panose="020B0609020204030204" pitchFamily="49" charset="0"/>
                <a:cs typeface="Consolas" panose="020B0609020204030204" pitchFamily="49" charset="0"/>
              </a:rPr>
              <a:t>name</a:t>
            </a:r>
            <a:r>
              <a:rPr lang="en-US" sz="1800" i="1" dirty="0">
                <a:solidFill>
                  <a:schemeClr val="tx1"/>
                </a:solidFill>
              </a:rPr>
              <a:t> and </a:t>
            </a:r>
            <a:r>
              <a:rPr lang="en-US" sz="1800" dirty="0">
                <a:solidFill>
                  <a:schemeClr val="tx1"/>
                </a:solidFill>
                <a:latin typeface="Consolas" panose="020B0609020204030204" pitchFamily="49" charset="0"/>
                <a:cs typeface="Consolas" panose="020B0609020204030204" pitchFamily="49" charset="0"/>
              </a:rPr>
              <a:t>size</a:t>
            </a:r>
            <a:r>
              <a:rPr lang="en-US" sz="1800" i="1" dirty="0">
                <a:solidFill>
                  <a:schemeClr val="tx1"/>
                </a:solidFill>
              </a:rPr>
              <a:t> fields match. Here’s the result:</a:t>
            </a:r>
          </a:p>
          <a:p>
            <a:pPr marL="0" indent="0">
              <a:lnSpc>
                <a:spcPct val="100000"/>
              </a:lnSpc>
              <a:buNone/>
            </a:pPr>
            <a:endParaRPr lang="en-US" sz="1800" i="1" dirty="0">
              <a:solidFill>
                <a:schemeClr val="tx1"/>
              </a:solidFill>
            </a:endParaRPr>
          </a:p>
          <a:p>
            <a:pPr marL="0" indent="0">
              <a:lnSpc>
                <a:spcPct val="100000"/>
              </a:lnSpc>
              <a:buNone/>
            </a:pPr>
            <a:r>
              <a:rPr lang="en-US" sz="1800" dirty="0">
                <a:solidFill>
                  <a:schemeClr val="tx1"/>
                </a:solidFill>
                <a:latin typeface="Consolas" panose="020B0609020204030204" pitchFamily="49" charset="0"/>
                <a:cs typeface="Consolas" panose="020B0609020204030204" pitchFamily="49" charset="0"/>
              </a:rPr>
              <a:t>/** return true if the name and size fields match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public </a:t>
            </a:r>
            <a:r>
              <a:rPr lang="en-US" sz="1800" dirty="0" err="1">
                <a:solidFill>
                  <a:schemeClr val="tx1"/>
                </a:solidFill>
                <a:latin typeface="Consolas" panose="020B0609020204030204" pitchFamily="49" charset="0"/>
                <a:cs typeface="Consolas" panose="020B0609020204030204" pitchFamily="49" charset="0"/>
              </a:rPr>
              <a:t>boolean</a:t>
            </a:r>
            <a:r>
              <a:rPr lang="en-US" sz="1800" dirty="0">
                <a:solidFill>
                  <a:schemeClr val="tx1"/>
                </a:solidFill>
                <a:latin typeface="Consolas" panose="020B0609020204030204" pitchFamily="49" charset="0"/>
                <a:cs typeface="Consolas" panose="020B0609020204030204" pitchFamily="49" charset="0"/>
              </a:rPr>
              <a:t> equals(</a:t>
            </a:r>
            <a:r>
              <a:rPr lang="en-US" sz="1800" dirty="0" err="1">
                <a:solidFill>
                  <a:schemeClr val="tx1"/>
                </a:solidFill>
                <a:latin typeface="Consolas" panose="020B0609020204030204" pitchFamily="49" charset="0"/>
                <a:cs typeface="Consolas" panose="020B0609020204030204" pitchFamily="49" charset="0"/>
              </a:rPr>
              <a:t>StockItem</a:t>
            </a:r>
            <a:r>
              <a:rPr lang="en-US" sz="1800" dirty="0">
                <a:solidFill>
                  <a:schemeClr val="tx1"/>
                </a:solidFill>
                <a:latin typeface="Consolas" panose="020B0609020204030204" pitchFamily="49" charset="0"/>
                <a:cs typeface="Consolas" panose="020B0609020204030204" pitchFamily="49" charset="0"/>
              </a:rPr>
              <a:t> other)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return </a:t>
            </a:r>
            <a:r>
              <a:rPr lang="en-US" sz="1800" dirty="0" err="1">
                <a:solidFill>
                  <a:schemeClr val="tx1"/>
                </a:solidFill>
                <a:latin typeface="Consolas" panose="020B0609020204030204" pitchFamily="49" charset="0"/>
                <a:cs typeface="Consolas" panose="020B0609020204030204" pitchFamily="49" charset="0"/>
              </a:rPr>
              <a:t>name.equals</a:t>
            </a:r>
            <a:r>
              <a:rPr lang="en-US" sz="1800" dirty="0">
                <a:solidFill>
                  <a:schemeClr val="tx1"/>
                </a:solidFill>
                <a:latin typeface="Consolas" panose="020B0609020204030204" pitchFamily="49" charset="0"/>
                <a:cs typeface="Consolas" panose="020B0609020204030204" pitchFamily="49" charset="0"/>
              </a:rPr>
              <a:t>(other.name) &amp;&amp; </a:t>
            </a:r>
            <a:r>
              <a:rPr lang="en-US" sz="1800" dirty="0" err="1">
                <a:solidFill>
                  <a:schemeClr val="tx1"/>
                </a:solidFill>
                <a:latin typeface="Consolas" panose="020B0609020204030204" pitchFamily="49" charset="0"/>
                <a:cs typeface="Consolas" panose="020B0609020204030204" pitchFamily="49" charset="0"/>
              </a:rPr>
              <a:t>size.equals</a:t>
            </a:r>
            <a:r>
              <a:rPr lang="en-US" sz="1800" dirty="0">
                <a:solidFill>
                  <a:schemeClr val="tx1"/>
                </a:solidFill>
                <a:latin typeface="Consolas" panose="020B0609020204030204" pitchFamily="49" charset="0"/>
                <a:cs typeface="Consolas" panose="020B0609020204030204" pitchFamily="49" charset="0"/>
              </a:rPr>
              <a:t>(</a:t>
            </a:r>
            <a:r>
              <a:rPr lang="en-US" sz="1800" dirty="0" err="1">
                <a:solidFill>
                  <a:schemeClr val="tx1"/>
                </a:solidFill>
                <a:latin typeface="Consolas" panose="020B0609020204030204" pitchFamily="49" charset="0"/>
                <a:cs typeface="Consolas" panose="020B0609020204030204" pitchFamily="49" charset="0"/>
              </a:rPr>
              <a:t>other.size</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a:p>
            <a:pPr marL="0" indent="0">
              <a:lnSpc>
                <a:spcPct val="100000"/>
              </a:lnSpc>
              <a:buNone/>
            </a:pPr>
            <a:endParaRPr lang="en-US" sz="1800" dirty="0">
              <a:solidFill>
                <a:schemeClr val="tx1"/>
              </a:solidFill>
              <a:latin typeface="Courier New" pitchFamily="49" charset="0"/>
              <a:cs typeface="Courier New" pitchFamily="49" charset="0"/>
            </a:endParaRPr>
          </a:p>
          <a:p>
            <a:pPr marL="0" indent="0">
              <a:lnSpc>
                <a:spcPct val="100000"/>
              </a:lnSpc>
              <a:buNone/>
            </a:pPr>
            <a:r>
              <a:rPr lang="en-US" sz="1800" i="1" dirty="0">
                <a:solidFill>
                  <a:schemeClr val="tx1"/>
                </a:solidFill>
              </a:rPr>
              <a:t>This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a:t>
            </a:r>
            <a:r>
              <a:rPr lang="en-US" sz="1800" i="1" dirty="0" smtClean="0">
                <a:solidFill>
                  <a:schemeClr val="tx1"/>
                </a:solidFill>
              </a:rPr>
              <a:t>method </a:t>
            </a:r>
            <a:r>
              <a:rPr lang="en-US" sz="1800" i="1" dirty="0">
                <a:solidFill>
                  <a:schemeClr val="tx1"/>
                </a:solidFill>
              </a:rPr>
              <a:t>seems to work sometimes but not always. Give an example showing a situation when it fails</a:t>
            </a:r>
            <a:r>
              <a:rPr lang="en-US" sz="1800" i="1" dirty="0" smtClean="0">
                <a:solidFill>
                  <a:schemeClr val="tx1"/>
                </a:solidFill>
              </a:rPr>
              <a:t>.</a:t>
            </a:r>
          </a:p>
          <a:p>
            <a:pPr marL="0" indent="0">
              <a:lnSpc>
                <a:spcPct val="100000"/>
              </a:lnSpc>
              <a:buNone/>
            </a:pPr>
            <a:r>
              <a:rPr lang="en-US" sz="1800" b="1" dirty="0">
                <a:solidFill>
                  <a:srgbClr val="C00000"/>
                </a:solidFill>
                <a:latin typeface="Consolas" panose="020B0609020204030204" pitchFamily="49" charset="0"/>
                <a:cs typeface="Consolas" panose="020B0609020204030204" pitchFamily="49" charset="0"/>
              </a:rPr>
              <a:t>Object s1 = new </a:t>
            </a:r>
            <a:r>
              <a:rPr lang="en-US" sz="1800" b="1" dirty="0" err="1">
                <a:solidFill>
                  <a:srgbClr val="C00000"/>
                </a:solidFill>
                <a:latin typeface="Consolas" panose="020B0609020204030204" pitchFamily="49" charset="0"/>
                <a:cs typeface="Consolas" panose="020B0609020204030204" pitchFamily="49" charset="0"/>
              </a:rPr>
              <a:t>StockItem</a:t>
            </a:r>
            <a:r>
              <a:rPr lang="en-US" sz="1800" b="1" dirty="0">
                <a:solidFill>
                  <a:srgbClr val="C00000"/>
                </a:solidFill>
                <a:latin typeface="Consolas" panose="020B0609020204030204" pitchFamily="49" charset="0"/>
                <a:cs typeface="Consolas" panose="020B0609020204030204" pitchFamily="49" charset="0"/>
              </a:rPr>
              <a:t>("thing", 1, "stuff", 1</a:t>
            </a:r>
            <a:r>
              <a:rPr lang="en-US" sz="1800" b="1" dirty="0" smtClean="0">
                <a:solidFill>
                  <a:srgbClr val="C00000"/>
                </a:solidFill>
                <a:latin typeface="Consolas" panose="020B0609020204030204" pitchFamily="49" charset="0"/>
                <a:cs typeface="Consolas" panose="020B0609020204030204" pitchFamily="49" charset="0"/>
              </a:rPr>
              <a:t>);</a:t>
            </a:r>
            <a:br>
              <a:rPr lang="en-US" sz="1800" b="1" dirty="0" smtClean="0">
                <a:solidFill>
                  <a:srgbClr val="C00000"/>
                </a:solidFill>
                <a:latin typeface="Consolas" panose="020B0609020204030204" pitchFamily="49" charset="0"/>
                <a:cs typeface="Consolas" panose="020B0609020204030204" pitchFamily="49" charset="0"/>
              </a:rPr>
            </a:br>
            <a:r>
              <a:rPr lang="en-US" sz="1800" b="1" dirty="0" smtClean="0">
                <a:solidFill>
                  <a:srgbClr val="C00000"/>
                </a:solidFill>
                <a:latin typeface="Consolas" panose="020B0609020204030204" pitchFamily="49" charset="0"/>
                <a:cs typeface="Consolas" panose="020B0609020204030204" pitchFamily="49" charset="0"/>
              </a:rPr>
              <a:t>Object </a:t>
            </a:r>
            <a:r>
              <a:rPr lang="en-US" sz="1800" b="1" dirty="0">
                <a:solidFill>
                  <a:srgbClr val="C00000"/>
                </a:solidFill>
                <a:latin typeface="Consolas" panose="020B0609020204030204" pitchFamily="49" charset="0"/>
                <a:cs typeface="Consolas" panose="020B0609020204030204" pitchFamily="49" charset="0"/>
              </a:rPr>
              <a:t>s2 = new </a:t>
            </a:r>
            <a:r>
              <a:rPr lang="en-US" sz="1800" b="1" dirty="0" err="1">
                <a:solidFill>
                  <a:srgbClr val="C00000"/>
                </a:solidFill>
                <a:latin typeface="Consolas" panose="020B0609020204030204" pitchFamily="49" charset="0"/>
                <a:cs typeface="Consolas" panose="020B0609020204030204" pitchFamily="49" charset="0"/>
              </a:rPr>
              <a:t>StockItem</a:t>
            </a:r>
            <a:r>
              <a:rPr lang="en-US" sz="1800" b="1" dirty="0">
                <a:solidFill>
                  <a:srgbClr val="C00000"/>
                </a:solidFill>
                <a:latin typeface="Consolas" panose="020B0609020204030204" pitchFamily="49" charset="0"/>
                <a:cs typeface="Consolas" panose="020B0609020204030204" pitchFamily="49" charset="0"/>
              </a:rPr>
              <a:t>("thing", 1, "stuff", 1</a:t>
            </a:r>
            <a:r>
              <a:rPr lang="en-US" sz="1800" b="1" dirty="0" smtClean="0">
                <a:solidFill>
                  <a:srgbClr val="C00000"/>
                </a:solidFill>
                <a:latin typeface="Consolas" panose="020B0609020204030204" pitchFamily="49" charset="0"/>
                <a:cs typeface="Consolas" panose="020B0609020204030204" pitchFamily="49" charset="0"/>
              </a:rPr>
              <a:t>);</a:t>
            </a:r>
            <a:br>
              <a:rPr lang="en-US" sz="1800" b="1" dirty="0" smtClean="0">
                <a:solidFill>
                  <a:srgbClr val="C00000"/>
                </a:solidFill>
                <a:latin typeface="Consolas" panose="020B0609020204030204" pitchFamily="49" charset="0"/>
                <a:cs typeface="Consolas" panose="020B0609020204030204" pitchFamily="49" charset="0"/>
              </a:rPr>
            </a:br>
            <a:r>
              <a:rPr lang="en-US" sz="1800" b="1" dirty="0" err="1" smtClean="0">
                <a:solidFill>
                  <a:srgbClr val="C00000"/>
                </a:solidFill>
                <a:latin typeface="Consolas" panose="020B0609020204030204" pitchFamily="49" charset="0"/>
                <a:cs typeface="Consolas" panose="020B0609020204030204" pitchFamily="49" charset="0"/>
              </a:rPr>
              <a:t>System.out.println</a:t>
            </a:r>
            <a:r>
              <a:rPr lang="en-US" sz="1800" b="1" dirty="0" smtClean="0">
                <a:solidFill>
                  <a:srgbClr val="C00000"/>
                </a:solidFill>
                <a:latin typeface="Consolas" panose="020B0609020204030204" pitchFamily="49" charset="0"/>
                <a:cs typeface="Consolas" panose="020B0609020204030204" pitchFamily="49" charset="0"/>
              </a:rPr>
              <a:t>(s1.equals(s2</a:t>
            </a:r>
            <a:r>
              <a:rPr lang="en-US" sz="1800" b="1" dirty="0">
                <a:solidFill>
                  <a:srgbClr val="C00000"/>
                </a:solidFill>
                <a:latin typeface="Consolas" panose="020B0609020204030204" pitchFamily="49" charset="0"/>
                <a:cs typeface="Consolas" panose="020B0609020204030204" pitchFamily="49" charset="0"/>
              </a:rPr>
              <a:t>));</a:t>
            </a:r>
            <a:endParaRPr lang="en-US" sz="1800" dirty="0">
              <a:solidFill>
                <a:srgbClr val="C00000"/>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0117086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a:t>
            </a:r>
            <a:endParaRPr lang="en-US" dirty="0"/>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1800" i="1" dirty="0">
                <a:solidFill>
                  <a:schemeClr val="tx1"/>
                </a:solidFill>
              </a:rPr>
              <a:t>A summer intern was asked to implement an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function for this class that treats two </a:t>
            </a:r>
            <a:r>
              <a:rPr lang="en-US" sz="1800" dirty="0" err="1">
                <a:solidFill>
                  <a:schemeClr val="tx1"/>
                </a:solidFill>
                <a:latin typeface="Consolas" panose="020B0609020204030204" pitchFamily="49" charset="0"/>
                <a:cs typeface="Consolas" panose="020B0609020204030204" pitchFamily="49" charset="0"/>
              </a:rPr>
              <a:t>StockItem</a:t>
            </a:r>
            <a:r>
              <a:rPr lang="en-US" sz="1800" i="1" dirty="0">
                <a:solidFill>
                  <a:schemeClr val="tx1"/>
                </a:solidFill>
              </a:rPr>
              <a:t> objects as equal if their </a:t>
            </a:r>
            <a:r>
              <a:rPr lang="en-US" sz="1800" dirty="0">
                <a:solidFill>
                  <a:schemeClr val="tx1"/>
                </a:solidFill>
                <a:latin typeface="Consolas" panose="020B0609020204030204" pitchFamily="49" charset="0"/>
                <a:cs typeface="Consolas" panose="020B0609020204030204" pitchFamily="49" charset="0"/>
              </a:rPr>
              <a:t>name</a:t>
            </a:r>
            <a:r>
              <a:rPr lang="en-US" sz="1800" i="1" dirty="0">
                <a:solidFill>
                  <a:schemeClr val="tx1"/>
                </a:solidFill>
              </a:rPr>
              <a:t> and </a:t>
            </a:r>
            <a:r>
              <a:rPr lang="en-US" sz="1800" dirty="0">
                <a:solidFill>
                  <a:schemeClr val="tx1"/>
                </a:solidFill>
                <a:latin typeface="Consolas" panose="020B0609020204030204" pitchFamily="49" charset="0"/>
                <a:cs typeface="Consolas" panose="020B0609020204030204" pitchFamily="49" charset="0"/>
              </a:rPr>
              <a:t>size</a:t>
            </a:r>
            <a:r>
              <a:rPr lang="en-US" sz="1800" i="1" dirty="0">
                <a:solidFill>
                  <a:schemeClr val="tx1"/>
                </a:solidFill>
              </a:rPr>
              <a:t> fields match. Here’s the result:</a:t>
            </a:r>
          </a:p>
          <a:p>
            <a:pPr marL="0" indent="0">
              <a:lnSpc>
                <a:spcPct val="100000"/>
              </a:lnSpc>
              <a:buNone/>
            </a:pPr>
            <a:endParaRPr lang="en-US" sz="1800" i="1" dirty="0">
              <a:solidFill>
                <a:schemeClr val="tx1"/>
              </a:solidFill>
            </a:endParaRPr>
          </a:p>
          <a:p>
            <a:pPr marL="0" indent="0">
              <a:lnSpc>
                <a:spcPct val="100000"/>
              </a:lnSpc>
              <a:buNone/>
            </a:pPr>
            <a:r>
              <a:rPr lang="en-US" sz="1800" dirty="0">
                <a:solidFill>
                  <a:schemeClr val="tx1"/>
                </a:solidFill>
                <a:latin typeface="Consolas" panose="020B0609020204030204" pitchFamily="49" charset="0"/>
                <a:cs typeface="Consolas" panose="020B0609020204030204" pitchFamily="49" charset="0"/>
              </a:rPr>
              <a:t>/** return true if the name and size fields match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public </a:t>
            </a:r>
            <a:r>
              <a:rPr lang="en-US" sz="1800" dirty="0" err="1">
                <a:solidFill>
                  <a:schemeClr val="tx1"/>
                </a:solidFill>
                <a:latin typeface="Consolas" panose="020B0609020204030204" pitchFamily="49" charset="0"/>
                <a:cs typeface="Consolas" panose="020B0609020204030204" pitchFamily="49" charset="0"/>
              </a:rPr>
              <a:t>boolean</a:t>
            </a:r>
            <a:r>
              <a:rPr lang="en-US" sz="1800" dirty="0">
                <a:solidFill>
                  <a:schemeClr val="tx1"/>
                </a:solidFill>
                <a:latin typeface="Consolas" panose="020B0609020204030204" pitchFamily="49" charset="0"/>
                <a:cs typeface="Consolas" panose="020B0609020204030204" pitchFamily="49" charset="0"/>
              </a:rPr>
              <a:t> equals(</a:t>
            </a:r>
            <a:r>
              <a:rPr lang="en-US" sz="1800" dirty="0" err="1">
                <a:solidFill>
                  <a:schemeClr val="tx1"/>
                </a:solidFill>
                <a:latin typeface="Consolas" panose="020B0609020204030204" pitchFamily="49" charset="0"/>
                <a:cs typeface="Consolas" panose="020B0609020204030204" pitchFamily="49" charset="0"/>
              </a:rPr>
              <a:t>StockItem</a:t>
            </a:r>
            <a:r>
              <a:rPr lang="en-US" sz="1800" dirty="0">
                <a:solidFill>
                  <a:schemeClr val="tx1"/>
                </a:solidFill>
                <a:latin typeface="Consolas" panose="020B0609020204030204" pitchFamily="49" charset="0"/>
                <a:cs typeface="Consolas" panose="020B0609020204030204" pitchFamily="49" charset="0"/>
              </a:rPr>
              <a:t> other) </a:t>
            </a:r>
            <a:r>
              <a:rPr lang="en-US" sz="1800" dirty="0" smtClean="0">
                <a:solidFill>
                  <a:schemeClr val="tx1"/>
                </a:solidFill>
                <a:latin typeface="Consolas" panose="020B0609020204030204" pitchFamily="49" charset="0"/>
                <a:cs typeface="Consolas" panose="020B0609020204030204" pitchFamily="49" charset="0"/>
              </a:rPr>
              <a:t>{  </a:t>
            </a:r>
            <a:r>
              <a:rPr lang="en-US" sz="1800" b="1" dirty="0" smtClean="0">
                <a:solidFill>
                  <a:srgbClr val="C00000"/>
                </a:solidFill>
                <a:latin typeface="Consolas" panose="020B0609020204030204" pitchFamily="49" charset="0"/>
                <a:cs typeface="Consolas" panose="020B0609020204030204" pitchFamily="49" charset="0"/>
              </a:rPr>
              <a:t>// equals is overloaded, not overridden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return </a:t>
            </a:r>
            <a:r>
              <a:rPr lang="en-US" sz="1800" dirty="0" err="1">
                <a:solidFill>
                  <a:schemeClr val="tx1"/>
                </a:solidFill>
                <a:latin typeface="Consolas" panose="020B0609020204030204" pitchFamily="49" charset="0"/>
                <a:cs typeface="Consolas" panose="020B0609020204030204" pitchFamily="49" charset="0"/>
              </a:rPr>
              <a:t>name.equals</a:t>
            </a:r>
            <a:r>
              <a:rPr lang="en-US" sz="1800" dirty="0">
                <a:solidFill>
                  <a:schemeClr val="tx1"/>
                </a:solidFill>
                <a:latin typeface="Consolas" panose="020B0609020204030204" pitchFamily="49" charset="0"/>
                <a:cs typeface="Consolas" panose="020B0609020204030204" pitchFamily="49" charset="0"/>
              </a:rPr>
              <a:t>(other.name) &amp;&amp; </a:t>
            </a:r>
            <a:r>
              <a:rPr lang="en-US" sz="1800" dirty="0" err="1">
                <a:solidFill>
                  <a:schemeClr val="tx1"/>
                </a:solidFill>
                <a:latin typeface="Consolas" panose="020B0609020204030204" pitchFamily="49" charset="0"/>
                <a:cs typeface="Consolas" panose="020B0609020204030204" pitchFamily="49" charset="0"/>
              </a:rPr>
              <a:t>size.equals</a:t>
            </a:r>
            <a:r>
              <a:rPr lang="en-US" sz="1800" dirty="0">
                <a:solidFill>
                  <a:schemeClr val="tx1"/>
                </a:solidFill>
                <a:latin typeface="Consolas" panose="020B0609020204030204" pitchFamily="49" charset="0"/>
                <a:cs typeface="Consolas" panose="020B0609020204030204" pitchFamily="49" charset="0"/>
              </a:rPr>
              <a:t>(</a:t>
            </a:r>
            <a:r>
              <a:rPr lang="en-US" sz="1800" dirty="0" err="1">
                <a:solidFill>
                  <a:schemeClr val="tx1"/>
                </a:solidFill>
                <a:latin typeface="Consolas" panose="020B0609020204030204" pitchFamily="49" charset="0"/>
                <a:cs typeface="Consolas" panose="020B0609020204030204" pitchFamily="49" charset="0"/>
              </a:rPr>
              <a:t>other.size</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a:p>
            <a:pPr marL="0" indent="0">
              <a:lnSpc>
                <a:spcPct val="100000"/>
              </a:lnSpc>
              <a:buNone/>
            </a:pPr>
            <a:endParaRPr lang="en-US" sz="1800" dirty="0">
              <a:solidFill>
                <a:schemeClr val="tx1"/>
              </a:solidFill>
              <a:latin typeface="Courier New" pitchFamily="49" charset="0"/>
              <a:cs typeface="Courier New" pitchFamily="49" charset="0"/>
            </a:endParaRPr>
          </a:p>
          <a:p>
            <a:pPr marL="0" indent="0">
              <a:lnSpc>
                <a:spcPct val="100000"/>
              </a:lnSpc>
              <a:buNone/>
            </a:pPr>
            <a:r>
              <a:rPr lang="en-US" sz="1800" i="1" dirty="0">
                <a:solidFill>
                  <a:schemeClr val="tx1"/>
                </a:solidFill>
              </a:rPr>
              <a:t>This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a:t>
            </a:r>
            <a:r>
              <a:rPr lang="en-US" sz="1800" i="1" dirty="0" smtClean="0">
                <a:solidFill>
                  <a:schemeClr val="tx1"/>
                </a:solidFill>
              </a:rPr>
              <a:t>method </a:t>
            </a:r>
            <a:r>
              <a:rPr lang="en-US" sz="1800" i="1" dirty="0">
                <a:solidFill>
                  <a:schemeClr val="tx1"/>
                </a:solidFill>
              </a:rPr>
              <a:t>seems to work sometimes but not always. Give an example showing a situation when it fails</a:t>
            </a:r>
            <a:r>
              <a:rPr lang="en-US" sz="1800" i="1" dirty="0" smtClean="0">
                <a:solidFill>
                  <a:schemeClr val="tx1"/>
                </a:solidFill>
              </a:rPr>
              <a:t>.</a:t>
            </a:r>
          </a:p>
          <a:p>
            <a:pPr marL="0" indent="0">
              <a:lnSpc>
                <a:spcPct val="100000"/>
              </a:lnSpc>
              <a:buNone/>
            </a:pPr>
            <a:r>
              <a:rPr lang="en-US" sz="1800" b="1" dirty="0">
                <a:solidFill>
                  <a:srgbClr val="C00000"/>
                </a:solidFill>
                <a:latin typeface="Consolas" panose="020B0609020204030204" pitchFamily="49" charset="0"/>
                <a:cs typeface="Consolas" panose="020B0609020204030204" pitchFamily="49" charset="0"/>
              </a:rPr>
              <a:t>Object s1 = new </a:t>
            </a:r>
            <a:r>
              <a:rPr lang="en-US" sz="1800" b="1" dirty="0" err="1">
                <a:solidFill>
                  <a:srgbClr val="C00000"/>
                </a:solidFill>
                <a:latin typeface="Consolas" panose="020B0609020204030204" pitchFamily="49" charset="0"/>
                <a:cs typeface="Consolas" panose="020B0609020204030204" pitchFamily="49" charset="0"/>
              </a:rPr>
              <a:t>StockItem</a:t>
            </a:r>
            <a:r>
              <a:rPr lang="en-US" sz="1800" b="1" dirty="0">
                <a:solidFill>
                  <a:srgbClr val="C00000"/>
                </a:solidFill>
                <a:latin typeface="Consolas" panose="020B0609020204030204" pitchFamily="49" charset="0"/>
                <a:cs typeface="Consolas" panose="020B0609020204030204" pitchFamily="49" charset="0"/>
              </a:rPr>
              <a:t>("thing", 1, "stuff", 1</a:t>
            </a:r>
            <a:r>
              <a:rPr lang="en-US" sz="1800" b="1" dirty="0" smtClean="0">
                <a:solidFill>
                  <a:srgbClr val="C00000"/>
                </a:solidFill>
                <a:latin typeface="Consolas" panose="020B0609020204030204" pitchFamily="49" charset="0"/>
                <a:cs typeface="Consolas" panose="020B0609020204030204" pitchFamily="49" charset="0"/>
              </a:rPr>
              <a:t>);</a:t>
            </a:r>
            <a:br>
              <a:rPr lang="en-US" sz="1800" b="1" dirty="0" smtClean="0">
                <a:solidFill>
                  <a:srgbClr val="C00000"/>
                </a:solidFill>
                <a:latin typeface="Consolas" panose="020B0609020204030204" pitchFamily="49" charset="0"/>
                <a:cs typeface="Consolas" panose="020B0609020204030204" pitchFamily="49" charset="0"/>
              </a:rPr>
            </a:br>
            <a:r>
              <a:rPr lang="en-US" sz="1800" b="1" dirty="0" smtClean="0">
                <a:solidFill>
                  <a:srgbClr val="C00000"/>
                </a:solidFill>
                <a:latin typeface="Consolas" panose="020B0609020204030204" pitchFamily="49" charset="0"/>
                <a:cs typeface="Consolas" panose="020B0609020204030204" pitchFamily="49" charset="0"/>
              </a:rPr>
              <a:t>Object </a:t>
            </a:r>
            <a:r>
              <a:rPr lang="en-US" sz="1800" b="1" dirty="0">
                <a:solidFill>
                  <a:srgbClr val="C00000"/>
                </a:solidFill>
                <a:latin typeface="Consolas" panose="020B0609020204030204" pitchFamily="49" charset="0"/>
                <a:cs typeface="Consolas" panose="020B0609020204030204" pitchFamily="49" charset="0"/>
              </a:rPr>
              <a:t>s2 = new </a:t>
            </a:r>
            <a:r>
              <a:rPr lang="en-US" sz="1800" b="1" dirty="0" err="1">
                <a:solidFill>
                  <a:srgbClr val="C00000"/>
                </a:solidFill>
                <a:latin typeface="Consolas" panose="020B0609020204030204" pitchFamily="49" charset="0"/>
                <a:cs typeface="Consolas" panose="020B0609020204030204" pitchFamily="49" charset="0"/>
              </a:rPr>
              <a:t>StockItem</a:t>
            </a:r>
            <a:r>
              <a:rPr lang="en-US" sz="1800" b="1" dirty="0">
                <a:solidFill>
                  <a:srgbClr val="C00000"/>
                </a:solidFill>
                <a:latin typeface="Consolas" panose="020B0609020204030204" pitchFamily="49" charset="0"/>
                <a:cs typeface="Consolas" panose="020B0609020204030204" pitchFamily="49" charset="0"/>
              </a:rPr>
              <a:t>("thing", 1, "stuff", 1</a:t>
            </a:r>
            <a:r>
              <a:rPr lang="en-US" sz="1800" b="1" dirty="0" smtClean="0">
                <a:solidFill>
                  <a:srgbClr val="C00000"/>
                </a:solidFill>
                <a:latin typeface="Consolas" panose="020B0609020204030204" pitchFamily="49" charset="0"/>
                <a:cs typeface="Consolas" panose="020B0609020204030204" pitchFamily="49" charset="0"/>
              </a:rPr>
              <a:t>);</a:t>
            </a:r>
            <a:br>
              <a:rPr lang="en-US" sz="1800" b="1" dirty="0" smtClean="0">
                <a:solidFill>
                  <a:srgbClr val="C00000"/>
                </a:solidFill>
                <a:latin typeface="Consolas" panose="020B0609020204030204" pitchFamily="49" charset="0"/>
                <a:cs typeface="Consolas" panose="020B0609020204030204" pitchFamily="49" charset="0"/>
              </a:rPr>
            </a:br>
            <a:r>
              <a:rPr lang="en-US" sz="1800" b="1" dirty="0" err="1" smtClean="0">
                <a:solidFill>
                  <a:srgbClr val="C00000"/>
                </a:solidFill>
                <a:latin typeface="Consolas" panose="020B0609020204030204" pitchFamily="49" charset="0"/>
                <a:cs typeface="Consolas" panose="020B0609020204030204" pitchFamily="49" charset="0"/>
              </a:rPr>
              <a:t>System.out.println</a:t>
            </a:r>
            <a:r>
              <a:rPr lang="en-US" sz="1800" b="1" dirty="0" smtClean="0">
                <a:solidFill>
                  <a:srgbClr val="C00000"/>
                </a:solidFill>
                <a:latin typeface="Consolas" panose="020B0609020204030204" pitchFamily="49" charset="0"/>
                <a:cs typeface="Consolas" panose="020B0609020204030204" pitchFamily="49" charset="0"/>
              </a:rPr>
              <a:t>(s1.equals(s2));</a:t>
            </a:r>
            <a:endParaRPr lang="en-US" sz="1800" b="1" dirty="0">
              <a:solidFill>
                <a:srgbClr val="C00000"/>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2846303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a:t>
            </a:r>
            <a:endParaRPr lang="en-US" dirty="0"/>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2000" i="1" dirty="0">
                <a:solidFill>
                  <a:schemeClr val="tx1"/>
                </a:solidFill>
              </a:rPr>
              <a:t>Show how you would fix the </a:t>
            </a:r>
            <a:r>
              <a:rPr lang="en-US" sz="2000" dirty="0">
                <a:solidFill>
                  <a:schemeClr val="tx1"/>
                </a:solidFill>
                <a:latin typeface="Consolas" panose="020B0609020204030204" pitchFamily="49" charset="0"/>
                <a:cs typeface="Consolas" panose="020B0609020204030204" pitchFamily="49" charset="0"/>
              </a:rPr>
              <a:t>equals</a:t>
            </a:r>
            <a:r>
              <a:rPr lang="en-US" sz="2000" i="1" dirty="0">
                <a:solidFill>
                  <a:schemeClr val="tx1"/>
                </a:solidFill>
              </a:rPr>
              <a:t> method so it works properly (</a:t>
            </a:r>
            <a:r>
              <a:rPr lang="en-US" sz="2000" dirty="0" err="1">
                <a:solidFill>
                  <a:schemeClr val="tx1"/>
                </a:solidFill>
                <a:latin typeface="Consolas" panose="020B0609020204030204" pitchFamily="49" charset="0"/>
                <a:cs typeface="Consolas" panose="020B0609020204030204" pitchFamily="49" charset="0"/>
              </a:rPr>
              <a:t>StockItems</a:t>
            </a:r>
            <a:r>
              <a:rPr lang="en-US" sz="2000" i="1" dirty="0">
                <a:solidFill>
                  <a:schemeClr val="tx1"/>
                </a:solidFill>
              </a:rPr>
              <a:t> are equal if their </a:t>
            </a:r>
            <a:r>
              <a:rPr lang="en-US" sz="2000" dirty="0">
                <a:solidFill>
                  <a:schemeClr val="tx1"/>
                </a:solidFill>
                <a:latin typeface="Courier New" pitchFamily="49" charset="0"/>
                <a:cs typeface="Courier New" pitchFamily="49" charset="0"/>
              </a:rPr>
              <a:t>names</a:t>
            </a:r>
            <a:r>
              <a:rPr lang="en-US" sz="2000" i="1" dirty="0">
                <a:solidFill>
                  <a:schemeClr val="tx1"/>
                </a:solidFill>
              </a:rPr>
              <a:t> and </a:t>
            </a:r>
            <a:r>
              <a:rPr lang="en-US" sz="2000" dirty="0">
                <a:solidFill>
                  <a:schemeClr val="tx1"/>
                </a:solidFill>
                <a:latin typeface="Consolas" panose="020B0609020204030204" pitchFamily="49" charset="0"/>
                <a:cs typeface="Consolas" panose="020B0609020204030204" pitchFamily="49" charset="0"/>
              </a:rPr>
              <a:t>sizes</a:t>
            </a:r>
            <a:r>
              <a:rPr lang="en-US" sz="2000" i="1" dirty="0">
                <a:solidFill>
                  <a:schemeClr val="tx1"/>
                </a:solidFill>
              </a:rPr>
              <a:t> are equal)</a:t>
            </a:r>
          </a:p>
          <a:p>
            <a:pPr marL="0" indent="0">
              <a:lnSpc>
                <a:spcPct val="100000"/>
              </a:lnSpc>
              <a:buNone/>
            </a:pPr>
            <a:endParaRPr lang="en-US" sz="2000" i="1" dirty="0">
              <a:solidFill>
                <a:schemeClr val="tx1"/>
              </a:solidFill>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 return true if the name and size fields match </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0591702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a:t>
            </a:r>
            <a:endParaRPr lang="en-US" dirty="0"/>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2000" i="1" dirty="0">
                <a:solidFill>
                  <a:schemeClr val="tx1"/>
                </a:solidFill>
              </a:rPr>
              <a:t>Show how you would fix the </a:t>
            </a:r>
            <a:r>
              <a:rPr lang="en-US" sz="2000" dirty="0">
                <a:solidFill>
                  <a:schemeClr val="tx1"/>
                </a:solidFill>
                <a:latin typeface="Consolas" panose="020B0609020204030204" pitchFamily="49" charset="0"/>
                <a:cs typeface="Consolas" panose="020B0609020204030204" pitchFamily="49" charset="0"/>
              </a:rPr>
              <a:t>equals</a:t>
            </a:r>
            <a:r>
              <a:rPr lang="en-US" sz="2000" i="1" dirty="0">
                <a:solidFill>
                  <a:schemeClr val="tx1"/>
                </a:solidFill>
              </a:rPr>
              <a:t> method so it works properly (</a:t>
            </a:r>
            <a:r>
              <a:rPr lang="en-US" sz="2000" dirty="0" err="1">
                <a:solidFill>
                  <a:schemeClr val="tx1"/>
                </a:solidFill>
                <a:latin typeface="Consolas" panose="020B0609020204030204" pitchFamily="49" charset="0"/>
                <a:cs typeface="Consolas" panose="020B0609020204030204" pitchFamily="49" charset="0"/>
              </a:rPr>
              <a:t>StockItems</a:t>
            </a:r>
            <a:r>
              <a:rPr lang="en-US" sz="2000" i="1" dirty="0">
                <a:solidFill>
                  <a:schemeClr val="tx1"/>
                </a:solidFill>
              </a:rPr>
              <a:t> are equal if their </a:t>
            </a:r>
            <a:r>
              <a:rPr lang="en-US" sz="2000" dirty="0">
                <a:solidFill>
                  <a:schemeClr val="tx1"/>
                </a:solidFill>
                <a:latin typeface="Courier New" pitchFamily="49" charset="0"/>
                <a:cs typeface="Courier New" pitchFamily="49" charset="0"/>
              </a:rPr>
              <a:t>names</a:t>
            </a:r>
            <a:r>
              <a:rPr lang="en-US" sz="2000" i="1" dirty="0">
                <a:solidFill>
                  <a:schemeClr val="tx1"/>
                </a:solidFill>
              </a:rPr>
              <a:t> and </a:t>
            </a:r>
            <a:r>
              <a:rPr lang="en-US" sz="2000" dirty="0">
                <a:solidFill>
                  <a:schemeClr val="tx1"/>
                </a:solidFill>
                <a:latin typeface="Consolas" panose="020B0609020204030204" pitchFamily="49" charset="0"/>
                <a:cs typeface="Consolas" panose="020B0609020204030204" pitchFamily="49" charset="0"/>
              </a:rPr>
              <a:t>sizes</a:t>
            </a:r>
            <a:r>
              <a:rPr lang="en-US" sz="2000" i="1" dirty="0">
                <a:solidFill>
                  <a:schemeClr val="tx1"/>
                </a:solidFill>
              </a:rPr>
              <a:t> are equal)</a:t>
            </a:r>
          </a:p>
          <a:p>
            <a:pPr marL="0" indent="0">
              <a:lnSpc>
                <a:spcPct val="100000"/>
              </a:lnSpc>
              <a:buNone/>
            </a:pPr>
            <a:endParaRPr lang="en-US" sz="2000" i="1" dirty="0">
              <a:solidFill>
                <a:schemeClr val="tx1"/>
              </a:solidFill>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 return true if the name and size fields match </a:t>
            </a:r>
            <a:r>
              <a:rPr lang="en-US" sz="2000" dirty="0" smtClean="0">
                <a:solidFill>
                  <a:schemeClr val="tx1"/>
                </a:solidFill>
                <a:latin typeface="Consolas" panose="020B0609020204030204" pitchFamily="49" charset="0"/>
                <a:cs typeface="Consolas" panose="020B0609020204030204" pitchFamily="49" charset="0"/>
              </a:rPr>
              <a:t>*/</a:t>
            </a:r>
            <a:r>
              <a:rPr lang="en-US" sz="2000" smtClean="0">
                <a:solidFill>
                  <a:schemeClr val="tx1"/>
                </a:solidFill>
                <a:latin typeface="Consolas" panose="020B0609020204030204" pitchFamily="49" charset="0"/>
                <a:cs typeface="Consolas" panose="020B0609020204030204" pitchFamily="49" charset="0"/>
              </a:rPr>
              <a:t/>
            </a:r>
            <a:br>
              <a:rPr lang="en-US" sz="2000" smtClean="0">
                <a:solidFill>
                  <a:schemeClr val="tx1"/>
                </a:solidFill>
                <a:latin typeface="Consolas" panose="020B0609020204030204" pitchFamily="49" charset="0"/>
                <a:cs typeface="Consolas" panose="020B0609020204030204" pitchFamily="49" charset="0"/>
              </a:rPr>
            </a:br>
            <a:r>
              <a:rPr lang="en-US" sz="2000" smtClean="0">
                <a:solidFill>
                  <a:srgbClr val="C00000"/>
                </a:solidFill>
                <a:latin typeface="Consolas" panose="020B0609020204030204" pitchFamily="49" charset="0"/>
                <a:cs typeface="Consolas" panose="020B0609020204030204" pitchFamily="49" charset="0"/>
              </a:rPr>
              <a:t>@Override</a:t>
            </a:r>
            <a:r>
              <a:rPr lang="en-US" sz="2000" dirty="0" smtClean="0">
                <a:solidFill>
                  <a:srgbClr val="C00000"/>
                </a:solidFill>
                <a:latin typeface="Consolas" panose="020B0609020204030204" pitchFamily="49" charset="0"/>
                <a:cs typeface="Consolas" panose="020B0609020204030204" pitchFamily="49" charset="0"/>
              </a:rPr>
              <a:t/>
            </a:r>
            <a:br>
              <a:rPr lang="en-US" sz="2000" dirty="0" smtClean="0">
                <a:solidFill>
                  <a:srgbClr val="C00000"/>
                </a:solidFill>
                <a:latin typeface="Consolas" panose="020B0609020204030204" pitchFamily="49" charset="0"/>
                <a:cs typeface="Consolas" panose="020B0609020204030204" pitchFamily="49" charset="0"/>
              </a:rPr>
            </a:br>
            <a:r>
              <a:rPr lang="en-US" sz="2000" dirty="0" smtClean="0">
                <a:solidFill>
                  <a:srgbClr val="C00000"/>
                </a:solidFill>
                <a:latin typeface="Consolas" panose="020B0609020204030204" pitchFamily="49" charset="0"/>
                <a:cs typeface="Consolas" panose="020B0609020204030204" pitchFamily="49" charset="0"/>
              </a:rPr>
              <a:t>public </a:t>
            </a:r>
            <a:r>
              <a:rPr lang="en-US" sz="2000" dirty="0" err="1">
                <a:solidFill>
                  <a:srgbClr val="C00000"/>
                </a:solidFill>
                <a:latin typeface="Consolas" panose="020B0609020204030204" pitchFamily="49" charset="0"/>
                <a:cs typeface="Consolas" panose="020B0609020204030204" pitchFamily="49" charset="0"/>
              </a:rPr>
              <a:t>boolean</a:t>
            </a:r>
            <a:r>
              <a:rPr lang="en-US" sz="2000" dirty="0">
                <a:solidFill>
                  <a:srgbClr val="C00000"/>
                </a:solidFill>
                <a:latin typeface="Consolas" panose="020B0609020204030204" pitchFamily="49" charset="0"/>
                <a:cs typeface="Consolas" panose="020B0609020204030204" pitchFamily="49" charset="0"/>
              </a:rPr>
              <a:t> equals(Object o) </a:t>
            </a:r>
            <a:r>
              <a:rPr lang="en-US" sz="2000" dirty="0" smtClean="0">
                <a:solidFill>
                  <a:srgbClr val="C00000"/>
                </a:solidFill>
                <a:latin typeface="Consolas" panose="020B0609020204030204" pitchFamily="49" charset="0"/>
                <a:cs typeface="Consolas" panose="020B0609020204030204" pitchFamily="49" charset="0"/>
              </a:rPr>
              <a:t>{</a:t>
            </a:r>
            <a:br>
              <a:rPr lang="en-US" sz="2000" dirty="0" smtClean="0">
                <a:solidFill>
                  <a:srgbClr val="C00000"/>
                </a:solidFill>
                <a:latin typeface="Consolas" panose="020B0609020204030204" pitchFamily="49" charset="0"/>
                <a:cs typeface="Consolas" panose="020B0609020204030204" pitchFamily="49" charset="0"/>
              </a:rPr>
            </a:br>
            <a:r>
              <a:rPr lang="en-US" sz="2000" dirty="0" smtClean="0">
                <a:solidFill>
                  <a:srgbClr val="C00000"/>
                </a:solidFill>
                <a:latin typeface="Consolas" panose="020B0609020204030204" pitchFamily="49" charset="0"/>
                <a:cs typeface="Consolas" panose="020B0609020204030204" pitchFamily="49" charset="0"/>
              </a:rPr>
              <a:t>    if </a:t>
            </a:r>
            <a:r>
              <a:rPr lang="en-US" sz="2000" dirty="0">
                <a:solidFill>
                  <a:srgbClr val="C00000"/>
                </a:solidFill>
                <a:latin typeface="Consolas" panose="020B0609020204030204" pitchFamily="49" charset="0"/>
                <a:cs typeface="Consolas" panose="020B0609020204030204" pitchFamily="49" charset="0"/>
              </a:rPr>
              <a:t>(!(o </a:t>
            </a:r>
            <a:r>
              <a:rPr lang="en-US" sz="2000" dirty="0" err="1">
                <a:solidFill>
                  <a:srgbClr val="C00000"/>
                </a:solidFill>
                <a:latin typeface="Consolas" panose="020B0609020204030204" pitchFamily="49" charset="0"/>
                <a:cs typeface="Consolas" panose="020B0609020204030204" pitchFamily="49" charset="0"/>
              </a:rPr>
              <a:t>instanceof</a:t>
            </a:r>
            <a:r>
              <a:rPr lang="en-US" sz="2000" dirty="0">
                <a:solidFill>
                  <a:srgbClr val="C00000"/>
                </a:solidFill>
                <a:latin typeface="Consolas" panose="020B0609020204030204" pitchFamily="49" charset="0"/>
                <a:cs typeface="Consolas" panose="020B0609020204030204" pitchFamily="49" charset="0"/>
              </a:rPr>
              <a:t> </a:t>
            </a:r>
            <a:r>
              <a:rPr lang="en-US" sz="2000" dirty="0" err="1">
                <a:solidFill>
                  <a:srgbClr val="C00000"/>
                </a:solidFill>
                <a:latin typeface="Consolas" panose="020B0609020204030204" pitchFamily="49" charset="0"/>
                <a:cs typeface="Consolas" panose="020B0609020204030204" pitchFamily="49" charset="0"/>
              </a:rPr>
              <a:t>StockItem</a:t>
            </a:r>
            <a:r>
              <a:rPr lang="en-US" sz="2000" dirty="0" smtClean="0">
                <a:solidFill>
                  <a:srgbClr val="C00000"/>
                </a:solidFill>
                <a:latin typeface="Consolas" panose="020B0609020204030204" pitchFamily="49" charset="0"/>
                <a:cs typeface="Consolas" panose="020B0609020204030204" pitchFamily="49" charset="0"/>
              </a:rPr>
              <a:t>)) {</a:t>
            </a:r>
            <a:br>
              <a:rPr lang="en-US" sz="2000" dirty="0" smtClean="0">
                <a:solidFill>
                  <a:srgbClr val="C00000"/>
                </a:solidFill>
                <a:latin typeface="Consolas" panose="020B0609020204030204" pitchFamily="49" charset="0"/>
                <a:cs typeface="Consolas" panose="020B0609020204030204" pitchFamily="49" charset="0"/>
              </a:rPr>
            </a:br>
            <a:r>
              <a:rPr lang="en-US" sz="2000" dirty="0" smtClean="0">
                <a:solidFill>
                  <a:srgbClr val="C00000"/>
                </a:solidFill>
                <a:latin typeface="Consolas" panose="020B0609020204030204" pitchFamily="49" charset="0"/>
                <a:cs typeface="Consolas" panose="020B0609020204030204" pitchFamily="49" charset="0"/>
              </a:rPr>
              <a:t>        return </a:t>
            </a:r>
            <a:r>
              <a:rPr lang="en-US" sz="2000" dirty="0">
                <a:solidFill>
                  <a:srgbClr val="C00000"/>
                </a:solidFill>
                <a:latin typeface="Consolas" panose="020B0609020204030204" pitchFamily="49" charset="0"/>
                <a:cs typeface="Consolas" panose="020B0609020204030204" pitchFamily="49" charset="0"/>
              </a:rPr>
              <a:t>false</a:t>
            </a:r>
            <a:r>
              <a:rPr lang="en-US" sz="2000" dirty="0" smtClean="0">
                <a:solidFill>
                  <a:srgbClr val="C00000"/>
                </a:solidFill>
                <a:latin typeface="Consolas" panose="020B0609020204030204" pitchFamily="49" charset="0"/>
                <a:cs typeface="Consolas" panose="020B0609020204030204" pitchFamily="49" charset="0"/>
              </a:rPr>
              <a:t>;</a:t>
            </a:r>
            <a:br>
              <a:rPr lang="en-US" sz="2000" dirty="0" smtClean="0">
                <a:solidFill>
                  <a:srgbClr val="C00000"/>
                </a:solidFill>
                <a:latin typeface="Consolas" panose="020B0609020204030204" pitchFamily="49" charset="0"/>
                <a:cs typeface="Consolas" panose="020B0609020204030204" pitchFamily="49" charset="0"/>
              </a:rPr>
            </a:br>
            <a:r>
              <a:rPr lang="en-US" sz="2000" dirty="0" smtClean="0">
                <a:solidFill>
                  <a:srgbClr val="C00000"/>
                </a:solidFill>
                <a:latin typeface="Consolas" panose="020B0609020204030204" pitchFamily="49" charset="0"/>
                <a:cs typeface="Consolas" panose="020B0609020204030204" pitchFamily="49" charset="0"/>
              </a:rPr>
              <a:t>    }</a:t>
            </a:r>
            <a:br>
              <a:rPr lang="en-US" sz="2000" dirty="0" smtClean="0">
                <a:solidFill>
                  <a:srgbClr val="C00000"/>
                </a:solidFill>
                <a:latin typeface="Consolas" panose="020B0609020204030204" pitchFamily="49" charset="0"/>
                <a:cs typeface="Consolas" panose="020B0609020204030204" pitchFamily="49" charset="0"/>
              </a:rPr>
            </a:br>
            <a:r>
              <a:rPr lang="en-US" sz="2000" dirty="0" smtClean="0">
                <a:solidFill>
                  <a:srgbClr val="C00000"/>
                </a:solidFill>
                <a:latin typeface="Consolas" panose="020B0609020204030204" pitchFamily="49" charset="0"/>
                <a:cs typeface="Consolas" panose="020B0609020204030204" pitchFamily="49" charset="0"/>
              </a:rPr>
              <a:t>    </a:t>
            </a:r>
            <a:r>
              <a:rPr lang="en-US" sz="2000" dirty="0" err="1" smtClean="0">
                <a:solidFill>
                  <a:srgbClr val="C00000"/>
                </a:solidFill>
                <a:latin typeface="Consolas" panose="020B0609020204030204" pitchFamily="49" charset="0"/>
                <a:cs typeface="Consolas" panose="020B0609020204030204" pitchFamily="49" charset="0"/>
              </a:rPr>
              <a:t>StockItem</a:t>
            </a:r>
            <a:r>
              <a:rPr lang="en-US" sz="2000" dirty="0" smtClean="0">
                <a:solidFill>
                  <a:srgbClr val="C00000"/>
                </a:solidFill>
                <a:latin typeface="Consolas" panose="020B0609020204030204" pitchFamily="49" charset="0"/>
                <a:cs typeface="Consolas" panose="020B0609020204030204" pitchFamily="49" charset="0"/>
              </a:rPr>
              <a:t> </a:t>
            </a:r>
            <a:r>
              <a:rPr lang="en-US" sz="2000" dirty="0">
                <a:solidFill>
                  <a:srgbClr val="C00000"/>
                </a:solidFill>
                <a:latin typeface="Consolas" panose="020B0609020204030204" pitchFamily="49" charset="0"/>
                <a:cs typeface="Consolas" panose="020B0609020204030204" pitchFamily="49" charset="0"/>
              </a:rPr>
              <a:t>other = (</a:t>
            </a:r>
            <a:r>
              <a:rPr lang="en-US" sz="2000" dirty="0" err="1">
                <a:solidFill>
                  <a:srgbClr val="C00000"/>
                </a:solidFill>
                <a:latin typeface="Consolas" panose="020B0609020204030204" pitchFamily="49" charset="0"/>
                <a:cs typeface="Consolas" panose="020B0609020204030204" pitchFamily="49" charset="0"/>
              </a:rPr>
              <a:t>StockItem</a:t>
            </a:r>
            <a:r>
              <a:rPr lang="en-US" sz="2000" dirty="0">
                <a:solidFill>
                  <a:srgbClr val="C00000"/>
                </a:solidFill>
                <a:latin typeface="Consolas" panose="020B0609020204030204" pitchFamily="49" charset="0"/>
                <a:cs typeface="Consolas" panose="020B0609020204030204" pitchFamily="49" charset="0"/>
              </a:rPr>
              <a:t>) </a:t>
            </a:r>
            <a:r>
              <a:rPr lang="en-US" sz="2000" dirty="0" smtClean="0">
                <a:solidFill>
                  <a:srgbClr val="C00000"/>
                </a:solidFill>
                <a:latin typeface="Consolas" panose="020B0609020204030204" pitchFamily="49" charset="0"/>
                <a:cs typeface="Consolas" panose="020B0609020204030204" pitchFamily="49" charset="0"/>
              </a:rPr>
              <a:t>o;</a:t>
            </a:r>
            <a:br>
              <a:rPr lang="en-US" sz="2000" dirty="0" smtClean="0">
                <a:solidFill>
                  <a:srgbClr val="C00000"/>
                </a:solidFill>
                <a:latin typeface="Consolas" panose="020B0609020204030204" pitchFamily="49" charset="0"/>
                <a:cs typeface="Consolas" panose="020B0609020204030204" pitchFamily="49" charset="0"/>
              </a:rPr>
            </a:br>
            <a:r>
              <a:rPr lang="en-US" sz="2000" dirty="0" smtClean="0">
                <a:solidFill>
                  <a:srgbClr val="C00000"/>
                </a:solidFill>
                <a:latin typeface="Consolas" panose="020B0609020204030204" pitchFamily="49" charset="0"/>
                <a:cs typeface="Consolas" panose="020B0609020204030204" pitchFamily="49" charset="0"/>
              </a:rPr>
              <a:t>    return </a:t>
            </a:r>
            <a:r>
              <a:rPr lang="en-US" sz="2000" dirty="0" err="1">
                <a:solidFill>
                  <a:srgbClr val="C00000"/>
                </a:solidFill>
                <a:latin typeface="Consolas" panose="020B0609020204030204" pitchFamily="49" charset="0"/>
                <a:cs typeface="Consolas" panose="020B0609020204030204" pitchFamily="49" charset="0"/>
              </a:rPr>
              <a:t>name.equals</a:t>
            </a:r>
            <a:r>
              <a:rPr lang="en-US" sz="2000" dirty="0">
                <a:solidFill>
                  <a:srgbClr val="C00000"/>
                </a:solidFill>
                <a:latin typeface="Consolas" panose="020B0609020204030204" pitchFamily="49" charset="0"/>
                <a:cs typeface="Consolas" panose="020B0609020204030204" pitchFamily="49" charset="0"/>
              </a:rPr>
              <a:t>(other.name) &amp;&amp; </a:t>
            </a:r>
            <a:r>
              <a:rPr lang="en-US" sz="2000" dirty="0" err="1">
                <a:solidFill>
                  <a:srgbClr val="C00000"/>
                </a:solidFill>
                <a:latin typeface="Consolas" panose="020B0609020204030204" pitchFamily="49" charset="0"/>
                <a:cs typeface="Consolas" panose="020B0609020204030204" pitchFamily="49" charset="0"/>
              </a:rPr>
              <a:t>size.equals</a:t>
            </a:r>
            <a:r>
              <a:rPr lang="en-US" sz="2000" dirty="0">
                <a:solidFill>
                  <a:srgbClr val="C00000"/>
                </a:solidFill>
                <a:latin typeface="Consolas" panose="020B0609020204030204" pitchFamily="49" charset="0"/>
                <a:cs typeface="Consolas" panose="020B0609020204030204" pitchFamily="49" charset="0"/>
              </a:rPr>
              <a:t>(</a:t>
            </a:r>
            <a:r>
              <a:rPr lang="en-US" sz="2000" dirty="0" err="1">
                <a:solidFill>
                  <a:srgbClr val="C00000"/>
                </a:solidFill>
                <a:latin typeface="Consolas" panose="020B0609020204030204" pitchFamily="49" charset="0"/>
                <a:cs typeface="Consolas" panose="020B0609020204030204" pitchFamily="49" charset="0"/>
              </a:rPr>
              <a:t>other.size</a:t>
            </a:r>
            <a:r>
              <a:rPr lang="en-US" sz="2000" dirty="0" smtClean="0">
                <a:solidFill>
                  <a:srgbClr val="C00000"/>
                </a:solidFill>
                <a:latin typeface="Consolas" panose="020B0609020204030204" pitchFamily="49" charset="0"/>
                <a:cs typeface="Consolas" panose="020B0609020204030204" pitchFamily="49" charset="0"/>
              </a:rPr>
              <a:t>);</a:t>
            </a:r>
            <a:br>
              <a:rPr lang="en-US" sz="2000" dirty="0" smtClean="0">
                <a:solidFill>
                  <a:srgbClr val="C00000"/>
                </a:solidFill>
                <a:latin typeface="Consolas" panose="020B0609020204030204" pitchFamily="49" charset="0"/>
                <a:cs typeface="Consolas" panose="020B0609020204030204" pitchFamily="49" charset="0"/>
              </a:rPr>
            </a:br>
            <a:r>
              <a:rPr lang="en-US" sz="2000" dirty="0" smtClean="0">
                <a:solidFill>
                  <a:srgbClr val="C00000"/>
                </a:solidFill>
                <a:latin typeface="Consolas" panose="020B0609020204030204" pitchFamily="49" charset="0"/>
                <a:cs typeface="Consolas" panose="020B0609020204030204" pitchFamily="49" charset="0"/>
              </a:rPr>
              <a:t>}</a:t>
            </a:r>
            <a:endParaRPr lang="en-US" sz="2000" dirty="0">
              <a:solidFill>
                <a:srgbClr val="C00000"/>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06725321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a:t>
            </a:r>
            <a:r>
              <a:rPr lang="en-US" sz="2000" i="1" dirty="0" smtClean="0">
                <a:solidFill>
                  <a:schemeClr val="tx1"/>
                </a:solidFill>
              </a:rPr>
              <a:t>for the </a:t>
            </a:r>
            <a:r>
              <a:rPr lang="en-US" sz="2000" i="1" dirty="0" err="1" smtClean="0">
                <a:solidFill>
                  <a:schemeClr val="tx1"/>
                </a:solidFill>
                <a:latin typeface="Consolas" panose="020B0609020204030204" pitchFamily="49" charset="0"/>
                <a:cs typeface="Consolas" panose="020B0609020204030204" pitchFamily="49" charset="0"/>
              </a:rPr>
              <a:t>StockItem</a:t>
            </a:r>
            <a:r>
              <a:rPr lang="en-US" sz="2000" i="1" dirty="0" smtClean="0">
                <a:solidFill>
                  <a:schemeClr val="tx1"/>
                </a:solidFill>
              </a:rPr>
              <a:t> class are </a:t>
            </a:r>
            <a:r>
              <a:rPr lang="en-US" sz="2000" i="1" dirty="0">
                <a:solidFill>
                  <a:schemeClr val="tx1"/>
                </a:solidFill>
              </a:rPr>
              <a:t>legal:</a:t>
            </a:r>
          </a:p>
          <a:p>
            <a:pPr marL="0" indent="0">
              <a:buNone/>
            </a:pPr>
            <a:endParaRPr lang="en-US" sz="2000" dirty="0" smtClean="0">
              <a:solidFill>
                <a:schemeClr val="tx1"/>
              </a:solidFill>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smtClean="0">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quantity;</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a:solidFill>
                  <a:schemeClr val="tx1"/>
                </a:solidFill>
                <a:latin typeface="Consolas" panose="020B0609020204030204" pitchFamily="49" charset="0"/>
                <a:cs typeface="Consolas" panose="020B0609020204030204" pitchFamily="49" charset="0"/>
              </a:rPr>
              <a:t>quantity</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013844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code 1</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a:t>
            </a:r>
            <a:r>
              <a:rPr lang="en-US" i="1" dirty="0" smtClean="0">
                <a:solidFill>
                  <a:schemeClr val="tx1"/>
                </a:solidFill>
              </a:rPr>
              <a:t>, </a:t>
            </a:r>
            <a:r>
              <a:rPr lang="en-US" i="1" dirty="0">
                <a:solidFill>
                  <a:schemeClr val="tx1"/>
                </a:solidFill>
              </a:rPr>
              <a:t>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en-US" dirty="0">
                <a:latin typeface="Consolas" panose="020B0609020204030204" pitchFamily="49" charset="0"/>
                <a:cs typeface="Consolas" panose="020B0609020204030204" pitchFamily="49" charset="0"/>
              </a:rPr>
              <a:t>{_______________}</a:t>
            </a:r>
          </a:p>
          <a:p>
            <a:r>
              <a:rPr lang="en-US" dirty="0">
                <a:latin typeface="Consolas" panose="020B0609020204030204" pitchFamily="49" charset="0"/>
                <a:cs typeface="Consolas" panose="020B0609020204030204" pitchFamily="49" charset="0"/>
              </a:rPr>
              <a:t>z = x + y;</a:t>
            </a:r>
          </a:p>
          <a:p>
            <a:r>
              <a:rPr lang="en-US" dirty="0" smtClean="0">
                <a:solidFill>
                  <a:srgbClr val="FF0000"/>
                </a:solidFill>
                <a:latin typeface="Consolas" panose="020B0609020204030204" pitchFamily="49" charset="0"/>
                <a:cs typeface="Consolas" panose="020B0609020204030204" pitchFamily="49" charset="0"/>
              </a:rPr>
              <a:t>{x &gt; z – 3}</a:t>
            </a:r>
            <a:endParaRPr lang="en-US" dirty="0">
              <a:solidFill>
                <a:srgbClr val="FF0000"/>
              </a:solidFill>
              <a:latin typeface="Consolas" panose="020B0609020204030204" pitchFamily="49" charset="0"/>
              <a:cs typeface="Consolas" panose="020B0609020204030204" pitchFamily="49" charset="0"/>
            </a:endParaRPr>
          </a:p>
          <a:p>
            <a:r>
              <a:rPr lang="en-US" dirty="0">
                <a:latin typeface="Consolas" panose="020B0609020204030204" pitchFamily="49" charset="0"/>
                <a:cs typeface="Consolas" panose="020B0609020204030204" pitchFamily="49" charset="0"/>
              </a:rPr>
              <a:t>y = z – 3;</a:t>
            </a:r>
          </a:p>
          <a:p>
            <a:r>
              <a:rPr lang="en-US" dirty="0">
                <a:latin typeface="Consolas" panose="020B0609020204030204" pitchFamily="49" charset="0"/>
                <a:cs typeface="Consolas" panose="020B0609020204030204" pitchFamily="49" charset="0"/>
              </a:rPr>
              <a:t>{x &gt; y</a:t>
            </a:r>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33483163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a:t>
            </a:r>
            <a:r>
              <a:rPr lang="en-US" sz="2000" i="1" dirty="0" smtClean="0">
                <a:solidFill>
                  <a:schemeClr val="tx1"/>
                </a:solidFill>
              </a:rPr>
              <a:t>for the </a:t>
            </a:r>
            <a:r>
              <a:rPr lang="en-US" sz="2000" i="1" dirty="0" err="1" smtClean="0">
                <a:solidFill>
                  <a:schemeClr val="tx1"/>
                </a:solidFill>
                <a:latin typeface="Consolas" panose="020B0609020204030204" pitchFamily="49" charset="0"/>
                <a:cs typeface="Consolas" panose="020B0609020204030204" pitchFamily="49" charset="0"/>
              </a:rPr>
              <a:t>StockItem</a:t>
            </a:r>
            <a:r>
              <a:rPr lang="en-US" sz="2000" i="1" dirty="0" smtClean="0">
                <a:solidFill>
                  <a:schemeClr val="tx1"/>
                </a:solidFill>
              </a:rPr>
              <a:t> class are </a:t>
            </a:r>
            <a:r>
              <a:rPr lang="en-US" sz="2000" i="1" dirty="0">
                <a:solidFill>
                  <a:schemeClr val="tx1"/>
                </a:solidFill>
              </a:rPr>
              <a:t>legal:</a:t>
            </a:r>
          </a:p>
          <a:p>
            <a:pPr marL="0" indent="0">
              <a:buNone/>
            </a:pPr>
            <a:endParaRPr lang="en-US" sz="2000" dirty="0" smtClean="0">
              <a:solidFill>
                <a:schemeClr val="tx1"/>
              </a:solidFill>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smtClean="0">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legal</a:t>
            </a:r>
            <a:endParaRPr lang="en-US" sz="2000" b="1"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quantity;</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a:solidFill>
                  <a:schemeClr val="tx1"/>
                </a:solidFill>
                <a:latin typeface="Consolas" panose="020B0609020204030204" pitchFamily="49" charset="0"/>
                <a:cs typeface="Consolas" panose="020B0609020204030204" pitchFamily="49" charset="0"/>
              </a:rPr>
              <a:t>quantity</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1221564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a:t>
            </a:r>
            <a:r>
              <a:rPr lang="en-US" sz="2000" i="1" dirty="0" smtClean="0">
                <a:solidFill>
                  <a:schemeClr val="tx1"/>
                </a:solidFill>
              </a:rPr>
              <a:t>for the </a:t>
            </a:r>
            <a:r>
              <a:rPr lang="en-US" sz="2000" i="1" dirty="0" err="1" smtClean="0">
                <a:solidFill>
                  <a:schemeClr val="tx1"/>
                </a:solidFill>
                <a:latin typeface="Consolas" panose="020B0609020204030204" pitchFamily="49" charset="0"/>
                <a:cs typeface="Consolas" panose="020B0609020204030204" pitchFamily="49" charset="0"/>
              </a:rPr>
              <a:t>StockItem</a:t>
            </a:r>
            <a:r>
              <a:rPr lang="en-US" sz="2000" i="1" dirty="0" smtClean="0">
                <a:solidFill>
                  <a:schemeClr val="tx1"/>
                </a:solidFill>
              </a:rPr>
              <a:t> class are </a:t>
            </a:r>
            <a:r>
              <a:rPr lang="en-US" sz="2000" i="1" dirty="0">
                <a:solidFill>
                  <a:schemeClr val="tx1"/>
                </a:solidFill>
              </a:rPr>
              <a:t>legal:</a:t>
            </a:r>
          </a:p>
          <a:p>
            <a:pPr marL="0" indent="0">
              <a:buNone/>
            </a:pPr>
            <a:endParaRPr lang="en-US" sz="2000" dirty="0" smtClean="0">
              <a:solidFill>
                <a:schemeClr val="tx1"/>
              </a:solidFill>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smtClean="0">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legal</a:t>
            </a:r>
            <a:endParaRPr lang="en-US" sz="2000" b="1"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a:t>
            </a:r>
            <a:r>
              <a:rPr lang="en-US" sz="2000" b="1" dirty="0">
                <a:solidFill>
                  <a:srgbClr val="00B050"/>
                </a:solidFill>
              </a:rPr>
              <a:t>legal</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quantity;</a:t>
            </a:r>
            <a:endParaRPr lang="en-US" sz="2000" b="1" dirty="0">
              <a:solidFill>
                <a:srgbClr val="C0000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a:solidFill>
                  <a:schemeClr val="tx1"/>
                </a:solidFill>
                <a:latin typeface="Consolas" panose="020B0609020204030204" pitchFamily="49" charset="0"/>
                <a:cs typeface="Consolas" panose="020B0609020204030204" pitchFamily="49" charset="0"/>
              </a:rPr>
              <a:t>quantity</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9904634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a:t>
            </a:r>
            <a:r>
              <a:rPr lang="en-US" sz="2000" i="1" dirty="0" smtClean="0">
                <a:solidFill>
                  <a:schemeClr val="tx1"/>
                </a:solidFill>
              </a:rPr>
              <a:t>for the </a:t>
            </a:r>
            <a:r>
              <a:rPr lang="en-US" sz="2000" i="1" dirty="0" err="1" smtClean="0">
                <a:solidFill>
                  <a:schemeClr val="tx1"/>
                </a:solidFill>
                <a:latin typeface="Consolas" panose="020B0609020204030204" pitchFamily="49" charset="0"/>
                <a:cs typeface="Consolas" panose="020B0609020204030204" pitchFamily="49" charset="0"/>
              </a:rPr>
              <a:t>StockItem</a:t>
            </a:r>
            <a:r>
              <a:rPr lang="en-US" sz="2000" i="1" dirty="0" smtClean="0">
                <a:solidFill>
                  <a:schemeClr val="tx1"/>
                </a:solidFill>
              </a:rPr>
              <a:t> class are </a:t>
            </a:r>
            <a:r>
              <a:rPr lang="en-US" sz="2000" i="1" dirty="0">
                <a:solidFill>
                  <a:schemeClr val="tx1"/>
                </a:solidFill>
              </a:rPr>
              <a:t>legal:</a:t>
            </a:r>
          </a:p>
          <a:p>
            <a:pPr marL="0" indent="0">
              <a:buNone/>
            </a:pPr>
            <a:endParaRPr lang="en-US" sz="2000" dirty="0" smtClean="0">
              <a:solidFill>
                <a:schemeClr val="tx1"/>
              </a:solidFill>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smtClean="0">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legal</a:t>
            </a:r>
            <a:endParaRPr lang="en-US" sz="2000" b="1"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a:t>
            </a:r>
            <a:r>
              <a:rPr lang="en-US" sz="2000" b="1" dirty="0">
                <a:solidFill>
                  <a:srgbClr val="00B050"/>
                </a:solidFill>
              </a:rPr>
              <a:t>legal</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quantity;  </a:t>
            </a:r>
            <a:r>
              <a:rPr lang="en-US" sz="2000" b="1" dirty="0" smtClean="0">
                <a:solidFill>
                  <a:srgbClr val="C00000"/>
                </a:solidFill>
              </a:rPr>
              <a:t>✘ illegal!</a:t>
            </a:r>
            <a:endParaRPr lang="en-US" sz="2000" b="1" dirty="0">
              <a:solidFill>
                <a:srgbClr val="C0000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a:solidFill>
                  <a:schemeClr val="tx1"/>
                </a:solidFill>
                <a:latin typeface="Consolas" panose="020B0609020204030204" pitchFamily="49" charset="0"/>
                <a:cs typeface="Consolas" panose="020B0609020204030204" pitchFamily="49" charset="0"/>
              </a:rPr>
              <a:t>quantity</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3147296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a:t>
            </a:r>
            <a:r>
              <a:rPr lang="en-US" sz="2000" i="1" dirty="0" smtClean="0">
                <a:solidFill>
                  <a:schemeClr val="tx1"/>
                </a:solidFill>
              </a:rPr>
              <a:t>for the </a:t>
            </a:r>
            <a:r>
              <a:rPr lang="en-US" sz="2000" i="1" dirty="0" err="1" smtClean="0">
                <a:solidFill>
                  <a:schemeClr val="tx1"/>
                </a:solidFill>
                <a:latin typeface="Consolas" panose="020B0609020204030204" pitchFamily="49" charset="0"/>
                <a:cs typeface="Consolas" panose="020B0609020204030204" pitchFamily="49" charset="0"/>
              </a:rPr>
              <a:t>StockItem</a:t>
            </a:r>
            <a:r>
              <a:rPr lang="en-US" sz="2000" i="1" dirty="0" smtClean="0">
                <a:solidFill>
                  <a:schemeClr val="tx1"/>
                </a:solidFill>
              </a:rPr>
              <a:t> class are </a:t>
            </a:r>
            <a:r>
              <a:rPr lang="en-US" sz="2000" i="1" dirty="0">
                <a:solidFill>
                  <a:schemeClr val="tx1"/>
                </a:solidFill>
              </a:rPr>
              <a:t>legal:</a:t>
            </a:r>
          </a:p>
          <a:p>
            <a:pPr marL="0" indent="0">
              <a:buNone/>
            </a:pPr>
            <a:endParaRPr lang="en-US" sz="2000" dirty="0" smtClean="0">
              <a:solidFill>
                <a:schemeClr val="tx1"/>
              </a:solidFill>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smtClean="0">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legal</a:t>
            </a:r>
            <a:endParaRPr lang="en-US" sz="2000" b="1"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a:t>
            </a:r>
            <a:r>
              <a:rPr lang="en-US" sz="2000" b="1" dirty="0">
                <a:solidFill>
                  <a:srgbClr val="00B050"/>
                </a:solidFill>
              </a:rPr>
              <a:t>legal</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quantity;  </a:t>
            </a:r>
            <a:r>
              <a:rPr lang="en-US" sz="2000" b="1" dirty="0" smtClean="0">
                <a:solidFill>
                  <a:srgbClr val="C00000"/>
                </a:solidFill>
              </a:rPr>
              <a:t>✘ illegal!</a:t>
            </a:r>
            <a:endParaRPr lang="en-US" sz="2000" b="1" dirty="0">
              <a:solidFill>
                <a:srgbClr val="C0000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a:solidFill>
                  <a:schemeClr val="tx1"/>
                </a:solidFill>
                <a:latin typeface="Consolas" panose="020B0609020204030204" pitchFamily="49" charset="0"/>
                <a:cs typeface="Consolas" panose="020B0609020204030204" pitchFamily="49" charset="0"/>
              </a:rPr>
              <a:t>quantity</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C00000"/>
                </a:solidFill>
              </a:rPr>
              <a:t>✘ </a:t>
            </a:r>
            <a:r>
              <a:rPr lang="en-US" sz="2000" b="1" dirty="0">
                <a:solidFill>
                  <a:srgbClr val="C00000"/>
                </a:solidFill>
              </a:rPr>
              <a:t>illegal!</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44062607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a:t>
            </a:r>
            <a:r>
              <a:rPr lang="en-US" sz="2000" i="1" dirty="0" smtClean="0">
                <a:solidFill>
                  <a:schemeClr val="tx1"/>
                </a:solidFill>
              </a:rPr>
              <a:t>for the </a:t>
            </a:r>
            <a:r>
              <a:rPr lang="en-US" sz="2000" i="1" dirty="0" err="1" smtClean="0">
                <a:solidFill>
                  <a:schemeClr val="tx1"/>
                </a:solidFill>
                <a:latin typeface="Consolas" panose="020B0609020204030204" pitchFamily="49" charset="0"/>
                <a:cs typeface="Consolas" panose="020B0609020204030204" pitchFamily="49" charset="0"/>
              </a:rPr>
              <a:t>StockItem</a:t>
            </a:r>
            <a:r>
              <a:rPr lang="en-US" sz="2000" i="1" dirty="0" smtClean="0">
                <a:solidFill>
                  <a:schemeClr val="tx1"/>
                </a:solidFill>
              </a:rPr>
              <a:t> class are </a:t>
            </a:r>
            <a:r>
              <a:rPr lang="en-US" sz="2000" i="1" dirty="0">
                <a:solidFill>
                  <a:schemeClr val="tx1"/>
                </a:solidFill>
              </a:rPr>
              <a:t>legal:</a:t>
            </a:r>
          </a:p>
          <a:p>
            <a:pPr marL="0" indent="0">
              <a:buNone/>
            </a:pPr>
            <a:endParaRPr lang="en-US" sz="2000" dirty="0" smtClean="0">
              <a:solidFill>
                <a:schemeClr val="tx1"/>
              </a:solidFill>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smtClean="0">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legal</a:t>
            </a:r>
            <a:endParaRPr lang="en-US" sz="2000" b="1"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a:t>
            </a:r>
            <a:r>
              <a:rPr lang="en-US" sz="2000" b="1" dirty="0">
                <a:solidFill>
                  <a:srgbClr val="00B050"/>
                </a:solidFill>
              </a:rPr>
              <a:t>legal</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quantity;  </a:t>
            </a:r>
            <a:r>
              <a:rPr lang="en-US" sz="2000" b="1" dirty="0" smtClean="0">
                <a:solidFill>
                  <a:srgbClr val="C00000"/>
                </a:solidFill>
              </a:rPr>
              <a:t>✘ illegal!</a:t>
            </a:r>
            <a:endParaRPr lang="en-US" sz="2000" b="1" dirty="0">
              <a:solidFill>
                <a:srgbClr val="C0000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a:solidFill>
                  <a:schemeClr val="tx1"/>
                </a:solidFill>
                <a:latin typeface="Consolas" panose="020B0609020204030204" pitchFamily="49" charset="0"/>
                <a:cs typeface="Consolas" panose="020B0609020204030204" pitchFamily="49" charset="0"/>
              </a:rPr>
              <a:t>quantity</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C00000"/>
                </a:solidFill>
              </a:rPr>
              <a:t>✘ </a:t>
            </a:r>
            <a:r>
              <a:rPr lang="en-US" sz="2000" b="1" dirty="0">
                <a:solidFill>
                  <a:srgbClr val="C00000"/>
                </a:solidFill>
              </a:rPr>
              <a:t>illegal!</a:t>
            </a:r>
            <a:endParaRPr lang="en-US" sz="2000" dirty="0">
              <a:solidFill>
                <a:schemeClr val="tx1"/>
              </a:solidFill>
              <a:latin typeface="Consolas" panose="020B0609020204030204" pitchFamily="49" charset="0"/>
              <a:cs typeface="Consolas" panose="020B0609020204030204" pitchFamily="49" charset="0"/>
            </a:endParaRPr>
          </a:p>
        </p:txBody>
      </p:sp>
      <p:sp>
        <p:nvSpPr>
          <p:cNvPr id="4" name="TextBox 3"/>
          <p:cNvSpPr txBox="1"/>
          <p:nvPr/>
        </p:nvSpPr>
        <p:spPr>
          <a:xfrm>
            <a:off x="1143000" y="4572000"/>
            <a:ext cx="2971800" cy="646331"/>
          </a:xfrm>
          <a:prstGeom prst="rect">
            <a:avLst/>
          </a:prstGeom>
          <a:noFill/>
        </p:spPr>
        <p:txBody>
          <a:bodyPr wrap="square" rtlCol="0">
            <a:spAutoFit/>
          </a:bodyPr>
          <a:lstStyle/>
          <a:p>
            <a:r>
              <a:rPr lang="en-US" b="1" dirty="0">
                <a:solidFill>
                  <a:srgbClr val="0070C0"/>
                </a:solidFill>
                <a:latin typeface="+mj-lt"/>
              </a:rPr>
              <a:t>The </a:t>
            </a:r>
            <a:r>
              <a:rPr lang="en-US" b="1" dirty="0">
                <a:solidFill>
                  <a:srgbClr val="0070C0"/>
                </a:solidFill>
                <a:latin typeface="Courier New" pitchFamily="49" charset="0"/>
                <a:cs typeface="Courier New" pitchFamily="49" charset="0"/>
              </a:rPr>
              <a:t>equals</a:t>
            </a:r>
            <a:r>
              <a:rPr lang="en-US" b="1" dirty="0">
                <a:solidFill>
                  <a:srgbClr val="0070C0"/>
                </a:solidFill>
                <a:latin typeface="+mj-lt"/>
              </a:rPr>
              <a:t> method does not care about </a:t>
            </a:r>
            <a:r>
              <a:rPr lang="en-US" b="1" dirty="0">
                <a:solidFill>
                  <a:srgbClr val="0070C0"/>
                </a:solidFill>
                <a:latin typeface="Courier New" pitchFamily="49" charset="0"/>
                <a:cs typeface="Courier New" pitchFamily="49" charset="0"/>
              </a:rPr>
              <a:t>quantity</a:t>
            </a:r>
            <a:endParaRPr lang="en-US" b="1" dirty="0">
              <a:solidFill>
                <a:srgbClr val="0070C0"/>
              </a:solidFill>
              <a:latin typeface="+mj-lt"/>
            </a:endParaRPr>
          </a:p>
        </p:txBody>
      </p:sp>
    </p:spTree>
    <p:extLst>
      <p:ext uri="{BB962C8B-B14F-4D97-AF65-F5344CB8AC3E}">
        <p14:creationId xmlns:p14="http://schemas.microsoft.com/office/powerpoint/2010/main" val="41190412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05000"/>
            <a:ext cx="10772775" cy="4343401"/>
          </a:xfrm>
        </p:spPr>
        <p:txBody>
          <a:bodyPr>
            <a:noAutofit/>
          </a:bodyPr>
          <a:lstStyle/>
          <a:p>
            <a:pPr marL="0" indent="0">
              <a:lnSpc>
                <a:spcPct val="100000"/>
              </a:lnSpc>
              <a:buNone/>
            </a:pPr>
            <a:r>
              <a:rPr lang="en-US" sz="2000" i="1" dirty="0">
                <a:solidFill>
                  <a:schemeClr val="tx1"/>
                </a:solidFill>
              </a:rPr>
              <a:t>Which implementation do you prefer?</a:t>
            </a:r>
          </a:p>
          <a:p>
            <a:pPr marL="0" indent="0">
              <a:lnSpc>
                <a:spcPct val="100000"/>
              </a:lnSpc>
              <a:buNone/>
            </a:pPr>
            <a:endParaRPr lang="en-US" sz="2000" i="1" dirty="0">
              <a:solidFill>
                <a:schemeClr val="tx1"/>
              </a:solidFill>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a:p>
            <a:pPr marL="0" indent="0">
              <a:lnSpc>
                <a:spcPct val="100000"/>
              </a:lnSpc>
              <a:buNone/>
            </a:pPr>
            <a:endParaRPr lang="en-US" sz="2000" dirty="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()*17 +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72581464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05000"/>
            <a:ext cx="10772775" cy="4343401"/>
          </a:xfrm>
        </p:spPr>
        <p:txBody>
          <a:bodyPr>
            <a:noAutofit/>
          </a:bodyPr>
          <a:lstStyle/>
          <a:p>
            <a:pPr marL="0" indent="0">
              <a:lnSpc>
                <a:spcPct val="100000"/>
              </a:lnSpc>
              <a:buNone/>
            </a:pPr>
            <a:r>
              <a:rPr lang="en-US" sz="2000" i="1" dirty="0">
                <a:solidFill>
                  <a:schemeClr val="tx1"/>
                </a:solidFill>
              </a:rPr>
              <a:t>Which implementation do you prefer?</a:t>
            </a:r>
          </a:p>
          <a:p>
            <a:pPr marL="0" indent="0">
              <a:lnSpc>
                <a:spcPct val="100000"/>
              </a:lnSpc>
              <a:buNone/>
            </a:pPr>
            <a:endParaRPr lang="en-US" sz="2000" i="1" dirty="0">
              <a:solidFill>
                <a:schemeClr val="tx1"/>
              </a:solidFill>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a:p>
            <a:pPr marL="0" indent="0">
              <a:lnSpc>
                <a:spcPct val="100000"/>
              </a:lnSpc>
              <a:buNone/>
            </a:pPr>
            <a:endParaRPr lang="en-US" sz="2000" dirty="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()*17 +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
        <p:nvSpPr>
          <p:cNvPr id="4" name="TextBox 3"/>
          <p:cNvSpPr txBox="1"/>
          <p:nvPr/>
        </p:nvSpPr>
        <p:spPr>
          <a:xfrm>
            <a:off x="5334000" y="2895600"/>
            <a:ext cx="5638800" cy="1477328"/>
          </a:xfrm>
          <a:prstGeom prst="rect">
            <a:avLst/>
          </a:prstGeom>
          <a:noFill/>
        </p:spPr>
        <p:txBody>
          <a:bodyPr wrap="square" rtlCol="0">
            <a:spAutoFit/>
          </a:bodyPr>
          <a:lstStyle/>
          <a:p>
            <a:r>
              <a:rPr lang="en-US" b="1" dirty="0">
                <a:solidFill>
                  <a:srgbClr val="0070C0"/>
                </a:solidFill>
              </a:rPr>
              <a:t>(ii) will likely do the best job since it takes into account both the size and name fields. (</a:t>
            </a:r>
            <a:r>
              <a:rPr lang="en-US" b="1" dirty="0" err="1">
                <a:solidFill>
                  <a:srgbClr val="0070C0"/>
                </a:solidFill>
              </a:rPr>
              <a:t>i</a:t>
            </a:r>
            <a:r>
              <a:rPr lang="en-US" b="1" dirty="0">
                <a:solidFill>
                  <a:srgbClr val="0070C0"/>
                </a:solidFill>
              </a:rPr>
              <a:t>) is also legal but it gives the same </a:t>
            </a:r>
            <a:r>
              <a:rPr lang="en-US" b="1" dirty="0" err="1">
                <a:solidFill>
                  <a:srgbClr val="0070C0"/>
                </a:solidFill>
                <a:latin typeface="Consolas" panose="020B0609020204030204" pitchFamily="49" charset="0"/>
                <a:cs typeface="Consolas" panose="020B0609020204030204" pitchFamily="49" charset="0"/>
              </a:rPr>
              <a:t>hashCode</a:t>
            </a:r>
            <a:r>
              <a:rPr lang="en-US" b="1" dirty="0">
                <a:solidFill>
                  <a:srgbClr val="0070C0"/>
                </a:solidFill>
              </a:rPr>
              <a:t> for </a:t>
            </a:r>
            <a:r>
              <a:rPr lang="en-US" b="1" dirty="0" err="1">
                <a:solidFill>
                  <a:srgbClr val="0070C0"/>
                </a:solidFill>
                <a:latin typeface="Consolas" panose="020B0609020204030204" pitchFamily="49" charset="0"/>
                <a:cs typeface="Consolas" panose="020B0609020204030204" pitchFamily="49" charset="0"/>
              </a:rPr>
              <a:t>StockItems</a:t>
            </a:r>
            <a:r>
              <a:rPr lang="en-US" b="1" dirty="0">
                <a:solidFill>
                  <a:srgbClr val="0070C0"/>
                </a:solidFill>
              </a:rPr>
              <a:t> that have different sizes as long as they have the same name, so it doesn’t differentiate between different </a:t>
            </a:r>
            <a:r>
              <a:rPr lang="en-US" b="1" dirty="0" err="1">
                <a:solidFill>
                  <a:srgbClr val="0070C0"/>
                </a:solidFill>
                <a:latin typeface="Consolas" panose="020B0609020204030204" pitchFamily="49" charset="0"/>
                <a:cs typeface="Consolas" panose="020B0609020204030204" pitchFamily="49" charset="0"/>
              </a:rPr>
              <a:t>StockItems</a:t>
            </a:r>
            <a:r>
              <a:rPr lang="en-US" b="1" dirty="0">
                <a:solidFill>
                  <a:srgbClr val="0070C0"/>
                </a:solidFill>
              </a:rPr>
              <a:t> as well as (ii</a:t>
            </a:r>
            <a:r>
              <a:rPr lang="en-US" b="1" dirty="0" smtClean="0">
                <a:solidFill>
                  <a:srgbClr val="0070C0"/>
                </a:solidFill>
              </a:rPr>
              <a:t>).</a:t>
            </a:r>
            <a:endParaRPr lang="en-US" b="1" dirty="0">
              <a:solidFill>
                <a:srgbClr val="0070C0"/>
              </a:solidFill>
              <a:cs typeface="Courier New" pitchFamily="49" charset="0"/>
            </a:endParaRPr>
          </a:p>
        </p:txBody>
      </p:sp>
    </p:spTree>
    <p:extLst>
      <p:ext uri="{BB962C8B-B14F-4D97-AF65-F5344CB8AC3E}">
        <p14:creationId xmlns:p14="http://schemas.microsoft.com/office/powerpoint/2010/main" val="179988601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Q7</a:t>
            </a:r>
            <a:endParaRPr lang="en-US" dirty="0"/>
          </a:p>
        </p:txBody>
      </p:sp>
      <p:sp>
        <p:nvSpPr>
          <p:cNvPr id="3" name="Content Placeholder 2"/>
          <p:cNvSpPr>
            <a:spLocks noGrp="1"/>
          </p:cNvSpPr>
          <p:nvPr>
            <p:ph idx="1"/>
          </p:nvPr>
        </p:nvSpPr>
        <p:spPr>
          <a:xfrm>
            <a:off x="657224" y="1981200"/>
            <a:ext cx="10772775" cy="4038600"/>
          </a:xfrm>
        </p:spPr>
        <p:txBody>
          <a:bodyPr>
            <a:normAutofit/>
          </a:bodyPr>
          <a:lstStyle/>
          <a:p>
            <a:pPr marL="0" indent="0">
              <a:lnSpc>
                <a:spcPct val="100000"/>
              </a:lnSpc>
              <a:buNone/>
            </a:pPr>
            <a:r>
              <a:rPr lang="en-US" sz="1800" i="1" dirty="0">
                <a:solidFill>
                  <a:schemeClr val="tx1"/>
                </a:solidFill>
              </a:rPr>
              <a:t>Suppose we are specifying a method and we have a choice between either requiring a precondition (e.g., </a:t>
            </a:r>
            <a:r>
              <a:rPr lang="en-US" sz="1800" dirty="0">
                <a:solidFill>
                  <a:schemeClr val="tx1"/>
                </a:solidFill>
                <a:latin typeface="Consolas" panose="020B0609020204030204" pitchFamily="49" charset="0"/>
                <a:cs typeface="Consolas" panose="020B0609020204030204" pitchFamily="49" charset="0"/>
              </a:rPr>
              <a:t>@requires: n &gt; 0</a:t>
            </a:r>
            <a:r>
              <a:rPr lang="en-US" sz="1800" i="1" dirty="0">
                <a:solidFill>
                  <a:schemeClr val="tx1"/>
                </a:solidFill>
              </a:rPr>
              <a:t>) or specifying that the method throws an exception under some circumstances (e.g., </a:t>
            </a: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if n &lt;= 0</a:t>
            </a:r>
            <a:r>
              <a:rPr lang="en-US" sz="1800" i="1" dirty="0">
                <a:solidFill>
                  <a:schemeClr val="tx1"/>
                </a:solidFill>
              </a:rPr>
              <a:t>).</a:t>
            </a:r>
          </a:p>
          <a:p>
            <a:pPr marL="0" indent="0">
              <a:lnSpc>
                <a:spcPct val="100000"/>
              </a:lnSpc>
              <a:buNone/>
            </a:pPr>
            <a:r>
              <a:rPr lang="en-US" sz="1800" i="1" dirty="0">
                <a:solidFill>
                  <a:schemeClr val="tx1"/>
                </a:solidFill>
              </a:rPr>
              <a:t>Assuming that neither version will be significantly more expensive to implement than the other and that we do not expect the precondition to be violated or the exception to be thrown in normal use, is there any reason to prefer one of these to the other, and, if so, which one?</a:t>
            </a:r>
          </a:p>
        </p:txBody>
      </p:sp>
    </p:spTree>
    <p:extLst>
      <p:ext uri="{BB962C8B-B14F-4D97-AF65-F5344CB8AC3E}">
        <p14:creationId xmlns:p14="http://schemas.microsoft.com/office/powerpoint/2010/main" val="175368475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Q7</a:t>
            </a:r>
            <a:endParaRPr lang="en-US" dirty="0"/>
          </a:p>
        </p:txBody>
      </p:sp>
      <p:sp>
        <p:nvSpPr>
          <p:cNvPr id="3" name="Content Placeholder 2"/>
          <p:cNvSpPr>
            <a:spLocks noGrp="1"/>
          </p:cNvSpPr>
          <p:nvPr>
            <p:ph idx="1"/>
          </p:nvPr>
        </p:nvSpPr>
        <p:spPr>
          <a:xfrm>
            <a:off x="657224" y="1981200"/>
            <a:ext cx="10772775" cy="4038600"/>
          </a:xfrm>
        </p:spPr>
        <p:txBody>
          <a:bodyPr>
            <a:normAutofit/>
          </a:bodyPr>
          <a:lstStyle/>
          <a:p>
            <a:pPr marL="0" indent="0">
              <a:lnSpc>
                <a:spcPct val="100000"/>
              </a:lnSpc>
              <a:buNone/>
            </a:pPr>
            <a:r>
              <a:rPr lang="en-US" sz="1800" i="1" dirty="0">
                <a:solidFill>
                  <a:schemeClr val="tx1"/>
                </a:solidFill>
              </a:rPr>
              <a:t>Suppose we are specifying a method and we have a choice between either requiring a precondition (e.g., </a:t>
            </a:r>
            <a:r>
              <a:rPr lang="en-US" sz="1800" dirty="0">
                <a:solidFill>
                  <a:schemeClr val="tx1"/>
                </a:solidFill>
                <a:latin typeface="Consolas" panose="020B0609020204030204" pitchFamily="49" charset="0"/>
                <a:cs typeface="Consolas" panose="020B0609020204030204" pitchFamily="49" charset="0"/>
              </a:rPr>
              <a:t>@requires: n &gt; 0</a:t>
            </a:r>
            <a:r>
              <a:rPr lang="en-US" sz="1800" i="1" dirty="0">
                <a:solidFill>
                  <a:schemeClr val="tx1"/>
                </a:solidFill>
              </a:rPr>
              <a:t>) or specifying that the method throws an exception under some circumstances (e.g., </a:t>
            </a: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if n &lt;= 0</a:t>
            </a:r>
            <a:r>
              <a:rPr lang="en-US" sz="1800" i="1" dirty="0">
                <a:solidFill>
                  <a:schemeClr val="tx1"/>
                </a:solidFill>
              </a:rPr>
              <a:t>).</a:t>
            </a:r>
          </a:p>
          <a:p>
            <a:pPr marL="0" indent="0">
              <a:lnSpc>
                <a:spcPct val="100000"/>
              </a:lnSpc>
              <a:buNone/>
            </a:pPr>
            <a:r>
              <a:rPr lang="en-US" sz="1800" i="1" dirty="0">
                <a:solidFill>
                  <a:schemeClr val="tx1"/>
                </a:solidFill>
              </a:rPr>
              <a:t>Assuming that neither version will be significantly more expensive to implement than the other and that we do not expect the precondition to be violated or the exception to be thrown in normal use, is there any reason to prefer one of these to the other, and, if so, which one</a:t>
            </a:r>
            <a:r>
              <a:rPr lang="en-US" sz="1800" i="1" dirty="0" smtClean="0">
                <a:solidFill>
                  <a:schemeClr val="tx1"/>
                </a:solidFill>
              </a:rPr>
              <a:t>?</a:t>
            </a:r>
          </a:p>
          <a:p>
            <a:pPr marL="0" indent="0">
              <a:lnSpc>
                <a:spcPct val="100000"/>
              </a:lnSpc>
              <a:buNone/>
            </a:pPr>
            <a:r>
              <a:rPr lang="en-US" sz="1800" b="1" dirty="0">
                <a:solidFill>
                  <a:srgbClr val="0070C0"/>
                </a:solidFill>
              </a:rPr>
              <a:t>It would be better to specify the exception. That reduces the domain of inputs for which the behavior of the method is unspecified. It also will cause the method to fail fast for incorrect input, which should make the software more robust – or at least less likely to continue execution with erroneous data. </a:t>
            </a:r>
          </a:p>
        </p:txBody>
      </p:sp>
    </p:spTree>
    <p:extLst>
      <p:ext uri="{BB962C8B-B14F-4D97-AF65-F5344CB8AC3E}">
        <p14:creationId xmlns:p14="http://schemas.microsoft.com/office/powerpoint/2010/main" val="417909923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Q7</a:t>
            </a:r>
            <a:endParaRPr lang="en-US" dirty="0"/>
          </a:p>
        </p:txBody>
      </p:sp>
      <p:sp>
        <p:nvSpPr>
          <p:cNvPr id="3" name="Content Placeholder 2"/>
          <p:cNvSpPr>
            <a:spLocks noGrp="1"/>
          </p:cNvSpPr>
          <p:nvPr>
            <p:ph idx="1"/>
          </p:nvPr>
        </p:nvSpPr>
        <p:spPr>
          <a:xfrm>
            <a:off x="657224" y="1981200"/>
            <a:ext cx="10772775" cy="4038600"/>
          </a:xfrm>
        </p:spPr>
        <p:txBody>
          <a:bodyPr>
            <a:normAutofit/>
          </a:bodyPr>
          <a:lstStyle/>
          <a:p>
            <a:pPr marL="0" indent="0">
              <a:lnSpc>
                <a:spcPct val="100000"/>
              </a:lnSpc>
              <a:buNone/>
            </a:pPr>
            <a:r>
              <a:rPr lang="en-US" sz="1800" i="1" dirty="0">
                <a:solidFill>
                  <a:schemeClr val="tx1"/>
                </a:solidFill>
              </a:rPr>
              <a:t>Suppose we are specifying a method and we have a choice between either requiring a precondition (e.g., </a:t>
            </a:r>
            <a:r>
              <a:rPr lang="en-US" sz="1800" dirty="0">
                <a:solidFill>
                  <a:schemeClr val="tx1"/>
                </a:solidFill>
                <a:latin typeface="Consolas" panose="020B0609020204030204" pitchFamily="49" charset="0"/>
                <a:cs typeface="Consolas" panose="020B0609020204030204" pitchFamily="49" charset="0"/>
              </a:rPr>
              <a:t>@requires: n &gt; 0</a:t>
            </a:r>
            <a:r>
              <a:rPr lang="en-US" sz="1800" i="1" dirty="0">
                <a:solidFill>
                  <a:schemeClr val="tx1"/>
                </a:solidFill>
              </a:rPr>
              <a:t>) or specifying that the method throws an exception under some circumstances (e.g., </a:t>
            </a: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if n &lt;= 0</a:t>
            </a:r>
            <a:r>
              <a:rPr lang="en-US" sz="1800" i="1" dirty="0">
                <a:solidFill>
                  <a:schemeClr val="tx1"/>
                </a:solidFill>
              </a:rPr>
              <a:t>).</a:t>
            </a:r>
          </a:p>
          <a:p>
            <a:pPr marL="0" indent="0">
              <a:lnSpc>
                <a:spcPct val="100000"/>
              </a:lnSpc>
              <a:buNone/>
            </a:pPr>
            <a:r>
              <a:rPr lang="en-US" sz="1800" i="1" dirty="0">
                <a:solidFill>
                  <a:schemeClr val="tx1"/>
                </a:solidFill>
              </a:rPr>
              <a:t>Assuming that neither version will be significantly more expensive to implement than the other and that we do not expect the precondition to be violated or the exception to be thrown in normal use, is there any reason to prefer one of these to the other, and, if so, which one</a:t>
            </a:r>
            <a:r>
              <a:rPr lang="en-US" sz="1800" i="1" dirty="0" smtClean="0">
                <a:solidFill>
                  <a:schemeClr val="tx1"/>
                </a:solidFill>
              </a:rPr>
              <a:t>?</a:t>
            </a:r>
          </a:p>
          <a:p>
            <a:pPr marL="0" indent="0">
              <a:lnSpc>
                <a:spcPct val="100000"/>
              </a:lnSpc>
              <a:buNone/>
            </a:pPr>
            <a:r>
              <a:rPr lang="en-US" sz="1800" b="1" dirty="0">
                <a:solidFill>
                  <a:srgbClr val="0070C0"/>
                </a:solidFill>
              </a:rPr>
              <a:t>It would be better to specify the exception. That reduces the domain of inputs for which the behavior of the method is unspecified. It also will cause the method to fail fast for incorrect input, which should make the software more robust – or at least less likely to continue execution with erroneous data</a:t>
            </a:r>
            <a:r>
              <a:rPr lang="en-US" sz="1800" b="1" dirty="0" smtClean="0">
                <a:solidFill>
                  <a:srgbClr val="0070C0"/>
                </a:solidFill>
              </a:rPr>
              <a:t>.</a:t>
            </a:r>
          </a:p>
          <a:p>
            <a:pPr marL="0" indent="0">
              <a:lnSpc>
                <a:spcPct val="100000"/>
              </a:lnSpc>
              <a:buNone/>
            </a:pPr>
            <a:r>
              <a:rPr lang="en-US" sz="1800" b="1" dirty="0">
                <a:solidFill>
                  <a:srgbClr val="0070C0"/>
                </a:solidFill>
              </a:rPr>
              <a:t>Note: You could just as easily argue the other way. It may be better to specify the precondition because once the exception is in the specification, it has to stay there because the client may expect it</a:t>
            </a:r>
            <a:r>
              <a:rPr lang="en-US" sz="1800" b="1" dirty="0" smtClean="0">
                <a:solidFill>
                  <a:srgbClr val="0070C0"/>
                </a:solidFill>
              </a:rPr>
              <a:t>.</a:t>
            </a:r>
            <a:endParaRPr lang="en-US" sz="1700" dirty="0">
              <a:solidFill>
                <a:srgbClr val="0070C0"/>
              </a:solidFill>
            </a:endParaRPr>
          </a:p>
        </p:txBody>
      </p:sp>
    </p:spTree>
    <p:extLst>
      <p:ext uri="{BB962C8B-B14F-4D97-AF65-F5344CB8AC3E}">
        <p14:creationId xmlns:p14="http://schemas.microsoft.com/office/powerpoint/2010/main" val="3420999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code 1</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a:t>
            </a:r>
            <a:r>
              <a:rPr lang="en-US" i="1" dirty="0" smtClean="0">
                <a:solidFill>
                  <a:schemeClr val="tx1"/>
                </a:solidFill>
              </a:rPr>
              <a:t>, </a:t>
            </a:r>
            <a:r>
              <a:rPr lang="en-US" i="1" dirty="0">
                <a:solidFill>
                  <a:schemeClr val="tx1"/>
                </a:solidFill>
              </a:rPr>
              <a:t>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es-ES" dirty="0">
                <a:solidFill>
                  <a:srgbClr val="FF0000"/>
                </a:solidFill>
                <a:latin typeface="Consolas" panose="020B0609020204030204" pitchFamily="49" charset="0"/>
                <a:cs typeface="Consolas" panose="020B0609020204030204" pitchFamily="49" charset="0"/>
              </a:rPr>
              <a:t>{x &gt; x + y – 3 =&gt; y &lt; 3}</a:t>
            </a:r>
          </a:p>
          <a:p>
            <a:r>
              <a:rPr lang="en-US" dirty="0" smtClean="0">
                <a:latin typeface="Consolas" panose="020B0609020204030204" pitchFamily="49" charset="0"/>
                <a:cs typeface="Consolas" panose="020B0609020204030204" pitchFamily="49" charset="0"/>
              </a:rPr>
              <a:t>z </a:t>
            </a:r>
            <a:r>
              <a:rPr lang="en-US" dirty="0">
                <a:latin typeface="Consolas" panose="020B0609020204030204" pitchFamily="49" charset="0"/>
                <a:cs typeface="Consolas" panose="020B0609020204030204" pitchFamily="49" charset="0"/>
              </a:rPr>
              <a:t>= x + y;</a:t>
            </a:r>
          </a:p>
          <a:p>
            <a:r>
              <a:rPr lang="en-US" dirty="0" smtClean="0">
                <a:solidFill>
                  <a:srgbClr val="FF0000"/>
                </a:solidFill>
                <a:latin typeface="Consolas" panose="020B0609020204030204" pitchFamily="49" charset="0"/>
                <a:cs typeface="Consolas" panose="020B0609020204030204" pitchFamily="49" charset="0"/>
              </a:rPr>
              <a:t>{x &gt; z – 3}</a:t>
            </a:r>
            <a:endParaRPr lang="en-US" dirty="0">
              <a:solidFill>
                <a:srgbClr val="FF0000"/>
              </a:solidFill>
              <a:latin typeface="Consolas" panose="020B0609020204030204" pitchFamily="49" charset="0"/>
              <a:cs typeface="Consolas" panose="020B0609020204030204" pitchFamily="49" charset="0"/>
            </a:endParaRPr>
          </a:p>
          <a:p>
            <a:r>
              <a:rPr lang="en-US" dirty="0">
                <a:latin typeface="Consolas" panose="020B0609020204030204" pitchFamily="49" charset="0"/>
                <a:cs typeface="Consolas" panose="020B0609020204030204" pitchFamily="49" charset="0"/>
              </a:rPr>
              <a:t>y = z – 3;</a:t>
            </a:r>
          </a:p>
          <a:p>
            <a:r>
              <a:rPr lang="en-US" dirty="0">
                <a:latin typeface="Consolas" panose="020B0609020204030204" pitchFamily="49" charset="0"/>
                <a:cs typeface="Consolas" panose="020B0609020204030204" pitchFamily="49" charset="0"/>
              </a:rPr>
              <a:t>{x &gt; y</a:t>
            </a:r>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17573335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Q8</a:t>
            </a:r>
            <a:endParaRPr lang="en-US" dirty="0"/>
          </a:p>
        </p:txBody>
      </p:sp>
      <p:sp>
        <p:nvSpPr>
          <p:cNvPr id="3" name="Content Placeholder 2"/>
          <p:cNvSpPr>
            <a:spLocks noGrp="1"/>
          </p:cNvSpPr>
          <p:nvPr>
            <p:ph idx="1"/>
          </p:nvPr>
        </p:nvSpPr>
        <p:spPr>
          <a:xfrm>
            <a:off x="657224" y="1981200"/>
            <a:ext cx="10772775" cy="4038600"/>
          </a:xfrm>
        </p:spPr>
        <p:txBody>
          <a:bodyPr>
            <a:normAutofit/>
          </a:bodyPr>
          <a:lstStyle/>
          <a:p>
            <a:pPr marL="0" indent="0">
              <a:lnSpc>
                <a:spcPct val="100000"/>
              </a:lnSpc>
              <a:buNone/>
            </a:pPr>
            <a:r>
              <a:rPr lang="en-US" sz="1800" i="1" dirty="0">
                <a:solidFill>
                  <a:schemeClr val="tx1"/>
                </a:solidFill>
              </a:rPr>
              <a:t>Suppose we are trying to choose between two possible specifications for a method. One of the specifications S is stronger than the other specification W, but both include the behavior needed by clients. In practice, should we always pick the stronger specification S, always pick the weaker one W, or is it possible that either one might be the suitable choice? Give a brief justification of your answer, including a brief list of the main criteria to be used in making the decision.</a:t>
            </a:r>
          </a:p>
        </p:txBody>
      </p:sp>
    </p:spTree>
    <p:extLst>
      <p:ext uri="{BB962C8B-B14F-4D97-AF65-F5344CB8AC3E}">
        <p14:creationId xmlns:p14="http://schemas.microsoft.com/office/powerpoint/2010/main" val="307509424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Q8</a:t>
            </a:r>
            <a:endParaRPr lang="en-US" dirty="0"/>
          </a:p>
        </p:txBody>
      </p:sp>
      <p:sp>
        <p:nvSpPr>
          <p:cNvPr id="3" name="Content Placeholder 2"/>
          <p:cNvSpPr>
            <a:spLocks noGrp="1"/>
          </p:cNvSpPr>
          <p:nvPr>
            <p:ph idx="1"/>
          </p:nvPr>
        </p:nvSpPr>
        <p:spPr>
          <a:xfrm>
            <a:off x="657224" y="1981200"/>
            <a:ext cx="10772775" cy="4038600"/>
          </a:xfrm>
        </p:spPr>
        <p:txBody>
          <a:bodyPr>
            <a:normAutofit/>
          </a:bodyPr>
          <a:lstStyle/>
          <a:p>
            <a:pPr marL="0" indent="0">
              <a:lnSpc>
                <a:spcPct val="100000"/>
              </a:lnSpc>
              <a:buNone/>
            </a:pPr>
            <a:r>
              <a:rPr lang="en-US" sz="1800" i="1" dirty="0">
                <a:solidFill>
                  <a:schemeClr val="tx1"/>
                </a:solidFill>
              </a:rPr>
              <a:t>Suppose we are trying to choose between two possible specifications for a method. One of the specifications S is stronger than the other specification W, but both include the behavior needed by clients. In practice, should we always pick the stronger specification S, always pick the weaker one W, or is it possible that either one might be the suitable choice? Give a brief justification of your answer, including a brief list of the main criteria to be used in making the decision</a:t>
            </a:r>
            <a:r>
              <a:rPr lang="en-US" sz="1800" i="1" dirty="0" smtClean="0">
                <a:solidFill>
                  <a:schemeClr val="tx1"/>
                </a:solidFill>
              </a:rPr>
              <a:t>.</a:t>
            </a:r>
          </a:p>
          <a:p>
            <a:pPr marL="0" indent="0">
              <a:lnSpc>
                <a:spcPct val="100000"/>
              </a:lnSpc>
              <a:buNone/>
            </a:pPr>
            <a:endParaRPr lang="en-US" sz="1800" i="1" dirty="0">
              <a:solidFill>
                <a:schemeClr val="tx1"/>
              </a:solidFill>
            </a:endParaRPr>
          </a:p>
          <a:p>
            <a:pPr marL="0" indent="0">
              <a:buNone/>
            </a:pPr>
            <a:r>
              <a:rPr lang="en-US" sz="1800" b="1" dirty="0">
                <a:solidFill>
                  <a:srgbClr val="0070C0"/>
                </a:solidFill>
              </a:rPr>
              <a:t>Neither is necessarily better. What is important is picking a specification that is simple, promotes modularity and reuse, and can be implemented efficiently.</a:t>
            </a:r>
          </a:p>
          <a:p>
            <a:pPr marL="0" indent="0">
              <a:buNone/>
            </a:pPr>
            <a:r>
              <a:rPr lang="en-US" sz="1800" b="1" dirty="0">
                <a:solidFill>
                  <a:srgbClr val="0070C0"/>
                </a:solidFill>
              </a:rPr>
              <a:t>(Many answers focused narrowly on which would be easier to implement. While that is important – we don’t want a specification that is impossible to build – it isn’t the main thing that determines whether a system design is good or bad</a:t>
            </a:r>
            <a:r>
              <a:rPr lang="en-US" sz="1800" b="1" dirty="0" smtClean="0">
                <a:solidFill>
                  <a:srgbClr val="0070C0"/>
                </a:solidFill>
              </a:rPr>
              <a:t>.)</a:t>
            </a:r>
            <a:endParaRPr lang="en-US" sz="1800" b="1" dirty="0">
              <a:solidFill>
                <a:srgbClr val="0070C0"/>
              </a:solidFill>
            </a:endParaRPr>
          </a:p>
        </p:txBody>
      </p:sp>
    </p:spTree>
    <p:extLst>
      <p:ext uri="{BB962C8B-B14F-4D97-AF65-F5344CB8AC3E}">
        <p14:creationId xmlns:p14="http://schemas.microsoft.com/office/powerpoint/2010/main" val="650328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code 1</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a:t>
            </a:r>
            <a:r>
              <a:rPr lang="en-US" i="1" dirty="0" smtClean="0">
                <a:solidFill>
                  <a:schemeClr val="tx1"/>
                </a:solidFill>
              </a:rPr>
              <a:t>, </a:t>
            </a:r>
            <a:r>
              <a:rPr lang="en-US" i="1" dirty="0">
                <a:solidFill>
                  <a:schemeClr val="tx1"/>
                </a:solidFill>
              </a:rPr>
              <a:t>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es-ES" dirty="0">
                <a:solidFill>
                  <a:schemeClr val="tx1"/>
                </a:solidFill>
                <a:latin typeface="Consolas" panose="020B0609020204030204" pitchFamily="49" charset="0"/>
                <a:cs typeface="Consolas" panose="020B0609020204030204" pitchFamily="49" charset="0"/>
              </a:rPr>
              <a:t>{_______________}</a:t>
            </a:r>
          </a:p>
          <a:p>
            <a:r>
              <a:rPr lang="es-ES" dirty="0">
                <a:solidFill>
                  <a:schemeClr val="tx1"/>
                </a:solidFill>
                <a:latin typeface="Consolas" panose="020B0609020204030204" pitchFamily="49" charset="0"/>
                <a:cs typeface="Consolas" panose="020B0609020204030204" pitchFamily="49" charset="0"/>
              </a:rPr>
              <a:t>p = a + b;</a:t>
            </a:r>
          </a:p>
          <a:p>
            <a:r>
              <a:rPr lang="es-ES" dirty="0">
                <a:solidFill>
                  <a:schemeClr val="tx1"/>
                </a:solidFill>
                <a:latin typeface="Consolas" panose="020B0609020204030204" pitchFamily="49" charset="0"/>
                <a:cs typeface="Consolas" panose="020B0609020204030204" pitchFamily="49" charset="0"/>
              </a:rPr>
              <a:t>{_______________}</a:t>
            </a:r>
          </a:p>
          <a:p>
            <a:r>
              <a:rPr lang="es-ES" dirty="0" smtClean="0">
                <a:solidFill>
                  <a:schemeClr val="tx1"/>
                </a:solidFill>
                <a:latin typeface="Consolas" panose="020B0609020204030204" pitchFamily="49" charset="0"/>
                <a:cs typeface="Consolas" panose="020B0609020204030204" pitchFamily="49" charset="0"/>
              </a:rPr>
              <a:t>q </a:t>
            </a:r>
            <a:r>
              <a:rPr lang="es-ES" dirty="0">
                <a:solidFill>
                  <a:schemeClr val="tx1"/>
                </a:solidFill>
                <a:latin typeface="Consolas" panose="020B0609020204030204" pitchFamily="49" charset="0"/>
                <a:cs typeface="Consolas" panose="020B0609020204030204" pitchFamily="49" charset="0"/>
              </a:rPr>
              <a:t>= a - b;</a:t>
            </a:r>
          </a:p>
          <a:p>
            <a:r>
              <a:rPr lang="es-ES" dirty="0">
                <a:solidFill>
                  <a:schemeClr val="tx1"/>
                </a:solidFill>
                <a:latin typeface="Consolas" panose="020B0609020204030204" pitchFamily="49" charset="0"/>
                <a:cs typeface="Consolas" panose="020B0609020204030204" pitchFamily="49" charset="0"/>
              </a:rPr>
              <a:t>{p + q = 42}</a:t>
            </a:r>
          </a:p>
        </p:txBody>
      </p:sp>
    </p:spTree>
    <p:extLst>
      <p:ext uri="{BB962C8B-B14F-4D97-AF65-F5344CB8AC3E}">
        <p14:creationId xmlns:p14="http://schemas.microsoft.com/office/powerpoint/2010/main" val="1093973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code 1</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a:t>
            </a:r>
            <a:r>
              <a:rPr lang="en-US" i="1" dirty="0" smtClean="0">
                <a:solidFill>
                  <a:schemeClr val="tx1"/>
                </a:solidFill>
              </a:rPr>
              <a:t>, </a:t>
            </a:r>
            <a:r>
              <a:rPr lang="en-US" i="1" dirty="0">
                <a:solidFill>
                  <a:schemeClr val="tx1"/>
                </a:solidFill>
              </a:rPr>
              <a:t>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es-ES" dirty="0">
                <a:solidFill>
                  <a:schemeClr val="tx1"/>
                </a:solidFill>
                <a:latin typeface="Consolas" panose="020B0609020204030204" pitchFamily="49" charset="0"/>
                <a:cs typeface="Consolas" panose="020B0609020204030204" pitchFamily="49" charset="0"/>
              </a:rPr>
              <a:t>{_______________}</a:t>
            </a:r>
          </a:p>
          <a:p>
            <a:r>
              <a:rPr lang="es-ES" dirty="0" smtClean="0">
                <a:solidFill>
                  <a:schemeClr val="tx1"/>
                </a:solidFill>
                <a:latin typeface="Consolas" panose="020B0609020204030204" pitchFamily="49" charset="0"/>
                <a:cs typeface="Consolas" panose="020B0609020204030204" pitchFamily="49" charset="0"/>
              </a:rPr>
              <a:t>p </a:t>
            </a:r>
            <a:r>
              <a:rPr lang="es-ES" dirty="0">
                <a:solidFill>
                  <a:schemeClr val="tx1"/>
                </a:solidFill>
                <a:latin typeface="Consolas" panose="020B0609020204030204" pitchFamily="49" charset="0"/>
                <a:cs typeface="Consolas" panose="020B0609020204030204" pitchFamily="49" charset="0"/>
              </a:rPr>
              <a:t>= a + b;</a:t>
            </a:r>
          </a:p>
          <a:p>
            <a:r>
              <a:rPr lang="es-ES" dirty="0" smtClean="0">
                <a:solidFill>
                  <a:srgbClr val="FF0000"/>
                </a:solidFill>
                <a:latin typeface="Consolas" panose="020B0609020204030204" pitchFamily="49" charset="0"/>
                <a:cs typeface="Consolas" panose="020B0609020204030204" pitchFamily="49" charset="0"/>
              </a:rPr>
              <a:t>{p + a - b = 42}</a:t>
            </a:r>
            <a:endParaRPr lang="es-ES" dirty="0">
              <a:solidFill>
                <a:srgbClr val="FF0000"/>
              </a:solidFill>
              <a:latin typeface="Consolas" panose="020B0609020204030204" pitchFamily="49" charset="0"/>
              <a:cs typeface="Consolas" panose="020B0609020204030204" pitchFamily="49" charset="0"/>
            </a:endParaRPr>
          </a:p>
          <a:p>
            <a:r>
              <a:rPr lang="es-ES" dirty="0">
                <a:solidFill>
                  <a:schemeClr val="tx1"/>
                </a:solidFill>
                <a:latin typeface="Consolas" panose="020B0609020204030204" pitchFamily="49" charset="0"/>
                <a:cs typeface="Consolas" panose="020B0609020204030204" pitchFamily="49" charset="0"/>
              </a:rPr>
              <a:t>q = a - b;</a:t>
            </a:r>
          </a:p>
          <a:p>
            <a:r>
              <a:rPr lang="es-ES" dirty="0">
                <a:solidFill>
                  <a:schemeClr val="tx1"/>
                </a:solidFill>
                <a:latin typeface="Consolas" panose="020B0609020204030204" pitchFamily="49" charset="0"/>
                <a:cs typeface="Consolas" panose="020B0609020204030204" pitchFamily="49" charset="0"/>
              </a:rPr>
              <a:t>{p + q = 42}</a:t>
            </a:r>
          </a:p>
        </p:txBody>
      </p:sp>
    </p:spTree>
    <p:extLst>
      <p:ext uri="{BB962C8B-B14F-4D97-AF65-F5344CB8AC3E}">
        <p14:creationId xmlns:p14="http://schemas.microsoft.com/office/powerpoint/2010/main" val="2855055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code 1</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a:t>
            </a:r>
            <a:r>
              <a:rPr lang="en-US" i="1" dirty="0" smtClean="0">
                <a:solidFill>
                  <a:schemeClr val="tx1"/>
                </a:solidFill>
              </a:rPr>
              <a:t>, </a:t>
            </a:r>
            <a:r>
              <a:rPr lang="en-US" i="1" dirty="0">
                <a:solidFill>
                  <a:schemeClr val="tx1"/>
                </a:solidFill>
              </a:rPr>
              <a:t>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pt-BR" dirty="0">
                <a:solidFill>
                  <a:srgbClr val="FF0000"/>
                </a:solidFill>
                <a:latin typeface="Consolas" panose="020B0609020204030204" pitchFamily="49" charset="0"/>
                <a:cs typeface="Consolas" panose="020B0609020204030204" pitchFamily="49" charset="0"/>
              </a:rPr>
              <a:t>{a + b + a – b = </a:t>
            </a:r>
            <a:r>
              <a:rPr lang="pt-BR" dirty="0" smtClean="0">
                <a:solidFill>
                  <a:srgbClr val="FF0000"/>
                </a:solidFill>
                <a:latin typeface="Consolas" panose="020B0609020204030204" pitchFamily="49" charset="0"/>
                <a:cs typeface="Consolas" panose="020B0609020204030204" pitchFamily="49" charset="0"/>
              </a:rPr>
              <a:t>42 </a:t>
            </a:r>
            <a:r>
              <a:rPr lang="pt-BR" dirty="0">
                <a:solidFill>
                  <a:srgbClr val="FF0000"/>
                </a:solidFill>
                <a:latin typeface="Consolas" panose="020B0609020204030204" pitchFamily="49" charset="0"/>
                <a:cs typeface="Consolas" panose="020B0609020204030204" pitchFamily="49" charset="0"/>
              </a:rPr>
              <a:t>⇒ a = 21}</a:t>
            </a:r>
          </a:p>
          <a:p>
            <a:r>
              <a:rPr lang="es-ES" dirty="0" smtClean="0">
                <a:solidFill>
                  <a:schemeClr val="tx1"/>
                </a:solidFill>
                <a:latin typeface="Consolas" panose="020B0609020204030204" pitchFamily="49" charset="0"/>
                <a:cs typeface="Consolas" panose="020B0609020204030204" pitchFamily="49" charset="0"/>
              </a:rPr>
              <a:t>p </a:t>
            </a:r>
            <a:r>
              <a:rPr lang="es-ES" dirty="0">
                <a:solidFill>
                  <a:schemeClr val="tx1"/>
                </a:solidFill>
                <a:latin typeface="Consolas" panose="020B0609020204030204" pitchFamily="49" charset="0"/>
                <a:cs typeface="Consolas" panose="020B0609020204030204" pitchFamily="49" charset="0"/>
              </a:rPr>
              <a:t>= a + b;</a:t>
            </a:r>
          </a:p>
          <a:p>
            <a:r>
              <a:rPr lang="es-ES" dirty="0" smtClean="0">
                <a:solidFill>
                  <a:srgbClr val="FF0000"/>
                </a:solidFill>
                <a:latin typeface="Consolas" panose="020B0609020204030204" pitchFamily="49" charset="0"/>
                <a:cs typeface="Consolas" panose="020B0609020204030204" pitchFamily="49" charset="0"/>
              </a:rPr>
              <a:t>{p + a - b = 42}</a:t>
            </a:r>
            <a:endParaRPr lang="es-ES" dirty="0">
              <a:solidFill>
                <a:srgbClr val="FF0000"/>
              </a:solidFill>
              <a:latin typeface="Consolas" panose="020B0609020204030204" pitchFamily="49" charset="0"/>
              <a:cs typeface="Consolas" panose="020B0609020204030204" pitchFamily="49" charset="0"/>
            </a:endParaRPr>
          </a:p>
          <a:p>
            <a:r>
              <a:rPr lang="es-ES" dirty="0">
                <a:solidFill>
                  <a:schemeClr val="tx1"/>
                </a:solidFill>
                <a:latin typeface="Consolas" panose="020B0609020204030204" pitchFamily="49" charset="0"/>
                <a:cs typeface="Consolas" panose="020B0609020204030204" pitchFamily="49" charset="0"/>
              </a:rPr>
              <a:t>q = a - b;</a:t>
            </a:r>
          </a:p>
          <a:p>
            <a:r>
              <a:rPr lang="es-ES" dirty="0">
                <a:solidFill>
                  <a:schemeClr val="tx1"/>
                </a:solidFill>
                <a:latin typeface="Consolas" panose="020B0609020204030204" pitchFamily="49" charset="0"/>
                <a:cs typeface="Consolas" panose="020B0609020204030204" pitchFamily="49" charset="0"/>
              </a:rPr>
              <a:t>{p + q = 42}</a:t>
            </a:r>
          </a:p>
        </p:txBody>
      </p:sp>
    </p:spTree>
    <p:extLst>
      <p:ext uri="{BB962C8B-B14F-4D97-AF65-F5344CB8AC3E}">
        <p14:creationId xmlns:p14="http://schemas.microsoft.com/office/powerpoint/2010/main" val="2125898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TM03457491[[fn=Metropolitan]]</Template>
  <TotalTime>676</TotalTime>
  <Words>3140</Words>
  <Application>Microsoft Office PowerPoint</Application>
  <PresentationFormat>Widescreen</PresentationFormat>
  <Paragraphs>375</Paragraphs>
  <Slides>61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61</vt:i4>
      </vt:variant>
    </vt:vector>
  </HeadingPairs>
  <TitlesOfParts>
    <vt:vector size="67" baseType="lpstr">
      <vt:lpstr>Arial</vt:lpstr>
      <vt:lpstr>Calibri</vt:lpstr>
      <vt:lpstr>Calibri Light</vt:lpstr>
      <vt:lpstr>Consolas</vt:lpstr>
      <vt:lpstr>Courier New</vt:lpstr>
      <vt:lpstr>Metropolitan</vt:lpstr>
      <vt:lpstr>Section 7: Midterm</vt:lpstr>
      <vt:lpstr>Midterm review</vt:lpstr>
      <vt:lpstr>Midterm topics</vt:lpstr>
      <vt:lpstr>Reasoning about code 1</vt:lpstr>
      <vt:lpstr>Reasoning about code 1</vt:lpstr>
      <vt:lpstr>Reasoning about code 1</vt:lpstr>
      <vt:lpstr>Reasoning about code 1</vt:lpstr>
      <vt:lpstr>Reasoning about code 1</vt:lpstr>
      <vt:lpstr>Reasoning about code 1</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Specifications 2</vt:lpstr>
      <vt:lpstr>Specifications 2</vt:lpstr>
      <vt:lpstr>Specifications 2</vt:lpstr>
      <vt:lpstr>Specifications 2</vt:lpstr>
      <vt:lpstr>Representation invariants</vt:lpstr>
      <vt:lpstr>Representation invariants</vt:lpstr>
      <vt:lpstr>Representation invariants</vt:lpstr>
      <vt:lpstr>Representation invariants</vt:lpstr>
      <vt:lpstr>Representation invariants</vt:lpstr>
      <vt:lpstr>Reasoning about code 2</vt:lpstr>
      <vt:lpstr>Reasoning about code 2</vt:lpstr>
      <vt:lpstr>Reasoning about code 2</vt:lpstr>
      <vt:lpstr>Reasoning about code 2</vt:lpstr>
      <vt:lpstr>Reasoning about code 2</vt:lpstr>
      <vt:lpstr>Reasoning about code 2</vt:lpstr>
      <vt:lpstr>Reasoning about code 2</vt:lpstr>
      <vt:lpstr>Reasoning about code 2</vt:lpstr>
      <vt:lpstr>Equality</vt:lpstr>
      <vt:lpstr>Equality</vt:lpstr>
      <vt:lpstr>Equality</vt:lpstr>
      <vt:lpstr>Equality</vt:lpstr>
      <vt:lpstr>Equality</vt:lpstr>
      <vt:lpstr>Equality</vt:lpstr>
      <vt:lpstr>hashCode</vt:lpstr>
      <vt:lpstr>hashCode</vt:lpstr>
      <vt:lpstr>hashCode</vt:lpstr>
      <vt:lpstr>hashCode</vt:lpstr>
      <vt:lpstr>hashCode</vt:lpstr>
      <vt:lpstr>hashCode</vt:lpstr>
      <vt:lpstr>hashCode</vt:lpstr>
      <vt:lpstr>hashCode</vt:lpstr>
      <vt:lpstr>Winter 2013 Q7</vt:lpstr>
      <vt:lpstr>Winter 2013 Q7</vt:lpstr>
      <vt:lpstr>Winter 2013 Q7</vt:lpstr>
      <vt:lpstr>Winter 2013 Q8</vt:lpstr>
      <vt:lpstr>Winter 2013 Q8</vt:lpstr>
    </vt:vector>
  </TitlesOfParts>
  <Company>University of Washington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STF</dc:creator>
  <cp:lastModifiedBy>Erin M. Peach</cp:lastModifiedBy>
  <cp:revision>259</cp:revision>
  <dcterms:created xsi:type="dcterms:W3CDTF">2015-02-11T20:27:06Z</dcterms:created>
  <dcterms:modified xsi:type="dcterms:W3CDTF">2016-05-11T18:28:14Z</dcterms:modified>
</cp:coreProperties>
</file>