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359" r:id="rId2"/>
    <p:sldId id="420" r:id="rId3"/>
    <p:sldId id="421" r:id="rId4"/>
    <p:sldId id="434" r:id="rId5"/>
    <p:sldId id="405" r:id="rId6"/>
    <p:sldId id="432" r:id="rId7"/>
    <p:sldId id="423" r:id="rId8"/>
    <p:sldId id="424" r:id="rId9"/>
    <p:sldId id="425" r:id="rId10"/>
    <p:sldId id="433" r:id="rId11"/>
    <p:sldId id="408" r:id="rId12"/>
    <p:sldId id="426" r:id="rId13"/>
    <p:sldId id="427" r:id="rId14"/>
    <p:sldId id="428" r:id="rId15"/>
    <p:sldId id="429" r:id="rId16"/>
    <p:sldId id="430" r:id="rId17"/>
  </p:sldIdLst>
  <p:sldSz cx="9144000" cy="6858000" type="screen4x3"/>
  <p:notesSz cx="6934200" cy="9220200"/>
  <p:custDataLst>
    <p:tags r:id="rId21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FF99"/>
    <a:srgbClr val="009900"/>
    <a:srgbClr val="FFA7BC"/>
    <a:srgbClr val="800080"/>
    <a:srgbClr val="FFFF00"/>
    <a:srgbClr val="FF00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602" autoAdjust="0"/>
    <p:restoredTop sz="84499" autoAdjust="0"/>
  </p:normalViewPr>
  <p:slideViewPr>
    <p:cSldViewPr>
      <p:cViewPr varScale="1">
        <p:scale>
          <a:sx n="135" d="100"/>
          <a:sy n="135" d="100"/>
        </p:scale>
        <p:origin x="-112" y="-2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1908" y="-84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tags" Target="tags/tag1.xml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 dirty="0"/>
            </a:lvl1pPr>
          </a:lstStyle>
          <a:p>
            <a:pPr>
              <a:defRPr/>
            </a:pPr>
            <a:r>
              <a:rPr lang="en-US" dirty="0"/>
              <a:t>CSE </a:t>
            </a:r>
            <a:r>
              <a:rPr lang="en-US" dirty="0" smtClean="0"/>
              <a:t>331 15au</a:t>
            </a:r>
            <a:endParaRPr lang="en-US" dirty="0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r>
              <a:rPr lang="en-US" dirty="0" smtClean="0"/>
              <a:t>21-</a:t>
            </a:r>
            <a:fld id="{4490ECC9-DBDA-4236-ABEF-47C2FD79DC3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5996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80" y="1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58" y="4379901"/>
            <a:ext cx="5086284" cy="41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5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1737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0399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Practice:  also “teamwork” in some terms.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F1C4C7-A646-498B-B007-81351AC0CEFF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762000" y="57912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800080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1F6C098-13F0-41FA-8110-EA51139921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01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3ACDB-C1BA-4139-A3B5-ECE71C1D9E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27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5BC84-1DEC-4E9D-8DD0-2C203C7304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164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396"/>
            <a:ext cx="9122394" cy="84645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71252" y="1451063"/>
            <a:ext cx="3834488" cy="231767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4023" y="1451063"/>
            <a:ext cx="3834488" cy="231767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671251" y="3906930"/>
            <a:ext cx="7807259" cy="231767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707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ACF16-E0F0-4B7F-BDAB-0ED6A37A38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0200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C4CED-1F2F-4C0D-A4F7-58F3EB91B2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248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EBA81-96FB-474D-A3C6-C60125E85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550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9CD30-6C9D-46DE-B266-6B0D81F438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39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E8722-9256-42EB-B779-63A99D304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777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983B7-E459-4701-B580-D0BD95C5F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540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E64B7-D971-4815-8FF7-96068F85D2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831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15EA6-3B7E-4A7B-BCDE-0EB3FFF82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23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fld id="{12A14B3B-27EA-4853-B4FC-2EDFCA0593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  <p:sldLayoutId id="2147483792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CSE 331</a:t>
            </a:r>
            <a:br>
              <a:rPr lang="en-US" dirty="0" smtClean="0"/>
            </a:br>
            <a:r>
              <a:rPr lang="en-US" dirty="0" smtClean="0"/>
              <a:t>Software Design &amp; Implementation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886200"/>
            <a:ext cx="7086600" cy="1752600"/>
          </a:xfrm>
        </p:spPr>
        <p:txBody>
          <a:bodyPr/>
          <a:lstStyle/>
          <a:p>
            <a:r>
              <a:rPr lang="en-US" dirty="0" smtClean="0"/>
              <a:t>Hal Perkins</a:t>
            </a:r>
          </a:p>
          <a:p>
            <a:r>
              <a:rPr lang="en-US" dirty="0" smtClean="0"/>
              <a:t>Spring 2016</a:t>
            </a:r>
            <a:endParaRPr lang="en-US" dirty="0" smtClean="0"/>
          </a:p>
          <a:p>
            <a:r>
              <a:rPr lang="en-US" dirty="0" smtClean="0"/>
              <a:t>Course </a:t>
            </a:r>
            <a:r>
              <a:rPr lang="en-US" dirty="0" err="1" smtClean="0"/>
              <a:t>Wrapup</a:t>
            </a:r>
            <a:endParaRPr lang="en-US" dirty="0"/>
          </a:p>
          <a:p>
            <a:r>
              <a:rPr lang="en-US" sz="1800" dirty="0" smtClean="0"/>
              <a:t>(</a:t>
            </a:r>
            <a:r>
              <a:rPr lang="en-US" sz="1800" dirty="0"/>
              <a:t>Based on slides by </a:t>
            </a:r>
            <a:r>
              <a:rPr lang="en-US" sz="1800" dirty="0" smtClean="0"/>
              <a:t>lots of people)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5062022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 algn="ctr">
              <a:buNone/>
            </a:pPr>
            <a:r>
              <a:rPr lang="en-US" i="1" dirty="0" smtClean="0"/>
              <a:t>Some new slides to tie the pieces together…</a:t>
            </a:r>
            <a:endParaRPr lang="en-US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6422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Divide and conquer:</a:t>
            </a:r>
            <a:br>
              <a:rPr lang="en-GB" dirty="0" smtClean="0"/>
            </a:br>
            <a:r>
              <a:rPr lang="en-GB" dirty="0" smtClean="0"/>
              <a:t>Modularity, abstraction, specs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/>
              <a:t>No one person can understand all of a realistic system</a:t>
            </a:r>
          </a:p>
          <a:p>
            <a:endParaRPr lang="en-US" sz="2000" dirty="0" smtClean="0">
              <a:solidFill>
                <a:srgbClr val="FF0000"/>
              </a:solidFill>
            </a:endParaRPr>
          </a:p>
          <a:p>
            <a:r>
              <a:rPr lang="en-US" sz="2000" dirty="0" smtClean="0">
                <a:solidFill>
                  <a:srgbClr val="C00000"/>
                </a:solidFill>
              </a:rPr>
              <a:t>Modularity</a:t>
            </a:r>
            <a:r>
              <a:rPr lang="en-US" sz="2000" dirty="0" smtClean="0"/>
              <a:t> permits focusing on just one part</a:t>
            </a:r>
          </a:p>
          <a:p>
            <a:endParaRPr lang="en-US" sz="2000" dirty="0" smtClean="0">
              <a:solidFill>
                <a:srgbClr val="FF0000"/>
              </a:solidFill>
            </a:endParaRPr>
          </a:p>
          <a:p>
            <a:r>
              <a:rPr lang="en-US" sz="2000" dirty="0" smtClean="0">
                <a:solidFill>
                  <a:srgbClr val="C00000"/>
                </a:solidFill>
              </a:rPr>
              <a:t>Abstraction</a:t>
            </a:r>
            <a:r>
              <a:rPr lang="en-US" sz="2000" dirty="0" smtClean="0"/>
              <a:t> enables ignoring detail</a:t>
            </a:r>
          </a:p>
          <a:p>
            <a:endParaRPr lang="en-US" sz="2000" dirty="0" smtClean="0">
              <a:solidFill>
                <a:srgbClr val="FF0000"/>
              </a:solidFill>
            </a:endParaRPr>
          </a:p>
          <a:p>
            <a:r>
              <a:rPr lang="en-US" sz="2000" dirty="0" smtClean="0">
                <a:solidFill>
                  <a:srgbClr val="C00000"/>
                </a:solidFill>
              </a:rPr>
              <a:t>Specifications</a:t>
            </a:r>
            <a:r>
              <a:rPr lang="en-US" sz="2000" dirty="0" smtClean="0"/>
              <a:t> (and </a:t>
            </a:r>
            <a:r>
              <a:rPr lang="en-US" sz="2000" dirty="0" smtClean="0">
                <a:solidFill>
                  <a:srgbClr val="C00000"/>
                </a:solidFill>
              </a:rPr>
              <a:t>documentation</a:t>
            </a:r>
            <a:r>
              <a:rPr lang="en-US" sz="2000" dirty="0" smtClean="0"/>
              <a:t>) formally describe behavior</a:t>
            </a:r>
          </a:p>
          <a:p>
            <a:endParaRPr lang="en-US" sz="2000" dirty="0" smtClean="0">
              <a:solidFill>
                <a:srgbClr val="FF0000"/>
              </a:solidFill>
            </a:endParaRPr>
          </a:p>
          <a:p>
            <a:r>
              <a:rPr lang="en-US" sz="2000" dirty="0" smtClean="0">
                <a:solidFill>
                  <a:srgbClr val="C00000"/>
                </a:solidFill>
              </a:rPr>
              <a:t>Reasoning</a:t>
            </a:r>
            <a:r>
              <a:rPr lang="en-US" sz="2000" dirty="0" smtClean="0"/>
              <a:t> relies on all three to understand/fix errors</a:t>
            </a:r>
          </a:p>
          <a:p>
            <a:pPr lvl="1"/>
            <a:r>
              <a:rPr lang="en-US" sz="2000" dirty="0" smtClean="0"/>
              <a:t>Or avoid them in the first place</a:t>
            </a:r>
          </a:p>
          <a:p>
            <a:pPr lvl="1"/>
            <a:r>
              <a:rPr lang="en-US" sz="2000" dirty="0" smtClean="0">
                <a:solidFill>
                  <a:srgbClr val="C00000"/>
                </a:solidFill>
              </a:rPr>
              <a:t>Proving, testing, debugging</a:t>
            </a:r>
            <a:r>
              <a:rPr lang="en-US" sz="2000" dirty="0" smtClean="0"/>
              <a:t>: all are intellectually challenging</a:t>
            </a:r>
          </a:p>
          <a:p>
            <a:pPr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497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CSE 331 fits together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5" name="Text Placeholder 2"/>
          <p:cNvSpPr txBox="1">
            <a:spLocks/>
          </p:cNvSpPr>
          <p:nvPr/>
        </p:nvSpPr>
        <p:spPr>
          <a:xfrm>
            <a:off x="990600" y="1687513"/>
            <a:ext cx="4040188" cy="639762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2000" dirty="0" smtClean="0">
                <a:solidFill>
                  <a:schemeClr val="accent2"/>
                </a:solidFill>
              </a:rPr>
              <a:t>Lectures:  ideas</a:t>
            </a:r>
            <a:endParaRPr lang="en-US" sz="2000" dirty="0">
              <a:solidFill>
                <a:schemeClr val="accent2"/>
              </a:solidFill>
            </a:endParaRPr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990600" y="2327274"/>
            <a:ext cx="4040188" cy="4302125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sz="2000" dirty="0" smtClean="0"/>
              <a:t>Specifications</a:t>
            </a:r>
          </a:p>
          <a:p>
            <a:pPr marL="0" indent="0">
              <a:buFontTx/>
              <a:buNone/>
            </a:pPr>
            <a:r>
              <a:rPr lang="en-US" sz="2000" dirty="0" smtClean="0"/>
              <a:t>Testing</a:t>
            </a:r>
          </a:p>
          <a:p>
            <a:pPr marL="0" indent="0">
              <a:buFontTx/>
              <a:buNone/>
            </a:pPr>
            <a:r>
              <a:rPr lang="en-US" sz="2000" dirty="0" smtClean="0"/>
              <a:t>Subtyping</a:t>
            </a:r>
          </a:p>
          <a:p>
            <a:pPr marL="0" indent="0">
              <a:buFontTx/>
              <a:buNone/>
            </a:pPr>
            <a:r>
              <a:rPr lang="en-US" sz="2000" dirty="0" smtClean="0"/>
              <a:t>Equality &amp; identity</a:t>
            </a:r>
          </a:p>
          <a:p>
            <a:pPr marL="0" indent="0">
              <a:buFontTx/>
              <a:buNone/>
            </a:pPr>
            <a:r>
              <a:rPr lang="en-US" sz="2000" dirty="0" smtClean="0"/>
              <a:t>Generics</a:t>
            </a:r>
          </a:p>
          <a:p>
            <a:pPr marL="0" indent="0">
              <a:buFontTx/>
              <a:buNone/>
            </a:pPr>
            <a:r>
              <a:rPr lang="en-US" sz="2000" dirty="0" smtClean="0"/>
              <a:t>Design patterns</a:t>
            </a:r>
          </a:p>
          <a:p>
            <a:pPr marL="0" indent="0">
              <a:buFontTx/>
              <a:buNone/>
            </a:pPr>
            <a:r>
              <a:rPr lang="en-US" sz="2000" dirty="0" smtClean="0"/>
              <a:t>Reasoning, debugging</a:t>
            </a:r>
          </a:p>
          <a:p>
            <a:pPr marL="0" indent="0">
              <a:buFontTx/>
              <a:buNone/>
            </a:pPr>
            <a:r>
              <a:rPr lang="en-US" sz="2000" dirty="0" smtClean="0"/>
              <a:t>Events</a:t>
            </a:r>
          </a:p>
          <a:p>
            <a:pPr marL="0" indent="0">
              <a:buFontTx/>
              <a:buNone/>
            </a:pPr>
            <a:r>
              <a:rPr lang="en-US" sz="2000" dirty="0" smtClean="0"/>
              <a:t>Systems integration</a:t>
            </a:r>
          </a:p>
        </p:txBody>
      </p:sp>
      <p:sp>
        <p:nvSpPr>
          <p:cNvPr id="7" name="Text Placeholder 4"/>
          <p:cNvSpPr txBox="1">
            <a:spLocks/>
          </p:cNvSpPr>
          <p:nvPr/>
        </p:nvSpPr>
        <p:spPr>
          <a:xfrm>
            <a:off x="3581400" y="1687513"/>
            <a:ext cx="4876800" cy="63976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2000" dirty="0" smtClean="0">
                <a:solidFill>
                  <a:schemeClr val="accent2"/>
                </a:solidFill>
                <a:sym typeface="Symbol"/>
              </a:rPr>
              <a:t> </a:t>
            </a:r>
            <a:r>
              <a:rPr lang="en-US" sz="2000" dirty="0" smtClean="0">
                <a:solidFill>
                  <a:schemeClr val="accent2"/>
                </a:solidFill>
              </a:rPr>
              <a:t>Assignments:  get practice</a:t>
            </a:r>
            <a:endParaRPr lang="en-US" sz="2000" dirty="0">
              <a:solidFill>
                <a:schemeClr val="accent2"/>
              </a:solidFill>
            </a:endParaRPr>
          </a:p>
        </p:txBody>
      </p:sp>
      <p:sp>
        <p:nvSpPr>
          <p:cNvPr id="8" name="Content Placeholder 5"/>
          <p:cNvSpPr txBox="1">
            <a:spLocks/>
          </p:cNvSpPr>
          <p:nvPr/>
        </p:nvSpPr>
        <p:spPr>
          <a:xfrm>
            <a:off x="3581400" y="2327274"/>
            <a:ext cx="4875212" cy="4302126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Symbol" pitchFamily="18" charset="2"/>
              <a:buChar char="Þ"/>
            </a:pPr>
            <a:r>
              <a:rPr lang="en-US" sz="2000" dirty="0" smtClean="0"/>
              <a:t>Design classes</a:t>
            </a:r>
          </a:p>
          <a:p>
            <a:pPr>
              <a:buFont typeface="Symbol" pitchFamily="18" charset="2"/>
              <a:buChar char="Þ"/>
            </a:pPr>
            <a:r>
              <a:rPr lang="en-US" sz="2000" dirty="0" smtClean="0"/>
              <a:t>Write tests</a:t>
            </a:r>
          </a:p>
          <a:p>
            <a:pPr>
              <a:buFont typeface="Symbol" pitchFamily="18" charset="2"/>
              <a:buChar char="Þ"/>
            </a:pPr>
            <a:r>
              <a:rPr lang="en-US" sz="2000" dirty="0" smtClean="0"/>
              <a:t>Write subclasses</a:t>
            </a:r>
          </a:p>
          <a:p>
            <a:pPr>
              <a:buFont typeface="Symbol" pitchFamily="18" charset="2"/>
              <a:buChar char="Þ"/>
            </a:pPr>
            <a:r>
              <a:rPr lang="en-US" sz="2000" dirty="0" smtClean="0"/>
              <a:t>Override equals, use collections</a:t>
            </a:r>
          </a:p>
          <a:p>
            <a:pPr>
              <a:buFont typeface="Symbol" pitchFamily="18" charset="2"/>
              <a:buChar char="Þ"/>
            </a:pPr>
            <a:r>
              <a:rPr lang="en-US" sz="2000" dirty="0" smtClean="0"/>
              <a:t>Write generic classes</a:t>
            </a:r>
          </a:p>
          <a:p>
            <a:pPr>
              <a:buFont typeface="Symbol" pitchFamily="18" charset="2"/>
              <a:buChar char="Þ"/>
            </a:pPr>
            <a:r>
              <a:rPr lang="en-US" sz="2000" dirty="0" smtClean="0"/>
              <a:t>Larger designs; MVC</a:t>
            </a:r>
          </a:p>
          <a:p>
            <a:pPr>
              <a:buFont typeface="Symbol" pitchFamily="18" charset="2"/>
              <a:buChar char="Þ"/>
            </a:pPr>
            <a:r>
              <a:rPr lang="en-US" sz="2000" dirty="0" smtClean="0"/>
              <a:t>Correctness, testing</a:t>
            </a:r>
          </a:p>
          <a:p>
            <a:pPr>
              <a:buFont typeface="Symbol" pitchFamily="18" charset="2"/>
              <a:buChar char="Þ"/>
            </a:pPr>
            <a:r>
              <a:rPr lang="en-US" sz="2000" dirty="0" smtClean="0"/>
              <a:t>GUIs</a:t>
            </a:r>
          </a:p>
          <a:p>
            <a:pPr>
              <a:buFont typeface="Symbol" pitchFamily="18" charset="2"/>
              <a:buChar char="Þ"/>
            </a:pPr>
            <a:r>
              <a:rPr lang="en-US" sz="2000" dirty="0" smtClean="0"/>
              <a:t>N/A</a:t>
            </a:r>
            <a:endParaRPr lang="en-US" sz="2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156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you have learned in CSE 331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r>
              <a:rPr lang="en-US" sz="2000" dirty="0" smtClean="0"/>
              <a:t>Compare your skills today to 10 weeks ago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Theory:  abstraction, specification, design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Practice:  implementation, testing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Theory &amp; practice:  correctness</a:t>
            </a:r>
          </a:p>
          <a:p>
            <a:pPr lvl="1">
              <a:lnSpc>
                <a:spcPct val="90000"/>
              </a:lnSpc>
              <a:buNone/>
            </a:pPr>
            <a:endParaRPr lang="en-US" sz="2000" dirty="0" smtClean="0"/>
          </a:p>
          <a:p>
            <a:pPr marL="457200" lvl="1" indent="0">
              <a:lnSpc>
                <a:spcPct val="90000"/>
              </a:lnSpc>
              <a:buNone/>
            </a:pPr>
            <a:r>
              <a:rPr lang="en-US" sz="2000" dirty="0" smtClean="0"/>
              <a:t>Bottom line aspiration:  Much of what we’ve done would be </a:t>
            </a:r>
            <a:r>
              <a:rPr lang="en-US" sz="2000" i="1" dirty="0" smtClean="0"/>
              <a:t>easy</a:t>
            </a:r>
            <a:r>
              <a:rPr lang="en-US" sz="2000" dirty="0" smtClean="0">
                <a:solidFill>
                  <a:schemeClr val="tx1"/>
                </a:solidFill>
              </a:rPr>
              <a:t> for you today</a:t>
            </a:r>
          </a:p>
          <a:p>
            <a:pPr lvl="2">
              <a:lnSpc>
                <a:spcPct val="90000"/>
              </a:lnSpc>
              <a:buNone/>
            </a:pPr>
            <a:r>
              <a:rPr lang="en-US" sz="2000" dirty="0" smtClean="0"/>
              <a:t>This is a measure of how much you have learned</a:t>
            </a:r>
          </a:p>
          <a:p>
            <a:pPr>
              <a:lnSpc>
                <a:spcPct val="90000"/>
              </a:lnSpc>
              <a:buNone/>
            </a:pPr>
            <a:endParaRPr lang="en-US" sz="2000" dirty="0" smtClean="0">
              <a:solidFill>
                <a:srgbClr val="000090"/>
              </a:solidFill>
            </a:endParaRPr>
          </a:p>
          <a:p>
            <a:pPr>
              <a:lnSpc>
                <a:spcPct val="90000"/>
              </a:lnSpc>
              <a:buNone/>
            </a:pPr>
            <a:r>
              <a:rPr lang="en-US" sz="2000" dirty="0" smtClean="0">
                <a:solidFill>
                  <a:srgbClr val="000090"/>
                </a:solidFill>
              </a:rPr>
              <a:t>There is no such thing as a “born” programmer!</a:t>
            </a:r>
          </a:p>
          <a:p>
            <a:pPr>
              <a:lnSpc>
                <a:spcPct val="90000"/>
              </a:lnSpc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1981200" y="5486400"/>
            <a:ext cx="6019800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Genius is 1% inspiration and 99% perspiration.</a:t>
            </a:r>
          </a:p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                                          Thomas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A. Edison</a:t>
            </a:r>
            <a:endParaRPr lang="en-US" sz="24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thomas_edison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5264254"/>
            <a:ext cx="1219199" cy="15948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0985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you will learn later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 smtClean="0"/>
              <a:t>Your next project can be much more ambitious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But beware of “second system” effect</a:t>
            </a:r>
          </a:p>
          <a:p>
            <a:pPr>
              <a:lnSpc>
                <a:spcPct val="90000"/>
              </a:lnSpc>
            </a:pPr>
            <a:endParaRPr lang="en-US" sz="2000" dirty="0" smtClean="0"/>
          </a:p>
          <a:p>
            <a:pPr>
              <a:lnSpc>
                <a:spcPct val="90000"/>
              </a:lnSpc>
            </a:pPr>
            <a:r>
              <a:rPr lang="en-US" sz="2000" dirty="0" smtClean="0"/>
              <a:t>Know your limits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Be humble (reality helps you with this)</a:t>
            </a:r>
          </a:p>
          <a:p>
            <a:pPr>
              <a:lnSpc>
                <a:spcPct val="90000"/>
              </a:lnSpc>
            </a:pPr>
            <a:endParaRPr lang="en-US" sz="2000" dirty="0" smtClean="0"/>
          </a:p>
          <a:p>
            <a:pPr>
              <a:lnSpc>
                <a:spcPct val="90000"/>
              </a:lnSpc>
            </a:pPr>
            <a:r>
              <a:rPr lang="en-US" sz="2000" dirty="0" smtClean="0"/>
              <a:t>You will continue to learn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Building interesting systems is never easy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Like any worthwhile endeavor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Practice is a good teacher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Requires thoughtful introspection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Don’t learn </a:t>
            </a:r>
            <a:r>
              <a:rPr lang="en-US" sz="2000" i="1" dirty="0" smtClean="0"/>
              <a:t>only</a:t>
            </a:r>
            <a:r>
              <a:rPr lang="en-US" sz="2000" dirty="0" smtClean="0"/>
              <a:t> by trial and error!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Voraciously consume ideas </a:t>
            </a:r>
            <a:r>
              <a:rPr lang="en-US" sz="2000" i="1" dirty="0" smtClean="0"/>
              <a:t>and</a:t>
            </a:r>
            <a:r>
              <a:rPr lang="en-US" sz="2000" dirty="0" smtClean="0"/>
              <a:t> tools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04406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comes next?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 smtClean="0"/>
              <a:t>Courses</a:t>
            </a:r>
          </a:p>
          <a:p>
            <a:pPr lvl="1"/>
            <a:r>
              <a:rPr lang="en-US" sz="2000" dirty="0" smtClean="0"/>
              <a:t>CSE 403 Software Engineering</a:t>
            </a:r>
          </a:p>
          <a:p>
            <a:pPr lvl="2"/>
            <a:r>
              <a:rPr lang="en-US" sz="2000" dirty="0" smtClean="0"/>
              <a:t>Focuses more on requirements, software lifecycle, teamwork</a:t>
            </a:r>
          </a:p>
          <a:p>
            <a:pPr lvl="1"/>
            <a:r>
              <a:rPr lang="en-US" sz="2000" dirty="0" smtClean="0"/>
              <a:t>Capstone projects</a:t>
            </a:r>
          </a:p>
          <a:p>
            <a:pPr lvl="1"/>
            <a:r>
              <a:rPr lang="en-US" sz="2000" dirty="0" smtClean="0"/>
              <a:t>Any class that requires software design and implementation</a:t>
            </a:r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sz="2000" dirty="0" smtClean="0"/>
              <a:t>Research</a:t>
            </a:r>
          </a:p>
          <a:p>
            <a:pPr lvl="1"/>
            <a:r>
              <a:rPr lang="en-US" sz="2000" dirty="0" smtClean="0"/>
              <a:t>In software engineering &amp; programming systems</a:t>
            </a:r>
          </a:p>
          <a:p>
            <a:pPr lvl="1"/>
            <a:r>
              <a:rPr lang="en-US" sz="2000" dirty="0" smtClean="0"/>
              <a:t>In any topic that involves software</a:t>
            </a:r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sz="2000" dirty="0" smtClean="0"/>
              <a:t>Having an impact on the world</a:t>
            </a:r>
          </a:p>
          <a:p>
            <a:pPr lvl="1"/>
            <a:r>
              <a:rPr lang="en-US" sz="2000" dirty="0" smtClean="0"/>
              <a:t>Jobs (and job interviews)</a:t>
            </a:r>
          </a:p>
          <a:p>
            <a:pPr lvl="1"/>
            <a:r>
              <a:rPr lang="en-US" sz="2000" dirty="0" smtClean="0"/>
              <a:t>Larger programming projects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5121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Last slide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848600" cy="4495800"/>
          </a:xfrm>
        </p:spPr>
        <p:txBody>
          <a:bodyPr>
            <a:normAutofit lnSpcReduction="10000"/>
          </a:bodyPr>
          <a:lstStyle/>
          <a:p>
            <a:pPr>
              <a:lnSpc>
                <a:spcPct val="93000"/>
              </a:lnSpc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000" dirty="0" smtClean="0"/>
          </a:p>
          <a:p>
            <a:pPr>
              <a:lnSpc>
                <a:spcPct val="93000"/>
              </a:lnSpc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 smtClean="0"/>
              <a:t>System building is fun!</a:t>
            </a:r>
          </a:p>
          <a:p>
            <a:pPr lvl="1"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 smtClean="0"/>
              <a:t>It’s even more fun when you’re successful</a:t>
            </a:r>
          </a:p>
          <a:p>
            <a:pPr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000" dirty="0" smtClean="0"/>
          </a:p>
          <a:p>
            <a:pPr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 smtClean="0"/>
              <a:t>Pay attention to what matters</a:t>
            </a:r>
          </a:p>
          <a:p>
            <a:pPr lvl="1"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 smtClean="0"/>
              <a:t>Take advantage of the techniques and tools you’ve learned (and will learn!)</a:t>
            </a:r>
          </a:p>
          <a:p>
            <a:pPr marL="457200" lvl="1" indent="0">
              <a:buNone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000" dirty="0" smtClean="0"/>
          </a:p>
          <a:p>
            <a:pPr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 smtClean="0"/>
              <a:t>On a personal note:</a:t>
            </a:r>
          </a:p>
          <a:p>
            <a:pPr lvl="1"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 smtClean="0"/>
              <a:t>Don’t be a stranger: I love to hear how you do in CSE and beyond as alumni</a:t>
            </a:r>
          </a:p>
          <a:p>
            <a:pPr lvl="1"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000" dirty="0" smtClean="0"/>
          </a:p>
          <a:p>
            <a:pPr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 smtClean="0"/>
              <a:t>Closing thoughts?</a:t>
            </a:r>
          </a:p>
          <a:p>
            <a:pPr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000" dirty="0" smtClean="0"/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33673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Reminder: Do your course evaluations (!)</a:t>
            </a:r>
          </a:p>
          <a:p>
            <a:endParaRPr lang="en-US" sz="1000" dirty="0"/>
          </a:p>
          <a:p>
            <a:r>
              <a:rPr lang="en-US" sz="2000" dirty="0" smtClean="0"/>
              <a:t>Project demos</a:t>
            </a:r>
          </a:p>
          <a:p>
            <a:endParaRPr lang="en-US" sz="1000" dirty="0"/>
          </a:p>
          <a:p>
            <a:r>
              <a:rPr lang="en-US" sz="2000" dirty="0" smtClean="0"/>
              <a:t>Final-exam information</a:t>
            </a:r>
          </a:p>
          <a:p>
            <a:endParaRPr lang="en-US" sz="1000" dirty="0"/>
          </a:p>
          <a:p>
            <a:endParaRPr lang="en-US" sz="2000" dirty="0" smtClean="0"/>
          </a:p>
          <a:p>
            <a:r>
              <a:rPr lang="en-US" sz="2000" dirty="0" smtClean="0"/>
              <a:t>A look back at CSE 331</a:t>
            </a:r>
          </a:p>
          <a:p>
            <a:pPr lvl="1"/>
            <a:r>
              <a:rPr lang="en-US" sz="2000" dirty="0" smtClean="0"/>
              <a:t>High-level overview of main ideas and goals</a:t>
            </a:r>
          </a:p>
          <a:p>
            <a:pPr lvl="1"/>
            <a:r>
              <a:rPr lang="en-US" sz="2000" dirty="0" smtClean="0"/>
              <a:t>Connection to </a:t>
            </a:r>
            <a:r>
              <a:rPr lang="en-US" sz="2000" dirty="0" err="1" smtClean="0"/>
              <a:t>homeworks</a:t>
            </a:r>
            <a:endParaRPr lang="en-US" sz="2000" dirty="0" smtClean="0"/>
          </a:p>
          <a:p>
            <a:pPr lvl="1"/>
            <a:r>
              <a:rPr lang="en-US" sz="2000" dirty="0" smtClean="0"/>
              <a:t>Context</a:t>
            </a:r>
          </a:p>
          <a:p>
            <a:pPr lvl="1"/>
            <a:endParaRPr lang="en-US" sz="1000" dirty="0"/>
          </a:p>
          <a:p>
            <a:r>
              <a:rPr lang="en-US" sz="2000" dirty="0" smtClean="0"/>
              <a:t>Also:</a:t>
            </a:r>
          </a:p>
          <a:p>
            <a:pPr lvl="1"/>
            <a:r>
              <a:rPr lang="en-US" sz="2000" dirty="0" smtClean="0"/>
              <a:t>Thank-</a:t>
            </a:r>
            <a:r>
              <a:rPr lang="en-US" sz="2000" dirty="0" err="1" smtClean="0"/>
              <a:t>yous</a:t>
            </a:r>
            <a:endParaRPr lang="en-US" sz="20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9025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Final-exam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495800"/>
          </a:xfrm>
        </p:spPr>
        <p:txBody>
          <a:bodyPr/>
          <a:lstStyle/>
          <a:p>
            <a:r>
              <a:rPr lang="en-US" sz="2000" dirty="0" smtClean="0"/>
              <a:t>Tuesday, 2:30-4:20 PM</a:t>
            </a:r>
          </a:p>
          <a:p>
            <a:endParaRPr lang="en-US" sz="2000" dirty="0"/>
          </a:p>
          <a:p>
            <a:r>
              <a:rPr lang="en-US" sz="2000" dirty="0"/>
              <a:t>Comprehensive </a:t>
            </a:r>
            <a:r>
              <a:rPr lang="en-US" sz="2000" dirty="0" smtClean="0"/>
              <a:t>but strongly </a:t>
            </a:r>
            <a:r>
              <a:rPr lang="en-US" sz="2000" dirty="0"/>
              <a:t>weighted towards the 2</a:t>
            </a:r>
            <a:r>
              <a:rPr lang="en-US" sz="2000" baseline="30000" dirty="0"/>
              <a:t>nd</a:t>
            </a:r>
            <a:r>
              <a:rPr lang="en-US" sz="2000" dirty="0"/>
              <a:t> half of the course</a:t>
            </a:r>
          </a:p>
          <a:p>
            <a:endParaRPr lang="en-US" sz="2000" dirty="0"/>
          </a:p>
          <a:p>
            <a:r>
              <a:rPr lang="en-US" sz="2000" dirty="0"/>
              <a:t>Old exams on the web</a:t>
            </a:r>
          </a:p>
          <a:p>
            <a:pPr lvl="1"/>
            <a:r>
              <a:rPr lang="en-US" sz="2000" dirty="0"/>
              <a:t>Some questions won’t apply if we didn’t do similar things this </a:t>
            </a:r>
            <a:r>
              <a:rPr lang="en-US" sz="2000" dirty="0" smtClean="0"/>
              <a:t>quarter</a:t>
            </a:r>
          </a:p>
          <a:p>
            <a:pPr lvl="1"/>
            <a:endParaRPr lang="en-US" sz="2000" dirty="0"/>
          </a:p>
          <a:p>
            <a:r>
              <a:rPr lang="en-US" sz="2000" dirty="0" smtClean="0"/>
              <a:t>Last-minute Q&amp;A review Sunday, </a:t>
            </a:r>
            <a:r>
              <a:rPr lang="en-US" sz="2000" dirty="0" smtClean="0"/>
              <a:t>2 </a:t>
            </a:r>
            <a:r>
              <a:rPr lang="en-US" sz="2000" dirty="0" smtClean="0"/>
              <a:t>pm, EEB 037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2687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 331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What was it all about?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But first….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5183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dirty="0" smtClean="0"/>
              <a:t>Huge thanks to the folks who made it work</a:t>
            </a:r>
            <a:endParaRPr lang="en-US" sz="30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  <p:sp>
        <p:nvSpPr>
          <p:cNvPr id="5" name="AutoShape 2" descr="https://norfolk.cs.washington.edu/htbin-php/show_image.php?pid=22819"/>
          <p:cNvSpPr>
            <a:spLocks noChangeAspect="1" noChangeArrowheads="1"/>
          </p:cNvSpPr>
          <p:nvPr/>
        </p:nvSpPr>
        <p:spPr bwMode="auto">
          <a:xfrm>
            <a:off x="155575" y="-1828800"/>
            <a:ext cx="253365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" name="AutoShape 4" descr="https://norfolk.cs.washington.edu/htbin-php/show_image.php?pid=22819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6" descr="https://norfolk.cs.washington.edu/htbin-php/show_image.php?pid=22819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Course staff: </a:t>
            </a:r>
            <a:r>
              <a:rPr lang="en-US" sz="2000" dirty="0" smtClean="0"/>
              <a:t>Chris, Miranda, Diana, Chandra, Erin, and </a:t>
            </a:r>
            <a:r>
              <a:rPr lang="en-US" sz="2000" dirty="0" err="1" smtClean="0"/>
              <a:t>Vinod</a:t>
            </a:r>
            <a:endParaRPr lang="en-US" sz="2000" dirty="0"/>
          </a:p>
          <a:p>
            <a:pPr>
              <a:buNone/>
            </a:pPr>
            <a:endParaRPr lang="en-US" sz="2000" dirty="0"/>
          </a:p>
          <a:p>
            <a:pPr>
              <a:buNone/>
            </a:pPr>
            <a:endParaRPr lang="en-US" sz="2000" dirty="0" smtClean="0"/>
          </a:p>
          <a:p>
            <a:pPr algn="ctr">
              <a:buNone/>
            </a:pPr>
            <a:r>
              <a:rPr lang="en-US" sz="2000" i="1" dirty="0" smtClean="0"/>
              <a:t>This course is itself a </a:t>
            </a:r>
            <a:r>
              <a:rPr lang="en-US" sz="2000" i="1" dirty="0" smtClean="0"/>
              <a:t>sophisticated</a:t>
            </a:r>
            <a:br>
              <a:rPr lang="en-US" sz="2000" i="1" dirty="0" smtClean="0"/>
            </a:br>
            <a:r>
              <a:rPr lang="en-US" sz="2000" i="1" dirty="0" smtClean="0"/>
              <a:t>(or at least really</a:t>
            </a:r>
            <a:r>
              <a:rPr lang="en-US" sz="2000" i="1" smtClean="0"/>
              <a:t>, really </a:t>
            </a:r>
            <a:r>
              <a:rPr lang="en-US" sz="2000" i="1" dirty="0" smtClean="0"/>
              <a:t>complicated</a:t>
            </a:r>
            <a:r>
              <a:rPr lang="en-US" sz="2000" i="1" smtClean="0"/>
              <a:t>) system</a:t>
            </a:r>
            <a:br>
              <a:rPr lang="en-US" sz="2000" i="1" smtClean="0"/>
            </a:br>
            <a:r>
              <a:rPr lang="en-US" sz="2000" i="1" smtClean="0"/>
              <a:t>requiring </a:t>
            </a:r>
            <a:r>
              <a:rPr lang="en-US" sz="2000" i="1" dirty="0" smtClean="0"/>
              <a:t>savvy design and implementation</a:t>
            </a:r>
            <a:endParaRPr lang="en-US" sz="2000" i="1" dirty="0"/>
          </a:p>
          <a:p>
            <a:pPr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80930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i="1" dirty="0" smtClean="0"/>
          </a:p>
          <a:p>
            <a:endParaRPr lang="en-US" i="1" dirty="0"/>
          </a:p>
          <a:p>
            <a:endParaRPr lang="en-US" i="1" dirty="0" smtClean="0"/>
          </a:p>
          <a:p>
            <a:pPr marL="0" indent="0" algn="ctr">
              <a:buNone/>
            </a:pPr>
            <a:r>
              <a:rPr lang="en-US" i="1" dirty="0" smtClean="0"/>
              <a:t>3 slides from Lecture 1…</a:t>
            </a:r>
            <a:endParaRPr lang="en-US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9905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 weeks ago: Welcome!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800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 smtClean="0"/>
              <a:t>We have 10 weeks to move well beyond novice </a:t>
            </a:r>
            <a:r>
              <a:rPr lang="en-US" sz="2000" i="1" dirty="0" smtClean="0"/>
              <a:t>programmer</a:t>
            </a:r>
            <a:r>
              <a:rPr lang="en-US" sz="2000" dirty="0" smtClean="0"/>
              <a:t>:</a:t>
            </a:r>
          </a:p>
          <a:p>
            <a:pPr marL="0" indent="0">
              <a:buNone/>
            </a:pPr>
            <a:endParaRPr lang="en-US" sz="600" dirty="0" smtClean="0"/>
          </a:p>
          <a:p>
            <a:r>
              <a:rPr lang="en-US" sz="2000" dirty="0" smtClean="0"/>
              <a:t>Larger programs</a:t>
            </a:r>
          </a:p>
          <a:p>
            <a:pPr lvl="1"/>
            <a:r>
              <a:rPr lang="en-US" sz="2000" dirty="0" smtClean="0"/>
              <a:t>Small programs are easy: “code it up”</a:t>
            </a:r>
          </a:p>
          <a:p>
            <a:pPr lvl="1"/>
            <a:r>
              <a:rPr lang="en-US" sz="2000" dirty="0" smtClean="0"/>
              <a:t>Complexity changes everything: “design an artifact”</a:t>
            </a:r>
          </a:p>
          <a:p>
            <a:pPr lvl="1"/>
            <a:r>
              <a:rPr lang="en-US" sz="2000" dirty="0" smtClean="0"/>
              <a:t>Analogy: using hammers and saws vs. making cabinets (but not yet building houses)</a:t>
            </a:r>
          </a:p>
          <a:p>
            <a:endParaRPr lang="en-US" sz="600" dirty="0" smtClean="0"/>
          </a:p>
          <a:p>
            <a:r>
              <a:rPr lang="en-US" sz="2000" dirty="0" smtClean="0"/>
              <a:t>Principled, systematic software: What does “it’s right” mean? How do we know “it’s right”?  What are best practices for “getting it right”?</a:t>
            </a:r>
          </a:p>
          <a:p>
            <a:endParaRPr lang="en-US" sz="600" dirty="0" smtClean="0"/>
          </a:p>
          <a:p>
            <a:r>
              <a:rPr lang="en-US" sz="2000" dirty="0" smtClean="0"/>
              <a:t>Effective use of languages and tools: Java, IDEs, debuggers, </a:t>
            </a:r>
            <a:r>
              <a:rPr lang="en-US" sz="2000" dirty="0" err="1" smtClean="0"/>
              <a:t>JUnit</a:t>
            </a:r>
            <a:r>
              <a:rPr lang="en-US" sz="2000" dirty="0" smtClean="0"/>
              <a:t>, </a:t>
            </a:r>
            <a:r>
              <a:rPr lang="en-US" sz="2000" dirty="0" err="1" smtClean="0"/>
              <a:t>JavaDoc</a:t>
            </a:r>
            <a:r>
              <a:rPr lang="en-US" sz="2000" dirty="0" smtClean="0"/>
              <a:t>, </a:t>
            </a:r>
            <a:r>
              <a:rPr lang="en-US" sz="2000" dirty="0" err="1" smtClean="0"/>
              <a:t>git</a:t>
            </a:r>
            <a:r>
              <a:rPr lang="en-US" sz="2000" dirty="0" smtClean="0"/>
              <a:t>, …</a:t>
            </a:r>
          </a:p>
          <a:p>
            <a:pPr lvl="1"/>
            <a:r>
              <a:rPr lang="en-US" sz="2000" dirty="0" smtClean="0"/>
              <a:t>Principles are ultimately more important than details</a:t>
            </a:r>
          </a:p>
          <a:p>
            <a:pPr lvl="2"/>
            <a:r>
              <a:rPr lang="en-US" sz="2000" dirty="0" smtClean="0"/>
              <a:t>You will forever learn details of new tools/versions</a:t>
            </a:r>
          </a:p>
          <a:p>
            <a:pPr lvl="1"/>
            <a:endParaRPr lang="en-US" sz="20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6209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 weeks ago: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CSE 331 will teach you to how to write correct programs</a:t>
            </a:r>
          </a:p>
          <a:p>
            <a:endParaRPr lang="en-US" sz="1000" dirty="0" smtClean="0"/>
          </a:p>
          <a:p>
            <a:r>
              <a:rPr lang="en-US" sz="2000" dirty="0" smtClean="0"/>
              <a:t>What does it mean for a program to be </a:t>
            </a:r>
            <a:r>
              <a:rPr lang="en-US" sz="2000" dirty="0" smtClean="0">
                <a:solidFill>
                  <a:srgbClr val="0000FF"/>
                </a:solidFill>
              </a:rPr>
              <a:t>correct</a:t>
            </a:r>
            <a:r>
              <a:rPr lang="en-US" sz="2000" dirty="0" smtClean="0"/>
              <a:t>?</a:t>
            </a:r>
          </a:p>
          <a:p>
            <a:pPr lvl="1"/>
            <a:r>
              <a:rPr lang="en-US" sz="2000" dirty="0" smtClean="0"/>
              <a:t>Specifications</a:t>
            </a:r>
          </a:p>
          <a:p>
            <a:pPr lvl="1"/>
            <a:endParaRPr lang="en-US" sz="1000" dirty="0" smtClean="0"/>
          </a:p>
          <a:p>
            <a:r>
              <a:rPr lang="en-US" sz="2000" dirty="0" smtClean="0"/>
              <a:t>What are ways to </a:t>
            </a:r>
            <a:r>
              <a:rPr lang="en-US" sz="2000" dirty="0" smtClean="0">
                <a:solidFill>
                  <a:srgbClr val="0000FF"/>
                </a:solidFill>
              </a:rPr>
              <a:t>achieve correctness</a:t>
            </a:r>
            <a:r>
              <a:rPr lang="en-US" sz="2000" dirty="0" smtClean="0"/>
              <a:t>?</a:t>
            </a:r>
          </a:p>
          <a:p>
            <a:pPr lvl="1"/>
            <a:r>
              <a:rPr lang="en-US" sz="2000" dirty="0" smtClean="0"/>
              <a:t>Principled design and development</a:t>
            </a:r>
          </a:p>
          <a:p>
            <a:pPr lvl="1"/>
            <a:r>
              <a:rPr lang="en-US" sz="2000" dirty="0" smtClean="0"/>
              <a:t>Abstraction and modularity</a:t>
            </a:r>
          </a:p>
          <a:p>
            <a:pPr lvl="1"/>
            <a:r>
              <a:rPr lang="en-US" sz="2000" dirty="0" smtClean="0"/>
              <a:t>Documentation</a:t>
            </a:r>
          </a:p>
          <a:p>
            <a:pPr lvl="1"/>
            <a:endParaRPr lang="en-US" sz="1000" dirty="0" smtClean="0"/>
          </a:p>
          <a:p>
            <a:r>
              <a:rPr lang="en-US" sz="2000" dirty="0" smtClean="0"/>
              <a:t>What are ways to </a:t>
            </a:r>
            <a:r>
              <a:rPr lang="en-US" sz="2000" dirty="0" smtClean="0">
                <a:solidFill>
                  <a:srgbClr val="0000FF"/>
                </a:solidFill>
              </a:rPr>
              <a:t>verify correctness</a:t>
            </a:r>
            <a:r>
              <a:rPr lang="en-US" sz="2000" dirty="0" smtClean="0"/>
              <a:t>?</a:t>
            </a:r>
          </a:p>
          <a:p>
            <a:pPr lvl="1"/>
            <a:r>
              <a:rPr lang="en-US" sz="2000" dirty="0" smtClean="0"/>
              <a:t>Testing</a:t>
            </a:r>
          </a:p>
          <a:p>
            <a:pPr lvl="1"/>
            <a:r>
              <a:rPr lang="en-US" sz="2000" dirty="0" smtClean="0"/>
              <a:t>Reasoning and verification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3603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 weeks ago: Managing complexity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Abstraction and specification</a:t>
            </a:r>
          </a:p>
          <a:p>
            <a:pPr lvl="1"/>
            <a:r>
              <a:rPr lang="en-US" dirty="0" smtClean="0"/>
              <a:t>Procedural, data, and control flow abstractions</a:t>
            </a:r>
          </a:p>
          <a:p>
            <a:pPr lvl="1"/>
            <a:r>
              <a:rPr lang="en-US" dirty="0" smtClean="0"/>
              <a:t>Why they are useful and how to use them</a:t>
            </a:r>
          </a:p>
          <a:p>
            <a:r>
              <a:rPr lang="en-US" dirty="0" smtClean="0"/>
              <a:t>Writing, understanding, and reasoning about code</a:t>
            </a:r>
          </a:p>
          <a:p>
            <a:pPr lvl="1"/>
            <a:r>
              <a:rPr lang="en-US" dirty="0" smtClean="0"/>
              <a:t>Will use Java, but the issues apply in all languages</a:t>
            </a:r>
          </a:p>
          <a:p>
            <a:pPr lvl="1"/>
            <a:r>
              <a:rPr lang="en-US" dirty="0" smtClean="0"/>
              <a:t>Some focus on object-oriented programming</a:t>
            </a:r>
          </a:p>
          <a:p>
            <a:r>
              <a:rPr lang="en-US" dirty="0" smtClean="0"/>
              <a:t>Program design and documentation</a:t>
            </a:r>
          </a:p>
          <a:p>
            <a:pPr lvl="1"/>
            <a:r>
              <a:rPr lang="en-US" dirty="0" smtClean="0"/>
              <a:t>What makes a design good or bad (example: modularity)</a:t>
            </a:r>
          </a:p>
          <a:p>
            <a:pPr lvl="1"/>
            <a:r>
              <a:rPr lang="en-US" dirty="0" smtClean="0"/>
              <a:t>Design processes and tools</a:t>
            </a:r>
          </a:p>
          <a:p>
            <a:r>
              <a:rPr lang="en-US" dirty="0" smtClean="0"/>
              <a:t>Pragmatic considerations</a:t>
            </a:r>
          </a:p>
          <a:p>
            <a:pPr lvl="1"/>
            <a:r>
              <a:rPr lang="en-US" dirty="0" smtClean="0"/>
              <a:t>Testing</a:t>
            </a:r>
          </a:p>
          <a:p>
            <a:pPr lvl="1"/>
            <a:r>
              <a:rPr lang="en-US" dirty="0" smtClean="0"/>
              <a:t>Debugging and defensive programming</a:t>
            </a:r>
          </a:p>
          <a:p>
            <a:pPr lvl="1"/>
            <a:r>
              <a:rPr lang="en-US" dirty="0" smtClean="0"/>
              <a:t>[more in CSE403: Managing software projects]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77457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simpl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simple</Template>
  <TotalTime>22215</TotalTime>
  <Words>892</Words>
  <Application>Microsoft Macintosh PowerPoint</Application>
  <PresentationFormat>On-screen Show (4:3)</PresentationFormat>
  <Paragraphs>213</Paragraphs>
  <Slides>16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simple</vt:lpstr>
      <vt:lpstr>CSE 331 Software Design &amp; Implementation</vt:lpstr>
      <vt:lpstr>Today</vt:lpstr>
      <vt:lpstr>Final-exam information</vt:lpstr>
      <vt:lpstr>CSE 331</vt:lpstr>
      <vt:lpstr>Huge thanks to the folks who made it work</vt:lpstr>
      <vt:lpstr>PowerPoint Presentation</vt:lpstr>
      <vt:lpstr>10 weeks ago: Welcome!</vt:lpstr>
      <vt:lpstr>10 weeks ago: Goals</vt:lpstr>
      <vt:lpstr>10 weeks ago: Managing complexity</vt:lpstr>
      <vt:lpstr>PowerPoint Presentation</vt:lpstr>
      <vt:lpstr>Divide and conquer: Modularity, abstraction, specs</vt:lpstr>
      <vt:lpstr>How CSE 331 fits together</vt:lpstr>
      <vt:lpstr>What you have learned in CSE 331</vt:lpstr>
      <vt:lpstr>What you will learn later</vt:lpstr>
      <vt:lpstr>What comes next?</vt:lpstr>
      <vt:lpstr>Last slide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374 Programming Concepts &amp; Tools</dc:title>
  <dc:creator>Hal Perkins</dc:creator>
  <cp:lastModifiedBy>Hal Perkins</cp:lastModifiedBy>
  <cp:revision>393</cp:revision>
  <cp:lastPrinted>2013-10-30T05:15:40Z</cp:lastPrinted>
  <dcterms:created xsi:type="dcterms:W3CDTF">2012-02-17T18:07:42Z</dcterms:created>
  <dcterms:modified xsi:type="dcterms:W3CDTF">2016-06-01T01:18:48Z</dcterms:modified>
</cp:coreProperties>
</file>