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59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1" r:id="rId19"/>
    <p:sldId id="382" r:id="rId20"/>
    <p:sldId id="412" r:id="rId21"/>
    <p:sldId id="383" r:id="rId22"/>
    <p:sldId id="384" r:id="rId23"/>
    <p:sldId id="385" r:id="rId24"/>
    <p:sldId id="386" r:id="rId25"/>
    <p:sldId id="387" r:id="rId26"/>
    <p:sldId id="410" r:id="rId27"/>
    <p:sldId id="388" r:id="rId28"/>
    <p:sldId id="389" r:id="rId29"/>
    <p:sldId id="411" r:id="rId30"/>
    <p:sldId id="390" r:id="rId31"/>
    <p:sldId id="392" r:id="rId32"/>
    <p:sldId id="393" r:id="rId33"/>
    <p:sldId id="394" r:id="rId34"/>
    <p:sldId id="406" r:id="rId35"/>
    <p:sldId id="395" r:id="rId36"/>
    <p:sldId id="396" r:id="rId37"/>
    <p:sldId id="397" r:id="rId38"/>
    <p:sldId id="407" r:id="rId39"/>
    <p:sldId id="398" r:id="rId40"/>
    <p:sldId id="399" r:id="rId41"/>
    <p:sldId id="400" r:id="rId42"/>
    <p:sldId id="401" r:id="rId43"/>
    <p:sldId id="402" r:id="rId44"/>
    <p:sldId id="403" r:id="rId45"/>
    <p:sldId id="404" r:id="rId46"/>
    <p:sldId id="408" r:id="rId47"/>
    <p:sldId id="405" r:id="rId48"/>
    <p:sldId id="409" r:id="rId49"/>
  </p:sldIdLst>
  <p:sldSz cx="9144000" cy="6858000" type="screen4x3"/>
  <p:notesSz cx="6934200" cy="9220200"/>
  <p:custDataLst>
    <p:tags r:id="rId5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3" autoAdjust="0"/>
    <p:restoredTop sz="84499" autoAdjust="0"/>
  </p:normalViewPr>
  <p:slideViewPr>
    <p:cSldViewPr>
      <p:cViewPr varScale="1">
        <p:scale>
          <a:sx n="131" d="100"/>
          <a:sy n="131" d="100"/>
        </p:scale>
        <p:origin x="-12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77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tags" Target="tags/tag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4E-D121-4846-8CFB-2EA0B77651C0}" type="slidenum">
              <a:rPr lang="en-US"/>
              <a:pPr/>
              <a:t>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29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18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19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76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20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77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21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5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22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4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23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3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creating a new Tricycle() directly, call the </a:t>
            </a:r>
            <a:r>
              <a:rPr lang="en-US" dirty="0" err="1" smtClean="0"/>
              <a:t>createBicycle</a:t>
            </a:r>
            <a:r>
              <a:rPr lang="en-US" dirty="0" smtClean="0"/>
              <a:t>()</a:t>
            </a:r>
            <a:r>
              <a:rPr lang="en-US" baseline="0" dirty="0" smtClean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24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25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Now each subclass just needs to provide</a:t>
            </a:r>
            <a:r>
              <a:rPr lang="en-US" baseline="0" dirty="0" smtClean="0"/>
              <a:t> (override) </a:t>
            </a:r>
            <a:r>
              <a:rPr lang="en-US" baseline="0" dirty="0" err="1" smtClean="0"/>
              <a:t>createBicycle</a:t>
            </a:r>
            <a:r>
              <a:rPr lang="en-US" baseline="0" dirty="0" smtClean="0"/>
              <a:t> factory and the correct one is called by the original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2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27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Move the factory methods out of the client classes into their own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04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28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Factory object contains all the factory methods for the</a:t>
            </a:r>
            <a:r>
              <a:rPr lang="en-US" baseline="0" dirty="0" smtClean="0"/>
              <a:t>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07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0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30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having</a:t>
            </a:r>
            <a:r>
              <a:rPr lang="en-US" baseline="0" dirty="0" smtClean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648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31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1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32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069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3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35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16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36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37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8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39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20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40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9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8069-D49C-4097-AC5E-025F0FB29EA7}" type="slidenum">
              <a:rPr lang="en-US"/>
              <a:pPr/>
              <a:t>41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9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94D2B-63C5-4CE1-8871-DA5BF773FBF8}" type="slidenum">
              <a:rPr lang="en-US"/>
              <a:pPr/>
              <a:t>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640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1D9F-2982-41AA-8955-8ECA3F7338C9}" type="slidenum">
              <a:rPr lang="en-US"/>
              <a:pPr/>
              <a:t>42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846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694-FEAC-4B2E-931D-5A84CE89572B}" type="slidenum">
              <a:rPr lang="en-US"/>
              <a:pPr/>
              <a:t>43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108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CCB2-8B75-4DC0-9503-AA2D30153724}" type="slidenum">
              <a:rPr lang="en-US"/>
              <a:pPr/>
              <a:t>44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07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74CE6-D0D7-4594-9DE3-654A373D4E73}" type="slidenum">
              <a:rPr lang="en-US"/>
              <a:pPr/>
              <a:t>45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698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14FC5-93BD-4A73-A2D6-5E041A89EF9D}" type="slidenum">
              <a:rPr lang="en-US"/>
              <a:pPr/>
              <a:t>47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7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1742-D9E0-4881-99F2-28FCCCA9C487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0563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8376"/>
            <a:ext cx="5548263" cy="4151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The repetition is tedious, error-prone, and a maintenance headache.</a:t>
            </a:r>
          </a:p>
        </p:txBody>
      </p:sp>
    </p:spTree>
    <p:extLst>
      <p:ext uri="{BB962C8B-B14F-4D97-AF65-F5344CB8AC3E}">
        <p14:creationId xmlns:p14="http://schemas.microsoft.com/office/powerpoint/2010/main" val="163957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CD23-C2B9-4371-A0E0-9D3CE1D6CF32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32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D9214-0F47-46FA-B28D-379E6247C253}" type="slidenum">
              <a:rPr lang="en-US"/>
              <a:pPr/>
              <a:t>10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0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Singleton on previous slides, Composite as</a:t>
            </a:r>
            <a:r>
              <a:rPr lang="en-US" baseline="0" dirty="0" smtClean="0"/>
              <a:t> one of the ways of implementing </a:t>
            </a:r>
            <a:r>
              <a:rPr lang="en-US" baseline="0" dirty="0" err="1" smtClean="0"/>
              <a:t>NanoTimer</a:t>
            </a:r>
            <a:r>
              <a:rPr lang="en-US" baseline="0" dirty="0" smtClean="0"/>
              <a:t> without inheritance, Observer – MVC stuff, timer, Iterator since 14x days (although hidden behind for(</a:t>
            </a:r>
            <a:r>
              <a:rPr lang="en-US" baseline="0" dirty="0" err="1" smtClean="0"/>
              <a:t>item:collection</a:t>
            </a:r>
            <a:r>
              <a:rPr lang="en-US" baseline="0" dirty="0" smtClean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7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886200"/>
            <a:ext cx="80010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2016</a:t>
            </a:r>
            <a:endParaRPr lang="en-US" dirty="0"/>
          </a:p>
          <a:p>
            <a:r>
              <a:rPr lang="en-US" dirty="0"/>
              <a:t>Design Patterns, Part 1</a:t>
            </a:r>
          </a:p>
          <a:p>
            <a:r>
              <a:rPr lang="en-US" sz="1400" dirty="0"/>
              <a:t>(Based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should you care?</a:t>
            </a: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You could come up with these solutions on your own</a:t>
            </a:r>
          </a:p>
          <a:p>
            <a:pPr lvl="1"/>
            <a:r>
              <a:rPr lang="en-US" sz="2000" dirty="0" smtClean="0"/>
              <a:t>You shouldn't have to!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design pattern is a known solution to a known problem</a:t>
            </a:r>
          </a:p>
          <a:p>
            <a:pPr lvl="1"/>
            <a:r>
              <a:rPr lang="en-US" sz="2000" dirty="0" smtClean="0"/>
              <a:t>A concise description of a successful “pro-tip”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term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“Gang of Four” (</a:t>
            </a:r>
            <a:r>
              <a:rPr lang="en-US" sz="2000" dirty="0" err="1" smtClean="0"/>
              <a:t>GoF</a:t>
            </a:r>
            <a:r>
              <a:rPr lang="en-US" sz="2000" dirty="0" smtClean="0"/>
              <a:t>)</a:t>
            </a:r>
            <a:r>
              <a:rPr lang="en-US" sz="2000" dirty="0" smtClean="0">
                <a:sym typeface="Webdings"/>
              </a:rPr>
              <a:t> </a:t>
            </a:r>
          </a:p>
          <a:p>
            <a:pPr lvl="1"/>
            <a:r>
              <a:rPr lang="en-US" sz="2000" dirty="0" smtClean="0">
                <a:sym typeface="Webdings"/>
              </a:rPr>
              <a:t>Gamma, Helm, Johnson, </a:t>
            </a:r>
            <a:r>
              <a:rPr lang="en-US" sz="2000" dirty="0" err="1" smtClean="0">
                <a:sym typeface="Webdings"/>
              </a:rPr>
              <a:t>Vlissides</a:t>
            </a: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Found they shared a number of “tricks” and </a:t>
            </a: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decided to codify them</a:t>
            </a:r>
          </a:p>
          <a:p>
            <a:pPr lvl="1"/>
            <a:r>
              <a:rPr lang="en-US" sz="2000" dirty="0" smtClean="0">
                <a:sym typeface="Webdings"/>
              </a:rPr>
              <a:t>A key rule was that nothing could become a pattern unless they could identify at least three real [different] examples</a:t>
            </a:r>
          </a:p>
          <a:p>
            <a:pPr lvl="1"/>
            <a:r>
              <a:rPr lang="en-US" sz="2000" dirty="0" smtClean="0">
                <a:sym typeface="Webdings"/>
              </a:rPr>
              <a:t>Done for object-oriented programming</a:t>
            </a:r>
          </a:p>
          <a:p>
            <a:pPr lvl="2"/>
            <a:r>
              <a:rPr lang="en-US" sz="2000" dirty="0" smtClean="0">
                <a:sym typeface="Webdings"/>
              </a:rPr>
              <a:t>Some patterns more general; others compensate for OOP shortcomings</a:t>
            </a:r>
          </a:p>
          <a:p>
            <a:pPr lvl="2"/>
            <a:r>
              <a:rPr lang="en-US" sz="2000" dirty="0" smtClean="0">
                <a:sym typeface="Webdings"/>
              </a:rPr>
              <a:t>But any “paradigm” should have design patterns</a:t>
            </a:r>
            <a:endParaRPr lang="en-US" sz="2000" dirty="0" smtClean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1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spc="-2800" dirty="0" smtClean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kern="4000" spc="-2800" dirty="0" smtClean="0"/>
              <a:t>atterns</a:t>
            </a:r>
            <a:r>
              <a:rPr lang="en-US" dirty="0" smtClean="0"/>
              <a:t> vs.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phrase </a:t>
            </a:r>
            <a:r>
              <a:rPr lang="en-US" sz="2000" i="1" dirty="0" smtClean="0">
                <a:solidFill>
                  <a:schemeClr val="accent2"/>
                </a:solidFill>
              </a:rPr>
              <a:t>pattern</a:t>
            </a:r>
            <a:r>
              <a:rPr lang="en-US" sz="2000" dirty="0" smtClean="0"/>
              <a:t> has been wildly overused since the </a:t>
            </a:r>
            <a:r>
              <a:rPr lang="en-US" sz="2000" dirty="0" err="1" smtClean="0"/>
              <a:t>GoF</a:t>
            </a:r>
            <a:r>
              <a:rPr lang="en-US" sz="2000" dirty="0" smtClean="0"/>
              <a:t> patterns have been introduced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Misused as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 smtClean="0"/>
              <a:t> is a good way to write programs.”</a:t>
            </a:r>
          </a:p>
          <a:p>
            <a:pPr lvl="1"/>
            <a:r>
              <a:rPr lang="en-US" sz="2000" dirty="0" smtClean="0"/>
              <a:t>And “anti-pattern” has become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000" dirty="0" smtClean="0"/>
              <a:t> is a bad way to write programs.”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GoF</a:t>
            </a:r>
            <a:r>
              <a:rPr lang="en-US" sz="2000" dirty="0" smtClean="0"/>
              <a:t>-style patterns have richness, history, language-independence, documentation and thus (most likely) far more staying power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1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</a:t>
            </a:r>
            <a:r>
              <a:rPr lang="en-US" dirty="0" err="1" smtClean="0"/>
              <a:t>GoF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some class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, guarantee that at run-time there is exactly one instance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  </a:t>
            </a:r>
          </a:p>
          <a:p>
            <a:pPr lvl="1" indent="-342900"/>
            <a:r>
              <a:rPr lang="en-US" sz="2000" dirty="0"/>
              <a:t>And that the instance is globally visible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First, </a:t>
            </a:r>
            <a:r>
              <a:rPr lang="en-US" sz="2000" i="1" dirty="0">
                <a:solidFill>
                  <a:schemeClr val="accent2"/>
                </a:solidFill>
              </a:rPr>
              <a:t>why</a:t>
            </a:r>
            <a:r>
              <a:rPr lang="en-US" sz="2000" dirty="0"/>
              <a:t> might you want this?</a:t>
            </a:r>
          </a:p>
          <a:p>
            <a:pPr lvl="1"/>
            <a:r>
              <a:rPr lang="en-US" sz="2000" dirty="0"/>
              <a:t>What design goals are achieved?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Second, </a:t>
            </a:r>
            <a:r>
              <a:rPr lang="en-US" sz="2000" i="1" dirty="0">
                <a:solidFill>
                  <a:schemeClr val="accent2"/>
                </a:solidFill>
              </a:rPr>
              <a:t>how</a:t>
            </a:r>
            <a:r>
              <a:rPr lang="en-US" sz="2000" dirty="0"/>
              <a:t> might you achieve this?</a:t>
            </a:r>
          </a:p>
          <a:p>
            <a:pPr lvl="1"/>
            <a:r>
              <a:rPr lang="en-US" sz="2000" dirty="0"/>
              <a:t>How to leverage language constructs to enforce the design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/>
              <a:t>A pattern </a:t>
            </a:r>
            <a:r>
              <a:rPr lang="en-US" sz="2000" smtClean="0"/>
              <a:t>has </a:t>
            </a:r>
            <a:r>
              <a:rPr lang="en-US" sz="2000" dirty="0"/>
              <a:t>a recognized </a:t>
            </a:r>
            <a:r>
              <a:rPr lang="en-US" sz="2000" i="1" dirty="0">
                <a:solidFill>
                  <a:schemeClr val="accent2"/>
                </a:solidFill>
              </a:rPr>
              <a:t>name</a:t>
            </a:r>
          </a:p>
          <a:p>
            <a:pPr lvl="1"/>
            <a:r>
              <a:rPr lang="en-US" sz="2000" dirty="0"/>
              <a:t>This is the </a:t>
            </a:r>
            <a:r>
              <a:rPr lang="en-US" sz="2000" i="1" dirty="0">
                <a:solidFill>
                  <a:srgbClr val="009900"/>
                </a:solidFill>
              </a:rPr>
              <a:t>Singleton Pattern</a:t>
            </a:r>
            <a:endParaRPr lang="en-US" sz="20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9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000" dirty="0" smtClean="0"/>
              <a:t> generator</a:t>
            </a:r>
          </a:p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PrinterController</a:t>
            </a:r>
            <a:r>
              <a:rPr lang="en-US" sz="2000" dirty="0" smtClean="0"/>
              <a:t>, etc…</a:t>
            </a:r>
          </a:p>
          <a:p>
            <a:r>
              <a:rPr lang="en-US" sz="2000" dirty="0" smtClean="0"/>
              <a:t>Have an object with fields/properties that are “like public, static fields” but you can have a constructor decide their values</a:t>
            </a:r>
          </a:p>
          <a:p>
            <a:pPr lvl="1"/>
            <a:r>
              <a:rPr lang="en-US" sz="2000" dirty="0" smtClean="0"/>
              <a:t>Maybe strings in a particular language for messages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ensure some key invariants</a:t>
            </a:r>
          </a:p>
          <a:p>
            <a:pPr lvl="1"/>
            <a:r>
              <a:rPr lang="en-US" sz="2000" dirty="0" smtClean="0"/>
              <a:t>There is only one instance, so never mutate the wrong one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control when that single instance is created </a:t>
            </a:r>
          </a:p>
          <a:p>
            <a:pPr lvl="1"/>
            <a:r>
              <a:rPr lang="en-US" sz="2000" dirty="0" smtClean="0"/>
              <a:t>If expensive, delay until needed and then don’t do it again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181366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private static final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Foo();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constructor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prevents instantiation outside class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… instance methods as usual …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How: multiple approaches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3733800"/>
            <a:ext cx="8610600" cy="2873864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synchronized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instance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Foo();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instance;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209800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Eager allocation of instance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186571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Lazy allocation of instance</a:t>
            </a:r>
            <a:endParaRPr lang="en-US" sz="2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GoF patterns: three categories</a:t>
            </a:r>
            <a:endParaRPr lang="en-US" dirty="0" smtClean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Creational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 smtClean="0"/>
              <a:t>Factory Method, Abstract Factory, </a:t>
            </a:r>
            <a:r>
              <a:rPr lang="en-US" sz="2000" i="1" dirty="0" smtClean="0">
                <a:solidFill>
                  <a:srgbClr val="009900"/>
                </a:solidFill>
              </a:rPr>
              <a:t>Singleton</a:t>
            </a:r>
            <a:r>
              <a:rPr lang="en-US" sz="2000" dirty="0" smtClean="0"/>
              <a:t>, Builder, Prototype,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Structural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 smtClean="0"/>
              <a:t>Adapter, Bridge, </a:t>
            </a:r>
            <a:r>
              <a:rPr lang="en-US" sz="2000" i="1" dirty="0" smtClean="0">
                <a:solidFill>
                  <a:srgbClr val="009900"/>
                </a:solidFill>
              </a:rPr>
              <a:t>Composite</a:t>
            </a:r>
            <a:r>
              <a:rPr lang="en-US" sz="2000" dirty="0" smtClean="0"/>
              <a:t>, Decorator, Façade, Flyweight, Proxy,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Behavioral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 smtClean="0"/>
              <a:t>Command, Interpreter, </a:t>
            </a:r>
            <a:r>
              <a:rPr lang="en-US" sz="2000" i="1" dirty="0" smtClean="0">
                <a:solidFill>
                  <a:srgbClr val="009900"/>
                </a:solidFill>
              </a:rPr>
              <a:t>Iterator</a:t>
            </a:r>
            <a:r>
              <a:rPr lang="en-US" sz="2000" dirty="0" smtClean="0"/>
              <a:t>, Mediator, </a:t>
            </a:r>
            <a:r>
              <a:rPr lang="en-US" sz="2000" i="1" dirty="0" smtClean="0">
                <a:solidFill>
                  <a:srgbClr val="009900"/>
                </a:solidFill>
              </a:rPr>
              <a:t>Observer</a:t>
            </a:r>
            <a:r>
              <a:rPr lang="en-US" sz="2000" dirty="0" smtClean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Green = ones we’ve seen already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263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Constructors in Java are inflexible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Can't return a subtype of the class they belong 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Always return a fresh new object, never re-use one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Factories: Patterns for code that you call to get new objects other than constructors</a:t>
            </a:r>
          </a:p>
          <a:p>
            <a:pPr lvl="1" indent="-342900"/>
            <a:r>
              <a:rPr lang="en-US" sz="2000" dirty="0" smtClean="0"/>
              <a:t>Factory method, Factory object, Prototype, Dependency injection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Sharing: Patterns for reusing objects (to save space </a:t>
            </a:r>
            <a:r>
              <a:rPr lang="en-US" sz="2000" i="1" dirty="0" smtClean="0"/>
              <a:t>and</a:t>
            </a:r>
            <a:r>
              <a:rPr lang="en-US" sz="2000" dirty="0" smtClean="0"/>
              <a:t> other reasons)</a:t>
            </a:r>
          </a:p>
          <a:p>
            <a:pPr lvl="1" indent="-342900"/>
            <a:r>
              <a:rPr lang="en-US" sz="2000" dirty="0" smtClean="0"/>
              <a:t>Singleton, Interning, Flyweight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Motivation for factories:</a:t>
            </a:r>
            <a:br>
              <a:rPr lang="en-US" sz="3200" dirty="0" smtClean="0"/>
            </a:br>
            <a:r>
              <a:rPr lang="en-US" sz="3200" dirty="0" smtClean="0"/>
              <a:t>Changing implementations</a:t>
            </a:r>
            <a:endParaRPr lang="en-US" sz="3200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Supertypes</a:t>
            </a:r>
            <a:r>
              <a:rPr lang="en-US" sz="2000" dirty="0" smtClean="0"/>
              <a:t> support multiple implementations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Clients use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sz="2000" dirty="0" smtClean="0"/>
              <a:t>)</a:t>
            </a:r>
          </a:p>
          <a:p>
            <a:pPr marL="457200" lvl="1" indent="0">
              <a:buNone/>
            </a:pPr>
            <a:r>
              <a:rPr lang="en-GB" sz="2000" dirty="0" smtClean="0"/>
              <a:t>Still need to use a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sz="2000" dirty="0" smtClean="0"/>
              <a:t> or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9900"/>
                </a:solidFill>
              </a:rPr>
              <a:t>constructor</a:t>
            </a:r>
          </a:p>
          <a:p>
            <a:pPr lvl="2"/>
            <a:r>
              <a:rPr lang="en-GB" sz="2000" dirty="0" smtClean="0"/>
              <a:t>Must decide concrete implementation </a:t>
            </a:r>
            <a:r>
              <a:rPr lang="en-GB" sz="2000" i="1" dirty="0" smtClean="0"/>
              <a:t>somewhere</a:t>
            </a:r>
          </a:p>
          <a:p>
            <a:pPr lvl="2"/>
            <a:r>
              <a:rPr lang="en-GB" sz="2000" dirty="0" smtClean="0"/>
              <a:t>Don’t want to change code to use a different constructor</a:t>
            </a:r>
          </a:p>
          <a:p>
            <a:pPr lvl="2"/>
            <a:r>
              <a:rPr lang="en-GB" sz="2000" dirty="0"/>
              <a:t>Factory methods put this decision behind an </a:t>
            </a:r>
            <a:r>
              <a:rPr lang="en-GB" sz="2000" dirty="0" smtClean="0"/>
              <a:t>abstraction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factories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Factory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Clients call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dirty="0"/>
              <a:t> </a:t>
            </a:r>
            <a:r>
              <a:rPr lang="en-US" sz="2000" dirty="0" smtClean="0"/>
              <a:t>instead of a particular constructor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To switch the implementation, change only </a:t>
            </a:r>
            <a:r>
              <a:rPr lang="en-US" sz="2000" i="1" dirty="0" smtClean="0">
                <a:solidFill>
                  <a:srgbClr val="C00000"/>
                </a:solidFill>
              </a:rPr>
              <a:t>one</a:t>
            </a:r>
            <a:r>
              <a:rPr lang="en-US" sz="2000" dirty="0" smtClean="0"/>
              <a:t> place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createMatrix</a:t>
            </a:r>
            <a:r>
              <a:rPr lang="en-US" sz="2000" dirty="0" smtClean="0"/>
              <a:t> can do arbitrary computations to decide what kind of matrix to make (unlike what’s shown above)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7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Introduction to design patterns</a:t>
            </a:r>
          </a:p>
          <a:p>
            <a:endParaRPr lang="en-US" sz="2000" dirty="0" smtClean="0"/>
          </a:p>
          <a:p>
            <a:r>
              <a:rPr lang="en-US" sz="2000" dirty="0" smtClean="0"/>
              <a:t>Creational patterns (constructing objects)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Next lecture: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Structural patterns (controlling heap layout)</a:t>
            </a:r>
          </a:p>
          <a:p>
            <a:endParaRPr lang="en-US" sz="2000" dirty="0" smtClean="0"/>
          </a:p>
          <a:p>
            <a:r>
              <a:rPr lang="en-US" sz="2000" dirty="0" smtClean="0"/>
              <a:t>Behavioral patterns (affecting object semantics)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2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dirty="0" smtClean="0"/>
              <a:t> factory methods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sz="2000" dirty="0" smtClean="0"/>
              <a:t> class encapsulates knowledge about how to format dates and times as text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Options: just date? just time? </a:t>
            </a:r>
            <a:r>
              <a:rPr lang="en-GB" sz="2000" dirty="0" err="1" smtClean="0"/>
              <a:t>date+time</a:t>
            </a:r>
            <a:r>
              <a:rPr lang="en-GB" sz="2000" dirty="0" smtClean="0"/>
              <a:t>? where in the world?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Instead of passing all options to constructor, use factories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The subtype created by factory call need not be specified</a:t>
            </a:r>
          </a:p>
          <a:p>
            <a:pPr>
              <a:lnSpc>
                <a:spcPct val="116000"/>
              </a:lnSpc>
              <a:buNone/>
            </a:pPr>
            <a:endParaRPr lang="en-GB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df1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df2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DateFormat.getTimeInstance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df3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     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Date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today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new Date();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df1.format(today) 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"Jul 4, 1776"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df2.format(today))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"10:15:00 AM"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df3.format(today));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GB" sz="2000" b="1" i="1" smtClean="0">
                <a:solidFill>
                  <a:srgbClr val="7030A0"/>
                </a:solidFill>
                <a:latin typeface="Courier New" pitchFamily="49" charset="0"/>
              </a:rPr>
              <a:t>jeudi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4 </a:t>
            </a:r>
            <a:r>
              <a:rPr lang="en-GB" sz="2000" b="1" i="1" dirty="0" err="1" smtClean="0">
                <a:solidFill>
                  <a:srgbClr val="7030A0"/>
                </a:solidFill>
                <a:latin typeface="Courier New" pitchFamily="49" charset="0"/>
              </a:rPr>
              <a:t>juillet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smtClean="0"/>
              <a:t>Bicycle </a:t>
            </a:r>
            <a:r>
              <a:rPr lang="en-US" dirty="0"/>
              <a:t>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839200" cy="50292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public Race() {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 smtClean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Bicycle</a:t>
            </a:r>
            <a:r>
              <a:rPr lang="en-US" sz="2000" b="1" dirty="0" smtClean="0">
                <a:latin typeface="Courier New" pitchFamily="49" charset="0"/>
              </a:rPr>
              <a:t>();    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smtClean="0"/>
              <a:t>New example:</a:t>
            </a:r>
          </a:p>
          <a:p>
            <a:pPr lvl="2"/>
            <a:r>
              <a:rPr lang="en-US" sz="2000" dirty="0" smtClean="0"/>
              <a:t>No factories yet</a:t>
            </a:r>
          </a:p>
          <a:p>
            <a:pPr lvl="2"/>
            <a:r>
              <a:rPr lang="en-US" sz="2000" dirty="0" smtClean="0"/>
              <a:t>Coming: factories for the </a:t>
            </a:r>
            <a:r>
              <a:rPr lang="en-US" sz="2000" i="1" dirty="0" smtClean="0"/>
              <a:t>bicycles</a:t>
            </a:r>
            <a:r>
              <a:rPr lang="en-US" sz="2000" dirty="0" smtClean="0"/>
              <a:t> to get flexibility and code reuse</a:t>
            </a:r>
          </a:p>
          <a:p>
            <a:pPr lvl="2"/>
            <a:r>
              <a:rPr lang="en-US" sz="2000" dirty="0" smtClean="0"/>
              <a:t>Could also use factories for the </a:t>
            </a:r>
            <a:r>
              <a:rPr lang="en-US" sz="2000" i="1" dirty="0" smtClean="0"/>
              <a:t>races</a:t>
            </a:r>
            <a:r>
              <a:rPr lang="en-US" sz="2000" dirty="0" smtClean="0"/>
              <a:t>, but that complicates the example, so will stick with constructors</a:t>
            </a:r>
          </a:p>
          <a:p>
            <a:pPr lvl="2"/>
            <a:endParaRPr lang="en-US" sz="2000" b="1" dirty="0" smtClean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8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rgbClr val="7030A0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	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 smtClean="0"/>
              <a:t>reimplementing</a:t>
            </a:r>
            <a:r>
              <a:rPr lang="en-US" sz="2000" dirty="0" smtClean="0"/>
              <a:t> the constructor in </a:t>
            </a:r>
            <a:r>
              <a:rPr lang="en-US" sz="2000" dirty="0"/>
              <a:t>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err="1">
                <a:solidFill>
                  <a:srgbClr val="7030A0"/>
                </a:solidFill>
              </a:rPr>
              <a:t>Cyclocross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		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the constructor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23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i="1" dirty="0">
                <a:solidFill>
                  <a:srgbClr val="C0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495800"/>
          </a:xfrm>
        </p:spPr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class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kern="1200" dirty="0">
                <a:latin typeface="Courier New" pitchFamily="49" charset="0"/>
              </a:rPr>
              <a:t>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Bicycle </a:t>
            </a:r>
            <a:r>
              <a:rPr lang="en-US" sz="2000" b="1" kern="1200" dirty="0" err="1">
                <a:solidFill>
                  <a:srgbClr val="C00000"/>
                </a:solidFill>
                <a:latin typeface="Courier New" pitchFamily="49" charset="0"/>
              </a:rPr>
              <a:t>createBicycle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() { </a:t>
            </a:r>
            <a:r>
              <a:rPr lang="en-US" sz="2000" b="1" kern="1200" dirty="0" smtClean="0">
                <a:solidFill>
                  <a:srgbClr val="C00000"/>
                </a:solidFill>
                <a:latin typeface="Courier New" pitchFamily="49" charset="0"/>
              </a:rPr>
              <a:t>return new Bicycle();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 smtClean="0">
                <a:latin typeface="Courier New" pitchFamily="49" charset="0"/>
              </a:rPr>
              <a:t>public Race() </a:t>
            </a:r>
            <a:r>
              <a:rPr lang="en-US" sz="2000" b="1" kern="1200" dirty="0">
                <a:latin typeface="Courier New" pitchFamily="49" charset="0"/>
              </a:rPr>
              <a:t>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Use a factory method to avoid dependence on specific new 	kind of bicycle in the constructor</a:t>
            </a:r>
          </a:p>
          <a:p>
            <a:pPr lvl="3"/>
            <a:r>
              <a:rPr lang="en-US" dirty="0" smtClean="0"/>
              <a:t>Call the factory method instead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4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Subclasses override factory method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495800"/>
          </a:xfrm>
        </p:spPr>
        <p:txBody>
          <a:bodyPr>
            <a:noAutofit/>
          </a:bodyPr>
          <a:lstStyle/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() { super();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 super();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“Foresight” to use factory method in superclass constructor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Then dynamic dispatch to call overridden method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Subtyping in the overriding methods (covariant returns type also ok)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Would look like even more code reuse outside of constructors</a:t>
            </a:r>
          </a:p>
          <a:p>
            <a:pPr marL="457200" lvl="2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Example: Can inherit an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addBicycle</a:t>
            </a:r>
            <a:r>
              <a:rPr lang="en-US" sz="2000" dirty="0" smtClean="0">
                <a:latin typeface="+mj-lt"/>
              </a:rPr>
              <a:t> that calls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r>
              <a:rPr lang="en-US" sz="2000" dirty="0" smtClean="0"/>
              <a:t> was just a factory method</a:t>
            </a:r>
          </a:p>
          <a:p>
            <a:endParaRPr lang="en-US" sz="2000" dirty="0"/>
          </a:p>
          <a:p>
            <a:r>
              <a:rPr lang="en-US" sz="2000" dirty="0" smtClean="0"/>
              <a:t>Now let’s move the method into a separate class</a:t>
            </a:r>
          </a:p>
          <a:p>
            <a:pPr lvl="1"/>
            <a:r>
              <a:rPr lang="en-US" sz="2000" dirty="0" smtClean="0"/>
              <a:t>So it’s part of a </a:t>
            </a:r>
            <a:r>
              <a:rPr lang="en-US" sz="2000" i="1" dirty="0" smtClean="0"/>
              <a:t>factory object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Advantages: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Can group related factory methods together</a:t>
            </a:r>
          </a:p>
          <a:p>
            <a:pPr lvl="2"/>
            <a:r>
              <a:rPr lang="en-US" sz="2000" dirty="0" smtClean="0"/>
              <a:t>Not shown: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repairBicycle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createSpareWheel</a:t>
            </a:r>
            <a:r>
              <a:rPr lang="en-US" sz="2000" dirty="0" smtClean="0">
                <a:cs typeface="Courier New" panose="02070309020205020404" pitchFamily="49" charset="0"/>
              </a:rPr>
              <a:t>, …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Can pass factories around as objects for flexibility</a:t>
            </a:r>
          </a:p>
          <a:p>
            <a:pPr lvl="2"/>
            <a:r>
              <a:rPr lang="en-US" sz="2000" dirty="0" smtClean="0"/>
              <a:t>Choose a factory at runtime</a:t>
            </a:r>
          </a:p>
          <a:p>
            <a:pPr lvl="2"/>
            <a:r>
              <a:rPr lang="en-US" sz="2000" dirty="0" smtClean="0"/>
              <a:t>Use different factories in different objects (e.g., races)</a:t>
            </a:r>
          </a:p>
          <a:p>
            <a:pPr lvl="2"/>
            <a:r>
              <a:rPr lang="en-US" sz="2000" dirty="0" smtClean="0"/>
              <a:t>Example…</a:t>
            </a:r>
          </a:p>
          <a:p>
            <a:pPr marL="1314450" lvl="2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6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b="1" i="1" dirty="0">
                <a:solidFill>
                  <a:srgbClr val="C00000"/>
                </a:solidFill>
              </a:rPr>
              <a:t>objects</a:t>
            </a:r>
            <a:r>
              <a:rPr lang="en-US" sz="3200" b="1" dirty="0"/>
              <a:t>/classes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encapsulate factory method(s)</a:t>
            </a:r>
            <a:endParaRPr lang="en-US" sz="3200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Autofit/>
          </a:bodyPr>
          <a:lstStyle/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return new Bicycle();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 smtClean="0">
                <a:latin typeface="Courier New" pitchFamily="49" charset="0"/>
              </a:rPr>
              <a:t>();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return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6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Race(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bfactory</a:t>
            </a:r>
            <a:r>
              <a:rPr lang="en-US" sz="2000" b="1" dirty="0" smtClean="0">
                <a:latin typeface="Courier New" pitchFamily="49" charset="0"/>
              </a:rPr>
              <a:t> = f;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>
                <a:latin typeface="Courier New" pitchFamily="49" charset="0"/>
              </a:rPr>
              <a:t>bike1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public Race() { this(new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());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Setting up the flexibility here: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Factory object stored in a field, set by constructor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Can take the factory as a constructor-argument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But an implementation detail (?), so 0-argument constructor too</a:t>
            </a:r>
          </a:p>
          <a:p>
            <a:pPr marL="1200150" lvl="3" indent="-342900">
              <a:lnSpc>
                <a:spcPts val="1800"/>
              </a:lnSpc>
              <a:spcBef>
                <a:spcPts val="600"/>
              </a:spcBef>
            </a:pPr>
            <a:r>
              <a:rPr lang="en-US" dirty="0" smtClean="0">
                <a:latin typeface="+mj-lt"/>
              </a:rPr>
              <a:t>Java detail: call another constructor in same class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4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()); 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());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Voila!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Just call the superclass constructor with a different factory</a:t>
            </a: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 smtClean="0">
                <a:latin typeface="+mj-lt"/>
              </a:rPr>
              <a:t> class had foresight to delegate “what to do to create a bicycle” to the factory object, making it more reusable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design pattern?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standard </a:t>
            </a:r>
            <a:r>
              <a:rPr lang="en-US" sz="2000" dirty="0" smtClean="0">
                <a:solidFill>
                  <a:schemeClr val="accent2"/>
                </a:solidFill>
              </a:rPr>
              <a:t>solution</a:t>
            </a:r>
            <a:r>
              <a:rPr lang="en-US" sz="2000" dirty="0" smtClean="0"/>
              <a:t> to a common programming problem</a:t>
            </a:r>
          </a:p>
          <a:p>
            <a:pPr lvl="1"/>
            <a:r>
              <a:rPr lang="en-US" sz="2000" dirty="0" smtClean="0"/>
              <a:t>A design or implementation structure that achieves a particular purpose</a:t>
            </a:r>
          </a:p>
          <a:p>
            <a:pPr lvl="1"/>
            <a:r>
              <a:rPr lang="en-US" sz="2000" dirty="0" smtClean="0"/>
              <a:t>A high-level programming idiom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2"/>
                </a:solidFill>
              </a:rPr>
              <a:t>technique</a:t>
            </a:r>
            <a:r>
              <a:rPr lang="en-US" sz="2000" dirty="0" smtClean="0"/>
              <a:t> for making code more flexible</a:t>
            </a:r>
          </a:p>
          <a:p>
            <a:pPr lvl="1"/>
            <a:r>
              <a:rPr lang="en-US" sz="2000" dirty="0" smtClean="0"/>
              <a:t>Reduce coupling among program components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Shorthand </a:t>
            </a:r>
            <a:r>
              <a:rPr lang="en-US" sz="2000" dirty="0" smtClean="0">
                <a:solidFill>
                  <a:schemeClr val="accent2"/>
                </a:solidFill>
              </a:rPr>
              <a:t>description</a:t>
            </a:r>
            <a:r>
              <a:rPr lang="en-US" sz="2000" dirty="0" smtClean="0"/>
              <a:t> of a software design</a:t>
            </a:r>
          </a:p>
          <a:p>
            <a:pPr lvl="1"/>
            <a:r>
              <a:rPr lang="en-US" sz="2000" dirty="0" smtClean="0"/>
              <a:t>Well-known terminology improves communication/documentation</a:t>
            </a:r>
          </a:p>
          <a:p>
            <a:pPr lvl="1"/>
            <a:r>
              <a:rPr lang="en-US" sz="2000" dirty="0" smtClean="0"/>
              <a:t>Makes it easier to “think to use” a known technique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few simple examples….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9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229600" cy="48006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// or this(…)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super(f);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…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/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/>
              <a:t>By having factory-as-argument option, we can allow arbitrary mixing by client: </a:t>
            </a:r>
            <a:r>
              <a:rPr lang="en-US" sz="2000" b="1" dirty="0" smtClean="0">
                <a:latin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</a:t>
            </a:r>
            <a:r>
              <a:rPr lang="en-US" sz="2000" b="1" dirty="0" err="1">
                <a:latin typeface="Courier New" pitchFamily="49" charset="0"/>
              </a:rPr>
              <a:t>TricycleFactory</a:t>
            </a:r>
            <a:r>
              <a:rPr lang="en-US" sz="2000" b="1" dirty="0" smtClean="0">
                <a:latin typeface="Courier New" pitchFamily="49" charset="0"/>
              </a:rPr>
              <a:t>())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Less useful in this example (?): Swapping in different factory object whenever you want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Reminder: Not shown here is also using factories for creating </a:t>
            </a:r>
            <a:r>
              <a:rPr lang="en-US" sz="2000" i="1" dirty="0" smtClean="0">
                <a:latin typeface="+mj-lt"/>
              </a:rPr>
              <a:t>races</a:t>
            </a:r>
            <a:endParaRPr lang="en-US" sz="2000" i="1" dirty="0"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4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Prototype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Every object is itself a factory</a:t>
            </a:r>
          </a:p>
          <a:p>
            <a:r>
              <a:rPr lang="en-US" sz="2000" dirty="0"/>
              <a:t>Each class contains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method that creates a copy of the receiver object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Bicycle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Often,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is the return 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is declared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Design flaw in Java 1.4 and earlier:  the return type may not change </a:t>
            </a:r>
            <a:r>
              <a:rPr lang="en-US" sz="2000" dirty="0" err="1"/>
              <a:t>covariantly</a:t>
            </a:r>
            <a:r>
              <a:rPr lang="en-US" sz="2000" dirty="0"/>
              <a:t> in an overridden method</a:t>
            </a:r>
          </a:p>
          <a:p>
            <a:pPr marL="914400" lvl="2" indent="0">
              <a:buNone/>
            </a:pPr>
            <a:r>
              <a:rPr lang="en-US" sz="2000" dirty="0"/>
              <a:t>i.e., return type could not be made more restrictive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9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prototypes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800600"/>
          </a:xfrm>
        </p:spPr>
        <p:txBody>
          <a:bodyPr>
            <a:noAutofit/>
          </a:bodyPr>
          <a:lstStyle/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Race(Bicycle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this.bproto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     Again</a:t>
            </a:r>
            <a:r>
              <a:rPr lang="en-US" sz="2000" dirty="0"/>
              <a:t>, we can specify the race and the bicycle separately: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new Race(new </a:t>
            </a:r>
            <a:r>
              <a:rPr lang="en-US" sz="2000" b="1" dirty="0">
                <a:latin typeface="Courier New" pitchFamily="49" charset="0"/>
              </a:rPr>
              <a:t>Tricycle())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9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257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Change the factory without changing the code</a:t>
            </a:r>
          </a:p>
          <a:p>
            <a:r>
              <a:rPr lang="en-US" sz="2000" dirty="0" smtClean="0"/>
              <a:t>With a regular in-code factory: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</a:rPr>
              <a:t> =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TricycleFactory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(f)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 smtClean="0"/>
              <a:t>With external dependency injection: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r>
              <a:rPr lang="en-US" sz="2000" i="1" dirty="0" smtClean="0"/>
              <a:t>Plus</a:t>
            </a:r>
            <a:r>
              <a:rPr lang="en-US" sz="2000" dirty="0" smtClean="0"/>
              <a:t> an external file: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</a:t>
            </a:r>
            <a:r>
              <a:rPr lang="en-US" sz="2000" dirty="0"/>
              <a:t>service-point id="</a:t>
            </a:r>
            <a:r>
              <a:rPr lang="en-US" sz="2000" dirty="0" err="1"/>
              <a:t>BicycleFactory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</a:t>
            </a:r>
            <a:r>
              <a:rPr lang="en-US" sz="2000" dirty="0"/>
              <a:t>invoke-factory</a:t>
            </a:r>
            <a:r>
              <a:rPr lang="en-US" sz="2000" dirty="0" smtClean="0"/>
              <a:t>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</a:t>
            </a:r>
            <a:r>
              <a:rPr lang="en-US" sz="2000" dirty="0"/>
              <a:t>construct class="Bicycle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&lt;service&gt;Tricycle&lt;/</a:t>
            </a:r>
            <a:r>
              <a:rPr lang="en-US" sz="2000" dirty="0"/>
              <a:t>service&gt; </a:t>
            </a:r>
            <a:endParaRPr lang="en-US" sz="2000" dirty="0" smtClean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&lt;/construct&gt;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&lt;/invoke-factory&gt;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&lt;/</a:t>
            </a:r>
            <a:r>
              <a:rPr lang="en-US" sz="2000" dirty="0"/>
              <a:t>service-point&gt;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083314"/>
            <a:ext cx="448872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+ Change the factory without recompiling</a:t>
            </a:r>
          </a:p>
          <a:p>
            <a:r>
              <a:rPr lang="en-US" sz="2000" dirty="0" smtClean="0"/>
              <a:t>-  External file is essential part of program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7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Factories: summary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Problem:  want more flexible abstractions for what class to instantiate</a:t>
            </a:r>
          </a:p>
          <a:p>
            <a:pPr marL="0" indent="0">
              <a:buNone/>
            </a:pPr>
            <a:endParaRPr lang="en-US" sz="1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Method can do any computation and return any subtype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object</a:t>
            </a:r>
          </a:p>
          <a:p>
            <a:pPr lvl="1"/>
            <a:r>
              <a:rPr lang="en-US" sz="2000" dirty="0"/>
              <a:t>Bundles factory methods for a family of types</a:t>
            </a:r>
          </a:p>
          <a:p>
            <a:pPr lvl="1"/>
            <a:r>
              <a:rPr lang="en-US" sz="2000" dirty="0"/>
              <a:t>Can </a:t>
            </a:r>
            <a:r>
              <a:rPr lang="en-US" sz="2000"/>
              <a:t>store object in </a:t>
            </a:r>
            <a:r>
              <a:rPr lang="en-US" sz="2000" dirty="0"/>
              <a:t>fields, pass to constructors, etc.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receiver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Dependency Injection</a:t>
            </a:r>
          </a:p>
          <a:p>
            <a:pPr lvl="1"/>
            <a:r>
              <a:rPr lang="en-US" sz="2000" dirty="0"/>
              <a:t>Put choice of subclass in a file to avoid source-code changes or even recompiling when decision changes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3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Recall the second weakness of Java constructors</a:t>
            </a:r>
          </a:p>
          <a:p>
            <a:pPr marL="457200" lvl="1" indent="0">
              <a:buNone/>
            </a:pPr>
            <a:r>
              <a:rPr lang="en-US" sz="2000" dirty="0"/>
              <a:t>Java constructors always return a </a:t>
            </a:r>
            <a:r>
              <a:rPr lang="en-US" sz="2000" i="1" dirty="0">
                <a:solidFill>
                  <a:schemeClr val="accent2"/>
                </a:solidFill>
              </a:rPr>
              <a:t>new </a:t>
            </a:r>
            <a:r>
              <a:rPr lang="en-US" sz="2000" i="1" dirty="0" smtClean="0">
                <a:solidFill>
                  <a:schemeClr val="accent2"/>
                </a:solidFill>
              </a:rPr>
              <a:t>object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(we’ve seen this already)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 only one object with a particular (abstract) value exists at runtime</a:t>
            </a:r>
          </a:p>
          <a:p>
            <a:pPr lvl="1"/>
            <a:r>
              <a:rPr lang="en-US" sz="2000" dirty="0"/>
              <a:t>Factory method returns an existing object, not a new </a:t>
            </a:r>
            <a:r>
              <a:rPr lang="en-US" sz="2000" dirty="0" smtClean="0"/>
              <a:t>one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Flyweight</a:t>
            </a:r>
            <a:r>
              <a:rPr lang="en-US" sz="2000" dirty="0"/>
              <a:t>:  separate intrinsic and extrinsic state, represent them separately, and intern the intrinsic state</a:t>
            </a:r>
          </a:p>
          <a:p>
            <a:pPr lvl="1"/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Reuse existing objects instead of creating new ones</a:t>
            </a:r>
          </a:p>
          <a:p>
            <a:pPr lvl="1"/>
            <a:r>
              <a:rPr lang="en-US" sz="2000" dirty="0"/>
              <a:t>Less space</a:t>
            </a:r>
          </a:p>
          <a:p>
            <a:pPr lvl="1"/>
            <a:r>
              <a:rPr lang="en-US" sz="2000" dirty="0"/>
              <a:t>May compare with </a:t>
            </a:r>
            <a:r>
              <a:rPr lang="en-US" sz="20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itchFamily="49" charset="0"/>
              </a:rPr>
              <a:t>equals()</a:t>
            </a:r>
          </a:p>
          <a:p>
            <a:r>
              <a:rPr lang="en-US" sz="2000" dirty="0" smtClean="0"/>
              <a:t>Sensible </a:t>
            </a:r>
            <a:r>
              <a:rPr lang="en-US" sz="2000" dirty="0"/>
              <a:t>only for immutable objects</a:t>
            </a:r>
            <a:endParaRPr lang="en-US" sz="2000" dirty="0">
              <a:latin typeface="Courier New" pitchFamily="49" charset="0"/>
            </a:endParaRPr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17291"/>
              </p:ext>
            </p:extLst>
          </p:nvPr>
        </p:nvGraphicFramePr>
        <p:xfrm>
          <a:off x="1603375" y="2971800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971800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047397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307369" y="4212994"/>
            <a:ext cx="1905001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without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495800" y="3200400"/>
            <a:ext cx="1981200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495800"/>
          </a:xfrm>
        </p:spPr>
        <p:txBody>
          <a:bodyPr>
            <a:noAutofit/>
          </a:bodyPr>
          <a:lstStyle/>
          <a:p>
            <a:r>
              <a:rPr lang="en-US" sz="2000" dirty="0"/>
              <a:t>Maintain a collection of all objects</a:t>
            </a:r>
          </a:p>
          <a:p>
            <a:r>
              <a:rPr lang="en-US" sz="2000" dirty="0"/>
              <a:t>If an object already appears, return that instead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HashMap</a:t>
            </a:r>
            <a:r>
              <a:rPr lang="en-US" sz="2000" b="1" dirty="0" smtClean="0">
                <a:latin typeface="Courier New" pitchFamily="49" charset="0"/>
              </a:rPr>
              <a:t>&lt;String</a:t>
            </a:r>
            <a:r>
              <a:rPr lang="en-US" sz="2000" b="1" dirty="0">
                <a:latin typeface="Courier New" pitchFamily="49" charset="0"/>
              </a:rPr>
              <a:t>, String&gt;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latin typeface="Courier New" pitchFamily="49" charset="0"/>
              </a:rPr>
              <a:t>	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2000" b="1" dirty="0">
                <a:latin typeface="Courier New" pitchFamily="49" charset="0"/>
              </a:rPr>
              <a:t>(String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if 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segnames.containsKey</a:t>
            </a:r>
            <a:r>
              <a:rPr lang="en-US" sz="2000" b="1" dirty="0">
                <a:latin typeface="Courier New" pitchFamily="49" charset="0"/>
              </a:rPr>
              <a:t>(n))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</a:rPr>
              <a:t>segnames.get</a:t>
            </a:r>
            <a:r>
              <a:rPr lang="en-US" sz="2000" b="1" dirty="0">
                <a:latin typeface="Courier New" pitchFamily="49" charset="0"/>
              </a:rPr>
              <a:t>(n);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 else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segnames.put</a:t>
            </a:r>
            <a:r>
              <a:rPr lang="en-US" sz="2000" b="1" dirty="0">
                <a:latin typeface="Courier New" pitchFamily="49" charset="0"/>
              </a:rPr>
              <a:t>(n, 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</a:rPr>
              <a:t>n;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/>
              <a:t>Java builds this in for strings:  </a:t>
            </a:r>
            <a:r>
              <a:rPr lang="en-US" sz="2000" b="1" dirty="0" err="1">
                <a:latin typeface="Courier New" pitchFamily="49" charset="0"/>
              </a:rPr>
              <a:t>String.intern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r>
              <a:rPr lang="en-US" sz="2000" dirty="0"/>
              <a:t>Two approaches:</a:t>
            </a:r>
          </a:p>
          <a:p>
            <a:pPr lvl="1"/>
            <a:r>
              <a:rPr lang="en-US" sz="2000" dirty="0" smtClean="0"/>
              <a:t>Create </a:t>
            </a:r>
            <a:r>
              <a:rPr lang="en-US" sz="2000" dirty="0"/>
              <a:t>the object, but perhaps discard it and return another</a:t>
            </a:r>
          </a:p>
          <a:p>
            <a:pPr lvl="1"/>
            <a:r>
              <a:rPr lang="en-US" sz="2000" dirty="0" smtClean="0"/>
              <a:t>Check </a:t>
            </a:r>
            <a:r>
              <a:rPr lang="en-US" sz="2000" dirty="0"/>
              <a:t>against the arguments before creating the new object</a:t>
            </a:r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5943600" y="3008382"/>
            <a:ext cx="28194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943600" y="2362200"/>
            <a:ext cx="3124200" cy="40011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Why not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Set&lt;String&gt;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000" b="1" i="0" u="none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Interning can waste space if your collection:</a:t>
            </a:r>
          </a:p>
          <a:p>
            <a:pPr lvl="1"/>
            <a:r>
              <a:rPr lang="en-US" sz="2000" dirty="0" smtClean="0"/>
              <a:t>Grows too big</a:t>
            </a:r>
          </a:p>
          <a:p>
            <a:pPr lvl="1"/>
            <a:r>
              <a:rPr lang="en-US" sz="2000" dirty="0" smtClean="0"/>
              <a:t>With objects that will never be used again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Not discussed here: The solution is to use </a:t>
            </a:r>
            <a:r>
              <a:rPr lang="en-US" sz="2000" i="1" dirty="0" smtClean="0"/>
              <a:t>weak references</a:t>
            </a:r>
          </a:p>
          <a:p>
            <a:pPr lvl="1"/>
            <a:r>
              <a:rPr lang="en-US" sz="2000" dirty="0" smtClean="0"/>
              <a:t>This is their canonical purpose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Do not reinvent your own way of keeping track of whether an object in the collection is being used</a:t>
            </a:r>
          </a:p>
          <a:p>
            <a:pPr lvl="1"/>
            <a:r>
              <a:rPr lang="en-US" sz="2000" dirty="0" smtClean="0"/>
              <a:t>Too error-prone</a:t>
            </a:r>
          </a:p>
          <a:p>
            <a:pPr lvl="1"/>
            <a:r>
              <a:rPr lang="en-US" sz="2000" dirty="0" smtClean="0"/>
              <a:t>Gives up key benefits of garbage-collection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java.lang.Boolean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/>
              <a:t>does not use </a:t>
            </a:r>
            <a:r>
              <a:rPr lang="en-US" sz="2800" dirty="0"/>
              <a:t>the Interning </a:t>
            </a:r>
            <a:r>
              <a:rPr lang="en-US" sz="2800" dirty="0" smtClean="0"/>
              <a:t>pattern</a:t>
            </a:r>
            <a:endParaRPr lang="en-US" sz="2800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 a new Boolean value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this.value</a:t>
            </a:r>
            <a:r>
              <a:rPr lang="en-US" sz="2000" b="1" dirty="0">
                <a:latin typeface="Courier New" pitchFamily="49" charset="0"/>
              </a:rPr>
              <a:t> = value;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</a:rPr>
              <a:t> = new Boolean(false);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</a:rPr>
              <a:t> = new Boolean(true);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 that uses interning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TRUE;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FALSE;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9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1:  Encapsulation (data hiding)</a:t>
            </a:r>
            <a:endParaRPr lang="en-US" sz="3200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Exposed fields can be directly manipulated</a:t>
            </a:r>
          </a:p>
          <a:p>
            <a:pPr lvl="1"/>
            <a:r>
              <a:rPr lang="en-US" sz="2000" dirty="0" smtClean="0"/>
              <a:t>Violations of the representation invariant</a:t>
            </a:r>
          </a:p>
          <a:p>
            <a:pPr lvl="1"/>
            <a:r>
              <a:rPr lang="en-US" sz="2000" dirty="0" smtClean="0"/>
              <a:t>Dependences prevent changing the implementation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Hide some components</a:t>
            </a:r>
          </a:p>
          <a:p>
            <a:pPr lvl="1"/>
            <a:r>
              <a:rPr lang="en-US" sz="2000" dirty="0" smtClean="0"/>
              <a:t>Constrain ways to access the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Interface may not (efficiently) provide all desired operations to all clients</a:t>
            </a:r>
          </a:p>
          <a:p>
            <a:pPr lvl="1"/>
            <a:r>
              <a:rPr lang="en-US" sz="2000" dirty="0" smtClean="0"/>
              <a:t>Indirection may reduce performance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8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Recognition of the problem</a:t>
            </a:r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err="1" smtClean="0"/>
              <a:t>Javadoc</a:t>
            </a:r>
            <a:r>
              <a:rPr lang="en-GB" dirty="0" smtClean="0"/>
              <a:t> for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 smtClean="0"/>
              <a:t> constructor:</a:t>
            </a:r>
          </a:p>
          <a:p>
            <a:pPr marL="457200" lvl="1" indent="0">
              <a:buNone/>
            </a:pPr>
            <a:r>
              <a:rPr lang="en-GB" dirty="0" smtClean="0"/>
              <a:t>Allocates a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object </a:t>
            </a:r>
            <a:r>
              <a:rPr lang="en-GB" dirty="0" smtClean="0"/>
              <a:t>representing the value argument.</a:t>
            </a:r>
          </a:p>
          <a:p>
            <a:pPr marL="457200" lvl="1" indent="0">
              <a:buNone/>
            </a:pPr>
            <a:r>
              <a:rPr lang="en-GB" b="1" dirty="0" smtClean="0"/>
              <a:t>Note: It is </a:t>
            </a:r>
            <a:r>
              <a:rPr lang="en-GB" b="1" dirty="0" smtClean="0">
                <a:solidFill>
                  <a:srgbClr val="C00000"/>
                </a:solidFill>
              </a:rPr>
              <a:t>rarely appropriate </a:t>
            </a:r>
            <a:r>
              <a:rPr lang="en-GB" b="1" dirty="0" smtClean="0"/>
              <a:t>to use this constructor. Unless a new instance is required, the </a:t>
            </a:r>
            <a:r>
              <a:rPr lang="en-GB" b="1" dirty="0" smtClean="0">
                <a:solidFill>
                  <a:srgbClr val="C00000"/>
                </a:solidFill>
              </a:rPr>
              <a:t>static factory 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Josh Bloch (</a:t>
            </a:r>
            <a:r>
              <a:rPr lang="en-GB" dirty="0" err="1" smtClean="0"/>
              <a:t>JavaWorld</a:t>
            </a:r>
            <a:r>
              <a:rPr lang="en-GB" dirty="0" smtClean="0"/>
              <a:t>, January 4, 2004):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>
                <a:solidFill>
                  <a:srgbClr val="C00000"/>
                </a:solidFill>
              </a:rPr>
              <a:t> type </a:t>
            </a:r>
            <a:r>
              <a:rPr lang="en-GB" dirty="0" smtClean="0">
                <a:solidFill>
                  <a:srgbClr val="C00000"/>
                </a:solidFill>
              </a:rPr>
              <a:t>should not have had public constructors.  </a:t>
            </a:r>
            <a:r>
              <a:rPr lang="en-GB" dirty="0" smtClean="0"/>
              <a:t>There's really no great advantage to allow multiple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 smtClean="0"/>
              <a:t>s or multiple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 smtClean="0"/>
              <a:t>s</a:t>
            </a:r>
            <a:r>
              <a:rPr lang="en-GB" dirty="0" smtClean="0"/>
              <a:t>, and I've seen programs that produce millions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/>
              <a:t>s and </a:t>
            </a:r>
            <a:r>
              <a:rPr lang="en-GB" dirty="0" smtClean="0"/>
              <a:t>millions of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/>
              <a:t>s</a:t>
            </a:r>
            <a:r>
              <a:rPr lang="en-GB" dirty="0"/>
              <a:t>, </a:t>
            </a:r>
            <a:r>
              <a:rPr lang="en-GB" dirty="0" smtClean="0"/>
              <a:t>creating needless work for the garbage collector.</a:t>
            </a:r>
          </a:p>
          <a:p>
            <a:pPr marL="457200" lvl="1" indent="0">
              <a:buNone/>
            </a:pPr>
            <a:r>
              <a:rPr lang="en-GB" dirty="0" smtClean="0"/>
              <a:t>So, </a:t>
            </a:r>
            <a:r>
              <a:rPr lang="en-GB" dirty="0" smtClean="0">
                <a:solidFill>
                  <a:srgbClr val="C00000"/>
                </a:solidFill>
              </a:rPr>
              <a:t>in the case of </a:t>
            </a:r>
            <a:r>
              <a:rPr lang="en-GB" dirty="0" err="1" smtClean="0">
                <a:solidFill>
                  <a:srgbClr val="C00000"/>
                </a:solidFill>
              </a:rPr>
              <a:t>immutables</a:t>
            </a:r>
            <a:r>
              <a:rPr lang="en-GB" dirty="0" smtClean="0">
                <a:solidFill>
                  <a:srgbClr val="C00000"/>
                </a:solidFill>
              </a:rPr>
              <a:t>, I think factory methods are great.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62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Good when many objects are </a:t>
            </a:r>
            <a:r>
              <a:rPr lang="en-US" sz="2000" i="1" dirty="0"/>
              <a:t>mostly</a:t>
            </a:r>
            <a:r>
              <a:rPr lang="en-US" sz="2000" dirty="0"/>
              <a:t> </a:t>
            </a:r>
            <a:r>
              <a:rPr lang="en-US" sz="2000" dirty="0" smtClean="0"/>
              <a:t> the </a:t>
            </a:r>
            <a:r>
              <a:rPr lang="en-US" sz="2000" dirty="0"/>
              <a:t>same</a:t>
            </a:r>
          </a:p>
          <a:p>
            <a:pPr lvl="1"/>
            <a:r>
              <a:rPr lang="en-US" sz="2000" dirty="0"/>
              <a:t>Interning works only if objects are </a:t>
            </a:r>
            <a:r>
              <a:rPr lang="en-US" sz="2000" i="1" dirty="0" smtClean="0"/>
              <a:t>entirely</a:t>
            </a:r>
            <a:r>
              <a:rPr lang="en-US" sz="2000" dirty="0" smtClean="0"/>
              <a:t> </a:t>
            </a:r>
            <a:r>
              <a:rPr lang="en-US" sz="2000" dirty="0"/>
              <a:t>the same </a:t>
            </a:r>
            <a:r>
              <a:rPr lang="en-US" sz="2000" dirty="0" smtClean="0"/>
              <a:t>           (</a:t>
            </a:r>
            <a:r>
              <a:rPr lang="en-US" sz="2000" dirty="0"/>
              <a:t>and </a:t>
            </a:r>
            <a:r>
              <a:rPr lang="en-US" sz="2000" dirty="0" smtClean="0"/>
              <a:t>immutable)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Intrinsic state</a:t>
            </a:r>
            <a:r>
              <a:rPr lang="en-US" sz="2000" dirty="0"/>
              <a:t>:  </a:t>
            </a:r>
            <a:r>
              <a:rPr lang="en-US" sz="2000" dirty="0" smtClean="0"/>
              <a:t>Independent of object’s “context”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/>
              <a:t>Often same </a:t>
            </a:r>
            <a:r>
              <a:rPr lang="en-US" sz="2000" dirty="0"/>
              <a:t>across </a:t>
            </a:r>
            <a:r>
              <a:rPr lang="en-US" sz="2000" dirty="0" smtClean="0"/>
              <a:t>many objects and immutable</a:t>
            </a:r>
            <a:endParaRPr lang="en-US" sz="2000" dirty="0"/>
          </a:p>
          <a:p>
            <a:pPr lvl="1"/>
            <a:r>
              <a:rPr lang="en-US" sz="2000" dirty="0"/>
              <a:t>Technique: intern </a:t>
            </a:r>
            <a:r>
              <a:rPr lang="en-US" sz="2000" dirty="0" smtClean="0"/>
              <a:t>it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Extrinsic state</a:t>
            </a:r>
            <a:r>
              <a:rPr lang="en-US" sz="2000" dirty="0"/>
              <a:t>:  different for different </a:t>
            </a:r>
            <a:r>
              <a:rPr lang="en-US" sz="2000" dirty="0" smtClean="0"/>
              <a:t>objects; depends on “context”</a:t>
            </a:r>
            <a:endParaRPr lang="en-US" sz="2000" dirty="0"/>
          </a:p>
          <a:p>
            <a:pPr lvl="1"/>
            <a:r>
              <a:rPr lang="en-US" sz="2000" dirty="0" smtClean="0"/>
              <a:t>Have clients store it separately, or better:</a:t>
            </a:r>
          </a:p>
          <a:p>
            <a:pPr lvl="1"/>
            <a:r>
              <a:rPr lang="en-US" sz="2000" dirty="0" smtClean="0"/>
              <a:t>Advanced technique:  </a:t>
            </a:r>
          </a:p>
          <a:p>
            <a:pPr lvl="2"/>
            <a:r>
              <a:rPr lang="en-US" sz="2000" dirty="0" smtClean="0"/>
              <a:t>Make </a:t>
            </a:r>
            <a:r>
              <a:rPr lang="en-US" sz="2000" dirty="0"/>
              <a:t>it implicit </a:t>
            </a:r>
            <a:r>
              <a:rPr lang="en-US" sz="2000" dirty="0" smtClean="0"/>
              <a:t>(clients </a:t>
            </a:r>
            <a:r>
              <a:rPr lang="en-US" sz="2000" i="1" dirty="0" smtClean="0"/>
              <a:t>compute</a:t>
            </a:r>
            <a:r>
              <a:rPr lang="en-US" sz="2000" dirty="0" smtClean="0"/>
              <a:t> it instead of represent it)</a:t>
            </a:r>
            <a:endParaRPr lang="en-US" sz="2000" dirty="0"/>
          </a:p>
          <a:p>
            <a:pPr lvl="2"/>
            <a:r>
              <a:rPr lang="en-US" sz="2000" dirty="0" smtClean="0"/>
              <a:t>Saves space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0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without flyweight:  bicycle spoke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724400"/>
          </a:xfrm>
        </p:spPr>
        <p:txBody>
          <a:bodyPr>
            <a:noAutofit/>
          </a:bodyPr>
          <a:lstStyle/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 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// position on the rim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Typically </a:t>
            </a:r>
            <a:r>
              <a:rPr lang="en-US" sz="2000" dirty="0"/>
              <a:t>32 or 36 spokes per </a:t>
            </a:r>
            <a:r>
              <a:rPr lang="en-US" sz="2000" dirty="0" smtClean="0"/>
              <a:t>wheel but </a:t>
            </a:r>
            <a:r>
              <a:rPr lang="en-US" sz="2000" dirty="0"/>
              <a:t>only 3 varieties per </a:t>
            </a:r>
            <a:r>
              <a:rPr lang="en-US" sz="2000" dirty="0" smtClean="0"/>
              <a:t>bicycle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In </a:t>
            </a:r>
            <a:r>
              <a:rPr lang="en-US" sz="2000" dirty="0"/>
              <a:t>a bike race, hundreds of spoke varieties, millions of instances</a:t>
            </a:r>
            <a:endParaRPr lang="en-US" sz="2000" b="0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pic>
        <p:nvPicPr>
          <p:cNvPr id="2050" name="Picture 2" descr="Bicycle wheel v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260604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7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257800"/>
          </a:xfrm>
        </p:spPr>
        <p:txBody>
          <a:bodyPr>
            <a:noAutofit/>
          </a:bodyPr>
          <a:lstStyle/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dirty="0" smtClean="0"/>
              <a:t>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save space compared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sz="2000" b="1" dirty="0">
              <a:latin typeface="Courier New" pitchFamily="49" charset="0"/>
              <a:cs typeface="Courier New" panose="02070309020205020404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InstalledSpokeFull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i="1" dirty="0" smtClean="0"/>
              <a:t>does</a:t>
            </a:r>
            <a:r>
              <a:rPr lang="en-US" sz="2000" dirty="0" smtClean="0"/>
              <a:t> saves space</a:t>
            </a:r>
            <a:endParaRPr lang="en-US" sz="2000" b="0" dirty="0"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InstalledSpokeWrapper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refer to interned object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But flyweight version [still coming up] uses even less space…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code to true (align) a wheel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the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spoke by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turning the nipple the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specified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number of turns.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tighten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field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</a:t>
            </a:r>
            <a:r>
              <a:rPr lang="en-US" sz="2000" b="1" i="1" dirty="0">
                <a:latin typeface="Courier New" pitchFamily="49" charset="0"/>
              </a:rPr>
              <a:t>wheel is misaligned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spoke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276600" y="5562600"/>
            <a:ext cx="4114800" cy="765048"/>
          </a:xfrm>
          <a:prstGeom prst="wedgeRectCallout">
            <a:avLst>
              <a:gd name="adj1" fmla="val -44779"/>
              <a:gd name="adj2" fmla="val -1011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is the value of the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location </a:t>
            </a:r>
            <a:r>
              <a:rPr lang="en-US" sz="2000" dirty="0" smtClean="0">
                <a:solidFill>
                  <a:schemeClr val="tx1"/>
                </a:solidFill>
              </a:rPr>
              <a:t>field in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spokes[i]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code to true (align) a wheel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tighten(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location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parameter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(wheel is misaligned)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spoke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5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000" i="1" dirty="0" smtClean="0"/>
              <a:t>Logically</a:t>
            </a:r>
            <a:r>
              <a:rPr lang="en-US" sz="2000" dirty="0" smtClean="0"/>
              <a:t>, each spoke is a different object </a:t>
            </a:r>
          </a:p>
          <a:p>
            <a:pPr lvl="1"/>
            <a:r>
              <a:rPr lang="en-US" sz="2000" dirty="0" smtClean="0"/>
              <a:t>A spoke “has” all the intrinsic state and a location</a:t>
            </a:r>
          </a:p>
          <a:p>
            <a:endParaRPr lang="en-US" sz="1000" dirty="0"/>
          </a:p>
          <a:p>
            <a:r>
              <a:rPr lang="en-US" sz="2000" dirty="0" smtClean="0"/>
              <a:t>But if that would be a lot of objects, i.e., space usage, we can instead…</a:t>
            </a:r>
          </a:p>
          <a:p>
            <a:endParaRPr lang="en-US" sz="1000" dirty="0"/>
          </a:p>
          <a:p>
            <a:r>
              <a:rPr lang="en-US" sz="2000" dirty="0" smtClean="0"/>
              <a:t>Create </a:t>
            </a:r>
            <a:r>
              <a:rPr lang="en-US" sz="2000" i="1" dirty="0" smtClean="0"/>
              <a:t>one</a:t>
            </a:r>
            <a:r>
              <a:rPr lang="en-US" sz="2000" dirty="0"/>
              <a:t> </a:t>
            </a:r>
            <a:r>
              <a:rPr lang="en-US" sz="2000" i="1" dirty="0" smtClean="0"/>
              <a:t>actual</a:t>
            </a:r>
            <a:r>
              <a:rPr lang="en-US" sz="2000" dirty="0" smtClean="0"/>
              <a:t> flyweight object that is used “in place of” all logical objects that have that intrinsic state</a:t>
            </a:r>
          </a:p>
          <a:p>
            <a:pPr lvl="1"/>
            <a:r>
              <a:rPr lang="en-US" sz="2000" dirty="0" smtClean="0"/>
              <a:t>Use interning to get the sharing</a:t>
            </a:r>
          </a:p>
          <a:p>
            <a:pPr lvl="1"/>
            <a:r>
              <a:rPr lang="en-US" sz="2000" dirty="0" smtClean="0"/>
              <a:t>Clients store or compute the extrinsic state and pass it to methods to get the right behavior</a:t>
            </a:r>
          </a:p>
          <a:p>
            <a:pPr lvl="1"/>
            <a:r>
              <a:rPr lang="en-US" sz="2000" dirty="0" smtClean="0"/>
              <a:t>Only do this when logical approach is cost-prohibitive and it’s not too complicated to manage the extrinsic state</a:t>
            </a:r>
          </a:p>
          <a:p>
            <a:pPr lvl="2"/>
            <a:r>
              <a:rPr lang="en-US" sz="2000" dirty="0" smtClean="0"/>
              <a:t>Here spoke location was particularly easy and cheap because it was implicit in array location of reference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5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Flyweight discussion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field pointing at the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containing it?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dirty="0"/>
              <a:t> </a:t>
            </a:r>
            <a:r>
              <a:rPr lang="en-US" sz="2000" dirty="0" smtClean="0"/>
              <a:t>field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broken</a:t>
            </a:r>
            <a:r>
              <a:rPr lang="en-US" sz="2000" dirty="0" smtClean="0"/>
              <a:t>?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47812" name="Comment 4"/>
          <p:cNvSpPr>
            <a:spLocks noChangeArrowheads="1"/>
          </p:cNvSpPr>
          <p:nvPr/>
        </p:nvSpPr>
        <p:spPr bwMode="auto">
          <a:xfrm>
            <a:off x="1371600" y="2492514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methods pass this to the methods that use the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field.</a:t>
            </a:r>
          </a:p>
        </p:txBody>
      </p:sp>
      <p:sp>
        <p:nvSpPr>
          <p:cNvPr id="247813" name="Comment 5"/>
          <p:cNvSpPr>
            <a:spLocks noChangeArrowheads="1"/>
          </p:cNvSpPr>
          <p:nvPr/>
        </p:nvSpPr>
        <p:spPr bwMode="auto">
          <a:xfrm>
            <a:off x="1371600" y="4648200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Add an array of </a:t>
            </a:r>
            <a:r>
              <a:rPr lang="en-US" sz="2000" b="1" i="0" u="none" dirty="0" err="1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in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, parallel to the array of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Spoke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8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Flyweight: resist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is manageable only if there are very few mutable (extrinsic) </a:t>
            </a:r>
            <a:r>
              <a:rPr lang="en-US" sz="2000" dirty="0" smtClean="0"/>
              <a:t>fields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complicates the </a:t>
            </a:r>
            <a:r>
              <a:rPr lang="en-US" sz="2000" dirty="0" smtClean="0"/>
              <a:t>code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Use </a:t>
            </a:r>
            <a:r>
              <a:rPr lang="en-US" sz="2000" dirty="0"/>
              <a:t>flyweight only when profiling has determined that space is a </a:t>
            </a:r>
            <a:r>
              <a:rPr lang="en-US" sz="2000" i="1" dirty="0"/>
              <a:t>serious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 smtClean="0"/>
              <a:t>problem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8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2:  </a:t>
            </a:r>
            <a:r>
              <a:rPr lang="en-US" sz="3200" dirty="0" err="1" smtClean="0"/>
              <a:t>Subclassing</a:t>
            </a:r>
            <a:r>
              <a:rPr lang="en-US" sz="3200" dirty="0" smtClean="0"/>
              <a:t> (inheritance)</a:t>
            </a:r>
            <a:endParaRPr lang="en-US" sz="3200" dirty="0"/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Repetition in implementations</a:t>
            </a:r>
          </a:p>
          <a:p>
            <a:pPr lvl="1"/>
            <a:r>
              <a:rPr lang="en-US" sz="2000" dirty="0" smtClean="0"/>
              <a:t>Similar abstractions have similar components (fields, methods)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Inherit default members from a superclass</a:t>
            </a:r>
          </a:p>
          <a:p>
            <a:pPr lvl="1"/>
            <a:r>
              <a:rPr lang="en-US" sz="2000" dirty="0" smtClean="0"/>
              <a:t>Select an implementation via run-time dispatching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for a class is spread out, and thus less understandable</a:t>
            </a:r>
          </a:p>
          <a:p>
            <a:pPr lvl="1"/>
            <a:r>
              <a:rPr lang="en-US" sz="2000" dirty="0" smtClean="0"/>
              <a:t>Run-time dispatching introduces overhead</a:t>
            </a:r>
          </a:p>
          <a:p>
            <a:pPr lvl="1"/>
            <a:r>
              <a:rPr lang="en-US" sz="2000" dirty="0" smtClean="0"/>
              <a:t>Hard to design and specify a superclass [as discussed]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7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 Iteration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  To access all members of a collection, must perform a specialized traversal for each data structure  </a:t>
            </a:r>
          </a:p>
          <a:p>
            <a:pPr lvl="1"/>
            <a:r>
              <a:rPr lang="en-US" sz="2000" dirty="0" smtClean="0"/>
              <a:t>Introduces undesirable dependences</a:t>
            </a:r>
          </a:p>
          <a:p>
            <a:pPr lvl="1"/>
            <a:r>
              <a:rPr lang="en-US" sz="2000" dirty="0" smtClean="0"/>
              <a:t>Does not generalize to other collections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i="1" dirty="0" smtClean="0"/>
              <a:t>implementation </a:t>
            </a:r>
            <a:r>
              <a:rPr lang="en-US" sz="2000" dirty="0" smtClean="0"/>
              <a:t>performs traversals, does bookkeeping</a:t>
            </a:r>
          </a:p>
          <a:p>
            <a:pPr lvl="1"/>
            <a:r>
              <a:rPr lang="en-US" sz="2000" dirty="0" smtClean="0"/>
              <a:t>Results are communicated to clients via a standard interface (e.g.,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Iteration order fixed by the implementation and not under the control of the client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4: 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Errors in one part of the code should be handled elsewhere</a:t>
            </a:r>
          </a:p>
          <a:p>
            <a:pPr lvl="1"/>
            <a:r>
              <a:rPr lang="en-US" sz="2000" dirty="0" smtClean="0"/>
              <a:t>Code should not be cluttered with error-handling code</a:t>
            </a:r>
          </a:p>
          <a:p>
            <a:pPr lvl="1"/>
            <a:r>
              <a:rPr lang="en-US" sz="2000" dirty="0" smtClean="0"/>
              <a:t>Return values should not be preempted by error codes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  Language structures for throwing and catching exceptions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may still be cluttered</a:t>
            </a:r>
          </a:p>
          <a:p>
            <a:pPr lvl="1"/>
            <a:r>
              <a:rPr lang="en-US" sz="2000" dirty="0" smtClean="0"/>
              <a:t>Hard to remember and deal with code not running if an exception occurs in a </a:t>
            </a:r>
            <a:r>
              <a:rPr lang="en-US" sz="2000" dirty="0" err="1" smtClean="0"/>
              <a:t>callee</a:t>
            </a:r>
            <a:endParaRPr lang="en-US" sz="2000" dirty="0" smtClean="0"/>
          </a:p>
          <a:p>
            <a:pPr lvl="1"/>
            <a:r>
              <a:rPr lang="en-US" sz="2000" dirty="0" smtClean="0"/>
              <a:t>It may be hard to know where an exception will be handled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5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5:  Generics</a:t>
            </a: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Well-designed (and used) data structures hold one type of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Programming language checks for errors in contents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List&lt;Date&gt;</a:t>
            </a:r>
            <a:r>
              <a:rPr lang="en-US" sz="2000" dirty="0" smtClean="0"/>
              <a:t> instead of just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More verbose types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(more) design patterns?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Advanced programming languages like Java provide many powerful constructs – subtyping, interfaces, rich types and libraries, etc.</a:t>
            </a:r>
          </a:p>
          <a:p>
            <a:pPr lvl="1"/>
            <a:r>
              <a:rPr lang="en-US" sz="2000" dirty="0" smtClean="0"/>
              <a:t>But it’s not enough to “know everything in the language”</a:t>
            </a:r>
            <a:endParaRPr lang="en-US" sz="2000" dirty="0"/>
          </a:p>
          <a:p>
            <a:pPr lvl="1"/>
            <a:r>
              <a:rPr lang="en-US" sz="2000" dirty="0" smtClean="0"/>
              <a:t>Still many common problems not easy to solve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Design patterns are intended to capture common solutions / idioms, name them, make them easy to use to guide design</a:t>
            </a:r>
          </a:p>
          <a:p>
            <a:pPr lvl="1"/>
            <a:r>
              <a:rPr lang="en-US" sz="2000" dirty="0" smtClean="0"/>
              <a:t>For high-level design, not specific “coding tricks”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They increase your vocabulary and your intellectual toolset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Do not overuse them</a:t>
            </a:r>
          </a:p>
          <a:p>
            <a:pPr lvl="1"/>
            <a:r>
              <a:rPr lang="en-US" sz="2000" dirty="0" smtClean="0"/>
              <a:t>Not every program needs the complexity of advanced design patterns</a:t>
            </a:r>
          </a:p>
          <a:p>
            <a:pPr lvl="1"/>
            <a:r>
              <a:rPr lang="en-US" sz="2000" dirty="0" smtClean="0"/>
              <a:t>Instead, consider them to solve reuse/modularity problems that arise as your program evolves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20220</TotalTime>
  <Words>3974</Words>
  <Application>Microsoft Macintosh PowerPoint</Application>
  <PresentationFormat>On-screen Show (4:3)</PresentationFormat>
  <Paragraphs>751</Paragraphs>
  <Slides>48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simple</vt:lpstr>
      <vt:lpstr>Visio</vt:lpstr>
      <vt:lpstr>CSE 331 Software Design &amp; Implementation</vt:lpstr>
      <vt:lpstr>Outline</vt:lpstr>
      <vt:lpstr>What is a design pattern?</vt:lpstr>
      <vt:lpstr>Example 1:  Encapsulation (data hiding)</vt:lpstr>
      <vt:lpstr>Example 2:  Subclassing (inheritance)</vt:lpstr>
      <vt:lpstr>Example 3:  Iteration</vt:lpstr>
      <vt:lpstr>Example 4:  Exceptions</vt:lpstr>
      <vt:lpstr>Example 5:  Generics</vt:lpstr>
      <vt:lpstr>Why (more) design patterns?</vt:lpstr>
      <vt:lpstr>Why should you care?</vt:lpstr>
      <vt:lpstr>Origin of term</vt:lpstr>
      <vt:lpstr>Patterns vs. patterns</vt:lpstr>
      <vt:lpstr>An example GoF pattern</vt:lpstr>
      <vt:lpstr>Possible reasons for Singleton</vt:lpstr>
      <vt:lpstr>How: multiple approaches</vt:lpstr>
      <vt:lpstr>GoF patterns: three categories</vt:lpstr>
      <vt:lpstr>Creational patterns</vt:lpstr>
      <vt:lpstr>Motivation for factories: Changing implementations</vt:lpstr>
      <vt:lpstr>Use of factories</vt:lpstr>
      <vt:lpstr>DateFormat factory methods</vt:lpstr>
      <vt:lpstr>Example:  Bicycle race</vt:lpstr>
      <vt:lpstr>Example:  Tour de France</vt:lpstr>
      <vt:lpstr>Example:  Cyclocross</vt:lpstr>
      <vt:lpstr>Factory method for Bicycle</vt:lpstr>
      <vt:lpstr>Subclasses override factory method</vt:lpstr>
      <vt:lpstr>Next step</vt:lpstr>
      <vt:lpstr>Factory objects/classes  encapsulate factory method(s)</vt:lpstr>
      <vt:lpstr>Using a factory object</vt:lpstr>
      <vt:lpstr>The subclasses</vt:lpstr>
      <vt:lpstr>Separate control over bicycles and races</vt:lpstr>
      <vt:lpstr>Prototype pattern</vt:lpstr>
      <vt:lpstr>Using prototypes</vt:lpstr>
      <vt:lpstr>Dependency injection</vt:lpstr>
      <vt:lpstr>Factories: summary</vt:lpstr>
      <vt:lpstr>Sharing</vt:lpstr>
      <vt:lpstr>Interning pattern</vt:lpstr>
      <vt:lpstr>Interning mechanism</vt:lpstr>
      <vt:lpstr>Space leaks</vt:lpstr>
      <vt:lpstr>java.lang.Boolean  does not use the Interning pattern</vt:lpstr>
      <vt:lpstr>Recognition of the problem</vt:lpstr>
      <vt:lpstr>Flyweight pattern</vt:lpstr>
      <vt:lpstr>Example without flyweight:  bicycle spoke</vt:lpstr>
      <vt:lpstr>Alternatives to FullSpoke</vt:lpstr>
      <vt:lpstr>Original code to true (align) a wheel</vt:lpstr>
      <vt:lpstr>Flyweight code to true (align) a wheel</vt:lpstr>
      <vt:lpstr>What happened</vt:lpstr>
      <vt:lpstr>Flyweight discussion</vt:lpstr>
      <vt:lpstr>Flyweight: resist it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327</cp:revision>
  <cp:lastPrinted>2013-10-30T05:15:40Z</cp:lastPrinted>
  <dcterms:created xsi:type="dcterms:W3CDTF">2012-02-17T18:07:42Z</dcterms:created>
  <dcterms:modified xsi:type="dcterms:W3CDTF">2016-05-26T00:01:28Z</dcterms:modified>
</cp:coreProperties>
</file>