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93" r:id="rId2"/>
  </p:sldMasterIdLst>
  <p:notesMasterIdLst>
    <p:notesMasterId r:id="rId21"/>
  </p:notesMasterIdLst>
  <p:handoutMasterIdLst>
    <p:handoutMasterId r:id="rId22"/>
  </p:handoutMasterIdLst>
  <p:sldIdLst>
    <p:sldId id="359"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381" r:id="rId20"/>
  </p:sldIdLst>
  <p:sldSz cx="9144000" cy="6858000" type="screen4x3"/>
  <p:notesSz cx="6934200" cy="9220200"/>
  <p:custDataLst>
    <p:tags r:id="rId2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23" autoAdjust="0"/>
    <p:restoredTop sz="84499" autoAdjust="0"/>
  </p:normalViewPr>
  <p:slideViewPr>
    <p:cSldViewPr>
      <p:cViewPr varScale="1">
        <p:scale>
          <a:sx n="131" d="100"/>
          <a:sy n="131" d="100"/>
        </p:scale>
        <p:origin x="-120" y="-43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t>
            </a:r>
            <a:r>
              <a:rPr lang="en-US" dirty="0" smtClean="0"/>
              <a:t>16sp</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17-</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CSE331 </a:t>
            </a:r>
            <a:r>
              <a:rPr lang="en-US" dirty="0" smtClean="0"/>
              <a:t>Spring 2016</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CSE331 </a:t>
            </a:r>
            <a:r>
              <a:rPr lang="en-US" dirty="0" smtClean="0"/>
              <a:t>Spring 2016</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CSE331 </a:t>
            </a:r>
            <a:r>
              <a:rPr lang="en-US" dirty="0" smtClean="0"/>
              <a:t>Spring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CSE331 </a:t>
            </a:r>
            <a:r>
              <a:rPr lang="en-US" dirty="0" smtClean="0"/>
              <a:t>Spring 2016</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CSE331 </a:t>
            </a:r>
            <a:r>
              <a:rPr lang="en-US" dirty="0" smtClean="0"/>
              <a:t>Spring 2016</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647700" y="3886200"/>
            <a:ext cx="7848600" cy="1752600"/>
          </a:xfrm>
        </p:spPr>
        <p:txBody>
          <a:bodyPr/>
          <a:lstStyle/>
          <a:p>
            <a:r>
              <a:rPr lang="en-US" dirty="0" smtClean="0"/>
              <a:t>Hal Perkins</a:t>
            </a:r>
            <a:endParaRPr lang="en-US" dirty="0"/>
          </a:p>
          <a:p>
            <a:r>
              <a:rPr lang="en-US" dirty="0" smtClean="0"/>
              <a:t>Spring 2016</a:t>
            </a:r>
            <a:endParaRPr lang="en-US" dirty="0"/>
          </a:p>
          <a:p>
            <a:r>
              <a:rPr lang="en-US" dirty="0"/>
              <a:t>GUI Event-Driven Programming</a:t>
            </a:r>
          </a:p>
          <a:p>
            <a:r>
              <a:rPr lang="en-US" sz="1400" dirty="0"/>
              <a:t>(Based on slides by Mike Ernst, Dan Grossman, David </a:t>
            </a:r>
            <a:r>
              <a:rPr lang="en-US" sz="1400" dirty="0" err="1"/>
              <a:t>Notkin</a:t>
            </a:r>
            <a:r>
              <a:rPr lang="en-US" sz="1400" dirty="0"/>
              <a:t>, Hal </a:t>
            </a:r>
            <a:r>
              <a:rPr lang="en-US" sz="1400" dirty="0" smtClean="0"/>
              <a:t>Perkins, Zach </a:t>
            </a:r>
            <a:r>
              <a:rPr lang="en-US" sz="1400" dirty="0" err="1" smtClean="0"/>
              <a:t>Tatlock</a:t>
            </a:r>
            <a:r>
              <a:rPr lang="en-US" sz="1400" dirty="0" smtClean="0"/>
              <a:t>)</a:t>
            </a:r>
            <a:endParaRPr lang="en-US" sz="1400" dirty="0"/>
          </a:p>
        </p:txBody>
      </p:sp>
    </p:spTree>
    <p:extLst>
      <p:ext uri="{BB962C8B-B14F-4D97-AF65-F5344CB8AC3E}">
        <p14:creationId xmlns:p14="http://schemas.microsoft.com/office/powerpoint/2010/main" val="25062022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 before </a:t>
            </a:r>
            <a:r>
              <a:rPr lang="en-US" sz="2000" dirty="0" smtClean="0"/>
              <a:t>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a:p>
            <a:pPr lvl="1"/>
            <a:endParaRPr lang="en-US" sz="2000" dirty="0" smtClean="0"/>
          </a:p>
          <a:p>
            <a:pPr lvl="1"/>
            <a:r>
              <a:rPr lang="en-US" sz="2000" dirty="0" smtClean="0"/>
              <a:t>In Java 8, you can use lambdas to create anonymous methods instead of creating an anonymous class that only exists to house a method.  We’ll use inner classes, but feel free to use lambdas if you want (</a:t>
            </a:r>
            <a:r>
              <a:rPr lang="en-US" sz="2000" i="1" dirty="0" smtClean="0"/>
              <a:t>if</a:t>
            </a:r>
            <a:r>
              <a:rPr lang="en-US" sz="2000" dirty="0" smtClean="0"/>
              <a:t> you understand them)</a:t>
            </a:r>
            <a:endParaRPr lang="en-US" sz="2000" dirty="0">
              <a:solidFill>
                <a:schemeClr val="accent2"/>
              </a:solidFill>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30087160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Warning: 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1018219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1979075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9563677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FF0000"/>
                </a:solidFill>
              </a:rPr>
              <a:t>including </a:t>
            </a:r>
            <a:r>
              <a:rPr lang="en-US" sz="2000" i="1" dirty="0" smtClean="0">
                <a:solidFill>
                  <a:srgbClr val="FF0000"/>
                </a:solidFill>
              </a:rPr>
              <a:t>callbacks</a:t>
            </a:r>
            <a:r>
              <a:rPr lang="en-US" sz="2000" dirty="0" smtClean="0">
                <a:solidFill>
                  <a:srgbClr val="FF0000"/>
                </a:solidFill>
              </a:rPr>
              <a:t> </a:t>
            </a:r>
            <a:r>
              <a:rPr lang="en-US" sz="2000" dirty="0" smtClean="0"/>
              <a:t>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FF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FF0000"/>
                </a:solidFill>
              </a:rPr>
              <a:t>you </a:t>
            </a:r>
            <a:r>
              <a:rPr lang="en-US" sz="2000" b="1" i="1" dirty="0">
                <a:solidFill>
                  <a:srgbClr val="FF0000"/>
                </a:solidFill>
              </a:rPr>
              <a:t>must not</a:t>
            </a:r>
            <a:r>
              <a:rPr lang="en-US" sz="2000" b="1" i="1" dirty="0" smtClean="0">
                <a:solidFill>
                  <a:srgbClr val="FF0000"/>
                </a:solidFill>
              </a:rPr>
              <a:t> do this!!!</a:t>
            </a:r>
            <a:r>
              <a:rPr lang="en-US" sz="2000" dirty="0" smtClean="0"/>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a:t>
            </a:r>
            <a:r>
              <a:rPr lang="en-US" sz="2000" dirty="0" smtClean="0"/>
              <a:t>whenever </a:t>
            </a:r>
            <a:r>
              <a:rPr lang="en-US" sz="2000" dirty="0" smtClean="0"/>
              <a:t>the window manager calls </a:t>
            </a:r>
            <a:r>
              <a:rPr lang="en-US" sz="2000" dirty="0" smtClean="0"/>
              <a:t>it – so any data it needs </a:t>
            </a:r>
            <a:r>
              <a:rPr lang="en-US" sz="2000" dirty="0" smtClean="0"/>
              <a:t>to render </a:t>
            </a:r>
            <a:r>
              <a:rPr lang="en-US" sz="2000" dirty="0" smtClean="0"/>
              <a:t>must be prepared in advance</a:t>
            </a:r>
            <a:endParaRPr lang="en-US" sz="2000" dirty="0" smtClean="0"/>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2076329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352800"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a:t>
            </a:r>
            <a:r>
              <a:rPr lang="en-US" dirty="0" smtClean="0"/>
              <a:t>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3954115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7974130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r>
              <a:rPr lang="en-US" sz="2000" dirty="0" smtClean="0"/>
              <a:t>CSE452, …</a:t>
            </a:r>
            <a:r>
              <a:rPr lang="en-US" sz="2000" dirty="0"/>
              <a:t>)</a:t>
            </a:r>
          </a:p>
          <a:p>
            <a:pPr marL="0" indent="0">
              <a:buNone/>
            </a:pPr>
            <a:r>
              <a:rPr lang="en-US" sz="2000" dirty="0" smtClean="0"/>
              <a:t>Not </a:t>
            </a:r>
            <a:r>
              <a:rPr lang="en-US" sz="2000" dirty="0" smtClean="0"/>
              <a:t>generally an </a:t>
            </a:r>
            <a:r>
              <a:rPr lang="en-US" sz="2000" dirty="0"/>
              <a:t>issue in well-behaved programs, but can happen</a:t>
            </a:r>
          </a:p>
          <a:p>
            <a:pPr marL="0" indent="0">
              <a:buNone/>
            </a:pPr>
            <a:r>
              <a:rPr lang="en-US" sz="2000" dirty="0"/>
              <a:t>A</a:t>
            </a:r>
            <a:r>
              <a:rPr lang="en-US" sz="2000" dirty="0" smtClean="0"/>
              <a:t>dvice</a:t>
            </a:r>
            <a:r>
              <a:rPr lang="en-US" sz="2000" dirty="0"/>
              <a:t>:</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a:t>
            </a:r>
            <a:r>
              <a:rPr lang="en-US" sz="2000" dirty="0" smtClean="0"/>
              <a:t>only partially </a:t>
            </a:r>
            <a:r>
              <a:rPr lang="en-US" sz="2000" dirty="0"/>
              <a:t>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a:t>
            </a:r>
            <a:r>
              <a:rPr lang="en-US" sz="2000" dirty="0" smtClean="0"/>
              <a:t>never 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r>
              <a:rPr lang="en-US" sz="2000" dirty="0" smtClean="0"/>
              <a:t>)</a:t>
            </a:r>
          </a:p>
          <a:p>
            <a:pPr marL="0" indent="0">
              <a:buNone/>
            </a:pPr>
            <a:r>
              <a:rPr lang="en-US" sz="2000" dirty="0" smtClean="0"/>
              <a:t>If you are building industrial-strength UIs, learn more about threads and Swing and how to avoid potential </a:t>
            </a:r>
            <a:r>
              <a:rPr lang="en-US" sz="2000" dirty="0" smtClean="0"/>
              <a:t>problems (Swing tutorial, </a:t>
            </a:r>
            <a:r>
              <a:rPr lang="is-IS" sz="2000" dirty="0" smtClean="0"/>
              <a:t>…)</a:t>
            </a:r>
            <a:endParaRPr lang="en-US" sz="2000" dirty="0"/>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23554104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a:t>
            </a:r>
            <a:r>
              <a:rPr lang="en-US" sz="2000" dirty="0" smtClean="0"/>
              <a:t>design (maybe not even particularly good)</a:t>
            </a:r>
            <a:endParaRPr lang="en-US" sz="2000" dirty="0" smtClean="0"/>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18637498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12906951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simulation,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3855437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7599462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a:t>
            </a:r>
            <a:r>
              <a:rPr lang="en-US" sz="2000" dirty="0" smtClean="0"/>
              <a:t>generate </a:t>
            </a:r>
            <a:r>
              <a:rPr lang="en-US" sz="2000" dirty="0" smtClean="0"/>
              <a:t>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14015874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1488917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28061271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925759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getActionCommand</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button name is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dirty="0" smtClean="0"/>
              <a:t>CSE331 </a:t>
            </a:r>
            <a:r>
              <a:rPr lang="en-US" dirty="0" smtClean="0"/>
              <a:t>Spring 2016</a:t>
            </a:r>
            <a:endParaRPr lang="en-US" dirty="0"/>
          </a:p>
        </p:txBody>
      </p:sp>
    </p:spTree>
    <p:extLst>
      <p:ext uri="{BB962C8B-B14F-4D97-AF65-F5344CB8AC3E}">
        <p14:creationId xmlns:p14="http://schemas.microsoft.com/office/powerpoint/2010/main" val="1590806920"/>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20406</TotalTime>
  <Words>1324</Words>
  <Application>Microsoft Macintosh PowerPoint</Application>
  <PresentationFormat>On-screen Show (4:3)</PresentationFormat>
  <Paragraphs>202</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simple</vt:lpstr>
      <vt:lpstr>1_simple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341</cp:revision>
  <cp:lastPrinted>2016-05-24T01:44:31Z</cp:lastPrinted>
  <dcterms:created xsi:type="dcterms:W3CDTF">2012-02-17T18:07:42Z</dcterms:created>
  <dcterms:modified xsi:type="dcterms:W3CDTF">2016-05-24T01:44:33Z</dcterms:modified>
</cp:coreProperties>
</file>