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3" r:id="rId2"/>
  </p:sldMasterIdLst>
  <p:notesMasterIdLst>
    <p:notesMasterId r:id="rId33"/>
  </p:notesMasterIdLst>
  <p:handoutMasterIdLst>
    <p:handoutMasterId r:id="rId34"/>
  </p:handoutMasterIdLst>
  <p:sldIdLst>
    <p:sldId id="359" r:id="rId3"/>
    <p:sldId id="362" r:id="rId4"/>
    <p:sldId id="364" r:id="rId5"/>
    <p:sldId id="36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95" r:id="rId24"/>
    <p:sldId id="387" r:id="rId25"/>
    <p:sldId id="396" r:id="rId26"/>
    <p:sldId id="388" r:id="rId27"/>
    <p:sldId id="390" r:id="rId28"/>
    <p:sldId id="391" r:id="rId29"/>
    <p:sldId id="392" r:id="rId30"/>
    <p:sldId id="393" r:id="rId31"/>
    <p:sldId id="394" r:id="rId32"/>
  </p:sldIdLst>
  <p:sldSz cx="9144000" cy="6858000" type="screen4x3"/>
  <p:notesSz cx="6934200" cy="9220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3" autoAdjust="0"/>
    <p:restoredTop sz="84499" autoAdjust="0"/>
  </p:normalViewPr>
  <p:slideViewPr>
    <p:cSldViewPr>
      <p:cViewPr varScale="1">
        <p:scale>
          <a:sx n="131" d="100"/>
          <a:sy n="131" d="100"/>
        </p:scale>
        <p:origin x="-104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</a:t>
            </a:r>
            <a:r>
              <a:rPr lang="en-US" dirty="0" smtClean="0"/>
              <a:t>16sp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.cs.uni-saarland.de/zeller/" TargetMode="Externa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</a:p>
          <a:p>
            <a:r>
              <a:rPr lang="en-US" dirty="0" smtClean="0"/>
              <a:t>Spring 2016</a:t>
            </a:r>
            <a:endParaRPr lang="en-US" dirty="0" smtClean="0"/>
          </a:p>
          <a:p>
            <a:r>
              <a:rPr lang="en-US" dirty="0" smtClean="0"/>
              <a:t>Debugging</a:t>
            </a:r>
            <a:endParaRPr lang="en-US" dirty="0"/>
          </a:p>
          <a:p>
            <a:r>
              <a:rPr lang="en-US" sz="1400" dirty="0" smtClean="0"/>
              <a:t>(</a:t>
            </a:r>
            <a:r>
              <a:rPr lang="en-US" sz="1400" dirty="0"/>
              <a:t>Based on slides by Mike Ernst</a:t>
            </a:r>
            <a:r>
              <a:rPr lang="en-US" sz="1400" dirty="0" smtClean="0"/>
              <a:t>, Dan Grossman, </a:t>
            </a:r>
            <a:r>
              <a:rPr lang="en-US" sz="1400" dirty="0"/>
              <a:t>David </a:t>
            </a:r>
            <a:r>
              <a:rPr lang="en-US" sz="1400" dirty="0" err="1"/>
              <a:t>Notkin</a:t>
            </a:r>
            <a:r>
              <a:rPr lang="en-US" sz="1400" dirty="0"/>
              <a:t>, Hal </a:t>
            </a:r>
            <a:r>
              <a:rPr lang="en-US" sz="1400" dirty="0" smtClean="0"/>
              <a:t>Perkins, Zach </a:t>
            </a:r>
            <a:r>
              <a:rPr lang="en-US" sz="1400" dirty="0" err="1" smtClean="0"/>
              <a:t>Tatlock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This code fragment searches an array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 smtClean="0"/>
              <a:t> for a value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GB" sz="2000" dirty="0" smtClean="0"/>
              <a:t>Value is guaranteed to be in the array</a:t>
            </a:r>
          </a:p>
          <a:p>
            <a:pPr lvl="1"/>
            <a:r>
              <a:rPr lang="en-GB" sz="2000" dirty="0" smtClean="0"/>
              <a:t>What if that guarantee is broken (by a defect)?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/>
              <a:t>Now the loop always terminates</a:t>
            </a:r>
          </a:p>
          <a:p>
            <a:pPr lvl="1"/>
            <a:r>
              <a:rPr lang="en-GB" sz="2000" dirty="0" smtClean="0"/>
              <a:t>But no longer guaranteed that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</a:t>
            </a:r>
          </a:p>
          <a:p>
            <a:pPr lvl="1"/>
            <a:r>
              <a:rPr lang="en-GB" sz="2000" dirty="0" smtClean="0"/>
              <a:t>If other code relies on this, then problems arise later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000" dirty="0" smtClean="0"/>
              <a:t>Assertions let us document and check invariants</a:t>
            </a:r>
          </a:p>
          <a:p>
            <a:pPr marL="400050"/>
            <a:r>
              <a:rPr lang="en-GB" sz="2000" dirty="0" smtClean="0"/>
              <a:t>Abort/debug program as soon as problem is detected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urn an </a:t>
            </a:r>
            <a:r>
              <a:rPr lang="en-GB" sz="2000" dirty="0" smtClean="0">
                <a:solidFill>
                  <a:srgbClr val="C00000"/>
                </a:solidFill>
              </a:rPr>
              <a:t>error</a:t>
            </a:r>
            <a:r>
              <a:rPr lang="en-GB" sz="2000" dirty="0" smtClean="0"/>
              <a:t> into a </a:t>
            </a:r>
            <a:r>
              <a:rPr lang="en-GB" sz="2000" dirty="0" smtClean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 smtClean="0"/>
              <a:t>Unfortunately, we may still be a long distance from the </a:t>
            </a:r>
            <a:r>
              <a:rPr lang="en-US" sz="2000" i="1" dirty="0" smtClean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 smtClean="0"/>
              <a:t>The defect caused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Last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Defects happen – people are imperfect</a:t>
            </a:r>
          </a:p>
          <a:p>
            <a:pPr lvl="1"/>
            <a:r>
              <a:rPr lang="en-GB" sz="2000" dirty="0" smtClean="0"/>
              <a:t>Industry average (?): 10 defects per 1000 lines of code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Defects happen that are not immediately localizable</a:t>
            </a:r>
          </a:p>
          <a:p>
            <a:pPr lvl="1"/>
            <a:r>
              <a:rPr lang="en-GB" sz="2000" dirty="0" smtClean="0"/>
              <a:t>Found during integration testing</a:t>
            </a:r>
          </a:p>
          <a:p>
            <a:pPr lvl="1"/>
            <a:r>
              <a:rPr lang="en-GB" sz="2000" dirty="0" smtClean="0"/>
              <a:t>Or reported by user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Find and understand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Fix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Rerun </a:t>
            </a:r>
            <a:r>
              <a:rPr lang="en-GB" sz="2000" i="1" dirty="0" smtClean="0"/>
              <a:t>all</a:t>
            </a:r>
            <a:r>
              <a:rPr lang="en-GB" sz="2000" dirty="0" smtClean="0"/>
              <a:t> tests, old and new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</a:t>
            </a:r>
            <a:r>
              <a:rPr lang="en-GB" sz="2000" i="1" dirty="0" smtClean="0"/>
              <a:t>find small, repeatable test case that produces the failure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May take effort, but helps identify the defect </a:t>
            </a:r>
            <a:r>
              <a:rPr lang="en-GB" sz="2000" i="1" dirty="0" smtClean="0"/>
              <a:t>and</a:t>
            </a:r>
            <a:r>
              <a:rPr lang="en-GB" sz="2000" dirty="0" smtClean="0"/>
              <a:t> gives you a regression test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</a:t>
            </a:r>
            <a:r>
              <a:rPr lang="en-GB" sz="2000" i="1" dirty="0" smtClean="0"/>
              <a:t>narrow down location and proximate cause</a:t>
            </a:r>
            <a:endParaRPr lang="en-GB" sz="2000" dirty="0" smtClean="0"/>
          </a:p>
          <a:p>
            <a:pPr lvl="1"/>
            <a:r>
              <a:rPr lang="en-GB" sz="2000" i="1" dirty="0" smtClean="0"/>
              <a:t>Loop</a:t>
            </a:r>
            <a:r>
              <a:rPr lang="en-GB" sz="2000" dirty="0" smtClean="0"/>
              <a:t>: (a) Study the data (b) hypothesize (c) experiment </a:t>
            </a:r>
          </a:p>
          <a:p>
            <a:pPr lvl="1"/>
            <a:r>
              <a:rPr lang="en-GB" sz="2000" dirty="0" smtClean="0"/>
              <a:t>Experiments often involve changing the code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</a:t>
            </a:r>
            <a:r>
              <a:rPr lang="en-GB" sz="2000" i="1" dirty="0" smtClean="0"/>
              <a:t>fix the defect</a:t>
            </a:r>
          </a:p>
          <a:p>
            <a:pPr lvl="1"/>
            <a:r>
              <a:rPr lang="en-GB" sz="2000" dirty="0" smtClean="0"/>
              <a:t>Is it a simple typo, or a design flaw?  </a:t>
            </a:r>
          </a:p>
          <a:p>
            <a:pPr lvl="1"/>
            <a:r>
              <a:rPr lang="en-GB" sz="2000" i="1" dirty="0" smtClean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</a:t>
            </a:r>
            <a:r>
              <a:rPr lang="en-GB" sz="2000" i="1" dirty="0" smtClean="0"/>
              <a:t>add test case to regression suite</a:t>
            </a:r>
          </a:p>
          <a:p>
            <a:pPr lvl="1"/>
            <a:r>
              <a:rPr lang="en-GB" sz="2000" dirty="0" smtClean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Debugging should be </a:t>
            </a:r>
            <a:r>
              <a:rPr lang="en-US" sz="2000" i="1" dirty="0" smtClean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 smtClean="0"/>
              <a:t>Carefully </a:t>
            </a:r>
            <a:r>
              <a:rPr lang="en-US" sz="2000" i="1" dirty="0" smtClean="0">
                <a:solidFill>
                  <a:srgbClr val="009900"/>
                </a:solidFill>
              </a:rPr>
              <a:t>decide</a:t>
            </a:r>
            <a:r>
              <a:rPr lang="en-US" sz="2000" dirty="0" smtClean="0"/>
              <a:t> what to do </a:t>
            </a:r>
          </a:p>
          <a:p>
            <a:pPr lvl="2"/>
            <a:r>
              <a:rPr lang="en-US" sz="2000" dirty="0" smtClean="0"/>
              <a:t>Don’t flail!</a:t>
            </a:r>
          </a:p>
          <a:p>
            <a:pPr lvl="1"/>
            <a:r>
              <a:rPr lang="en-US" sz="2000" dirty="0" smtClean="0"/>
              <a:t>Keep a </a:t>
            </a:r>
            <a:r>
              <a:rPr lang="en-US" sz="2000" i="1" dirty="0" smtClean="0">
                <a:solidFill>
                  <a:srgbClr val="009900"/>
                </a:solidFill>
              </a:rPr>
              <a:t>record</a:t>
            </a:r>
            <a:r>
              <a:rPr lang="en-US" sz="2000" dirty="0" smtClean="0"/>
              <a:t> of everything that you do</a:t>
            </a:r>
          </a:p>
          <a:p>
            <a:pPr lvl="1"/>
            <a:r>
              <a:rPr lang="en-US" sz="2000" dirty="0" smtClean="0"/>
              <a:t>Don’t get sucked into fruitless avenues</a:t>
            </a:r>
          </a:p>
          <a:p>
            <a:endParaRPr lang="en-US" sz="2000" dirty="0" smtClean="0"/>
          </a:p>
          <a:p>
            <a:r>
              <a:rPr lang="en-US" sz="2000" dirty="0" smtClean="0"/>
              <a:t>Use an iterative scientific process:</a:t>
            </a:r>
            <a:endParaRPr lang="en-US" sz="2000" dirty="0"/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0943" y="426720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Formulate a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hypothesis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054" y="592449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Perform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Interpret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results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 smtClean="0"/>
          </a:p>
          <a:p>
            <a:pPr marL="0" indent="0">
              <a:buNone/>
            </a:pPr>
            <a:r>
              <a:rPr lang="en-GB" sz="2000" i="1" dirty="0" smtClean="0"/>
              <a:t>User bug report:</a:t>
            </a:r>
          </a:p>
          <a:p>
            <a:pPr marL="457200" lvl="1" indent="0">
              <a:buNone/>
            </a:pPr>
            <a:r>
              <a:rPr lang="en-GB" sz="2000" dirty="0" smtClean="0"/>
              <a:t>It can't find the string </a:t>
            </a:r>
            <a:r>
              <a:rPr lang="en-GB" sz="2000" b="1" dirty="0" smtClean="0">
                <a:latin typeface="Courier New"/>
                <a:cs typeface="Courier New"/>
              </a:rPr>
              <a:t>"very happy"</a:t>
            </a:r>
            <a:r>
              <a:rPr lang="en-GB" sz="2000" dirty="0" smtClean="0"/>
              <a:t> within: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 smtClean="0"/>
              <a:t>See accented characters, panic about not knowing about </a:t>
            </a:r>
            <a:r>
              <a:rPr lang="en-GB" sz="2000" dirty="0"/>
              <a:t>U</a:t>
            </a:r>
            <a:r>
              <a:rPr lang="en-GB" sz="2000" dirty="0" smtClean="0"/>
              <a:t>nicode, begin unorganized web searches and inserting poorly understood library calls, …</a:t>
            </a:r>
          </a:p>
          <a:p>
            <a:pPr lvl="1"/>
            <a:r>
              <a:rPr lang="en-GB" sz="2000" dirty="0" smtClean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Better response</a:t>
            </a:r>
            <a:r>
              <a:rPr lang="en-GB" sz="2000" dirty="0" smtClean="0"/>
              <a:t>: simplify/clarify the symptom…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</a:t>
            </a:r>
            <a:r>
              <a:rPr lang="en-GB" i="1" dirty="0" smtClean="0"/>
              <a:t>absolute</a:t>
            </a:r>
            <a:r>
              <a:rPr lang="en-GB" dirty="0" smtClean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Find a simple test case by divide-and-conquer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Pare test down: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 smtClean="0"/>
              <a:t> within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Can not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 smtClean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 smtClean="0"/>
              <a:t>Keep paring it down (“binary search” can help)</a:t>
            </a:r>
          </a:p>
          <a:p>
            <a:pPr lvl="1"/>
            <a:r>
              <a:rPr lang="en-GB" sz="2000" dirty="0" smtClean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 smtClean="0"/>
              <a:t>The “test input” is the set of steps that reliably trigger the failure</a:t>
            </a:r>
          </a:p>
          <a:p>
            <a:pPr lvl="1"/>
            <a:r>
              <a:rPr lang="en-GB" sz="2000" dirty="0" smtClean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Verification/quality assurance</a:t>
            </a:r>
          </a:p>
          <a:p>
            <a:pPr lvl="1"/>
            <a:r>
              <a:rPr lang="en-GB" sz="2000" dirty="0" smtClean="0"/>
              <a:t>Purpose is to uncover problems and increase confidence</a:t>
            </a:r>
          </a:p>
          <a:p>
            <a:pPr lvl="1"/>
            <a:r>
              <a:rPr lang="en-GB" sz="2000" dirty="0" smtClean="0"/>
              <a:t>Combination of </a:t>
            </a:r>
            <a:r>
              <a:rPr lang="en-GB" sz="2000" i="1" dirty="0" smtClean="0"/>
              <a:t>reasoning</a:t>
            </a:r>
            <a:r>
              <a:rPr lang="en-GB" sz="2000" dirty="0" smtClean="0"/>
              <a:t> and </a:t>
            </a:r>
            <a:r>
              <a:rPr lang="en-GB" sz="2000" i="1" dirty="0" smtClean="0"/>
              <a:t>testing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 smtClean="0"/>
              <a:t>Find out why a program is not functioning as intended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 smtClean="0"/>
              <a:t>Programming with validation and debugging in mind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 smtClean="0"/>
              <a:t>test</a:t>
            </a:r>
            <a:r>
              <a:rPr lang="en-GB" sz="2000" dirty="0" smtClean="0"/>
              <a:t>: reveals existence of problem; test suite can also increase overall confidence</a:t>
            </a:r>
          </a:p>
          <a:p>
            <a:pPr lvl="1"/>
            <a:r>
              <a:rPr lang="en-GB" sz="2000" i="1" dirty="0" smtClean="0"/>
              <a:t>debug</a:t>
            </a:r>
            <a:r>
              <a:rPr lang="en-GB" sz="2000" dirty="0" smtClean="0"/>
              <a:t>: pinpoint location + cause of problem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 smtClean="0"/>
              <a:t>Start with everything, take away pieces until failure goes away</a:t>
            </a:r>
          </a:p>
          <a:p>
            <a:pPr lvl="1"/>
            <a:r>
              <a:rPr lang="en-GB" sz="2000" dirty="0" smtClean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 smtClean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Binary search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 smtClean="0"/>
              <a:t>Error happens somewhere between first and last statement</a:t>
            </a:r>
          </a:p>
          <a:p>
            <a:pPr lvl="1"/>
            <a:r>
              <a:rPr lang="en-GB" sz="2000" dirty="0" smtClean="0"/>
              <a:t>Do binary search on that ordered set of statements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 smtClean="0"/>
              <a:t>Large and complex (duh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Collection of modules, written by multiple people</a:t>
            </a:r>
          </a:p>
          <a:p>
            <a:pPr lvl="1"/>
            <a:r>
              <a:rPr lang="en-US" sz="2000" dirty="0" smtClean="0"/>
              <a:t>Complex input</a:t>
            </a:r>
          </a:p>
          <a:p>
            <a:pPr lvl="1"/>
            <a:r>
              <a:rPr lang="en-US" sz="2000" dirty="0" smtClean="0"/>
              <a:t>Many external interactions </a:t>
            </a:r>
          </a:p>
          <a:p>
            <a:pPr lvl="1"/>
            <a:r>
              <a:rPr lang="en-US" sz="2000" dirty="0" smtClean="0"/>
              <a:t>Non-deterministic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 smtClean="0"/>
              <a:t>Infrequent failure</a:t>
            </a:r>
          </a:p>
          <a:p>
            <a:pPr lvl="1"/>
            <a:r>
              <a:rPr lang="en-US" sz="2000" dirty="0" smtClean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4038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print or use debugger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change timing of program (or defect/failure depends on timing)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64326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609850" cy="19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0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But the real world is not that nice…</a:t>
            </a:r>
          </a:p>
          <a:p>
            <a:pPr lvl="1"/>
            <a:r>
              <a:rPr lang="en-US" sz="2000" dirty="0" smtClean="0"/>
              <a:t>Continuous input/environment changes</a:t>
            </a:r>
          </a:p>
          <a:p>
            <a:pPr lvl="1"/>
            <a:r>
              <a:rPr lang="en-US" sz="2000" dirty="0" smtClean="0"/>
              <a:t>Timing dependencies</a:t>
            </a:r>
          </a:p>
          <a:p>
            <a:pPr lvl="1"/>
            <a:r>
              <a:rPr lang="en-US" sz="2000" dirty="0" smtClean="0"/>
              <a:t>Concurrency and parallelism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Failure occurs randomly </a:t>
            </a:r>
          </a:p>
          <a:p>
            <a:pPr lvl="1"/>
            <a:r>
              <a:rPr lang="en-US" sz="2000" dirty="0" smtClean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Bugs hard to reproduce when: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 smtClean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 smtClean="0"/>
              <a:t>Only happens when under heavy load</a:t>
            </a:r>
          </a:p>
          <a:p>
            <a:pPr lvl="1"/>
            <a:r>
              <a:rPr lang="en-US" sz="2000" dirty="0" smtClean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</a:t>
            </a:r>
            <a:r>
              <a:rPr lang="en-US" sz="2000" dirty="0" smtClean="0"/>
              <a:t>og (record) events during execution as program runs (at full speed)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Examine logs to help reconstruct the past</a:t>
            </a:r>
          </a:p>
          <a:p>
            <a:pPr lvl="1"/>
            <a:r>
              <a:rPr lang="en-US" sz="2000" dirty="0" smtClean="0"/>
              <a:t>Particularly on failing runs</a:t>
            </a:r>
          </a:p>
          <a:p>
            <a:pPr lvl="1"/>
            <a:r>
              <a:rPr lang="en-US" sz="2000" dirty="0" smtClean="0"/>
              <a:t>And/or compare failing and non-failing runs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The log may be all you know about a customer’s environment</a:t>
            </a:r>
          </a:p>
          <a:p>
            <a:pPr lvl="1" indent="-342900"/>
            <a:r>
              <a:rPr lang="en-US" sz="2000" dirty="0" smtClean="0"/>
              <a:t>Needs to tell you enough to reproduce the failure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Performance / advanced issues:</a:t>
            </a:r>
          </a:p>
          <a:p>
            <a:pPr lvl="1" indent="-342900"/>
            <a:r>
              <a:rPr lang="en-US" sz="2000" dirty="0" smtClean="0"/>
              <a:t>To reduce overhead, store in main memory, not on disk (performance </a:t>
            </a:r>
            <a:r>
              <a:rPr lang="en-US" sz="2000" dirty="0" err="1" smtClean="0"/>
              <a:t>vs</a:t>
            </a:r>
            <a:r>
              <a:rPr lang="en-US" sz="2000" dirty="0" smtClean="0"/>
              <a:t> stable storage)</a:t>
            </a:r>
          </a:p>
          <a:p>
            <a:pPr lvl="1" indent="-342900"/>
            <a:r>
              <a:rPr lang="en-US" sz="2000" dirty="0" smtClean="0"/>
              <a:t>Circular logs avoid resource exhaustion and may be good enough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 smtClean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 smtClean="0"/>
              <a:t>Program may be working correctly and you don’t realize it!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things we already know: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</a:t>
            </a:r>
            <a:r>
              <a:rPr lang="en-GB" sz="2000" dirty="0" smtClean="0"/>
              <a:t>he defect is not where you think it is</a:t>
            </a:r>
            <a:endParaRPr lang="en-GB" sz="2000" dirty="0"/>
          </a:p>
          <a:p>
            <a:pPr lvl="1"/>
            <a:r>
              <a:rPr lang="en-GB" sz="2000" dirty="0" smtClean="0"/>
              <a:t>Ask yourself where it can not be; explain why</a:t>
            </a:r>
          </a:p>
          <a:p>
            <a:pPr lvl="1"/>
            <a:r>
              <a:rPr lang="en-GB" sz="2000" dirty="0" smtClean="0"/>
              <a:t>Self-psychology: look forward to being wrong!</a:t>
            </a:r>
          </a:p>
          <a:p>
            <a:pPr marL="0" indent="0">
              <a:buNone/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 smtClean="0"/>
              <a:t>Reversed order of arguments: </a:t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 smtClean="0"/>
              <a:t>Spelling of identifiers: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 smtClean="0"/>
              <a:t> can help catch method name typos</a:t>
            </a:r>
          </a:p>
          <a:p>
            <a:pPr lvl="1"/>
            <a:r>
              <a:rPr lang="en-GB" sz="2000" dirty="0" smtClean="0"/>
              <a:t>Same object vs. equal: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 smtClean="0"/>
              <a:t> versus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 smtClean="0"/>
              <a:t>Deep vs. shallow copy</a:t>
            </a:r>
          </a:p>
          <a:p>
            <a:pPr marL="0" indent="0">
              <a:buNone/>
            </a:pPr>
            <a:endParaRPr lang="en-GB" sz="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 smtClean="0"/>
              <a:t>Check out fresh copy from repository; recompile everything</a:t>
            </a:r>
          </a:p>
          <a:p>
            <a:pPr lvl="1"/>
            <a:r>
              <a:rPr lang="en-GB" sz="2000" dirty="0" smtClean="0"/>
              <a:t>Does a syntax error break the build? (it should!)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.g., has the OS changed?  Is there room on the hard drive?  Is it a leap year? 2 full moons in the month?</a:t>
            </a:r>
          </a:p>
          <a:p>
            <a:pPr lvl="1"/>
            <a:r>
              <a:rPr lang="en-GB" sz="2000" dirty="0" smtClean="0"/>
              <a:t>Debug the code, </a:t>
            </a:r>
            <a:r>
              <a:rPr lang="en-GB" sz="2000" i="1" dirty="0" smtClean="0">
                <a:solidFill>
                  <a:srgbClr val="0000FF"/>
                </a:solidFill>
              </a:rPr>
              <a:t>not </a:t>
            </a:r>
            <a:r>
              <a:rPr lang="en-GB" sz="2000" dirty="0" smtClean="0"/>
              <a:t>the comments</a:t>
            </a:r>
          </a:p>
          <a:p>
            <a:pPr marL="1200150" lvl="2" indent="-342900"/>
            <a:r>
              <a:rPr lang="en-GB" sz="2000" dirty="0" smtClean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 smtClean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 smtClean="0"/>
              <a:t>We all develop blind spots</a:t>
            </a:r>
          </a:p>
          <a:p>
            <a:pPr lvl="1"/>
            <a:r>
              <a:rPr lang="en-GB" sz="2000" dirty="0" smtClean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 smtClean="0"/>
              <a:t>Trade latency for efficiency – sleep!</a:t>
            </a:r>
          </a:p>
          <a:p>
            <a:pPr lvl="1"/>
            <a:r>
              <a:rPr lang="en-GB" sz="2000" dirty="0" smtClean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defect</a:t>
            </a:r>
            <a:r>
              <a:rPr lang="en-US" sz="2000" dirty="0" smtClean="0"/>
              <a:t> – mistake committed by a human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error</a:t>
            </a:r>
            <a:r>
              <a:rPr lang="en-US" sz="2000" dirty="0" smtClean="0"/>
              <a:t> – incorrect computation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failure</a:t>
            </a:r>
            <a:r>
              <a:rPr lang="en-US" sz="2000" dirty="0" smtClean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 smtClean="0"/>
              <a:t>Unit testing</a:t>
            </a:r>
          </a:p>
          <a:p>
            <a:pPr marL="457200" lvl="1" indent="0">
              <a:buNone/>
            </a:pPr>
            <a:r>
              <a:rPr lang="en-US" sz="2000" dirty="0" smtClean="0"/>
              <a:t>Integration testing</a:t>
            </a:r>
          </a:p>
          <a:p>
            <a:pPr marL="457200" lvl="1" indent="0">
              <a:buNone/>
            </a:pPr>
            <a:r>
              <a:rPr lang="en-US" sz="2000" dirty="0" smtClean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Goal is to go </a:t>
            </a:r>
            <a:r>
              <a:rPr lang="en-US" sz="2000" i="1" dirty="0" smtClean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Testing and debugging are different</a:t>
            </a:r>
          </a:p>
          <a:p>
            <a:pPr lvl="1"/>
            <a:r>
              <a:rPr lang="en-US" sz="2000" dirty="0" smtClean="0"/>
              <a:t>Testing reveals </a:t>
            </a:r>
            <a:r>
              <a:rPr lang="en-US" sz="2000" i="1" dirty="0" smtClean="0"/>
              <a:t>existence of failures</a:t>
            </a:r>
          </a:p>
          <a:p>
            <a:pPr lvl="1"/>
            <a:r>
              <a:rPr lang="en-US" sz="2000" dirty="0" smtClean="0"/>
              <a:t>Debugging pinpoints </a:t>
            </a:r>
            <a:r>
              <a:rPr lang="en-US" sz="2000" i="1" dirty="0" smtClean="0"/>
              <a:t>location of defects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should be a systematic process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i="1" dirty="0" smtClean="0"/>
              <a:t>scientific method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Understand the source of defects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i="1" dirty="0" smtClean="0"/>
              <a:t>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Defense</a:t>
            </a:r>
            <a:r>
              <a:rPr lang="en-GB" dirty="0" smtClean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Levels of </a:t>
            </a:r>
            <a:r>
              <a:rPr lang="en-GB" sz="2000" dirty="0" err="1" smtClean="0"/>
              <a:t>defense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 smtClean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 smtClean="0"/>
          </a:p>
          <a:p>
            <a:pPr marL="514350" indent="-457200">
              <a:buFont typeface="+mj-lt"/>
              <a:buAutoNum type="arabicPeriod"/>
            </a:pPr>
            <a:r>
              <a:rPr lang="en-GB" sz="2000" dirty="0" smtClean="0"/>
              <a:t>Don’t introduce defects</a:t>
            </a:r>
          </a:p>
          <a:p>
            <a:pPr lvl="1"/>
            <a:r>
              <a:rPr lang="en-GB" sz="2000" dirty="0" smtClean="0"/>
              <a:t>“get things right the first time”</a:t>
            </a:r>
          </a:p>
          <a:p>
            <a:pPr lvl="1"/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 smtClean="0"/>
              <a:t>Examples:  assertions, </a:t>
            </a:r>
            <a:r>
              <a:rPr lang="en-GB" sz="2000" b="1" dirty="0" err="1" smtClean="0">
                <a:latin typeface="Courier New"/>
                <a:cs typeface="Courier New"/>
              </a:rPr>
              <a:t>checkRep</a:t>
            </a:r>
            <a:endParaRPr lang="en-GB" sz="2000" b="1" dirty="0" smtClean="0">
              <a:latin typeface="Courier New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</a:t>
            </a:r>
            <a:r>
              <a:rPr lang="en-GB" sz="2000" dirty="0" smtClean="0">
                <a:cs typeface="Courier New"/>
              </a:rPr>
              <a:t>modular programs with good specs &amp; test suites</a:t>
            </a:r>
            <a:endParaRPr lang="en-GB" sz="2000" dirty="0" smtClean="0">
              <a:latin typeface="+mj-lt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+mj-lt"/>
            </a:endParaRPr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 smtClean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 smtClean="0"/>
              <a:t>TCP/IP guarantees data is not reordered</a:t>
            </a:r>
          </a:p>
          <a:p>
            <a:pPr lvl="1"/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guarantees there is no overflow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 smtClean="0"/>
              <a:t>Immutable data structure guarantees </a:t>
            </a:r>
            <a:r>
              <a:rPr lang="en-US" sz="2000" dirty="0" smtClean="0"/>
              <a:t>behavioral </a:t>
            </a:r>
            <a:r>
              <a:rPr lang="en-GB" sz="2000" dirty="0" smtClean="0"/>
              <a:t>equality</a:t>
            </a:r>
          </a:p>
          <a:p>
            <a:pPr lvl="1"/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 smtClean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 smtClean="0"/>
              <a:t>Caution:  You must maintain the discipline 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 smtClean="0">
                <a:solidFill>
                  <a:srgbClr val="FF6600"/>
                </a:solidFill>
              </a:rPr>
              <a:t>Think </a:t>
            </a:r>
            <a:r>
              <a:rPr lang="en-GB" sz="2000" dirty="0" smtClean="0"/>
              <a:t>before you code.  Don’t code before you think!</a:t>
            </a:r>
          </a:p>
          <a:p>
            <a:pPr lvl="1"/>
            <a:r>
              <a:rPr lang="en-GB" sz="2000" dirty="0" smtClean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 smtClean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The key techniques are everything we have been learning:</a:t>
            </a:r>
          </a:p>
          <a:p>
            <a:pPr lvl="1"/>
            <a:r>
              <a:rPr lang="en-GB" sz="2000" dirty="0" smtClean="0"/>
              <a:t>Clear and complete specs</a:t>
            </a:r>
          </a:p>
          <a:p>
            <a:pPr lvl="1"/>
            <a:r>
              <a:rPr lang="en-GB" sz="2000" dirty="0" smtClean="0"/>
              <a:t>Well-designed modularity with no rep exposure</a:t>
            </a:r>
          </a:p>
          <a:p>
            <a:pPr lvl="1"/>
            <a:r>
              <a:rPr lang="en-GB" sz="2000" dirty="0" smtClean="0"/>
              <a:t>Testing early and often with clear goals</a:t>
            </a:r>
          </a:p>
          <a:p>
            <a:pPr lvl="1"/>
            <a:r>
              <a:rPr lang="en-GB" sz="2000" dirty="0" smtClean="0"/>
              <a:t>…</a:t>
            </a:r>
          </a:p>
          <a:p>
            <a:pPr marL="457200" lvl="1" indent="0">
              <a:buNone/>
            </a:pPr>
            <a:r>
              <a:rPr lang="en-GB" sz="2000" dirty="0" smtClean="0"/>
              <a:t>These techniques lead to </a:t>
            </a:r>
            <a:r>
              <a:rPr lang="en-GB" sz="2000" i="1" dirty="0" smtClean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“There are two ways of constructing a software</a:t>
            </a:r>
            <a:br>
              <a:rPr lang="en-US" sz="2000" dirty="0" smtClean="0"/>
            </a:br>
            <a:r>
              <a:rPr lang="en-US" sz="2000" dirty="0" smtClean="0"/>
              <a:t>design: </a:t>
            </a:r>
          </a:p>
          <a:p>
            <a:pPr marL="400050" lvl="1" indent="0">
              <a:buNone/>
            </a:pPr>
            <a:r>
              <a:rPr lang="en-US" sz="2000" dirty="0" smtClean="0"/>
              <a:t>One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simple </a:t>
            </a:r>
            <a:r>
              <a:rPr lang="en-US" sz="2000" dirty="0" smtClean="0"/>
              <a:t>that there </a:t>
            </a:r>
            <a:br>
              <a:rPr lang="en-US" sz="2000" dirty="0" smtClean="0"/>
            </a:br>
            <a:r>
              <a:rPr lang="en-US" sz="2000" dirty="0" smtClean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 smtClean="0"/>
              <a:t>the other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complicated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 smtClean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“Debugging is twice as hard as writing the code</a:t>
            </a:r>
            <a:br>
              <a:rPr lang="en-US" sz="2000" dirty="0" smtClean="0"/>
            </a:br>
            <a:r>
              <a:rPr lang="en-US" sz="2000" dirty="0" smtClean="0"/>
              <a:t>in the first place. Therefore, if you write the code</a:t>
            </a:r>
            <a:br>
              <a:rPr lang="en-US" sz="2000" dirty="0" smtClean="0"/>
            </a:br>
            <a:r>
              <a:rPr lang="en-US" sz="2000" dirty="0" smtClean="0"/>
              <a:t>as cleverly as possible, you are, by definition,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not smart enough to debug it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</a:t>
            </a:r>
            <a:r>
              <a:rPr lang="en-US" sz="2000" dirty="0" smtClean="0">
                <a:latin typeface="+mn-lt"/>
              </a:rPr>
              <a:t>Hoare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</a:t>
            </a:r>
            <a:r>
              <a:rPr lang="en-US" sz="2000" dirty="0" smtClean="0">
                <a:latin typeface="+mn-lt"/>
              </a:rPr>
              <a:t>Kernighan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Assertions</a:t>
            </a:r>
            <a:r>
              <a:rPr lang="en-GB" sz="2000" dirty="0" smtClean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Unit testing</a:t>
            </a:r>
            <a:r>
              <a:rPr lang="en-GB" sz="2000" dirty="0" smtClean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Regression testing</a:t>
            </a:r>
            <a:r>
              <a:rPr lang="en-GB" sz="2000" dirty="0" smtClean="0"/>
              <a:t>: run tests as often as possible when changing code.  If there is a failure, chances are there's a mistake in the code you just </a:t>
            </a:r>
            <a:r>
              <a:rPr lang="en-GB" sz="2000" dirty="0" smtClean="0"/>
              <a:t>changed (or the new code is triggering a bug that hadn’t been observed before)</a:t>
            </a: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If you can localize problems to a single method or small module, defects can usually be found simply by studying the program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but be itself error-free </a:t>
            </a:r>
            <a:r>
              <a:rPr lang="en-GB" sz="2000"/>
              <a:t>if representation was corrupted earlier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In terms of code-writing to code-fixing</a:t>
            </a:r>
          </a:p>
          <a:p>
            <a:pPr lvl="1"/>
            <a:r>
              <a:rPr lang="en-GB" sz="2000" dirty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16430</TotalTime>
  <Words>2485</Words>
  <Application>Microsoft Macintosh PowerPoint</Application>
  <PresentationFormat>On-screen Show (4:3)</PresentationFormat>
  <Paragraphs>438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simple</vt:lpstr>
      <vt:lpstr>1_simple</vt:lpstr>
      <vt:lpstr>CSE 331 Software Design &amp; Implementation</vt:lpstr>
      <vt:lpstr>Ways to get your code right</vt:lpstr>
      <vt:lpstr>A Bug’s Life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resort: debugging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Debugging In Harsh Environments</vt:lpstr>
      <vt:lpstr>Heisenbugs</vt:lpstr>
      <vt:lpstr>Logging Events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275</cp:revision>
  <cp:lastPrinted>2013-10-30T05:15:40Z</cp:lastPrinted>
  <dcterms:created xsi:type="dcterms:W3CDTF">2012-02-17T18:07:42Z</dcterms:created>
  <dcterms:modified xsi:type="dcterms:W3CDTF">2016-05-18T01:28:54Z</dcterms:modified>
</cp:coreProperties>
</file>