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85" r:id="rId2"/>
    <p:sldId id="425" r:id="rId3"/>
    <p:sldId id="380" r:id="rId4"/>
    <p:sldId id="419" r:id="rId5"/>
    <p:sldId id="381" r:id="rId6"/>
    <p:sldId id="382" r:id="rId7"/>
    <p:sldId id="383" r:id="rId8"/>
    <p:sldId id="384" r:id="rId9"/>
    <p:sldId id="426" r:id="rId10"/>
    <p:sldId id="386" r:id="rId11"/>
    <p:sldId id="387" r:id="rId12"/>
    <p:sldId id="388" r:id="rId13"/>
    <p:sldId id="389" r:id="rId14"/>
    <p:sldId id="420" r:id="rId15"/>
    <p:sldId id="391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24" r:id="rId38"/>
    <p:sldId id="422" r:id="rId39"/>
    <p:sldId id="421" r:id="rId40"/>
    <p:sldId id="415" r:id="rId41"/>
    <p:sldId id="416" r:id="rId42"/>
    <p:sldId id="417" r:id="rId43"/>
    <p:sldId id="418" r:id="rId44"/>
  </p:sldIdLst>
  <p:sldSz cx="9144000" cy="6858000" type="screen4x3"/>
  <p:notesSz cx="6934200" cy="9220200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F99"/>
    <a:srgbClr val="009900"/>
    <a:srgbClr val="FF0000"/>
    <a:srgbClr val="80008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0" autoAdjust="0"/>
    <p:restoredTop sz="84499" autoAdjust="0"/>
  </p:normalViewPr>
  <p:slideViewPr>
    <p:cSldViewPr>
      <p:cViewPr varScale="1">
        <p:scale>
          <a:sx n="116" d="100"/>
          <a:sy n="116" d="100"/>
        </p:scale>
        <p:origin x="-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8754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tags" Target="tags/tag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</a:t>
            </a:r>
            <a:r>
              <a:rPr lang="en-US" dirty="0" smtClean="0"/>
              <a:t>331 16sp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 smtClean="0"/>
              <a:t>08-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GO QUICKLY through these intro slides; don’t get bogged down in details.  Spending too much time on them distracts from the more important content.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79450"/>
            <a:ext cx="4648200" cy="3486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7406" y="4392097"/>
            <a:ext cx="5069730" cy="41603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2" tIns="45427" rIns="90852" bIns="45427"/>
          <a:lstStyle/>
          <a:p>
            <a:r>
              <a:rPr lang="en-US" dirty="0" smtClean="0"/>
              <a:t>(But, can think about doing this many tests today)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wmf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331</a:t>
            </a:r>
            <a:br>
              <a:rPr lang="en-US" dirty="0" smtClean="0"/>
            </a:br>
            <a:r>
              <a:rPr lang="en-US" dirty="0" smtClean="0"/>
              <a:t>Software Design &amp;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886200"/>
            <a:ext cx="7848600" cy="1752600"/>
          </a:xfrm>
        </p:spPr>
        <p:txBody>
          <a:bodyPr/>
          <a:lstStyle/>
          <a:p>
            <a:r>
              <a:rPr lang="en-US" dirty="0" smtClean="0"/>
              <a:t>Hal Perkins</a:t>
            </a:r>
            <a:endParaRPr lang="en-US" dirty="0"/>
          </a:p>
          <a:p>
            <a:r>
              <a:rPr lang="en-US" dirty="0" smtClean="0"/>
              <a:t>Spring 2016</a:t>
            </a:r>
            <a:endParaRPr lang="en-US" dirty="0"/>
          </a:p>
          <a:p>
            <a:r>
              <a:rPr lang="en-US" dirty="0"/>
              <a:t>Testing</a:t>
            </a:r>
          </a:p>
          <a:p>
            <a:r>
              <a:rPr lang="en-US" sz="1400" dirty="0"/>
              <a:t>(Based on slides by Mike Ernst, Dan Grossman, David </a:t>
            </a:r>
            <a:r>
              <a:rPr lang="en-US" sz="1400" dirty="0" err="1"/>
              <a:t>Notkin</a:t>
            </a:r>
            <a:r>
              <a:rPr lang="en-US" sz="1400" dirty="0"/>
              <a:t>, Hal </a:t>
            </a:r>
            <a:r>
              <a:rPr lang="en-US" sz="1400" dirty="0" smtClean="0"/>
              <a:t>Perkins, Zach </a:t>
            </a:r>
            <a:r>
              <a:rPr lang="en-US" sz="1400" dirty="0" err="1" smtClean="0"/>
              <a:t>Tatlock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189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Quality Software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534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What Affects </a:t>
            </a:r>
            <a:r>
              <a:rPr lang="en-US" sz="2000" i="1" dirty="0" smtClean="0">
                <a:solidFill>
                  <a:schemeClr val="accent2"/>
                </a:solidFill>
              </a:rPr>
              <a:t>Software Quality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External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Correctness		Does it do what it supposed to do?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Reliability		Does it do it accurately all the time?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Efficiency		Does it do without excessive resources?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Integrity		Is it secure?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Internal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Portability		Can I use it under different conditions?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Maintainability	Can I fix it?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Flexibility		Can I change it or extend it or reuse it?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Quality Assurance (QA)</a:t>
            </a:r>
          </a:p>
          <a:p>
            <a:pPr lvl="1"/>
            <a:r>
              <a:rPr lang="en-US" sz="2000" dirty="0" smtClean="0"/>
              <a:t>Process of uncovering problems and improving software quality</a:t>
            </a:r>
          </a:p>
          <a:p>
            <a:pPr lvl="1"/>
            <a:r>
              <a:rPr lang="en-US" sz="2000" dirty="0" smtClean="0"/>
              <a:t>Testing is a major part of QA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Quality Assurance (QA)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Testing </a:t>
            </a:r>
            <a:r>
              <a:rPr lang="en-US" sz="2000" dirty="0" smtClean="0">
                <a:solidFill>
                  <a:schemeClr val="accent6"/>
                </a:solidFill>
              </a:rPr>
              <a:t>plus other activities including:</a:t>
            </a:r>
          </a:p>
          <a:p>
            <a:pPr lvl="1" indent="-342900"/>
            <a:r>
              <a:rPr lang="en-US" sz="2000" dirty="0" smtClean="0"/>
              <a:t>Static analysis (assessing code without executing it)</a:t>
            </a:r>
          </a:p>
          <a:p>
            <a:pPr lvl="1" indent="-342900"/>
            <a:r>
              <a:rPr lang="en-US" sz="2000" dirty="0" smtClean="0"/>
              <a:t>Correctness proofs (theorems about program properties)</a:t>
            </a:r>
          </a:p>
          <a:p>
            <a:pPr lvl="1" indent="-342900"/>
            <a:r>
              <a:rPr lang="en-US" sz="2000" dirty="0" smtClean="0"/>
              <a:t>Code reviews (people reading each others’ code)</a:t>
            </a:r>
          </a:p>
          <a:p>
            <a:pPr lvl="1" indent="-342900"/>
            <a:r>
              <a:rPr lang="en-US" sz="2000" dirty="0" smtClean="0"/>
              <a:t>Software process (methodology for code development)</a:t>
            </a:r>
          </a:p>
          <a:p>
            <a:pPr lvl="1" indent="-342900"/>
            <a:r>
              <a:rPr lang="en-US" sz="2000" dirty="0" smtClean="0"/>
              <a:t>…and many other ways to find problems and increase confidence</a:t>
            </a:r>
          </a:p>
          <a:p>
            <a:pPr marL="40005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No single activity or approach can guarantee software quality</a:t>
            </a:r>
          </a:p>
          <a:p>
            <a:pPr marL="0" lvl="1" indent="0">
              <a:buNone/>
            </a:pPr>
            <a:r>
              <a:rPr lang="en-US" sz="2000" dirty="0" smtClean="0"/>
              <a:t>	“</a:t>
            </a:r>
            <a:r>
              <a:rPr lang="en-US" sz="2000" dirty="0"/>
              <a:t>Beware of bugs in the above code;</a:t>
            </a:r>
            <a:br>
              <a:rPr lang="en-US" sz="2000" dirty="0"/>
            </a:br>
            <a:r>
              <a:rPr lang="en-US" sz="2000" dirty="0" smtClean="0"/>
              <a:t>	I </a:t>
            </a:r>
            <a:r>
              <a:rPr lang="en-US" sz="2000" dirty="0"/>
              <a:t>have only proved it correct, not tried it.”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 smtClean="0"/>
              <a:t>	-</a:t>
            </a:r>
            <a:r>
              <a:rPr lang="en-US" sz="2000" dirty="0"/>
              <a:t>Donald Knuth, </a:t>
            </a:r>
            <a:r>
              <a:rPr lang="en-US" sz="2000" dirty="0" smtClean="0"/>
              <a:t>1977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2" descr="http://upload.wikimedia.org/wikipedia/commons/thumb/4/4f/KnuthAtOpenContentAlliance.jpg/192px-KnuthAtOpenContentAlli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371600" cy="1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5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learn from testing?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572000" cy="2590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“Program testing can be used to show the presence of bugs, but never to show their absence!”</a:t>
            </a:r>
          </a:p>
          <a:p>
            <a:pPr marL="0" indent="0" algn="r">
              <a:buNone/>
            </a:pPr>
            <a:r>
              <a:rPr lang="en-US" sz="2000" i="1" dirty="0" err="1" smtClean="0"/>
              <a:t>Edsgar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Dijkstra</a:t>
            </a:r>
            <a:endParaRPr lang="en-US" sz="2000" i="1" dirty="0" smtClean="0"/>
          </a:p>
          <a:p>
            <a:pPr marL="0" indent="0" algn="r">
              <a:buNone/>
            </a:pPr>
            <a:r>
              <a:rPr lang="en-US" sz="2000" i="1" dirty="0" smtClean="0"/>
              <a:t>Notes on Structured Programming, </a:t>
            </a:r>
            <a:r>
              <a:rPr lang="en-US" sz="2000" dirty="0" smtClean="0"/>
              <a:t>1970</a:t>
            </a:r>
            <a:endParaRPr lang="en-US" sz="2000" i="1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52625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5800" y="5638800"/>
            <a:ext cx="4714752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Nevertheless testing is essential.  Why?</a:t>
            </a:r>
            <a:endParaRPr lang="en-US" sz="2000" dirty="0">
              <a:latin typeface="+mn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EBA81-96FB-474D-A3C6-C60125E85A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4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What Is Testing For?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Validation = reasoning + testing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Make sure module does what it is specified to do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Uncover problems, increase confidence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Two rules: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1. Do it </a:t>
            </a:r>
            <a:r>
              <a:rPr lang="en-GB" sz="2000" dirty="0" smtClean="0">
                <a:solidFill>
                  <a:schemeClr val="accent6"/>
                </a:solidFill>
              </a:rPr>
              <a:t>early</a:t>
            </a:r>
            <a:r>
              <a:rPr lang="en-GB" sz="2000" dirty="0" smtClean="0">
                <a:solidFill>
                  <a:schemeClr val="tx2"/>
                </a:solidFill>
              </a:rPr>
              <a:t> and </a:t>
            </a:r>
            <a:r>
              <a:rPr lang="en-GB" sz="2000" dirty="0" smtClean="0">
                <a:solidFill>
                  <a:schemeClr val="accent6"/>
                </a:solidFill>
              </a:rPr>
              <a:t>often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Catch bugs quickly, before they have a chance to hide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accent6"/>
                </a:solidFill>
              </a:rPr>
              <a:t>Automate</a:t>
            </a:r>
            <a:r>
              <a:rPr lang="en-GB" sz="2000" dirty="0" smtClean="0"/>
              <a:t> the process wherever feasible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2. Be </a:t>
            </a:r>
            <a:r>
              <a:rPr lang="en-GB" sz="2000" dirty="0" smtClean="0">
                <a:solidFill>
                  <a:schemeClr val="accent6"/>
                </a:solidFill>
              </a:rPr>
              <a:t>systematic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If you thrash about randomly, the bugs will hide in the corner until you're gone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Understand what has been tested for and what has not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Have a strategy!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811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Testing is so important the field has terminology for different kinds of tests</a:t>
            </a:r>
          </a:p>
          <a:p>
            <a:pPr lvl="1"/>
            <a:r>
              <a:rPr lang="en-US" sz="2000" dirty="0" smtClean="0"/>
              <a:t>Won’t discuss all the kinds and terms</a:t>
            </a:r>
          </a:p>
          <a:p>
            <a:pPr lvl="1"/>
            <a:endParaRPr lang="en-US" sz="1200" dirty="0"/>
          </a:p>
          <a:p>
            <a:r>
              <a:rPr lang="en-US" sz="2000" dirty="0" smtClean="0"/>
              <a:t>Here are three orthogonal dimensions [so 8 varieties total]:</a:t>
            </a:r>
          </a:p>
          <a:p>
            <a:endParaRPr lang="en-US" sz="400" dirty="0" smtClean="0"/>
          </a:p>
          <a:p>
            <a:pPr lvl="1"/>
            <a:r>
              <a:rPr lang="en-US" sz="2000" i="1" dirty="0" smtClean="0">
                <a:solidFill>
                  <a:srgbClr val="0000FF"/>
                </a:solidFill>
              </a:rPr>
              <a:t>Unit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testing versus </a:t>
            </a:r>
            <a:r>
              <a:rPr lang="en-US" sz="2000" i="1" dirty="0" smtClean="0">
                <a:solidFill>
                  <a:srgbClr val="0000FF"/>
                </a:solidFill>
              </a:rPr>
              <a:t>system/integration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testing</a:t>
            </a:r>
          </a:p>
          <a:p>
            <a:pPr lvl="2"/>
            <a:r>
              <a:rPr lang="en-US" sz="2000" dirty="0" smtClean="0"/>
              <a:t>One module’s functionality versus pieces fitting together</a:t>
            </a:r>
          </a:p>
          <a:p>
            <a:pPr lvl="2"/>
            <a:endParaRPr lang="en-US" sz="400" dirty="0" smtClean="0"/>
          </a:p>
          <a:p>
            <a:pPr lvl="1"/>
            <a:r>
              <a:rPr lang="en-US" sz="2000" i="1" dirty="0" smtClean="0">
                <a:solidFill>
                  <a:srgbClr val="0000FF"/>
                </a:solidFill>
              </a:rPr>
              <a:t>Black-box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testing versus </a:t>
            </a:r>
            <a:r>
              <a:rPr lang="en-US" sz="2000" i="1" dirty="0" smtClean="0">
                <a:solidFill>
                  <a:srgbClr val="0000FF"/>
                </a:solidFill>
              </a:rPr>
              <a:t>clear-box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testing</a:t>
            </a:r>
          </a:p>
          <a:p>
            <a:pPr lvl="2"/>
            <a:r>
              <a:rPr lang="en-US" sz="2000" dirty="0" smtClean="0"/>
              <a:t>Does implementation influence test creation?</a:t>
            </a:r>
          </a:p>
          <a:p>
            <a:pPr lvl="2"/>
            <a:r>
              <a:rPr lang="en-US" sz="2000" dirty="0" smtClean="0"/>
              <a:t>“Do you look at the code when choosing test data?”</a:t>
            </a:r>
          </a:p>
          <a:p>
            <a:pPr lvl="2"/>
            <a:endParaRPr lang="en-US" sz="400" dirty="0" smtClean="0"/>
          </a:p>
          <a:p>
            <a:pPr lvl="1"/>
            <a:r>
              <a:rPr lang="en-US" sz="2000" i="1" dirty="0" smtClean="0">
                <a:solidFill>
                  <a:srgbClr val="0000FF"/>
                </a:solidFill>
              </a:rPr>
              <a:t>Specification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testing versus </a:t>
            </a:r>
            <a:r>
              <a:rPr lang="en-US" sz="2000" i="1" dirty="0" smtClean="0">
                <a:solidFill>
                  <a:srgbClr val="0000FF"/>
                </a:solidFill>
              </a:rPr>
              <a:t>implementation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testing</a:t>
            </a:r>
          </a:p>
          <a:p>
            <a:pPr lvl="2"/>
            <a:r>
              <a:rPr lang="en-US" sz="2000" dirty="0" smtClean="0"/>
              <a:t>Test only behavior guaranteed by specification or other behavior expected for the implementation?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7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 Testing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sz="2000" dirty="0" smtClean="0"/>
              <a:t>A unit test focuses on one method, class, interface, or module</a:t>
            </a:r>
          </a:p>
          <a:p>
            <a:endParaRPr lang="en-US" sz="2000" dirty="0"/>
          </a:p>
          <a:p>
            <a:r>
              <a:rPr lang="en-US" sz="2000" dirty="0" smtClean="0"/>
              <a:t>Test a single unit in isolation from all others</a:t>
            </a:r>
          </a:p>
          <a:p>
            <a:endParaRPr lang="en-US" sz="2000" dirty="0"/>
          </a:p>
          <a:p>
            <a:r>
              <a:rPr lang="en-US" sz="2000" dirty="0" smtClean="0"/>
              <a:t>Typically done earlier in software life-cycle</a:t>
            </a:r>
          </a:p>
          <a:p>
            <a:pPr lvl="1"/>
            <a:r>
              <a:rPr lang="en-US" sz="2000" dirty="0" smtClean="0"/>
              <a:t>Integrate (and test the integration) after successful unit testing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8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is testing done?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20000" cy="3048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Write the test</a:t>
            </a:r>
          </a:p>
          <a:p>
            <a:pPr marL="457200" lvl="1" indent="0">
              <a:buNone/>
            </a:pPr>
            <a:r>
              <a:rPr lang="en-GB" sz="2000" dirty="0" smtClean="0"/>
              <a:t>1) Choose input data/configuration</a:t>
            </a:r>
          </a:p>
          <a:p>
            <a:pPr marL="457200" lvl="1" indent="0">
              <a:buNone/>
            </a:pPr>
            <a:r>
              <a:rPr lang="en-GB" sz="2000" dirty="0" smtClean="0"/>
              <a:t>2) Define the expected outcome 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5715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Run the test</a:t>
            </a:r>
            <a:endParaRPr lang="en-GB" sz="2000" dirty="0" smtClean="0"/>
          </a:p>
          <a:p>
            <a:pPr marL="457200" lvl="1" indent="0">
              <a:buNone/>
            </a:pPr>
            <a:r>
              <a:rPr lang="en-GB" sz="2000" dirty="0" smtClean="0"/>
              <a:t>3) Run with input and record the outcome</a:t>
            </a:r>
          </a:p>
          <a:p>
            <a:pPr marL="457200" lvl="1" indent="0">
              <a:buNone/>
            </a:pPr>
            <a:r>
              <a:rPr lang="en-GB" sz="2000" dirty="0" smtClean="0"/>
              <a:t>4) Compare </a:t>
            </a:r>
            <a:r>
              <a:rPr lang="en-GB" sz="2000" i="1" dirty="0" smtClean="0"/>
              <a:t>observed</a:t>
            </a:r>
            <a:r>
              <a:rPr lang="en-GB" sz="2000" dirty="0" smtClean="0"/>
              <a:t> outcome to </a:t>
            </a:r>
            <a:r>
              <a:rPr lang="en-GB" sz="2000" i="1" dirty="0" smtClean="0"/>
              <a:t>expected</a:t>
            </a:r>
            <a:r>
              <a:rPr lang="en-GB" sz="2000" dirty="0" smtClean="0"/>
              <a:t> outcome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001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sqrt example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throws: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IllegalArgumentException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if x&lt;0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returns: approximation to square root of x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sqrt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(double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x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){…}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are some values or ranges of </a:t>
            </a:r>
            <a:r>
              <a:rPr lang="en-GB" sz="2000" i="1" dirty="0" smtClean="0"/>
              <a:t>x</a:t>
            </a:r>
            <a:r>
              <a:rPr lang="en-GB" sz="2000" dirty="0" smtClean="0"/>
              <a:t> that might be worth probing?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 </a:t>
            </a:r>
            <a:r>
              <a:rPr lang="en-GB" sz="2000" dirty="0" smtClean="0"/>
              <a:t>&lt; 0 (exception thrown)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 </a:t>
            </a:r>
            <a:r>
              <a:rPr lang="en-GB" sz="2000" i="1" dirty="0" smtClean="0">
                <a:cs typeface="Times New Roman" pitchFamily="18" charset="0"/>
              </a:rPr>
              <a:t>≥ </a:t>
            </a:r>
            <a:r>
              <a:rPr lang="en-GB" sz="2000" dirty="0" smtClean="0"/>
              <a:t>0 (returns normally)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around </a:t>
            </a:r>
            <a:r>
              <a:rPr lang="en-GB" sz="2000" i="1" dirty="0" smtClean="0"/>
              <a:t>x </a:t>
            </a:r>
            <a:r>
              <a:rPr lang="en-GB" sz="2000" dirty="0" smtClean="0"/>
              <a:t>= 0 (boundary condition)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perfect squares (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an integer), non-perfect squares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</a:t>
            </a:r>
            <a:r>
              <a:rPr lang="en-GB" sz="2000" dirty="0" smtClean="0"/>
              <a:t>&lt;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and </a:t>
            </a:r>
            <a:r>
              <a:rPr lang="en-GB" sz="2000" i="1" dirty="0" smtClean="0"/>
              <a:t>x</a:t>
            </a:r>
            <a:r>
              <a:rPr lang="en-GB" sz="2000" dirty="0" smtClean="0"/>
              <a:t>&gt;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– that's </a:t>
            </a:r>
            <a:r>
              <a:rPr lang="en-GB" sz="2000" i="1" dirty="0" smtClean="0"/>
              <a:t>x</a:t>
            </a:r>
            <a:r>
              <a:rPr lang="en-GB" sz="2000" dirty="0" smtClean="0"/>
              <a:t>&lt;1 and </a:t>
            </a:r>
            <a:r>
              <a:rPr lang="en-GB" sz="2000" i="1" dirty="0" smtClean="0"/>
              <a:t>x</a:t>
            </a:r>
            <a:r>
              <a:rPr lang="en-GB" sz="2000" dirty="0" smtClean="0"/>
              <a:t>&gt;1 (and </a:t>
            </a:r>
            <a:r>
              <a:rPr lang="en-GB" sz="2000" i="1" dirty="0" smtClean="0"/>
              <a:t>x</a:t>
            </a:r>
            <a:r>
              <a:rPr lang="en-GB" sz="2000" dirty="0" smtClean="0"/>
              <a:t>=1)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Specific tests: say x = -1, 0, 0.5, 1, 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784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What’s So Hard About Testing?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/>
              <a:t>“Just </a:t>
            </a:r>
            <a:r>
              <a:rPr lang="en-US" sz="2000" dirty="0"/>
              <a:t>try it and see if it works</a:t>
            </a:r>
            <a:r>
              <a:rPr lang="en-US" sz="2000" dirty="0" smtClean="0"/>
              <a:t>...”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requires: 1 ≤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≤ 10000</a:t>
            </a: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 //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returns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:  computes 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some f(</a:t>
            </a:r>
            <a:r>
              <a:rPr lang="en-US" sz="2000" b="1" i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)</a:t>
            </a:r>
            <a:endParaRPr lang="en-US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proc1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y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z</a:t>
            </a:r>
            <a:r>
              <a:rPr lang="en-US" sz="2000" b="1" dirty="0" smtClean="0">
                <a:latin typeface="Courier New" pitchFamily="49" charset="0"/>
              </a:rPr>
              <a:t>){…}</a:t>
            </a:r>
            <a:endParaRPr lang="en-US" sz="2000" b="1" dirty="0"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latin typeface="Courier New" pitchFamily="49" charset="0"/>
              </a:rPr>
              <a:t>       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Exhaustive testing would require 1 trillion runs!</a:t>
            </a:r>
          </a:p>
          <a:p>
            <a:pPr lvl="1" eaLnBrk="1"/>
            <a:r>
              <a:rPr lang="en-US" sz="2000" dirty="0"/>
              <a:t>Sounds totally impractical – and this is a trivially small problem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Key problem: choosing test </a:t>
            </a:r>
            <a:r>
              <a:rPr lang="en-US" sz="2000" dirty="0" smtClean="0">
                <a:solidFill>
                  <a:schemeClr val="tx2"/>
                </a:solidFill>
              </a:rPr>
              <a:t>suite</a:t>
            </a:r>
            <a:endParaRPr lang="en-US" sz="2000" dirty="0">
              <a:solidFill>
                <a:schemeClr val="tx2"/>
              </a:solidFill>
            </a:endParaRPr>
          </a:p>
          <a:p>
            <a:pPr lvl="1" eaLnBrk="1"/>
            <a:r>
              <a:rPr lang="en-US" sz="2000" dirty="0"/>
              <a:t>Small enough to finish </a:t>
            </a:r>
            <a:r>
              <a:rPr lang="en-US" sz="2000" dirty="0" smtClean="0"/>
              <a:t>in a useful amount of time </a:t>
            </a:r>
            <a:endParaRPr lang="en-US" sz="2000" dirty="0"/>
          </a:p>
          <a:p>
            <a:pPr lvl="1" eaLnBrk="1"/>
            <a:r>
              <a:rPr lang="en-US" sz="2000" dirty="0"/>
              <a:t>Large enough to </a:t>
            </a:r>
            <a:r>
              <a:rPr lang="en-US" sz="2000" dirty="0" smtClean="0"/>
              <a:t>provide a useful amount of validation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0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Approach: Partition the Input Space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829452" eaLnBrk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Ideal test suite: 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Identify sets with same behavior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Try one input from each set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defTabSz="829452" eaLnBrk="1">
              <a:lnSpc>
                <a:spcPct val="110000"/>
              </a:lnSpc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Two problems: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1000" dirty="0" smtClean="0">
              <a:solidFill>
                <a:schemeClr val="tx2"/>
              </a:solidFill>
            </a:endParaRP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1. Notion of </a:t>
            </a:r>
            <a:r>
              <a:rPr lang="en-US" sz="2000" dirty="0" smtClean="0">
                <a:solidFill>
                  <a:srgbClr val="0206AC"/>
                </a:solidFill>
              </a:rPr>
              <a:t>same behavior</a:t>
            </a:r>
            <a:r>
              <a:rPr lang="en-US" sz="2000" dirty="0" smtClean="0"/>
              <a:t> is subtle</a:t>
            </a:r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Naive approach: </a:t>
            </a:r>
            <a:r>
              <a:rPr lang="en-US" sz="2000" dirty="0">
                <a:solidFill>
                  <a:srgbClr val="0206AC"/>
                </a:solidFill>
              </a:rPr>
              <a:t>execution equivalence</a:t>
            </a:r>
            <a:endParaRPr lang="en-US" sz="2000" dirty="0"/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Better approach: </a:t>
            </a:r>
            <a:r>
              <a:rPr lang="en-US" sz="2000" dirty="0">
                <a:solidFill>
                  <a:srgbClr val="0206AC"/>
                </a:solidFill>
              </a:rPr>
              <a:t>revealing subdomains</a:t>
            </a:r>
          </a:p>
          <a:p>
            <a:pPr marL="1244178" lvl="3" indent="0" defTabSz="829452" eaLnBrk="1">
              <a:lnSpc>
                <a:spcPct val="90000"/>
              </a:lnSpc>
              <a:buNone/>
            </a:pPr>
            <a:endParaRPr lang="en-US" dirty="0" smtClean="0"/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2. Discovering the sets requires perfect knowledge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If we had it, we wouldn’t need to </a:t>
            </a:r>
            <a:r>
              <a:rPr lang="en-US" sz="2000" dirty="0" smtClean="0"/>
              <a:t>test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Use heuristics to approximate </a:t>
            </a:r>
            <a:r>
              <a:rPr lang="en-US" sz="2000" dirty="0" smtClean="0"/>
              <a:t>cheaply</a:t>
            </a:r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/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96000" y="1618242"/>
            <a:ext cx="2143395" cy="1658358"/>
            <a:chOff x="6646253" y="2116133"/>
            <a:chExt cx="2143395" cy="1658358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6646253" y="2116133"/>
              <a:ext cx="2143395" cy="1658358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6646253" y="2116133"/>
              <a:ext cx="2143395" cy="1658358"/>
              <a:chOff x="4080" y="1248"/>
              <a:chExt cx="1488" cy="1152"/>
            </a:xfrm>
          </p:grpSpPr>
          <p:sp>
            <p:nvSpPr>
              <p:cNvPr id="1537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6" name="Group 9"/>
            <p:cNvGrpSpPr>
              <a:grpSpLocks/>
            </p:cNvGrpSpPr>
            <p:nvPr/>
          </p:nvGrpSpPr>
          <p:grpSpPr bwMode="auto">
            <a:xfrm>
              <a:off x="6922820" y="2461625"/>
              <a:ext cx="1659403" cy="1105572"/>
              <a:chOff x="4272" y="1488"/>
              <a:chExt cx="1152" cy="768"/>
            </a:xfrm>
          </p:grpSpPr>
          <p:sp>
            <p:nvSpPr>
              <p:cNvPr id="15367" name="Oval 10"/>
              <p:cNvSpPr>
                <a:spLocks noChangeArrowheads="1"/>
              </p:cNvSpPr>
              <p:nvPr/>
            </p:nvSpPr>
            <p:spPr bwMode="auto">
              <a:xfrm>
                <a:off x="4272" y="148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8" name="Oval 11"/>
              <p:cNvSpPr>
                <a:spLocks noChangeArrowheads="1"/>
              </p:cNvSpPr>
              <p:nvPr/>
            </p:nvSpPr>
            <p:spPr bwMode="auto">
              <a:xfrm>
                <a:off x="4848" y="153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Oval 12"/>
              <p:cNvSpPr>
                <a:spLocks noChangeArrowheads="1"/>
              </p:cNvSpPr>
              <p:nvPr/>
            </p:nvSpPr>
            <p:spPr bwMode="auto">
              <a:xfrm>
                <a:off x="5328" y="158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Oval 13"/>
              <p:cNvSpPr>
                <a:spLocks noChangeArrowheads="1"/>
              </p:cNvSpPr>
              <p:nvPr/>
            </p:nvSpPr>
            <p:spPr bwMode="auto">
              <a:xfrm>
                <a:off x="5040" y="196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1" name="Oval 14"/>
              <p:cNvSpPr>
                <a:spLocks noChangeArrowheads="1"/>
              </p:cNvSpPr>
              <p:nvPr/>
            </p:nvSpPr>
            <p:spPr bwMode="auto">
              <a:xfrm>
                <a:off x="4560" y="216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9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/>
          </a:bodyPr>
          <a:lstStyle/>
          <a:p>
            <a:r>
              <a:rPr lang="en-US" dirty="0"/>
              <a:t>HW4 due Thursday night</a:t>
            </a:r>
          </a:p>
          <a:p>
            <a:pPr lvl="1"/>
            <a:r>
              <a:rPr lang="en-US" dirty="0" err="1"/>
              <a:t>Gotta</a:t>
            </a:r>
            <a:r>
              <a:rPr lang="en-US" dirty="0"/>
              <a:t> implement things as specified</a:t>
            </a:r>
          </a:p>
          <a:p>
            <a:endParaRPr lang="en-US" dirty="0"/>
          </a:p>
          <a:p>
            <a:r>
              <a:rPr lang="en-US" dirty="0"/>
              <a:t>HW5 </a:t>
            </a:r>
            <a:r>
              <a:rPr lang="en-US" dirty="0" smtClean="0"/>
              <a:t>out by </a:t>
            </a:r>
            <a:r>
              <a:rPr lang="en-US" dirty="0"/>
              <a:t>late </a:t>
            </a:r>
            <a:r>
              <a:rPr lang="en-US" dirty="0" smtClean="0"/>
              <a:t>Wed</a:t>
            </a:r>
            <a:r>
              <a:rPr lang="en-US" dirty="0"/>
              <a:t>.; HW6 </a:t>
            </a:r>
            <a:r>
              <a:rPr lang="en-US" dirty="0" smtClean="0"/>
              <a:t>out shortly after</a:t>
            </a:r>
            <a:endParaRPr lang="en-US" dirty="0"/>
          </a:p>
          <a:p>
            <a:pPr lvl="1"/>
            <a:r>
              <a:rPr lang="en-US" dirty="0"/>
              <a:t>HW5: design/implement/test a Graph ADT</a:t>
            </a:r>
          </a:p>
          <a:p>
            <a:pPr lvl="2"/>
            <a:r>
              <a:rPr lang="en-US" dirty="0"/>
              <a:t>Will take time – start </a:t>
            </a:r>
            <a:r>
              <a:rPr lang="en-US" dirty="0" smtClean="0"/>
              <a:t>early (we’re not kidding)</a:t>
            </a:r>
            <a:endParaRPr lang="en-US" dirty="0"/>
          </a:p>
          <a:p>
            <a:pPr lvl="1"/>
            <a:r>
              <a:rPr lang="en-US" dirty="0" smtClean="0"/>
              <a:t>More </a:t>
            </a:r>
            <a:r>
              <a:rPr lang="en-US" dirty="0"/>
              <a:t>in sections </a:t>
            </a:r>
            <a:r>
              <a:rPr lang="en-US" dirty="0" smtClean="0"/>
              <a:t>this week (</a:t>
            </a:r>
            <a:r>
              <a:rPr lang="en-US" i="1" smtClean="0"/>
              <a:t>don’t</a:t>
            </a:r>
            <a:r>
              <a:rPr lang="en-US" smtClean="0"/>
              <a:t> miss)</a:t>
            </a:r>
            <a:endParaRPr lang="en-US" dirty="0"/>
          </a:p>
          <a:p>
            <a:pPr lvl="1"/>
            <a:r>
              <a:rPr lang="en-US" dirty="0" smtClean="0"/>
              <a:t>Do a </a:t>
            </a:r>
            <a:r>
              <a:rPr lang="en-US" dirty="0"/>
              <a:t>preliminary </a:t>
            </a:r>
            <a:r>
              <a:rPr lang="en-US" dirty="0" smtClean="0"/>
              <a:t>design yourself then </a:t>
            </a:r>
            <a:r>
              <a:rPr lang="en-US" dirty="0"/>
              <a:t>definitely bounce ideas off of others (white boards, etc.)</a:t>
            </a:r>
          </a:p>
          <a:p>
            <a:pPr lvl="1"/>
            <a:r>
              <a:rPr lang="en-US" dirty="0"/>
              <a:t>HW6: graph application.  Use for insight on the kinds of things your Graph needs to support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5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Naive Approach: Execution Equivalence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>
                <a:latin typeface="Courier New" pitchFamily="49" charset="0"/>
              </a:rPr>
              <a:t>if (x &lt; 0)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</a:rPr>
              <a:t>}</a:t>
            </a:r>
            <a:endParaRPr lang="en-US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dirty="0"/>
              <a:t>All x &lt; 0 are </a:t>
            </a:r>
            <a:r>
              <a:rPr lang="en-US" sz="2000" dirty="0">
                <a:solidFill>
                  <a:srgbClr val="0206AC"/>
                </a:solidFill>
              </a:rPr>
              <a:t>execution equivalent</a:t>
            </a:r>
            <a:r>
              <a:rPr lang="en-US" sz="2000" dirty="0"/>
              <a:t>:</a:t>
            </a:r>
          </a:p>
          <a:p>
            <a:pPr lvl="1"/>
            <a:r>
              <a:rPr lang="en-US" sz="2000" dirty="0" smtClean="0"/>
              <a:t>Program </a:t>
            </a:r>
            <a:r>
              <a:rPr lang="en-US" sz="2000" dirty="0"/>
              <a:t>takes same sequence of steps for any x &lt; 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All x ≥ 0 are execution equivalent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Suggests that {-3, 3}, for example, is a good test suite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4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 smtClean="0"/>
              <a:t>Execution </a:t>
            </a:r>
            <a:r>
              <a:rPr lang="en-US" sz="3200" dirty="0"/>
              <a:t>Equivalence </a:t>
            </a:r>
            <a:r>
              <a:rPr lang="en-US" sz="3200" dirty="0" smtClean="0"/>
              <a:t>Can Be Wrong</a:t>
            </a:r>
            <a:endParaRPr lang="en-US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</a:t>
            </a:r>
            <a:r>
              <a:rPr lang="en-US" sz="2000" b="1" dirty="0" smtClean="0">
                <a:latin typeface="Courier New" pitchFamily="49" charset="0"/>
              </a:rPr>
              <a:t>-2) </a:t>
            </a:r>
            <a:r>
              <a:rPr lang="en-US" sz="2000" b="1" dirty="0">
                <a:latin typeface="Courier New" pitchFamily="49" charset="0"/>
              </a:rPr>
              <a:t>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</a:t>
            </a:r>
            <a:r>
              <a:rPr lang="en-US" sz="2000" b="1" dirty="0" smtClean="0">
                <a:latin typeface="Courier New" pitchFamily="49" charset="0"/>
              </a:rPr>
              <a:t> return </a:t>
            </a:r>
            <a:r>
              <a:rPr lang="en-US" sz="2000" b="1" dirty="0">
                <a:latin typeface="Courier New" pitchFamily="49" charset="0"/>
              </a:rPr>
              <a:t>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{-</a:t>
            </a:r>
            <a:r>
              <a:rPr lang="en-US" sz="2000" dirty="0"/>
              <a:t>3, 3} does not reveal the error</a:t>
            </a:r>
            <a:r>
              <a:rPr lang="en-US" sz="2000" dirty="0" smtClean="0"/>
              <a:t>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Two possible executions: x &lt; -2 and x &gt;= -2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Three possible behaviors:</a:t>
            </a:r>
          </a:p>
          <a:p>
            <a:pPr lvl="1"/>
            <a:r>
              <a:rPr lang="en-US" sz="2000" dirty="0" smtClean="0"/>
              <a:t>x &lt; -2 OK, x = -2 or x= -1 (BAD)</a:t>
            </a:r>
          </a:p>
          <a:p>
            <a:pPr lvl="1"/>
            <a:r>
              <a:rPr lang="en-US" sz="2000" dirty="0" smtClean="0"/>
              <a:t>x &gt;= 0 OK</a:t>
            </a:r>
            <a:endParaRPr lang="en-US" sz="2000" dirty="0"/>
          </a:p>
          <a:p>
            <a:pPr lvl="1" eaLnBrk="1">
              <a:buFont typeface="22 03" charset="0"/>
              <a:buNone/>
            </a:pPr>
            <a:endParaRPr lang="en-US" sz="2000" dirty="0" smtClean="0"/>
          </a:p>
          <a:p>
            <a:pPr lvl="1" eaLnBrk="1">
              <a:buFont typeface="22 03" charset="0"/>
              <a:buNone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4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Heuristic:  Revealing Subdomains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A </a:t>
            </a:r>
            <a:r>
              <a:rPr lang="en-GB" sz="2000" i="1" dirty="0" smtClean="0">
                <a:solidFill>
                  <a:srgbClr val="0000FF"/>
                </a:solidFill>
              </a:rPr>
              <a:t>subdomain</a:t>
            </a:r>
            <a:r>
              <a:rPr lang="en-GB" sz="2000" dirty="0" smtClean="0"/>
              <a:t> is a subset of possible inputs</a:t>
            </a:r>
          </a:p>
          <a:p>
            <a:endParaRPr lang="en-GB" sz="2000" dirty="0" smtClean="0"/>
          </a:p>
          <a:p>
            <a:r>
              <a:rPr lang="en-GB" sz="2000" dirty="0" smtClean="0"/>
              <a:t>A subdomain is </a:t>
            </a:r>
            <a:r>
              <a:rPr lang="en-GB" sz="2000" i="1" dirty="0" smtClean="0">
                <a:solidFill>
                  <a:srgbClr val="0000FF"/>
                </a:solidFill>
              </a:rPr>
              <a:t>revealing</a:t>
            </a:r>
            <a:r>
              <a:rPr lang="en-GB" sz="2000" dirty="0" smtClean="0">
                <a:solidFill>
                  <a:srgbClr val="0000FF"/>
                </a:solidFill>
              </a:rPr>
              <a:t> </a:t>
            </a:r>
            <a:r>
              <a:rPr lang="en-GB" sz="2000" dirty="0" smtClean="0"/>
              <a:t>for error </a:t>
            </a:r>
            <a:r>
              <a:rPr lang="en-GB" sz="2000" i="1" dirty="0" smtClean="0"/>
              <a:t>E</a:t>
            </a:r>
            <a:r>
              <a:rPr lang="en-GB" sz="2000" dirty="0" smtClean="0"/>
              <a:t> if either:</a:t>
            </a:r>
          </a:p>
          <a:p>
            <a:pPr lvl="1"/>
            <a:r>
              <a:rPr lang="en-GB" sz="2000" i="1" dirty="0" smtClean="0">
                <a:solidFill>
                  <a:srgbClr val="008000"/>
                </a:solidFill>
              </a:rPr>
              <a:t>Every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input in that subdomain triggers error E, </a:t>
            </a:r>
            <a:r>
              <a:rPr lang="en-GB" sz="2000" i="1" dirty="0" smtClean="0">
                <a:solidFill>
                  <a:srgbClr val="00B050"/>
                </a:solidFill>
              </a:rPr>
              <a:t>or</a:t>
            </a:r>
          </a:p>
          <a:p>
            <a:pPr lvl="1"/>
            <a:r>
              <a:rPr lang="en-GB" sz="2000" i="1" dirty="0" smtClean="0">
                <a:solidFill>
                  <a:srgbClr val="008000"/>
                </a:solidFill>
              </a:rPr>
              <a:t>No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input in that subdomain triggers error E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Need test only one input from a given subdomain</a:t>
            </a:r>
          </a:p>
          <a:p>
            <a:pPr lvl="1"/>
            <a:r>
              <a:rPr lang="en-GB" sz="2000" dirty="0" smtClean="0"/>
              <a:t>If subdomains cover the entire input space, we are </a:t>
            </a:r>
            <a:r>
              <a:rPr lang="en-GB" sz="2000" i="1" dirty="0" smtClean="0">
                <a:solidFill>
                  <a:srgbClr val="008000"/>
                </a:solidFill>
              </a:rPr>
              <a:t>guaranteed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1000" dirty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to detect the error if it is present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The trick is to </a:t>
            </a:r>
            <a:r>
              <a:rPr lang="en-GB" sz="2000" i="1" dirty="0" smtClean="0"/>
              <a:t>guess</a:t>
            </a:r>
            <a:r>
              <a:rPr lang="en-GB" sz="2000" dirty="0" smtClean="0"/>
              <a:t> these revealing subdomains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785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Example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>
            <a:noAutofit/>
          </a:bodyPr>
          <a:lstStyle/>
          <a:p>
            <a:pPr marL="97921" indent="0">
              <a:buNone/>
              <a:defRPr/>
            </a:pPr>
            <a:r>
              <a:rPr lang="en-US" sz="2000" dirty="0" smtClean="0"/>
              <a:t>For buggy </a:t>
            </a:r>
            <a:r>
              <a:rPr lang="en-US" sz="2000" b="1" dirty="0" smtClean="0">
                <a:latin typeface="Courier New" pitchFamily="49" charset="0"/>
              </a:rPr>
              <a:t>abs</a:t>
            </a:r>
            <a:r>
              <a:rPr lang="en-US" sz="2000" dirty="0" smtClean="0"/>
              <a:t>, what are revealing subdomains?</a:t>
            </a:r>
          </a:p>
          <a:p>
            <a:pPr marL="840871" lvl="1">
              <a:defRPr/>
            </a:pPr>
            <a:r>
              <a:rPr lang="en-US" sz="2000" dirty="0" smtClean="0"/>
              <a:t>Value tested on is a good (clear-box) hint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-2)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 marL="0" indent="0" eaLnBrk="1">
              <a:buNone/>
              <a:defRPr/>
            </a:pPr>
            <a:endParaRPr lang="en-US" sz="1400" b="1" dirty="0" smtClean="0">
              <a:latin typeface="Courier New" pitchFamily="49" charset="0"/>
            </a:endParaRPr>
          </a:p>
          <a:p>
            <a:pPr eaLnBrk="1">
              <a:buFont typeface="22 03" charset="0"/>
              <a:buNone/>
              <a:defRPr/>
            </a:pPr>
            <a:r>
              <a:rPr lang="en-US" sz="2000" dirty="0" smtClean="0"/>
              <a:t>Example sets of subdomains:</a:t>
            </a:r>
          </a:p>
          <a:p>
            <a:pPr lvl="1" eaLnBrk="1">
              <a:defRPr/>
            </a:pPr>
            <a:r>
              <a:rPr lang="en-US" sz="2000" dirty="0" smtClean="0"/>
              <a:t>Which is best?</a:t>
            </a:r>
          </a:p>
          <a:p>
            <a:pPr marL="457200" lvl="1" indent="0" eaLnBrk="1">
              <a:buNone/>
              <a:defRPr/>
            </a:pPr>
            <a:endParaRPr lang="en-US" sz="2000" dirty="0" smtClean="0"/>
          </a:p>
          <a:p>
            <a:pPr marL="0" indent="0" eaLnBrk="1">
              <a:buNone/>
              <a:defRPr/>
            </a:pPr>
            <a:r>
              <a:rPr lang="en-US" sz="2000" dirty="0" smtClean="0"/>
              <a:t>Why </a:t>
            </a:r>
            <a:r>
              <a:rPr lang="en-US" sz="2000" i="1" dirty="0" smtClean="0"/>
              <a:t>not</a:t>
            </a:r>
            <a:r>
              <a:rPr lang="en-US" sz="2000" dirty="0" smtClean="0"/>
              <a:t>: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343400" y="4702324"/>
            <a:ext cx="3336150" cy="707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… {-2} {-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1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} {0} {1} …</a:t>
            </a:r>
          </a:p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{…, -4, -3} {-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2, -1} 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{0, 1, …}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277033" y="5029776"/>
            <a:ext cx="303935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33600" y="5638800"/>
            <a:ext cx="4286731" cy="40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{…,-6, -5, -4} 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{-3, -2, -1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} {0, 1, 2, …}</a:t>
            </a:r>
            <a:endParaRPr lang="en-US" sz="2000" b="1" dirty="0">
              <a:solidFill>
                <a:srgbClr val="00196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520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Heuristics for Designing Test Suites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620000" cy="4495800"/>
          </a:xfrm>
        </p:spPr>
        <p:txBody>
          <a:bodyPr/>
          <a:lstStyle/>
          <a:p>
            <a:pPr eaLnBrk="1">
              <a:buFont typeface="22 03" charset="0"/>
              <a:buNone/>
            </a:pPr>
            <a:r>
              <a:rPr lang="en-US" sz="2000" dirty="0" smtClean="0"/>
              <a:t>A good heuristic gives:</a:t>
            </a:r>
          </a:p>
          <a:p>
            <a:pPr lvl="1" eaLnBrk="1"/>
            <a:r>
              <a:rPr lang="en-US" sz="2000" dirty="0" smtClean="0"/>
              <a:t>Few subdomains</a:t>
            </a:r>
          </a:p>
          <a:p>
            <a:pPr lvl="1" eaLnBrk="1"/>
            <a:r>
              <a:rPr lang="en-US" sz="2000" b="1" dirty="0" smtClean="0">
                <a:sym typeface="Symbol" pitchFamily="18" charset="2"/>
              </a:rPr>
              <a:t></a:t>
            </a:r>
            <a:r>
              <a:rPr lang="en-US" sz="2000" dirty="0" smtClean="0"/>
              <a:t> errors </a:t>
            </a:r>
            <a:r>
              <a:rPr lang="en-US" sz="2000" dirty="0" smtClean="0">
                <a:sym typeface="Symbol" pitchFamily="18" charset="2"/>
              </a:rPr>
              <a:t>in some class of errors E: </a:t>
            </a:r>
            <a:r>
              <a:rPr lang="en-US" sz="2000" dirty="0" smtClean="0"/>
              <a:t>High probability that some subdomain is revealing for E and triggers E</a:t>
            </a:r>
          </a:p>
          <a:p>
            <a:pPr lvl="1" eaLnBrk="1"/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/>
              <a:t>Different heuristics target different classes of errors</a:t>
            </a:r>
          </a:p>
          <a:p>
            <a:pPr lvl="1" eaLnBrk="1"/>
            <a:r>
              <a:rPr lang="en-US" sz="2000" dirty="0" smtClean="0"/>
              <a:t>In practice, combine multiple heuristics </a:t>
            </a:r>
          </a:p>
          <a:p>
            <a:pPr lvl="1" eaLnBrk="1"/>
            <a:r>
              <a:rPr lang="en-US" sz="2000" dirty="0" smtClean="0"/>
              <a:t>Really a way to think about and communicate your test choices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6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Black-Box Testing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Heuristic: Explore alternate cases in the specification</a:t>
            </a:r>
          </a:p>
          <a:p>
            <a:pPr marL="457200" lvl="1" indent="0" eaLnBrk="1">
              <a:buNone/>
            </a:pPr>
            <a:r>
              <a:rPr lang="en-US" sz="2000" dirty="0" smtClean="0"/>
              <a:t>Procedure is a </a:t>
            </a:r>
            <a:r>
              <a:rPr lang="en-US" sz="2000" dirty="0" smtClean="0">
                <a:solidFill>
                  <a:srgbClr val="0206AC"/>
                </a:solidFill>
              </a:rPr>
              <a:t>black box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/>
              <a:t>  interface visible, internals hidden</a:t>
            </a:r>
          </a:p>
          <a:p>
            <a:pPr marL="0" indent="0" eaLnBrk="1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Example</a:t>
            </a:r>
          </a:p>
          <a:p>
            <a:pPr marL="457200" lvl="1" indent="0">
              <a:buNone/>
            </a:pPr>
            <a:r>
              <a:rPr lang="en-US" sz="2000" b="1" i="1" dirty="0" smtClean="0">
                <a:solidFill>
                  <a:srgbClr val="7030A0"/>
                </a:solidFill>
                <a:latin typeface="Courier New" pitchFamily="49" charset="0"/>
              </a:rPr>
              <a:t>  // returns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:  a &gt; b =&gt; returns a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&lt; b =&gt; returns b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= b =&gt; returns a</a:t>
            </a:r>
          </a:p>
          <a:p>
            <a:pPr marL="457200" lvl="1" indent="0" eaLnBrk="1">
              <a:buNone/>
            </a:pPr>
            <a:r>
              <a:rPr lang="en-US" sz="2000" b="1" i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max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b</a:t>
            </a:r>
            <a:r>
              <a:rPr lang="en-US" sz="2000" b="1" dirty="0" smtClean="0">
                <a:latin typeface="Courier New" pitchFamily="49" charset="0"/>
              </a:rPr>
              <a:t>) {…}</a:t>
            </a:r>
            <a:r>
              <a:rPr lang="en-US" sz="2000" b="1" dirty="0">
                <a:latin typeface="Courier New" pitchFamily="49" charset="0"/>
              </a:rPr>
              <a:t/>
            </a:r>
            <a:br>
              <a:rPr lang="en-US" sz="2000" b="1" dirty="0">
                <a:latin typeface="Courier New" pitchFamily="49" charset="0"/>
              </a:rPr>
            </a:br>
            <a:endParaRPr lang="en-US" sz="2000" b="1" dirty="0" smtClean="0">
              <a:solidFill>
                <a:schemeClr val="accent2"/>
              </a:solidFill>
            </a:endParaRPr>
          </a:p>
          <a:p>
            <a:pPr marL="457200" lvl="1" indent="0" eaLnBrk="1">
              <a:buNone/>
            </a:pPr>
            <a:r>
              <a:rPr lang="en-US" sz="2000" dirty="0" smtClean="0"/>
              <a:t>3 cases lead to 3 tests</a:t>
            </a:r>
          </a:p>
          <a:p>
            <a:pPr marL="457200" lvl="1" indent="0" eaLnBrk="1">
              <a:buNone/>
            </a:pPr>
            <a:r>
              <a:rPr lang="en-US" sz="2000" dirty="0" smtClean="0"/>
              <a:t>	(4, 3)  =&gt; 4   </a:t>
            </a:r>
            <a:r>
              <a:rPr lang="en-US" sz="2000" i="1" dirty="0" smtClean="0"/>
              <a:t>(i.e. any input in the subdomain a &gt; b)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	(3, 4)  =&gt; 4   </a:t>
            </a:r>
            <a:r>
              <a:rPr lang="en-US" sz="2000" i="1" dirty="0" smtClean="0"/>
              <a:t>(i.e. any input in the subdomain a &lt; b)</a:t>
            </a:r>
            <a:br>
              <a:rPr lang="en-US" sz="2000" i="1" dirty="0" smtClean="0"/>
            </a:br>
            <a:r>
              <a:rPr lang="en-US" sz="2000" i="1" dirty="0" smtClean="0"/>
              <a:t> 	</a:t>
            </a:r>
            <a:r>
              <a:rPr lang="en-US" sz="2000" dirty="0" smtClean="0"/>
              <a:t>(3, 3)  =&gt; 3   </a:t>
            </a:r>
            <a:r>
              <a:rPr lang="en-US" sz="2000" i="1" dirty="0" smtClean="0"/>
              <a:t>(i.e. any input in the subdomain a = b)</a:t>
            </a:r>
            <a:r>
              <a:rPr lang="en-US" sz="20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6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Black Box Testing: Advantages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Process is not influenced by component being tested</a:t>
            </a:r>
          </a:p>
          <a:p>
            <a:pPr lvl="1"/>
            <a:r>
              <a:rPr lang="en-US" sz="2000" dirty="0" smtClean="0"/>
              <a:t>Assumptions embodied in code not propagated to test data</a:t>
            </a:r>
          </a:p>
          <a:p>
            <a:pPr lvl="1"/>
            <a:r>
              <a:rPr lang="en-US" sz="2000" dirty="0" smtClean="0"/>
              <a:t>(Avoids “group-think” of making the same mistake)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Robust with respect to changes in implementation</a:t>
            </a:r>
          </a:p>
          <a:p>
            <a:pPr lvl="1"/>
            <a:r>
              <a:rPr lang="en-US" sz="2000" dirty="0" smtClean="0"/>
              <a:t>Test data need not be changed when code is changed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Allows for independent testers</a:t>
            </a:r>
          </a:p>
          <a:p>
            <a:pPr lvl="1"/>
            <a:r>
              <a:rPr lang="en-US" sz="2000" dirty="0" smtClean="0"/>
              <a:t>Testers need not be familiar with code</a:t>
            </a:r>
          </a:p>
          <a:p>
            <a:pPr lvl="1"/>
            <a:r>
              <a:rPr lang="en-US" sz="2000" dirty="0" smtClean="0"/>
              <a:t>Tests can be developed before the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8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More Complex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/>
              <a:t>Write tests based on cases in the specification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the smallest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such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that a[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] == value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throws:  Missing if value is not in a</a:t>
            </a:r>
          </a:p>
          <a:p>
            <a:pPr marL="457200" lvl="1" indent="0" eaLnBrk="1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find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[]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value</a:t>
            </a:r>
            <a:r>
              <a:rPr lang="en-US" sz="2000" b="1" dirty="0">
                <a:latin typeface="Courier New" pitchFamily="49" charset="0"/>
              </a:rPr>
              <a:t>) throws Missing</a:t>
            </a:r>
            <a:r>
              <a:rPr lang="en-US" sz="2000" b="1" i="1" dirty="0">
                <a:latin typeface="Courier New" pitchFamily="49" charset="0"/>
              </a:rPr>
              <a:t/>
            </a:r>
            <a:br>
              <a:rPr lang="en-US" sz="2000" b="1" i="1" dirty="0">
                <a:latin typeface="Courier New" pitchFamily="49" charset="0"/>
              </a:rPr>
            </a:br>
            <a:endParaRPr lang="en-US" sz="2000" b="1" i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 smtClean="0"/>
              <a:t>Two obvious tests:</a:t>
            </a:r>
            <a:br>
              <a:rPr lang="en-US" sz="2000" dirty="0" smtClean="0"/>
            </a:br>
            <a:r>
              <a:rPr lang="en-US" sz="2000" dirty="0" smtClean="0"/>
              <a:t>	(  [4, 5, 6], 5  )	=&gt; 1</a:t>
            </a:r>
            <a:br>
              <a:rPr lang="en-US" sz="2000" dirty="0" smtClean="0"/>
            </a:br>
            <a:r>
              <a:rPr lang="en-US" sz="2000" dirty="0" smtClean="0"/>
              <a:t>	(  [4, 5, 6], 7  )	=&gt; throw Missing</a:t>
            </a:r>
          </a:p>
          <a:p>
            <a:pPr marL="0" indent="0" eaLnBrk="1">
              <a:buNone/>
            </a:pPr>
            <a:r>
              <a:rPr lang="en-US" sz="2000" dirty="0" smtClean="0"/>
              <a:t>Have we captured all the cases?</a:t>
            </a:r>
          </a:p>
          <a:p>
            <a:pPr marL="0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/>
              <a:t>Must hunt for multiple cases</a:t>
            </a:r>
          </a:p>
          <a:p>
            <a:pPr lvl="1" eaLnBrk="1"/>
            <a:r>
              <a:rPr lang="en-US" sz="2000" dirty="0" smtClean="0"/>
              <a:t>Including scrutiny of effects and modifies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580968" y="4648297"/>
            <a:ext cx="184378" cy="45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029200" y="4800600"/>
            <a:ext cx="2624416" cy="461655"/>
          </a:xfrm>
          <a:prstGeom prst="rect">
            <a:avLst/>
          </a:prstGeom>
          <a:solidFill>
            <a:srgbClr val="F7FB6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001963"/>
                </a:solidFill>
                <a:latin typeface="Symbol" pitchFamily="18" charset="2"/>
              </a:rPr>
              <a:t>(  [4, 5, 5], 5  ) =&gt;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7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Heuristic: Boundary Testing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252" y="1627263"/>
            <a:ext cx="8325822" cy="4773537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Create tests at the edges of subdomains</a:t>
            </a:r>
          </a:p>
          <a:p>
            <a:pPr marL="0" indent="0" eaLnBrk="1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Why? </a:t>
            </a:r>
          </a:p>
          <a:p>
            <a:pPr lvl="1" eaLnBrk="1"/>
            <a:r>
              <a:rPr lang="en-US" sz="2000" dirty="0" smtClean="0"/>
              <a:t>Off-by-one bugs</a:t>
            </a:r>
          </a:p>
          <a:p>
            <a:pPr lvl="1" eaLnBrk="1"/>
            <a:r>
              <a:rPr lang="en-US" sz="2000" dirty="0" smtClean="0"/>
              <a:t>“Empty” cases (0 elements,</a:t>
            </a:r>
          </a:p>
          <a:p>
            <a:pPr marL="457200" lvl="1" indent="0" eaLnBrk="1">
              <a:buNone/>
            </a:pPr>
            <a:r>
              <a:rPr lang="en-US" sz="2000" dirty="0"/>
              <a:t> </a:t>
            </a:r>
            <a:r>
              <a:rPr lang="en-US" sz="2000" dirty="0" smtClean="0"/>
              <a:t>   null, …)</a:t>
            </a:r>
          </a:p>
          <a:p>
            <a:pPr lvl="1" eaLnBrk="1"/>
            <a:r>
              <a:rPr lang="en-US" sz="2000" dirty="0" smtClean="0"/>
              <a:t>Overflow errors in arithmetic</a:t>
            </a:r>
          </a:p>
          <a:p>
            <a:pPr lvl="1" eaLnBrk="1"/>
            <a:r>
              <a:rPr lang="en-US" sz="2000" dirty="0" smtClean="0"/>
              <a:t>Object aliasing</a:t>
            </a:r>
          </a:p>
          <a:p>
            <a:pPr marL="0" indent="0" eaLnBrk="1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Small subdomains at the edges of the “main” subdomains have a high probability of revealing many common errors</a:t>
            </a:r>
          </a:p>
          <a:p>
            <a:pPr lvl="1" eaLnBrk="1"/>
            <a:r>
              <a:rPr lang="en-US" sz="2000" dirty="0" smtClean="0"/>
              <a:t>Also, you might have </a:t>
            </a:r>
            <a:r>
              <a:rPr lang="en-US" sz="2000" dirty="0" err="1" smtClean="0"/>
              <a:t>misdrawn</a:t>
            </a:r>
            <a:r>
              <a:rPr lang="en-US" sz="2000" dirty="0" smtClean="0"/>
              <a:t> the boundaries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22314" y="2107496"/>
            <a:ext cx="2831557" cy="2049297"/>
            <a:chOff x="5822314" y="2107496"/>
            <a:chExt cx="3174760" cy="2320549"/>
          </a:xfrm>
        </p:grpSpPr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5822314" y="2107496"/>
              <a:ext cx="3174760" cy="2320549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24581" name="Group 5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080" y="1248"/>
              <a:chExt cx="1488" cy="1152"/>
            </a:xfrm>
          </p:grpSpPr>
          <p:sp>
            <p:nvSpPr>
              <p:cNvPr id="2460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321606" y="2180295"/>
              <a:ext cx="2460295" cy="1976498"/>
              <a:chOff x="4845" y="1464"/>
              <a:chExt cx="1153" cy="981"/>
            </a:xfrm>
          </p:grpSpPr>
          <p:sp>
            <p:nvSpPr>
              <p:cNvPr id="24590" name="Oval 10"/>
              <p:cNvSpPr>
                <a:spLocks noChangeArrowheads="1"/>
              </p:cNvSpPr>
              <p:nvPr/>
            </p:nvSpPr>
            <p:spPr bwMode="auto">
              <a:xfrm>
                <a:off x="5109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Oval 11"/>
              <p:cNvSpPr>
                <a:spLocks noChangeArrowheads="1"/>
              </p:cNvSpPr>
              <p:nvPr/>
            </p:nvSpPr>
            <p:spPr bwMode="auto">
              <a:xfrm>
                <a:off x="514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Oval 12"/>
              <p:cNvSpPr>
                <a:spLocks noChangeArrowheads="1"/>
              </p:cNvSpPr>
              <p:nvPr/>
            </p:nvSpPr>
            <p:spPr bwMode="auto">
              <a:xfrm>
                <a:off x="5670" y="171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Oval 13"/>
              <p:cNvSpPr>
                <a:spLocks noChangeArrowheads="1"/>
              </p:cNvSpPr>
              <p:nvPr/>
            </p:nvSpPr>
            <p:spPr bwMode="auto">
              <a:xfrm>
                <a:off x="5622" y="230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Oval 14"/>
              <p:cNvSpPr>
                <a:spLocks noChangeArrowheads="1"/>
              </p:cNvSpPr>
              <p:nvPr/>
            </p:nvSpPr>
            <p:spPr bwMode="auto">
              <a:xfrm>
                <a:off x="4845" y="195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5" name="Oval 15"/>
              <p:cNvSpPr>
                <a:spLocks noChangeArrowheads="1"/>
              </p:cNvSpPr>
              <p:nvPr/>
            </p:nvSpPr>
            <p:spPr bwMode="auto">
              <a:xfrm>
                <a:off x="4845" y="185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Oval 16"/>
              <p:cNvSpPr>
                <a:spLocks noChangeArrowheads="1"/>
              </p:cNvSpPr>
              <p:nvPr/>
            </p:nvSpPr>
            <p:spPr bwMode="auto">
              <a:xfrm>
                <a:off x="539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Oval 17"/>
              <p:cNvSpPr>
                <a:spLocks noChangeArrowheads="1"/>
              </p:cNvSpPr>
              <p:nvPr/>
            </p:nvSpPr>
            <p:spPr bwMode="auto">
              <a:xfrm>
                <a:off x="5890" y="146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Oval 18"/>
              <p:cNvSpPr>
                <a:spLocks noChangeArrowheads="1"/>
              </p:cNvSpPr>
              <p:nvPr/>
            </p:nvSpPr>
            <p:spPr bwMode="auto">
              <a:xfrm>
                <a:off x="5902" y="183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Oval 19"/>
              <p:cNvSpPr>
                <a:spLocks noChangeArrowheads="1"/>
              </p:cNvSpPr>
              <p:nvPr/>
            </p:nvSpPr>
            <p:spPr bwMode="auto">
              <a:xfrm>
                <a:off x="590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Oval 20"/>
              <p:cNvSpPr>
                <a:spLocks noChangeArrowheads="1"/>
              </p:cNvSpPr>
              <p:nvPr/>
            </p:nvSpPr>
            <p:spPr bwMode="auto">
              <a:xfrm>
                <a:off x="5451" y="207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Oval 21"/>
              <p:cNvSpPr>
                <a:spLocks noChangeArrowheads="1"/>
              </p:cNvSpPr>
              <p:nvPr/>
            </p:nvSpPr>
            <p:spPr bwMode="auto">
              <a:xfrm>
                <a:off x="5472" y="193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614" y="1422"/>
              <a:chExt cx="1488" cy="1152"/>
            </a:xfrm>
          </p:grpSpPr>
          <p:sp>
            <p:nvSpPr>
              <p:cNvPr id="24584" name="Oval 23"/>
              <p:cNvSpPr>
                <a:spLocks noChangeArrowheads="1"/>
              </p:cNvSpPr>
              <p:nvPr/>
            </p:nvSpPr>
            <p:spPr bwMode="auto">
              <a:xfrm>
                <a:off x="5442" y="1422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Oval 24"/>
              <p:cNvSpPr>
                <a:spLocks noChangeArrowheads="1"/>
              </p:cNvSpPr>
              <p:nvPr/>
            </p:nvSpPr>
            <p:spPr bwMode="auto">
              <a:xfrm>
                <a:off x="5998" y="2205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6" name="Oval 25"/>
              <p:cNvSpPr>
                <a:spLocks noChangeArrowheads="1"/>
              </p:cNvSpPr>
              <p:nvPr/>
            </p:nvSpPr>
            <p:spPr bwMode="auto">
              <a:xfrm>
                <a:off x="4614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7" name="Oval 26"/>
              <p:cNvSpPr>
                <a:spLocks noChangeArrowheads="1"/>
              </p:cNvSpPr>
              <p:nvPr/>
            </p:nvSpPr>
            <p:spPr bwMode="auto">
              <a:xfrm>
                <a:off x="4941" y="247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8" name="Oval 27"/>
              <p:cNvSpPr>
                <a:spLocks noChangeArrowheads="1"/>
              </p:cNvSpPr>
              <p:nvPr/>
            </p:nvSpPr>
            <p:spPr bwMode="auto">
              <a:xfrm>
                <a:off x="461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Oval 28"/>
              <p:cNvSpPr>
                <a:spLocks noChangeArrowheads="1"/>
              </p:cNvSpPr>
              <p:nvPr/>
            </p:nvSpPr>
            <p:spPr bwMode="auto">
              <a:xfrm>
                <a:off x="6006" y="167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5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Boundary Testing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To define the boundary, need a notion of </a:t>
            </a:r>
            <a:r>
              <a:rPr lang="en-US" sz="2000" dirty="0" smtClean="0">
                <a:solidFill>
                  <a:schemeClr val="accent2"/>
                </a:solidFill>
              </a:rPr>
              <a:t>adjacent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inputs 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One approach: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Identify basic operations on input points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Two points are adjacent if one basic operation apart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Point is on a boundary if either: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There exists an adjacent point in a different subdomain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Some basic operation cannot be applied to the point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 smtClean="0"/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Example: list of integers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Basic operations: </a:t>
            </a:r>
            <a:r>
              <a:rPr lang="en-US" sz="2000" i="1" dirty="0" smtClean="0"/>
              <a:t>create</a:t>
            </a:r>
            <a:r>
              <a:rPr lang="en-US" sz="2000" dirty="0" smtClean="0"/>
              <a:t>, </a:t>
            </a:r>
            <a:r>
              <a:rPr lang="en-US" sz="2000" i="1" dirty="0" smtClean="0"/>
              <a:t>append</a:t>
            </a:r>
            <a:r>
              <a:rPr lang="en-US" sz="2000" dirty="0" smtClean="0"/>
              <a:t>, </a:t>
            </a:r>
            <a:r>
              <a:rPr lang="en-US" sz="2000" i="1" dirty="0" smtClean="0"/>
              <a:t>remove</a:t>
            </a:r>
            <a:r>
              <a:rPr lang="en-US" sz="2000" dirty="0" smtClean="0"/>
              <a:t>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Adjacent points: &lt;[2,3],[2,3,3]&gt;, &lt;[2,3],[2]&gt;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Boundary point: [ ] (can’t apply </a:t>
            </a:r>
            <a:r>
              <a:rPr lang="en-US" sz="2000" i="1" dirty="0" smtClean="0"/>
              <a:t>remove</a:t>
            </a:r>
            <a:r>
              <a:rPr lang="en-US" sz="2000" dirty="0" smtClean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3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Why correct software matters</a:t>
            </a:r>
          </a:p>
          <a:p>
            <a:pPr lvl="1"/>
            <a:r>
              <a:rPr lang="en-US" sz="2000" dirty="0" smtClean="0"/>
              <a:t>Motivates testing </a:t>
            </a:r>
            <a:r>
              <a:rPr lang="en-US" sz="2000" i="1" dirty="0" smtClean="0"/>
              <a:t>and</a:t>
            </a:r>
            <a:r>
              <a:rPr lang="en-US" sz="2000" dirty="0" smtClean="0"/>
              <a:t> more than testing, but now seems like a fine time for the discussion</a:t>
            </a:r>
          </a:p>
          <a:p>
            <a:endParaRPr lang="en-US" sz="1000" dirty="0" smtClean="0"/>
          </a:p>
          <a:p>
            <a:r>
              <a:rPr lang="en-US" sz="2000" dirty="0" smtClean="0"/>
              <a:t>Testing principles and strategies</a:t>
            </a:r>
          </a:p>
          <a:p>
            <a:endParaRPr lang="en-US" sz="600" dirty="0" smtClean="0"/>
          </a:p>
          <a:p>
            <a:pPr lvl="1"/>
            <a:r>
              <a:rPr lang="en-US" sz="2000" dirty="0" smtClean="0"/>
              <a:t>Purpose of testing</a:t>
            </a:r>
          </a:p>
          <a:p>
            <a:endParaRPr lang="en-US" sz="600" dirty="0" smtClean="0"/>
          </a:p>
          <a:p>
            <a:pPr lvl="1"/>
            <a:r>
              <a:rPr lang="en-US" sz="2000" dirty="0" smtClean="0"/>
              <a:t>Kinds of testing</a:t>
            </a:r>
            <a:endParaRPr lang="en-US" sz="2000" dirty="0"/>
          </a:p>
          <a:p>
            <a:endParaRPr lang="en-US" sz="600" dirty="0" smtClean="0"/>
          </a:p>
          <a:p>
            <a:pPr lvl="1"/>
            <a:r>
              <a:rPr lang="en-US" sz="2000" dirty="0" smtClean="0"/>
              <a:t>Heuristics for good test suites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Black-box testing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Clear-box testing and coverage metrics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Regression testing</a:t>
            </a:r>
          </a:p>
          <a:p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Other Boundary Cases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Arithmetic</a:t>
            </a:r>
          </a:p>
          <a:p>
            <a:pPr lvl="1" eaLnBrk="1"/>
            <a:r>
              <a:rPr lang="en-US" sz="2000" dirty="0" smtClean="0"/>
              <a:t>Smallest/largest values</a:t>
            </a:r>
          </a:p>
          <a:p>
            <a:pPr lvl="1" eaLnBrk="1"/>
            <a:r>
              <a:rPr lang="en-US" sz="2000" dirty="0" smtClean="0"/>
              <a:t>Zero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Objects</a:t>
            </a:r>
          </a:p>
          <a:p>
            <a:pPr lvl="1" eaLnBrk="1"/>
            <a:r>
              <a:rPr lang="en-US" sz="2000" dirty="0"/>
              <a:t>n</a:t>
            </a:r>
            <a:r>
              <a:rPr lang="en-US" sz="2000" dirty="0" smtClean="0"/>
              <a:t>ull</a:t>
            </a:r>
          </a:p>
          <a:p>
            <a:pPr lvl="1" eaLnBrk="1"/>
            <a:r>
              <a:rPr lang="en-US" sz="2000" dirty="0" smtClean="0"/>
              <a:t>Circular list</a:t>
            </a:r>
          </a:p>
          <a:p>
            <a:pPr lvl="1" eaLnBrk="1"/>
            <a:r>
              <a:rPr lang="en-US" sz="2000" dirty="0" smtClean="0"/>
              <a:t>Same object passed as multiple arguments (aliasing)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8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Boundary Cases: Arithmetic Overflow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924800" cy="5029200"/>
          </a:xfrm>
        </p:spPr>
        <p:txBody>
          <a:bodyPr>
            <a:noAutofit/>
          </a:bodyPr>
          <a:lstStyle/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returns: |x|</a:t>
            </a:r>
            <a:endParaRPr lang="en-GB" sz="2000" dirty="0">
              <a:solidFill>
                <a:srgbClr val="7030A0"/>
              </a:solidFill>
            </a:endParaRP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</a:rPr>
              <a:t>public 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abs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</a:rPr>
              <a:t>) {…}</a:t>
            </a:r>
            <a:endParaRPr lang="en-GB" sz="2000" dirty="0" smtClean="0"/>
          </a:p>
          <a:p>
            <a:pPr marL="45720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dirty="0"/>
          </a:p>
          <a:p>
            <a:pPr marL="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</a:t>
            </a:r>
            <a:r>
              <a:rPr lang="en-GB" sz="2000" dirty="0"/>
              <a:t>are some values or ranges of </a:t>
            </a:r>
            <a:r>
              <a:rPr lang="en-GB" sz="2000" i="1" dirty="0"/>
              <a:t>x</a:t>
            </a:r>
            <a:r>
              <a:rPr lang="en-GB" sz="2000" dirty="0"/>
              <a:t> that might be worth probing?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x </a:t>
            </a:r>
            <a:r>
              <a:rPr lang="en-GB" dirty="0"/>
              <a:t>&lt; 0 (flips sign) or </a:t>
            </a:r>
            <a:r>
              <a:rPr lang="en-GB" i="1" dirty="0"/>
              <a:t>x </a:t>
            </a:r>
            <a:r>
              <a:rPr lang="en-GB" i="1" dirty="0">
                <a:cs typeface="Times New Roman" pitchFamily="18" charset="0"/>
              </a:rPr>
              <a:t>≥ </a:t>
            </a:r>
            <a:r>
              <a:rPr lang="en-GB" dirty="0"/>
              <a:t>0 (returns unchanged)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</a:t>
            </a:r>
            <a:r>
              <a:rPr lang="en-GB" dirty="0" smtClean="0"/>
              <a:t>round </a:t>
            </a:r>
            <a:r>
              <a:rPr lang="en-GB" i="1" dirty="0"/>
              <a:t>x </a:t>
            </a:r>
            <a:r>
              <a:rPr lang="en-GB" dirty="0"/>
              <a:t>= 0 (boundary condition)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Specific tests: say x = -1, 0, 1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i="1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How </a:t>
            </a:r>
            <a:r>
              <a:rPr lang="en-GB" sz="2000" i="1" dirty="0"/>
              <a:t>about…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9C20EE"/>
                </a:solidFill>
                <a:latin typeface="Courier" charset="0"/>
              </a:rPr>
              <a:t> 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x = </a:t>
            </a:r>
            <a:r>
              <a:rPr lang="en-GB" sz="2000" b="1" dirty="0" err="1">
                <a:latin typeface="Courier New" pitchFamily="49" charset="0"/>
              </a:rPr>
              <a:t>Integer.MIN_VALUE</a:t>
            </a:r>
            <a:r>
              <a:rPr lang="en-GB" sz="2000" b="1" dirty="0">
                <a:latin typeface="Courier New" pitchFamily="49" charset="0"/>
              </a:rPr>
              <a:t>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x=-2147483648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/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(x&lt;0);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GB" sz="2000" b="1" dirty="0">
                <a:latin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Math.abs</a:t>
            </a:r>
            <a:r>
              <a:rPr lang="en-GB" sz="2000" b="1" dirty="0">
                <a:latin typeface="Courier New" pitchFamily="49" charset="0"/>
              </a:rPr>
              <a:t>(x)&lt;0</a:t>
            </a:r>
            <a:r>
              <a:rPr lang="en-GB" sz="2000" b="1" dirty="0" smtClean="0">
                <a:latin typeface="Courier New" pitchFamily="49" charset="0"/>
              </a:rPr>
              <a:t>);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also true!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From </a:t>
            </a:r>
            <a:r>
              <a:rPr lang="en-GB" sz="2000" dirty="0" err="1"/>
              <a:t>Javadoc</a:t>
            </a:r>
            <a:r>
              <a:rPr lang="en-GB" sz="2000" dirty="0"/>
              <a:t> for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Math.abs</a:t>
            </a:r>
            <a:r>
              <a:rPr lang="en-GB" sz="2000" dirty="0"/>
              <a:t>: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Note that if the argument is equal to the value of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Integer.MIN_VALUE</a:t>
            </a:r>
            <a:r>
              <a:rPr lang="en-GB" sz="2000" dirty="0"/>
              <a:t>, the most negative representable </a:t>
            </a:r>
            <a:r>
              <a:rPr lang="en-GB" sz="2000" dirty="0" err="1"/>
              <a:t>int</a:t>
            </a:r>
            <a:r>
              <a:rPr lang="en-GB" sz="2000" dirty="0"/>
              <a:t> value, the result is that same value, which is </a:t>
            </a:r>
            <a:r>
              <a:rPr lang="en-GB" sz="2000" dirty="0" smtClean="0"/>
              <a:t>negative</a:t>
            </a:r>
            <a:endParaRPr lang="en-GB" sz="2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005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Boundary Cases: Duplicates &amp; Aliases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Autofit/>
          </a:bodyPr>
          <a:lstStyle/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modifies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,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effects: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removes all elements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 and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appends them in reverse order to 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the end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en-GB" sz="2000" b="1" dirty="0">
                <a:latin typeface="Courier New" pitchFamily="49" charset="0"/>
              </a:rPr>
              <a:t>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  <a:r>
              <a:rPr lang="en-GB" sz="2000" b="1" dirty="0">
                <a:latin typeface="Courier New" pitchFamily="49" charset="0"/>
              </a:rPr>
              <a:t> void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appendList</a:t>
            </a:r>
            <a:r>
              <a:rPr lang="en-GB" sz="2000" b="1" dirty="0">
                <a:latin typeface="Courier New" pitchFamily="49" charset="0"/>
              </a:rPr>
              <a:t>(List&lt;E&gt;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latin typeface="Courier New" pitchFamily="49" charset="0"/>
              </a:rPr>
              <a:t>, 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dest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while (</a:t>
            </a:r>
            <a:r>
              <a:rPr lang="en-GB" sz="2000" b="1" dirty="0" err="1" smtClean="0">
                <a:latin typeface="Courier New" pitchFamily="49" charset="0"/>
              </a:rPr>
              <a:t>src.size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()&gt;0) {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E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elt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remove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()-1);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</a:rPr>
              <a:t>dest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add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elt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i="1" dirty="0">
              <a:latin typeface="Courier New" pitchFamily="49" charset="0"/>
            </a:endParaRPr>
          </a:p>
          <a:p>
            <a:pPr marL="0" indent="0" eaLnBrk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happens if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dirty="0" smtClean="0"/>
              <a:t> and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GB" sz="2000" dirty="0" smtClean="0"/>
              <a:t> refer to the same object?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This is </a:t>
            </a:r>
            <a:r>
              <a:rPr lang="en-GB" sz="2000" i="1" dirty="0" smtClean="0">
                <a:solidFill>
                  <a:schemeClr val="accent6"/>
                </a:solidFill>
              </a:rPr>
              <a:t>aliasing</a:t>
            </a:r>
            <a:endParaRPr lang="en-GB" sz="2000" dirty="0" smtClean="0">
              <a:solidFill>
                <a:schemeClr val="accent6"/>
              </a:solidFill>
            </a:endParaRP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It’s easy to forget!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Watch out for shared references in inputs</a:t>
            </a:r>
            <a:endParaRPr lang="en-GB" sz="2000" dirty="0">
              <a:latin typeface="Courier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702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/>
              <a:t>Heuristic: </a:t>
            </a:r>
            <a:r>
              <a:rPr lang="en-US" sz="3200" dirty="0" smtClean="0"/>
              <a:t>Clear (glass, white)-box testing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i="1" dirty="0"/>
              <a:t>Focus</a:t>
            </a:r>
            <a:r>
              <a:rPr lang="en-US" sz="2000" dirty="0"/>
              <a:t>: features not described by specification	</a:t>
            </a:r>
          </a:p>
          <a:p>
            <a:pPr lvl="1" eaLnBrk="1"/>
            <a:r>
              <a:rPr lang="en-US" sz="2000" dirty="0"/>
              <a:t>Control-flow details</a:t>
            </a:r>
          </a:p>
          <a:p>
            <a:pPr lvl="1" eaLnBrk="1"/>
            <a:r>
              <a:rPr lang="en-US" sz="2000" dirty="0"/>
              <a:t>Performance optimizations</a:t>
            </a:r>
          </a:p>
          <a:p>
            <a:pPr lvl="1" eaLnBrk="1"/>
            <a:r>
              <a:rPr lang="en-US" sz="2000" dirty="0"/>
              <a:t>Alternate algorithms for different cases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 smtClean="0"/>
              <a:t>Common </a:t>
            </a:r>
            <a:r>
              <a:rPr lang="en-US" sz="2000" i="1" dirty="0" smtClean="0"/>
              <a:t>goal</a:t>
            </a:r>
            <a:r>
              <a:rPr lang="en-US" sz="2000" dirty="0" smtClean="0"/>
              <a:t>:</a:t>
            </a:r>
          </a:p>
          <a:p>
            <a:pPr lvl="1" eaLnBrk="1"/>
            <a:r>
              <a:rPr lang="en-US" sz="2000" dirty="0" smtClean="0"/>
              <a:t>Ensure test suite covers (executes) all of the program</a:t>
            </a:r>
          </a:p>
          <a:p>
            <a:pPr lvl="1" eaLnBrk="1"/>
            <a:r>
              <a:rPr lang="en-US" sz="2000" dirty="0" smtClean="0"/>
              <a:t>Measure quality of test suite with % </a:t>
            </a:r>
            <a:r>
              <a:rPr lang="en-US" sz="2000" i="1" dirty="0" smtClean="0">
                <a:solidFill>
                  <a:schemeClr val="accent6"/>
                </a:solidFill>
              </a:rPr>
              <a:t>coverage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i="1" dirty="0" smtClean="0"/>
              <a:t>Assumption</a:t>
            </a:r>
            <a:r>
              <a:rPr lang="en-US" sz="2000" dirty="0" smtClean="0"/>
              <a:t> implicit in goal:</a:t>
            </a:r>
          </a:p>
          <a:p>
            <a:pPr lvl="1" eaLnBrk="1"/>
            <a:r>
              <a:rPr lang="en-US" sz="2000" dirty="0" smtClean="0"/>
              <a:t>If high coverage, then most mistakes discovered</a:t>
            </a:r>
          </a:p>
          <a:p>
            <a:pPr marL="457200" lvl="1" indent="0" eaLnBrk="1">
              <a:lnSpc>
                <a:spcPct val="70000"/>
              </a:lnSpc>
              <a:buNone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4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Glass-box Motivation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There are some subdomains that black-box testing won't </a:t>
            </a:r>
            <a:r>
              <a:rPr lang="en-GB" sz="2000" dirty="0" smtClean="0"/>
              <a:t>catch: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[]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primeTable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= new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[CACHE_SIZE];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 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</a:rPr>
              <a:t>boolean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isPrime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x)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if (x&gt;CACHE_SIZE)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for 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</a:rPr>
              <a:t>=2</a:t>
            </a:r>
            <a:r>
              <a:rPr lang="en-GB" sz="2000" b="1" dirty="0">
                <a:latin typeface="Courier New" pitchFamily="49" charset="0"/>
              </a:rPr>
              <a:t>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&lt;x/2;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++)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   </a:t>
            </a:r>
            <a:r>
              <a:rPr lang="en-GB" sz="2000" b="1" dirty="0">
                <a:latin typeface="Courier New" pitchFamily="49" charset="0"/>
              </a:rPr>
              <a:t>if (</a:t>
            </a:r>
            <a:r>
              <a:rPr lang="en-GB" sz="2000" b="1" dirty="0" err="1">
                <a:latin typeface="Courier New" pitchFamily="49" charset="0"/>
              </a:rPr>
              <a:t>x%i</a:t>
            </a:r>
            <a:r>
              <a:rPr lang="en-GB" sz="2000" b="1" dirty="0">
                <a:latin typeface="Courier New" pitchFamily="49" charset="0"/>
              </a:rPr>
              <a:t>==0) </a:t>
            </a:r>
            <a:endParaRPr lang="en-GB" sz="2000" b="1" dirty="0" smtClean="0">
              <a:latin typeface="Courier New" pitchFamily="49" charset="0"/>
            </a:endParaRP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    return </a:t>
            </a:r>
            <a:r>
              <a:rPr lang="en-GB" sz="2000" b="1" dirty="0">
                <a:latin typeface="Courier New" pitchFamily="49" charset="0"/>
              </a:rPr>
              <a:t>false;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return true;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} else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return </a:t>
            </a:r>
            <a:r>
              <a:rPr lang="en-GB" sz="2000" b="1" dirty="0" err="1">
                <a:latin typeface="Courier New" pitchFamily="49" charset="0"/>
              </a:rPr>
              <a:t>primeTable</a:t>
            </a:r>
            <a:r>
              <a:rPr lang="en-GB" sz="2000" b="1" dirty="0">
                <a:latin typeface="Courier New" pitchFamily="49" charset="0"/>
              </a:rPr>
              <a:t>[x];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843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Glass Box Testing:  [Dis]Advantages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82000" cy="4495800"/>
          </a:xfrm>
        </p:spPr>
        <p:txBody>
          <a:bodyPr/>
          <a:lstStyle/>
          <a:p>
            <a:pPr eaLnBrk="1"/>
            <a:r>
              <a:rPr lang="en-US" sz="2000" dirty="0" smtClean="0">
                <a:solidFill>
                  <a:schemeClr val="accent6"/>
                </a:solidFill>
              </a:rPr>
              <a:t>Finds an important class of boundaries</a:t>
            </a:r>
          </a:p>
          <a:p>
            <a:pPr lvl="1" eaLnBrk="1"/>
            <a:r>
              <a:rPr lang="en-US" sz="2000" dirty="0" smtClean="0"/>
              <a:t>Yields useful test cases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eaLnBrk="1"/>
            <a:r>
              <a:rPr lang="en-US" sz="2000" dirty="0" smtClean="0"/>
              <a:t>Consider </a:t>
            </a:r>
            <a:r>
              <a:rPr lang="en-US" sz="2000" b="1" dirty="0" smtClean="0">
                <a:latin typeface="Courier New" pitchFamily="49" charset="0"/>
              </a:rPr>
              <a:t>CACHE_SIZE</a:t>
            </a:r>
            <a:r>
              <a:rPr lang="en-US" sz="2000" dirty="0" smtClean="0"/>
              <a:t> in </a:t>
            </a:r>
            <a:r>
              <a:rPr lang="en-US" sz="2000" b="1" dirty="0" err="1" smtClean="0">
                <a:latin typeface="Courier New" pitchFamily="49" charset="0"/>
              </a:rPr>
              <a:t>isPrime</a:t>
            </a:r>
            <a:r>
              <a:rPr lang="en-US" sz="2000" dirty="0" smtClean="0"/>
              <a:t> example</a:t>
            </a:r>
          </a:p>
          <a:p>
            <a:pPr lvl="1" eaLnBrk="1"/>
            <a:r>
              <a:rPr lang="en-US" sz="2000" dirty="0" smtClean="0"/>
              <a:t>Important tests </a:t>
            </a:r>
            <a:r>
              <a:rPr lang="en-US" sz="2000" b="1" dirty="0" smtClean="0">
                <a:latin typeface="Courier New" pitchFamily="49" charset="0"/>
              </a:rPr>
              <a:t>CACHE_SIZE-1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CACHE_SIZE+1</a:t>
            </a:r>
          </a:p>
          <a:p>
            <a:pPr lvl="1" eaLnBrk="1"/>
            <a:r>
              <a:rPr lang="en-US" sz="2000" dirty="0" smtClean="0"/>
              <a:t>If</a:t>
            </a:r>
            <a:r>
              <a:rPr lang="en-US" sz="2000" b="1" dirty="0">
                <a:latin typeface="Courier New" pitchFamily="49" charset="0"/>
              </a:rPr>
              <a:t> CACHE_SIZE</a:t>
            </a:r>
            <a:r>
              <a:rPr lang="en-US" sz="2000" dirty="0" smtClean="0"/>
              <a:t> is mutable, may need to test with different </a:t>
            </a:r>
            <a:r>
              <a:rPr lang="en-US" sz="2000" b="1" dirty="0" smtClean="0">
                <a:latin typeface="Courier New" pitchFamily="49" charset="0"/>
              </a:rPr>
              <a:t>CACHE_SIZE</a:t>
            </a:r>
            <a:r>
              <a:rPr lang="en-US" sz="2000" dirty="0" smtClean="0"/>
              <a:t> values</a:t>
            </a:r>
          </a:p>
          <a:p>
            <a:pPr marL="0" indent="0" eaLnBrk="1"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 smtClean="0"/>
              <a:t>Disadvantage:</a:t>
            </a:r>
          </a:p>
          <a:p>
            <a:pPr lvl="1" eaLnBrk="1"/>
            <a:r>
              <a:rPr lang="en-US" sz="2000" dirty="0" smtClean="0"/>
              <a:t>Tests may have same bugs as implementation</a:t>
            </a:r>
          </a:p>
          <a:p>
            <a:pPr lvl="1" eaLnBrk="1"/>
            <a:r>
              <a:rPr lang="en-US" sz="2000" dirty="0" smtClean="0"/>
              <a:t>Buggy code tricks you into complacency once you look at 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4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min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if (a &lt;= b)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 r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r;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>
              <a:solidFill>
                <a:srgbClr val="000000"/>
              </a:solidFill>
              <a:latin typeface="Courier 10 Pitch" pitchFamily="1" charset="0"/>
            </a:endParaRP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any test with </a:t>
            </a:r>
            <a:r>
              <a:rPr lang="en-GB" sz="2000" i="1" dirty="0" smtClean="0"/>
              <a:t>a ≤ b  </a:t>
            </a:r>
            <a:r>
              <a:rPr lang="en-GB" sz="2000" dirty="0" smtClean="0"/>
              <a:t>(e.g.,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min(1,2)</a:t>
            </a:r>
            <a:r>
              <a:rPr lang="en-GB" sz="2000" dirty="0" smtClean="0"/>
              <a:t>)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Executes every instruction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Misses the bug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i="1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Statement </a:t>
            </a:r>
            <a:r>
              <a:rPr lang="en-GB" sz="2000" dirty="0" smtClean="0">
                <a:solidFill>
                  <a:schemeClr val="accent6"/>
                </a:solidFill>
              </a:rPr>
              <a:t>coverage</a:t>
            </a:r>
            <a:r>
              <a:rPr lang="en-GB" sz="2000" dirty="0" smtClean="0"/>
              <a:t> is not enough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876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quadrant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if(x &gt;=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=1;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=2;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if(y &lt;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=4;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two-test suite: (2,-2) and (-2,2).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Branch coverage</a:t>
            </a:r>
            <a:r>
              <a:rPr lang="en-GB" sz="2000" dirty="0" smtClean="0"/>
              <a:t> (all tests “go both ways”)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Here, </a:t>
            </a:r>
            <a:r>
              <a:rPr lang="en-GB" sz="2000" i="1" dirty="0" smtClean="0">
                <a:solidFill>
                  <a:schemeClr val="accent2"/>
                </a:solidFill>
              </a:rPr>
              <a:t>path coverage</a:t>
            </a:r>
            <a:r>
              <a:rPr lang="en-GB" sz="2000" dirty="0" smtClean="0"/>
              <a:t> is enough (there are 4 paths)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791200" y="1752600"/>
            <a:ext cx="2362200" cy="2209800"/>
            <a:chOff x="6019800" y="1981200"/>
            <a:chExt cx="2362200" cy="2209800"/>
          </a:xfrm>
        </p:grpSpPr>
        <p:sp>
          <p:nvSpPr>
            <p:cNvPr id="11" name="Rectangle 10"/>
            <p:cNvSpPr/>
            <p:nvPr/>
          </p:nvSpPr>
          <p:spPr>
            <a:xfrm>
              <a:off x="6019800" y="1981200"/>
              <a:ext cx="2362200" cy="2209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172200" y="3200400"/>
              <a:ext cx="19812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7162800" y="2286000"/>
              <a:ext cx="5080" cy="17526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10960" y="2099608"/>
              <a:ext cx="19710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lain" startAt="2"/>
              </a:pPr>
              <a:endParaRPr lang="en-US" dirty="0" smtClean="0"/>
            </a:p>
            <a:p>
              <a:pPr marL="457200" indent="-457200">
                <a:buAutoNum type="arabicPlain" startAt="2"/>
              </a:pPr>
              <a:r>
                <a:rPr lang="en-US" dirty="0" smtClean="0"/>
                <a:t>       1</a:t>
              </a:r>
            </a:p>
            <a:p>
              <a:pPr marL="457200" indent="-457200">
                <a:buAutoNum type="arabicPlain" startAt="2"/>
              </a:pPr>
              <a:endParaRPr lang="en-US" dirty="0"/>
            </a:p>
            <a:p>
              <a:pPr marL="457200" indent="-457200">
                <a:buAutoNum type="arabicPlain" startAt="2"/>
              </a:pPr>
              <a:endParaRPr lang="en-US" sz="1200" dirty="0" smtClean="0"/>
            </a:p>
            <a:p>
              <a:pPr marL="457200" indent="-457200">
                <a:buAutoNum type="arabicPlain" startAt="2"/>
              </a:pPr>
              <a:r>
                <a:rPr lang="en-US" dirty="0"/>
                <a:t> </a:t>
              </a:r>
              <a:r>
                <a:rPr lang="en-US" dirty="0" smtClean="0"/>
                <a:t>      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22766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num_pos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: a) {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(x &gt; 0)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1;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should be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+= 1;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}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two-test suite: {0,0} and {1}.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Or consider one-test suite: {0,1,0}.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Branch coverage</a:t>
            </a:r>
            <a:r>
              <a:rPr lang="en-GB" sz="2000" dirty="0" smtClean="0"/>
              <a:t>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Here, </a:t>
            </a:r>
            <a:r>
              <a:rPr lang="en-GB" sz="2000" i="1" dirty="0" smtClean="0">
                <a:solidFill>
                  <a:schemeClr val="accent2"/>
                </a:solidFill>
              </a:rPr>
              <a:t>path coverage</a:t>
            </a:r>
            <a:r>
              <a:rPr lang="en-GB" sz="2000" dirty="0" smtClean="0"/>
              <a:t> is enough, but </a:t>
            </a:r>
            <a:r>
              <a:rPr lang="en-GB" sz="2000" i="1" dirty="0" smtClean="0"/>
              <a:t>no bound</a:t>
            </a:r>
            <a:r>
              <a:rPr lang="en-GB" sz="2000" dirty="0" smtClean="0"/>
              <a:t> on path-count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153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sum_three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a+b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Path </a:t>
            </a:r>
            <a:r>
              <a:rPr lang="en-GB" sz="2000" i="1" dirty="0">
                <a:solidFill>
                  <a:schemeClr val="accent6"/>
                </a:solidFill>
              </a:rPr>
              <a:t>coverage</a:t>
            </a:r>
            <a:r>
              <a:rPr lang="en-GB" sz="2000" dirty="0"/>
              <a:t> is not </a:t>
            </a:r>
            <a:r>
              <a:rPr lang="en-GB" sz="2000" dirty="0" smtClean="0"/>
              <a:t>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test suites where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2000" dirty="0" smtClean="0"/>
              <a:t> is always 0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Typically a “moot point” since path coverage is unattainable for realistic programs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But do not assume a tested path is correct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Even though it is more likely correct than an untested path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Another example: buggy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abs</a:t>
            </a:r>
            <a:r>
              <a:rPr lang="en-GB" sz="2000" dirty="0" smtClean="0"/>
              <a:t> method from earlier in lecture</a:t>
            </a: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53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sz="2000" dirty="0" smtClean="0"/>
              <a:t>Modern development ecosystems have much built-in support for testing</a:t>
            </a:r>
          </a:p>
          <a:p>
            <a:pPr lvl="1"/>
            <a:r>
              <a:rPr lang="en-US" sz="2000" dirty="0" smtClean="0"/>
              <a:t>Unit-testing frameworks like </a:t>
            </a:r>
            <a:r>
              <a:rPr lang="en-US" sz="2000" dirty="0" err="1" smtClean="0"/>
              <a:t>JUnit</a:t>
            </a:r>
            <a:endParaRPr lang="en-US" sz="2000" dirty="0" smtClean="0"/>
          </a:p>
          <a:p>
            <a:pPr lvl="1"/>
            <a:r>
              <a:rPr lang="en-US" sz="2000" dirty="0" smtClean="0"/>
              <a:t>Regression-testing frameworks connected to builds and version control</a:t>
            </a:r>
          </a:p>
          <a:p>
            <a:pPr lvl="1"/>
            <a:r>
              <a:rPr lang="en-US" sz="2000" dirty="0" smtClean="0"/>
              <a:t>Continuous testing</a:t>
            </a:r>
          </a:p>
          <a:p>
            <a:pPr lvl="1"/>
            <a:r>
              <a:rPr lang="en-US" sz="2000" dirty="0" smtClean="0"/>
              <a:t>…</a:t>
            </a:r>
          </a:p>
          <a:p>
            <a:endParaRPr lang="en-US" sz="2000" dirty="0" smtClean="0"/>
          </a:p>
          <a:p>
            <a:r>
              <a:rPr lang="en-US" sz="2000" dirty="0" smtClean="0"/>
              <a:t>No tool details covered here </a:t>
            </a:r>
          </a:p>
          <a:p>
            <a:pPr lvl="1"/>
            <a:r>
              <a:rPr lang="en-US" sz="2000" dirty="0" smtClean="0"/>
              <a:t>See homework, section, internships, …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2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Varieties of coverage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53400" cy="4876800"/>
          </a:xfrm>
        </p:spPr>
        <p:txBody>
          <a:bodyPr>
            <a:noAutofit/>
          </a:bodyPr>
          <a:lstStyle/>
          <a:p>
            <a:pPr marL="0" indent="0" eaLnBrk="1"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Various coverage metrics (there are more):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Statement coverage</a:t>
            </a: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Branch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 smtClean="0"/>
              <a:t>Loop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 smtClean="0"/>
              <a:t>Condition/Decision coverage</a:t>
            </a: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Path coverage</a:t>
            </a:r>
          </a:p>
          <a:p>
            <a:pPr marL="914400" lvl="2" indent="0" eaLnBrk="1">
              <a:buNone/>
              <a:defRPr/>
            </a:pPr>
            <a:endParaRPr lang="en-US" sz="1300" dirty="0" smtClean="0"/>
          </a:p>
          <a:p>
            <a:pPr marL="0" indent="0" eaLnBrk="1"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Limitations of coverage: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 smtClean="0"/>
              <a:t>100% coverage is not always a reasonable target</a:t>
            </a:r>
            <a:br>
              <a:rPr lang="en-US" sz="2000" dirty="0" smtClean="0"/>
            </a:br>
            <a:r>
              <a:rPr lang="en-US" sz="2000" dirty="0" smtClean="0"/>
              <a:t>100% may be unattainable (dead code)</a:t>
            </a:r>
            <a:br>
              <a:rPr lang="en-US" sz="2000" dirty="0" smtClean="0"/>
            </a:br>
            <a:r>
              <a:rPr lang="en-US" sz="2000" i="1" dirty="0" smtClean="0">
                <a:solidFill>
                  <a:schemeClr val="accent6"/>
                </a:solidFill>
              </a:rPr>
              <a:t>High cost  </a:t>
            </a:r>
            <a:r>
              <a:rPr lang="en-US" sz="2000" dirty="0" smtClean="0"/>
              <a:t>to approach the limit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 smtClean="0"/>
              <a:t>Coverage is </a:t>
            </a:r>
            <a:r>
              <a:rPr lang="en-US" sz="2000" i="1" dirty="0" smtClean="0">
                <a:solidFill>
                  <a:schemeClr val="accent6"/>
                </a:solidFill>
              </a:rPr>
              <a:t>just a heuristic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We really want the revealing subdomains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4953000" y="2057400"/>
            <a:ext cx="458064" cy="1752599"/>
          </a:xfrm>
          <a:prstGeom prst="downArrow">
            <a:avLst>
              <a:gd name="adj1" fmla="val 50000"/>
              <a:gd name="adj2" fmla="val 10817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562600" y="1980335"/>
            <a:ext cx="1752600" cy="16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latin typeface="Arial" charset="0"/>
              </a:rPr>
              <a:t>increasing</a:t>
            </a:r>
          </a:p>
          <a:p>
            <a:r>
              <a:rPr lang="en-US" sz="2000" dirty="0">
                <a:latin typeface="Arial" charset="0"/>
              </a:rPr>
              <a:t>number of</a:t>
            </a:r>
          </a:p>
          <a:p>
            <a:r>
              <a:rPr lang="en-US" sz="2000" dirty="0">
                <a:latin typeface="Arial" charset="0"/>
              </a:rPr>
              <a:t>test </a:t>
            </a:r>
            <a:r>
              <a:rPr lang="en-US" sz="2000" dirty="0" smtClean="0">
                <a:latin typeface="Arial" charset="0"/>
              </a:rPr>
              <a:t>cases 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required</a:t>
            </a:r>
            <a:endParaRPr lang="en-US" sz="2000" dirty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(generally)</a:t>
            </a:r>
            <a:endParaRPr lang="en-US" sz="2000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1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Pragmatics: Regression Testing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Whenever you find a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Store the input that elicited that bug, plus the correct output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rgbClr val="009900"/>
                </a:solidFill>
              </a:rPr>
              <a:t>Add these to the test suite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Verify that the test suite fails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Fix the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V</a:t>
            </a:r>
            <a:r>
              <a:rPr lang="en-GB" sz="2000" dirty="0" smtClean="0"/>
              <a:t>erify the fix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sz="6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Ensures that your fix solves the problem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Don’t add a test that succeeded to begin with!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Helps to populate test suite with good tests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Protects against reversions that reintroduce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It happened at least once, and it might happen again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071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Rules of Testing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/>
          <a:lstStyle/>
          <a:p>
            <a:pPr marL="0" indent="0" eaLnBrk="1">
              <a:lnSpc>
                <a:spcPct val="83000"/>
              </a:lnSpc>
              <a:buNone/>
            </a:pPr>
            <a:r>
              <a:rPr lang="en-GB" sz="2000" dirty="0">
                <a:solidFill>
                  <a:schemeClr val="accent6"/>
                </a:solidFill>
              </a:rPr>
              <a:t>First rule of testing: </a:t>
            </a:r>
            <a:r>
              <a:rPr lang="en-GB" sz="2000" b="1" i="1" dirty="0">
                <a:solidFill>
                  <a:srgbClr val="FF0000"/>
                </a:solidFill>
              </a:rPr>
              <a:t>Do it early and do it often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 smtClean="0"/>
              <a:t>Best </a:t>
            </a:r>
            <a:r>
              <a:rPr lang="en-GB" sz="2000" dirty="0"/>
              <a:t>to catch bugs soon, before they have a chance to </a:t>
            </a:r>
            <a:r>
              <a:rPr lang="en-GB" sz="2000" dirty="0" smtClean="0"/>
              <a:t>hide</a:t>
            </a:r>
            <a:endParaRPr lang="en-GB" sz="2000" dirty="0"/>
          </a:p>
          <a:p>
            <a:pPr lvl="1" eaLnBrk="1">
              <a:lnSpc>
                <a:spcPct val="83000"/>
              </a:lnSpc>
            </a:pPr>
            <a:r>
              <a:rPr lang="en-GB" sz="2000" dirty="0"/>
              <a:t>Automate the process if you can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/>
              <a:t>Regression testing will save </a:t>
            </a:r>
            <a:r>
              <a:rPr lang="en-GB" sz="2000" dirty="0" smtClean="0"/>
              <a:t>time</a:t>
            </a:r>
            <a:endParaRPr lang="en-GB" sz="2000" dirty="0"/>
          </a:p>
          <a:p>
            <a:pPr marL="0" indent="0" eaLnBrk="1">
              <a:lnSpc>
                <a:spcPct val="83000"/>
              </a:lnSpc>
              <a:buNone/>
            </a:pPr>
            <a:endParaRPr lang="en-GB" sz="20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Second </a:t>
            </a:r>
            <a:r>
              <a:rPr lang="en-GB" sz="2000" dirty="0">
                <a:solidFill>
                  <a:schemeClr val="accent6"/>
                </a:solidFill>
              </a:rPr>
              <a:t>rule of testing: </a:t>
            </a:r>
            <a:r>
              <a:rPr lang="en-GB" sz="2000" b="1" i="1" dirty="0">
                <a:solidFill>
                  <a:srgbClr val="FF0000"/>
                </a:solidFill>
              </a:rPr>
              <a:t>Be systematic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lvl="1" eaLnBrk="1"/>
            <a:r>
              <a:rPr lang="en-GB" sz="2000" dirty="0"/>
              <a:t>If you randomly thrash, bugs will hide in the corner until </a:t>
            </a:r>
            <a:r>
              <a:rPr lang="en-GB" sz="2000" dirty="0" smtClean="0"/>
              <a:t>later</a:t>
            </a:r>
            <a:endParaRPr lang="en-GB" sz="2000" dirty="0"/>
          </a:p>
          <a:p>
            <a:pPr lvl="1" eaLnBrk="1"/>
            <a:r>
              <a:rPr lang="en-GB" sz="2000" dirty="0"/>
              <a:t>Writing tests is a good way to understand the </a:t>
            </a:r>
            <a:r>
              <a:rPr lang="en-GB" sz="2000" dirty="0" smtClean="0"/>
              <a:t>spec </a:t>
            </a:r>
          </a:p>
          <a:p>
            <a:pPr lvl="1" eaLnBrk="1"/>
            <a:r>
              <a:rPr lang="en-GB" sz="2000" dirty="0" smtClean="0"/>
              <a:t>Think </a:t>
            </a:r>
            <a:r>
              <a:rPr lang="en-GB" sz="2000" dirty="0"/>
              <a:t>about </a:t>
            </a:r>
            <a:r>
              <a:rPr lang="en-US" sz="2000" dirty="0"/>
              <a:t>revealing </a:t>
            </a:r>
            <a:r>
              <a:rPr lang="en-GB" sz="2000" dirty="0"/>
              <a:t>domains and boundary cases</a:t>
            </a:r>
          </a:p>
          <a:p>
            <a:pPr lvl="2" eaLnBrk="1"/>
            <a:r>
              <a:rPr lang="en-GB" sz="2000" dirty="0"/>
              <a:t>If the spec is </a:t>
            </a:r>
            <a:r>
              <a:rPr lang="en-GB" sz="2000" dirty="0" smtClean="0"/>
              <a:t>confusing, </a:t>
            </a:r>
            <a:r>
              <a:rPr lang="en-GB" sz="2000" dirty="0" smtClean="0">
                <a:sym typeface="Wingdings" pitchFamily="2" charset="2"/>
              </a:rPr>
              <a:t>write </a:t>
            </a:r>
            <a:r>
              <a:rPr lang="en-GB" sz="2000" dirty="0">
                <a:sym typeface="Wingdings" pitchFamily="2" charset="2"/>
              </a:rPr>
              <a:t>more tests</a:t>
            </a:r>
          </a:p>
          <a:p>
            <a:pPr lvl="1" eaLnBrk="1"/>
            <a:r>
              <a:rPr lang="en-GB" sz="2000" dirty="0"/>
              <a:t>Spec can be buggy too</a:t>
            </a:r>
          </a:p>
          <a:p>
            <a:pPr lvl="2" eaLnBrk="1"/>
            <a:r>
              <a:rPr lang="en-GB" sz="2000" dirty="0"/>
              <a:t>Incorrect, incomplete, ambiguous, </a:t>
            </a:r>
            <a:r>
              <a:rPr lang="en-GB" sz="2000" dirty="0" smtClean="0"/>
              <a:t>missing </a:t>
            </a:r>
            <a:r>
              <a:rPr lang="en-GB" sz="2000" dirty="0"/>
              <a:t>corner cases</a:t>
            </a:r>
          </a:p>
          <a:p>
            <a:pPr lvl="1" eaLnBrk="1"/>
            <a:r>
              <a:rPr lang="en-GB" sz="2000" dirty="0"/>
              <a:t>When you find a </a:t>
            </a:r>
            <a:r>
              <a:rPr lang="en-GB" sz="2000" dirty="0" smtClean="0"/>
              <a:t>bug, </a:t>
            </a:r>
            <a:r>
              <a:rPr lang="en-GB" sz="2000" dirty="0" smtClean="0">
                <a:sym typeface="Wingdings" pitchFamily="2" charset="2"/>
              </a:rPr>
              <a:t>write </a:t>
            </a:r>
            <a:r>
              <a:rPr lang="en-GB" sz="2000" dirty="0">
                <a:sym typeface="Wingdings" pitchFamily="2" charset="2"/>
              </a:rPr>
              <a:t>a test for it first and then fix it</a:t>
            </a:r>
            <a:endParaRPr lang="en-GB" sz="2000" dirty="0"/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8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Closing thoughts on testing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matters</a:t>
            </a:r>
          </a:p>
          <a:p>
            <a:pPr lvl="1"/>
            <a:r>
              <a:rPr lang="en-GB" sz="2000" dirty="0" smtClean="0"/>
              <a:t>You need to convince others that the module works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Catch problems earlier</a:t>
            </a:r>
          </a:p>
          <a:p>
            <a:pPr lvl="1"/>
            <a:r>
              <a:rPr lang="en-GB" sz="2000" dirty="0" smtClean="0"/>
              <a:t>Bugs become obscure beyond the unit they occur in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Don't confuse </a:t>
            </a:r>
            <a:r>
              <a:rPr lang="en-GB" sz="2000" i="1" dirty="0" smtClean="0">
                <a:solidFill>
                  <a:schemeClr val="accent6"/>
                </a:solidFill>
              </a:rPr>
              <a:t>volume</a:t>
            </a:r>
            <a:r>
              <a:rPr lang="en-GB" sz="2000" dirty="0" smtClean="0">
                <a:solidFill>
                  <a:schemeClr val="accent6"/>
                </a:solidFill>
              </a:rPr>
              <a:t> with </a:t>
            </a:r>
            <a:r>
              <a:rPr lang="en-GB" sz="2000" i="1" dirty="0" smtClean="0">
                <a:solidFill>
                  <a:schemeClr val="accent6"/>
                </a:solidFill>
              </a:rPr>
              <a:t>quality</a:t>
            </a:r>
            <a:r>
              <a:rPr lang="en-GB" sz="2000" dirty="0" smtClean="0">
                <a:solidFill>
                  <a:schemeClr val="accent6"/>
                </a:solidFill>
              </a:rPr>
              <a:t> of test data</a:t>
            </a:r>
          </a:p>
          <a:p>
            <a:pPr lvl="1"/>
            <a:r>
              <a:rPr lang="en-GB" sz="2000" dirty="0" smtClean="0"/>
              <a:t>Can lose relevant cases in mass of irrelevant ones</a:t>
            </a:r>
          </a:p>
          <a:p>
            <a:pPr lvl="1"/>
            <a:r>
              <a:rPr lang="en-GB" sz="2000" dirty="0" smtClean="0"/>
              <a:t>Look for revealing subdomains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Choose test data to cover:</a:t>
            </a:r>
          </a:p>
          <a:p>
            <a:pPr lvl="1"/>
            <a:r>
              <a:rPr lang="en-GB" sz="2000" dirty="0" smtClean="0"/>
              <a:t>Specification (black box testing)</a:t>
            </a:r>
          </a:p>
          <a:p>
            <a:pPr lvl="1"/>
            <a:r>
              <a:rPr lang="en-GB" sz="2000" dirty="0" smtClean="0"/>
              <a:t>Code (glass box testing)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can't generally prove absence of bugs</a:t>
            </a:r>
          </a:p>
          <a:p>
            <a:pPr lvl="1"/>
            <a:r>
              <a:rPr lang="en-GB" sz="2000" dirty="0" smtClean="0"/>
              <a:t>But it can increase quality and confidence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750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174750"/>
            <a:ext cx="8001000" cy="5389563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Rocket </a:t>
            </a:r>
            <a:r>
              <a:rPr lang="en-US" sz="2000" dirty="0">
                <a:solidFill>
                  <a:srgbClr val="000000"/>
                </a:solidFill>
              </a:rPr>
              <a:t>self-destructed 37 seconds after </a:t>
            </a:r>
            <a:r>
              <a:rPr lang="en-US" sz="2000" dirty="0" smtClean="0">
                <a:solidFill>
                  <a:srgbClr val="000000"/>
                </a:solidFill>
              </a:rPr>
              <a:t>launch</a:t>
            </a:r>
          </a:p>
          <a:p>
            <a:pPr lvl="1" eaLnBrk="1">
              <a:lnSpc>
                <a:spcPct val="80000"/>
              </a:lnSpc>
              <a:buSzPct val="100000"/>
            </a:pPr>
            <a:r>
              <a:rPr lang="en-US" sz="2000" dirty="0" smtClean="0">
                <a:solidFill>
                  <a:srgbClr val="000000"/>
                </a:solidFill>
              </a:rPr>
              <a:t>Cost</a:t>
            </a:r>
            <a:r>
              <a:rPr lang="en-US" sz="2000" dirty="0">
                <a:solidFill>
                  <a:srgbClr val="000000"/>
                </a:solidFill>
              </a:rPr>
              <a:t>: over $1 </a:t>
            </a:r>
            <a:r>
              <a:rPr lang="en-US" sz="2000" dirty="0" smtClean="0">
                <a:solidFill>
                  <a:srgbClr val="000000"/>
                </a:solidFill>
              </a:rPr>
              <a:t>billion</a:t>
            </a:r>
          </a:p>
          <a:p>
            <a:pPr lvl="1" eaLnBrk="1">
              <a:lnSpc>
                <a:spcPct val="80000"/>
              </a:lnSpc>
              <a:buSzPct val="100000"/>
            </a:pPr>
            <a:endParaRPr lang="en-US" sz="1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>
                <a:solidFill>
                  <a:srgbClr val="000000"/>
                </a:solidFill>
              </a:rPr>
              <a:t>Reason: </a:t>
            </a:r>
            <a:r>
              <a:rPr lang="en-US" sz="2000" dirty="0" smtClean="0">
                <a:solidFill>
                  <a:srgbClr val="000000"/>
                </a:solidFill>
              </a:rPr>
              <a:t>Undetected bug in control software</a:t>
            </a:r>
            <a:endParaRPr lang="en-US" sz="2000" dirty="0">
              <a:solidFill>
                <a:srgbClr val="000000"/>
              </a:solidFill>
            </a:endParaRPr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Conversion from 64-bit floating point to 16-bit signed integer </a:t>
            </a:r>
            <a:r>
              <a:rPr lang="en-US" sz="2000" dirty="0" smtClean="0"/>
              <a:t> </a:t>
            </a:r>
            <a:r>
              <a:rPr lang="en-US" sz="2000" dirty="0"/>
              <a:t>caused an exception</a:t>
            </a:r>
          </a:p>
          <a:p>
            <a:pPr marL="772302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The floating point number was larger than </a:t>
            </a:r>
            <a:r>
              <a:rPr lang="en-US" sz="2000" dirty="0" smtClean="0"/>
              <a:t>32767</a:t>
            </a:r>
            <a:endParaRPr lang="en-US" sz="2000" dirty="0"/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Efficiency considerations </a:t>
            </a:r>
            <a:r>
              <a:rPr lang="en-US" sz="2000" dirty="0" smtClean="0"/>
              <a:t>led </a:t>
            </a:r>
            <a:r>
              <a:rPr lang="en-US" sz="2000" dirty="0"/>
              <a:t>to the disabling of the exception </a:t>
            </a:r>
            <a:r>
              <a:rPr lang="en-US" sz="2000" dirty="0" smtClean="0"/>
              <a:t>handler, so program crashed, so rocket crashed</a:t>
            </a:r>
            <a:endParaRPr lang="en-US" sz="2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err="1" smtClean="0"/>
              <a:t>Ariane</a:t>
            </a:r>
            <a:r>
              <a:rPr lang="en-US" dirty="0" smtClean="0"/>
              <a:t> 5 rocket (1996)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3" y="1371600"/>
            <a:ext cx="1448927" cy="2317670"/>
          </a:xfrm>
        </p:spPr>
      </p:pic>
      <p:pic>
        <p:nvPicPr>
          <p:cNvPr id="106505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4513" y="1371600"/>
            <a:ext cx="3417887" cy="2343150"/>
          </a:xfrm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89" y="1371600"/>
            <a:ext cx="1620511" cy="2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7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Therac-25 radiation therapy machine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311045" indent="-311045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Excessive radiation killed patients (1985-87)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/>
              <a:t>New design removed hardware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prevents the electron-beam from operating in its high-energy mode. Now </a:t>
            </a:r>
            <a:r>
              <a:rPr lang="en-US" sz="2000" dirty="0" smtClean="0">
                <a:solidFill>
                  <a:schemeClr val="accent2"/>
                </a:solidFill>
              </a:rPr>
              <a:t>safety checks  done in software</a:t>
            </a:r>
            <a:r>
              <a:rPr lang="en-US" sz="2000" dirty="0" smtClean="0"/>
              <a:t>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/>
              <a:t>Equipment control task </a:t>
            </a:r>
            <a:r>
              <a:rPr lang="en-US" sz="2000" dirty="0" smtClean="0">
                <a:solidFill>
                  <a:schemeClr val="accent2"/>
                </a:solidFill>
              </a:rPr>
              <a:t>did not properly synchronize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with the operator interface task, so race conditions occurred if the operator changed the setup too quickly.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>
              <a:solidFill>
                <a:schemeClr val="accent2"/>
              </a:solidFill>
            </a:endParaRP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Missed during testing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because it took practice before </a:t>
            </a:r>
            <a:br>
              <a:rPr lang="en-US" sz="2000" dirty="0" smtClean="0"/>
            </a:br>
            <a:r>
              <a:rPr lang="en-US" sz="2000" dirty="0" smtClean="0"/>
              <a:t>operators worked quickly enough</a:t>
            </a:r>
          </a:p>
          <a:p>
            <a:pPr marL="414726" lvl="1" indent="0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for the problem to occur. </a:t>
            </a:r>
          </a:p>
          <a:p>
            <a:pPr marL="282244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 smtClean="0"/>
          </a:p>
          <a:p>
            <a:pPr marL="673930" lvl="1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11" y="4186202"/>
            <a:ext cx="3435482" cy="25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1" y="990600"/>
            <a:ext cx="7620000" cy="5562600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Legs </a:t>
            </a:r>
            <a:r>
              <a:rPr lang="en-US" sz="2000" dirty="0">
                <a:solidFill>
                  <a:srgbClr val="000000"/>
                </a:solidFill>
              </a:rPr>
              <a:t>deployed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000000"/>
                </a:solidFill>
              </a:rPr>
              <a:t> Sensor signal falsely indicated that the craft had touched down (130 feet above the surface)</a:t>
            </a:r>
          </a:p>
          <a:p>
            <a:pPr marL="673930" lvl="1" indent="-259204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Then the descent engines shut down prematurely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Error later </a:t>
            </a:r>
            <a:r>
              <a:rPr lang="en-US" sz="2000" dirty="0">
                <a:solidFill>
                  <a:srgbClr val="000000"/>
                </a:solidFill>
              </a:rPr>
              <a:t>traced to a single bad line of software </a:t>
            </a:r>
            <a:r>
              <a:rPr lang="en-US" sz="2000" dirty="0" smtClean="0">
                <a:solidFill>
                  <a:srgbClr val="000000"/>
                </a:solidFill>
              </a:rPr>
              <a:t>code</a:t>
            </a:r>
            <a:endParaRPr lang="en-US" sz="2000" dirty="0">
              <a:solidFill>
                <a:srgbClr val="000000"/>
              </a:solidFill>
            </a:endParaRPr>
          </a:p>
          <a:p>
            <a:pPr marL="702730" lvl="1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Why didn’t they blame the sensor?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673930" lvl="1" indent="-259204" eaLnBrk="1">
              <a:lnSpc>
                <a:spcPct val="80000"/>
              </a:lnSpc>
              <a:buSzPct val="100000"/>
              <a:buFont typeface="Times New Roman" pitchFamily="18" charset="0"/>
              <a:buChar char="–"/>
              <a:defRPr/>
            </a:pPr>
            <a:endParaRPr lang="en-US" sz="20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Mars Polar Lander</a:t>
            </a:r>
          </a:p>
        </p:txBody>
      </p:sp>
      <p:pic>
        <p:nvPicPr>
          <p:cNvPr id="512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1"/>
            <a:ext cx="3429000" cy="2285999"/>
          </a:xfrm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92250"/>
            <a:ext cx="3835400" cy="23177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9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2000" dirty="0"/>
              <a:t>Mariner I space probe (1962)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Microsoft Zune New Year’s Eve </a:t>
            </a:r>
            <a:r>
              <a:rPr lang="en-US" sz="2000" dirty="0">
                <a:solidFill>
                  <a:schemeClr val="accent2"/>
                </a:solidFill>
              </a:rPr>
              <a:t>c</a:t>
            </a:r>
            <a:r>
              <a:rPr lang="en-US" sz="2000" dirty="0" smtClean="0">
                <a:solidFill>
                  <a:schemeClr val="accent2"/>
                </a:solidFill>
              </a:rPr>
              <a:t>rash (2008)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iPhone alarm (2011)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Denver </a:t>
            </a:r>
            <a:r>
              <a:rPr lang="en-US" sz="2000" dirty="0"/>
              <a:t>Airport </a:t>
            </a:r>
            <a:r>
              <a:rPr lang="en-US" sz="2000" dirty="0" smtClean="0"/>
              <a:t>baggage-handling system </a:t>
            </a:r>
            <a:r>
              <a:rPr lang="en-US" sz="2000" dirty="0"/>
              <a:t>(</a:t>
            </a:r>
            <a:r>
              <a:rPr lang="en-US" sz="2000" dirty="0" smtClean="0"/>
              <a:t>1994)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Air-Traffic Control System in LA Airport (2004)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AT&amp;T network outage </a:t>
            </a:r>
            <a:r>
              <a:rPr lang="en-US" sz="2000" dirty="0"/>
              <a:t>(</a:t>
            </a:r>
            <a:r>
              <a:rPr lang="en-US" sz="2000" dirty="0" smtClean="0"/>
              <a:t>1990)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Northeast </a:t>
            </a:r>
            <a:r>
              <a:rPr lang="en-US" sz="2000" dirty="0"/>
              <a:t>blackout (2003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USS Yorktown Incapacitated (1997)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Intel </a:t>
            </a:r>
            <a:r>
              <a:rPr lang="en-US" sz="2000" dirty="0"/>
              <a:t>Pentium floating point </a:t>
            </a:r>
            <a:r>
              <a:rPr lang="en-US" sz="2000" dirty="0" smtClean="0"/>
              <a:t>divide (1993)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Excel: 65,535 displays as 100,000 (2007)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Prius brakes and engine stalling (2005)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Soviet </a:t>
            </a:r>
            <a:r>
              <a:rPr lang="en-US" sz="2000" dirty="0"/>
              <a:t>gas </a:t>
            </a:r>
            <a:r>
              <a:rPr lang="en-US" sz="2000" dirty="0" smtClean="0"/>
              <a:t>pipeline</a:t>
            </a:r>
            <a:r>
              <a:rPr lang="en-US" sz="2000" dirty="0"/>
              <a:t> </a:t>
            </a:r>
            <a:r>
              <a:rPr lang="en-US" sz="2000" dirty="0" smtClean="0"/>
              <a:t>(1982)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Study linking national debt to slow growth (2010)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…</a:t>
            </a:r>
          </a:p>
          <a:p>
            <a:pPr>
              <a:spcBef>
                <a:spcPts val="200"/>
              </a:spcBef>
              <a:defRPr/>
            </a:pP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Spring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2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bugs cost money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2013 Cambridge University study: Software bugs cost global economy $312 Billion per year</a:t>
            </a:r>
          </a:p>
          <a:p>
            <a:pPr lvl="1"/>
            <a:r>
              <a:rPr lang="en-US" sz="2000" dirty="0"/>
              <a:t>http://</a:t>
            </a:r>
            <a:r>
              <a:rPr lang="en-US" sz="2000" dirty="0" err="1"/>
              <a:t>www.prweb.com</a:t>
            </a:r>
            <a:r>
              <a:rPr lang="en-US" sz="2000" dirty="0"/>
              <a:t>/releases/2013/1/prweb10298185.</a:t>
            </a:r>
            <a:r>
              <a:rPr lang="en-US" sz="2000" dirty="0" smtClean="0"/>
              <a:t>htm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$440 million loss by Knight Capital Group in 30 minutes</a:t>
            </a:r>
          </a:p>
          <a:p>
            <a:pPr lvl="1"/>
            <a:r>
              <a:rPr lang="en-US" sz="2000" dirty="0" smtClean="0"/>
              <a:t>August 2012 high-frequency trading error</a:t>
            </a:r>
          </a:p>
          <a:p>
            <a:endParaRPr lang="en-US" sz="2000" dirty="0"/>
          </a:p>
          <a:p>
            <a:r>
              <a:rPr lang="en-US" sz="2000" dirty="0" smtClean="0"/>
              <a:t>$6 billion loss from 2003 blackout in NE USA &amp; Canada</a:t>
            </a:r>
          </a:p>
          <a:p>
            <a:pPr lvl="1"/>
            <a:r>
              <a:rPr lang="en-US" sz="2000" dirty="0" smtClean="0"/>
              <a:t>Software bug in alarm system in Ohio power control room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3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11499</TotalTime>
  <Words>2804</Words>
  <Application>Microsoft Macintosh PowerPoint</Application>
  <PresentationFormat>On-screen Show (4:3)</PresentationFormat>
  <Paragraphs>603</Paragraphs>
  <Slides>43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simple</vt:lpstr>
      <vt:lpstr>CSE 331 Software Design &amp; Implementation</vt:lpstr>
      <vt:lpstr>Administrivia</vt:lpstr>
      <vt:lpstr>Outline</vt:lpstr>
      <vt:lpstr>Non-outline</vt:lpstr>
      <vt:lpstr>Ariane 5 rocket (1996)</vt:lpstr>
      <vt:lpstr>Therac-25 radiation therapy machine</vt:lpstr>
      <vt:lpstr>Mars Polar Lander</vt:lpstr>
      <vt:lpstr>More examples</vt:lpstr>
      <vt:lpstr>Software bugs cost money</vt:lpstr>
      <vt:lpstr>Building Quality Software</vt:lpstr>
      <vt:lpstr>Software Quality Assurance (QA)</vt:lpstr>
      <vt:lpstr>What can you learn from testing?</vt:lpstr>
      <vt:lpstr>What Is Testing For?</vt:lpstr>
      <vt:lpstr>Kinds of testing</vt:lpstr>
      <vt:lpstr>Unit Testing</vt:lpstr>
      <vt:lpstr>How is testing done?</vt:lpstr>
      <vt:lpstr>sqrt example</vt:lpstr>
      <vt:lpstr>What’s So Hard About Testing?</vt:lpstr>
      <vt:lpstr>Approach: Partition the Input Space</vt:lpstr>
      <vt:lpstr>Naive Approach: Execution Equivalence</vt:lpstr>
      <vt:lpstr>Execution Equivalence Can Be Wrong</vt:lpstr>
      <vt:lpstr>Heuristic:  Revealing Subdomains</vt:lpstr>
      <vt:lpstr>Example</vt:lpstr>
      <vt:lpstr>Heuristics for Designing Test Suites</vt:lpstr>
      <vt:lpstr>Black-Box Testing</vt:lpstr>
      <vt:lpstr>Black Box Testing: Advantages</vt:lpstr>
      <vt:lpstr>More Complex Example</vt:lpstr>
      <vt:lpstr>Heuristic: Boundary Testing</vt:lpstr>
      <vt:lpstr>Boundary Testing</vt:lpstr>
      <vt:lpstr>Other Boundary Cases</vt:lpstr>
      <vt:lpstr>Boundary Cases: Arithmetic Overflow</vt:lpstr>
      <vt:lpstr>Boundary Cases: Duplicates &amp; Aliases</vt:lpstr>
      <vt:lpstr>Heuristic: Clear (glass, white)-box testing</vt:lpstr>
      <vt:lpstr>Glass-box Motivation</vt:lpstr>
      <vt:lpstr>Glass Box Testing:  [Dis]Advantages</vt:lpstr>
      <vt:lpstr>Code coverage: what is enough?</vt:lpstr>
      <vt:lpstr>Code coverage: what is enough?</vt:lpstr>
      <vt:lpstr>Code coverage: what is enough?</vt:lpstr>
      <vt:lpstr>Code coverage: what is enough?</vt:lpstr>
      <vt:lpstr>Varieties of coverage</vt:lpstr>
      <vt:lpstr>Pragmatics: Regression Testing</vt:lpstr>
      <vt:lpstr>Rules of Testing</vt:lpstr>
      <vt:lpstr>Closing thoughts on testing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Hal Perkins</cp:lastModifiedBy>
  <cp:revision>282</cp:revision>
  <cp:lastPrinted>2013-01-22T01:05:00Z</cp:lastPrinted>
  <dcterms:created xsi:type="dcterms:W3CDTF">2012-01-27T17:46:36Z</dcterms:created>
  <dcterms:modified xsi:type="dcterms:W3CDTF">2016-04-18T21:31:21Z</dcterms:modified>
</cp:coreProperties>
</file>