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5" r:id="rId2"/>
    <p:sldId id="336" r:id="rId3"/>
    <p:sldId id="311" r:id="rId4"/>
    <p:sldId id="289" r:id="rId5"/>
    <p:sldId id="356" r:id="rId6"/>
    <p:sldId id="290" r:id="rId7"/>
    <p:sldId id="291" r:id="rId8"/>
    <p:sldId id="340" r:id="rId9"/>
    <p:sldId id="338" r:id="rId10"/>
    <p:sldId id="293" r:id="rId11"/>
    <p:sldId id="315" r:id="rId12"/>
    <p:sldId id="344" r:id="rId13"/>
    <p:sldId id="343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53" r:id="rId23"/>
    <p:sldId id="354" r:id="rId24"/>
  </p:sldIdLst>
  <p:sldSz cx="9144000" cy="6858000" type="screen4x3"/>
  <p:notesSz cx="6934200" cy="9220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-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tags" Target="tags/tag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Fred</a:t>
            </a:r>
            <a:r>
              <a:rPr lang="en-US"/>
              <a:t> Brooks: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48F145-1491-45F3-8005-12556E1361AE}" type="slidenum">
              <a:rPr lang="en-US"/>
              <a:pPr/>
              <a:t>19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20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9FCFE-0DE1-4D8C-BBE1-4E19F8EDF45F}" type="slidenum">
              <a:rPr lang="en-US"/>
              <a:pPr/>
              <a:t>21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23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10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12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49722-BB35-4AF2-AB41-A958DD1BFA29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CB86F-F2FC-481C-8563-D8FA352C6E81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7DD5C-C2FB-469C-BD0F-75902F36C034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1A97A-70C4-4425-A827-2F7D07BD1909}" type="slidenum">
              <a:rPr lang="en-US"/>
              <a:pPr/>
              <a:t>17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Data Abstraction: Abstract Data Types (ADTs)</a:t>
            </a:r>
          </a:p>
          <a:p>
            <a:r>
              <a:rPr lang="en-US" sz="1400" dirty="0" smtClean="0"/>
              <a:t>(</a:t>
            </a:r>
            <a:r>
              <a:rPr lang="en-US" sz="1400" dirty="0"/>
              <a:t>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Implementation </a:t>
            </a:r>
            <a:r>
              <a:rPr lang="en-US" sz="2000" dirty="0"/>
              <a:t>is hidden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only operations on objects of the type are </a:t>
            </a:r>
            <a:r>
              <a:rPr lang="en-US" sz="2000" dirty="0" smtClean="0"/>
              <a:t>those provided </a:t>
            </a:r>
            <a:r>
              <a:rPr lang="en-US" sz="2000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Arial" charset="0"/>
              </a:rPr>
              <a:t>Point</a:t>
            </a:r>
          </a:p>
          <a:p>
            <a:r>
              <a:rPr lang="en-US" sz="2000" b="1" dirty="0">
                <a:latin typeface="Arial" charset="0"/>
              </a:rPr>
              <a:t>x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y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r</a:t>
            </a:r>
          </a:p>
          <a:p>
            <a:r>
              <a:rPr lang="en-US" sz="2000" b="1" dirty="0">
                <a:latin typeface="Arial" charset="0"/>
              </a:rPr>
              <a:t>theta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translate</a:t>
            </a:r>
          </a:p>
          <a:p>
            <a:r>
              <a:rPr lang="en-US" sz="2000" b="1" dirty="0" err="1">
                <a:latin typeface="Arial" charset="0"/>
              </a:rPr>
              <a:t>scale_rot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Specifying a 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i="1" dirty="0" smtClean="0"/>
              <a:t>collection</a:t>
            </a:r>
            <a:r>
              <a:rPr lang="en-US" sz="2000" dirty="0" smtClean="0"/>
              <a:t> of procedural abstractions</a:t>
            </a:r>
          </a:p>
          <a:p>
            <a:pPr lvl="1"/>
            <a:r>
              <a:rPr lang="en-US" sz="2000" i="1" dirty="0" smtClean="0"/>
              <a:t>Not</a:t>
            </a:r>
            <a:r>
              <a:rPr lang="en-US" sz="2000" dirty="0" smtClean="0"/>
              <a:t> a collection of procedures</a:t>
            </a:r>
          </a:p>
          <a:p>
            <a:endParaRPr lang="en-US" sz="1000" dirty="0" smtClean="0"/>
          </a:p>
          <a:p>
            <a:r>
              <a:rPr lang="en-US" sz="2000" dirty="0" smtClean="0"/>
              <a:t>An </a:t>
            </a:r>
            <a:r>
              <a:rPr lang="en-US" sz="2000" i="1" dirty="0" smtClean="0"/>
              <a:t>abstract state</a:t>
            </a:r>
          </a:p>
          <a:p>
            <a:pPr lvl="1"/>
            <a:r>
              <a:rPr lang="en-US" sz="2000" dirty="0" smtClean="0"/>
              <a:t>Not the (concrete) representation in terms of fields, objects, …</a:t>
            </a:r>
          </a:p>
          <a:p>
            <a:pPr lvl="1"/>
            <a:r>
              <a:rPr lang="en-US" sz="2000" dirty="0" smtClean="0"/>
              <a:t>“Does not exist” but used to specify the operations</a:t>
            </a:r>
          </a:p>
          <a:p>
            <a:pPr lvl="1"/>
            <a:r>
              <a:rPr lang="en-US" sz="2000" dirty="0" smtClean="0"/>
              <a:t>Concrete state, not part of the specification, implements the abstract state</a:t>
            </a:r>
          </a:p>
          <a:p>
            <a:pPr lvl="2"/>
            <a:r>
              <a:rPr lang="en-US" sz="2000" dirty="0" smtClean="0"/>
              <a:t>More in upcoming lecture</a:t>
            </a:r>
          </a:p>
          <a:p>
            <a:endParaRPr lang="en-US" sz="2000" dirty="0" smtClean="0"/>
          </a:p>
          <a:p>
            <a:r>
              <a:rPr lang="en-US" sz="2000" dirty="0" smtClean="0"/>
              <a:t>Each operation described in terms of “creating”, “observing”, “producing”, or “mutating”</a:t>
            </a:r>
          </a:p>
          <a:p>
            <a:pPr lvl="1"/>
            <a:r>
              <a:rPr lang="en-US" sz="2000" dirty="0" smtClean="0"/>
              <a:t>No operations other than those in the specification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Specifying an ADT</a:t>
            </a:r>
            <a:endParaRPr lang="en-US" dirty="0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4724400" y="17526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 smtClean="0">
                <a:latin typeface="+mj-lt"/>
              </a:rPr>
              <a:t>Mutable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</a:t>
            </a:r>
            <a:r>
              <a:rPr lang="en-US" sz="2000" b="1" dirty="0">
                <a:latin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</a:rPr>
              <a:t>roducers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(rare)</a:t>
            </a:r>
            <a:endParaRPr lang="en-US" sz="2000" b="1" dirty="0">
              <a:solidFill>
                <a:srgbClr val="C0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388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I</a:t>
            </a:r>
            <a:r>
              <a:rPr lang="en-US" sz="2000" dirty="0" smtClean="0">
                <a:latin typeface="+mj-lt"/>
              </a:rPr>
              <a:t>mmutable</a:t>
            </a:r>
            <a:r>
              <a:rPr lang="en-US" sz="2000" dirty="0">
                <a:latin typeface="+mj-lt"/>
              </a:rPr>
              <a:t/>
            </a:r>
            <a:br>
              <a:rPr lang="en-US" sz="2000" dirty="0">
                <a:latin typeface="+mj-lt"/>
              </a:rPr>
            </a:br>
            <a:endParaRPr lang="en-US" sz="20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1</a:t>
            </a:r>
            <a:r>
              <a:rPr lang="en-US" sz="2000" b="1" dirty="0">
                <a:latin typeface="Courier New" pitchFamily="49" charset="0"/>
              </a:rPr>
              <a:t>. overview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2</a:t>
            </a:r>
            <a:r>
              <a:rPr lang="en-US" sz="2000" b="1" dirty="0">
                <a:latin typeface="Courier New" pitchFamily="49" charset="0"/>
              </a:rPr>
              <a:t>. abstract </a:t>
            </a:r>
            <a:r>
              <a:rPr lang="en-US" sz="2000" b="1" dirty="0" smtClean="0">
                <a:latin typeface="Courier New" pitchFamily="49" charset="0"/>
              </a:rPr>
              <a:t>state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3</a:t>
            </a:r>
            <a:r>
              <a:rPr lang="en-US" sz="2000" b="1" dirty="0">
                <a:latin typeface="Courier New" pitchFamily="49" charset="0"/>
              </a:rPr>
              <a:t>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4</a:t>
            </a:r>
            <a:r>
              <a:rPr lang="en-US" sz="2000" b="1" dirty="0">
                <a:latin typeface="Courier New" pitchFamily="49" charset="0"/>
              </a:rPr>
              <a:t>. </a:t>
            </a:r>
            <a:r>
              <a:rPr lang="en-US" sz="2000" b="1" dirty="0" smtClean="0">
                <a:latin typeface="Courier New" pitchFamily="49" charset="0"/>
              </a:rPr>
              <a:t>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5.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 smtClean="0">
                <a:latin typeface="Courier New" pitchFamily="49" charset="0"/>
              </a:rPr>
              <a:t>6. </a:t>
            </a:r>
            <a:r>
              <a:rPr lang="en-US" sz="2000" b="1" dirty="0" err="1">
                <a:latin typeface="Courier New" pitchFamily="49" charset="0"/>
              </a:rPr>
              <a:t>mutators</a:t>
            </a:r>
            <a:endParaRPr lang="en-US" sz="2000" b="1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20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4267200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2133600"/>
          </a:xfrm>
        </p:spPr>
        <p:txBody>
          <a:bodyPr/>
          <a:lstStyle/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000" dirty="0" smtClean="0"/>
              <a:t>Creators: return new ADT values (e.g., Java constructors)</a:t>
            </a:r>
          </a:p>
          <a:p>
            <a:r>
              <a:rPr lang="en-US" sz="2000" dirty="0" smtClean="0"/>
              <a:t>Producers: ADT operations that return new values</a:t>
            </a:r>
          </a:p>
          <a:p>
            <a:r>
              <a:rPr lang="en-US" sz="2000" dirty="0" err="1" smtClean="0"/>
              <a:t>Mutators</a:t>
            </a:r>
            <a:r>
              <a:rPr lang="en-US" sz="2000" dirty="0" smtClean="0"/>
              <a:t>: Modify a value of an ADT</a:t>
            </a:r>
          </a:p>
          <a:p>
            <a:r>
              <a:rPr lang="en-US" sz="2000" dirty="0" smtClean="0"/>
              <a:t>Observers: Return information about an ADT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1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an ADT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To implement a data abstraction (e.g., with a Java class):</a:t>
            </a:r>
          </a:p>
          <a:p>
            <a:pPr lvl="1"/>
            <a:r>
              <a:rPr lang="en-US" sz="2000" dirty="0" smtClean="0"/>
              <a:t>See next two lectures</a:t>
            </a:r>
          </a:p>
          <a:p>
            <a:pPr lvl="1"/>
            <a:r>
              <a:rPr lang="en-US" sz="2000" dirty="0" smtClean="0"/>
              <a:t>This lecture is just about specifying an ADT</a:t>
            </a:r>
          </a:p>
          <a:p>
            <a:pPr lvl="1"/>
            <a:r>
              <a:rPr lang="en-US" sz="2000" i="1" dirty="0" smtClean="0">
                <a:solidFill>
                  <a:schemeClr val="accent2"/>
                </a:solidFill>
              </a:rPr>
              <a:t>Nothing</a:t>
            </a:r>
            <a:r>
              <a:rPr lang="en-US" sz="2000" dirty="0" smtClean="0"/>
              <a:t> about the concrete representation appears in the specification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2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Poly, an immutable </a:t>
            </a:r>
            <a:r>
              <a:rPr lang="en-US" sz="3200" dirty="0" err="1" smtClean="0"/>
              <a:t>datatype</a:t>
            </a:r>
            <a:r>
              <a:rPr lang="en-US" sz="3200" dirty="0" smtClean="0"/>
              <a:t>: overview</a:t>
            </a:r>
            <a:endParaRPr lang="en-US" sz="3200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A Poly is an immutable polynomial with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integer coefficients.  A typical Poly 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  		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+ c</a:t>
            </a:r>
            <a:r>
              <a:rPr lang="en-US" sz="2000" b="1" baseline="-25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+ ...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Overview:</a:t>
            </a:r>
          </a:p>
          <a:p>
            <a:pPr lvl="1"/>
            <a:r>
              <a:rPr lang="en-US" sz="2000" dirty="0" smtClean="0"/>
              <a:t>State whether mutable or immutable</a:t>
            </a:r>
          </a:p>
          <a:p>
            <a:pPr lvl="1"/>
            <a:r>
              <a:rPr lang="en-US" sz="2000" dirty="0" smtClean="0"/>
              <a:t>Define an abstract model for use in operation specifications</a:t>
            </a:r>
          </a:p>
          <a:p>
            <a:pPr lvl="2"/>
            <a:r>
              <a:rPr lang="en-US" sz="2000" dirty="0" smtClean="0"/>
              <a:t>Difficult and vital!</a:t>
            </a:r>
          </a:p>
          <a:p>
            <a:pPr lvl="2"/>
            <a:r>
              <a:rPr lang="en-US" sz="2000" dirty="0" smtClean="0"/>
              <a:t>Appeal to math if appropriate</a:t>
            </a:r>
          </a:p>
          <a:p>
            <a:pPr lvl="2"/>
            <a:r>
              <a:rPr lang="en-US" sz="2000" dirty="0" smtClean="0"/>
              <a:t>Give an example (reuse it in operation definitions)</a:t>
            </a:r>
          </a:p>
          <a:p>
            <a:pPr lvl="1"/>
            <a:r>
              <a:rPr lang="en-US" sz="2000" dirty="0" smtClean="0"/>
              <a:t>State in specifications is </a:t>
            </a:r>
            <a:r>
              <a:rPr lang="en-US" sz="2000" i="1" dirty="0" smtClean="0">
                <a:solidFill>
                  <a:srgbClr val="0000FF"/>
                </a:solidFill>
              </a:rPr>
              <a:t>abstract</a:t>
            </a:r>
            <a:r>
              <a:rPr lang="en-US" sz="2000" dirty="0" smtClean="0"/>
              <a:t>, not concrete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543044" y="2603956"/>
            <a:ext cx="6219956" cy="1053644"/>
            <a:chOff x="2057400" y="2286000"/>
            <a:chExt cx="6219956" cy="1053644"/>
          </a:xfrm>
        </p:grpSpPr>
        <p:sp>
          <p:nvSpPr>
            <p:cNvPr id="6" name="Oval 5"/>
            <p:cNvSpPr/>
            <p:nvPr/>
          </p:nvSpPr>
          <p:spPr>
            <a:xfrm>
              <a:off x="20574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32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57600" y="2286000"/>
              <a:ext cx="381000" cy="3048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3886200" y="2590800"/>
              <a:ext cx="609600" cy="4572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 flipV="1">
              <a:off x="3048000" y="2590800"/>
              <a:ext cx="1447800" cy="5334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2362200" y="2590800"/>
              <a:ext cx="2133600" cy="609600"/>
            </a:xfrm>
            <a:prstGeom prst="straightConnector1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21200" y="2939534"/>
              <a:ext cx="37561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Abstract state (specification fields)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6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creators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effects: makes a new Poly =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Poly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cx</a:t>
            </a:r>
            <a:r>
              <a:rPr lang="en-US" sz="2000" b="1" baseline="30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</a:t>
            </a:r>
            <a:endParaRPr lang="en-US" sz="2000" b="1" baseline="30000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n &lt; 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Creators</a:t>
            </a:r>
          </a:p>
          <a:p>
            <a:pPr lvl="1"/>
            <a:r>
              <a:rPr lang="en-US" sz="2000" dirty="0" smtClean="0"/>
              <a:t>New object, not part of pre-state: in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US" sz="2000" dirty="0" smtClean="0"/>
              <a:t>, not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modifies</a:t>
            </a:r>
          </a:p>
          <a:p>
            <a:pPr lvl="1"/>
            <a:r>
              <a:rPr lang="en-US" sz="2000" dirty="0" smtClean="0"/>
              <a:t>Overloading: distinguish procedures of same name by parameters (Example: two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</a:t>
            </a:r>
            <a:r>
              <a:rPr lang="en-US" sz="2000" dirty="0" smtClean="0"/>
              <a:t> constructors)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Footnote: slides omit full </a:t>
            </a:r>
            <a:r>
              <a:rPr lang="en-US" sz="2000" dirty="0" err="1" smtClean="0">
                <a:solidFill>
                  <a:srgbClr val="009900"/>
                </a:solidFill>
              </a:rPr>
              <a:t>JavaDoc</a:t>
            </a:r>
            <a:r>
              <a:rPr lang="en-US" sz="2000" dirty="0" smtClean="0">
                <a:solidFill>
                  <a:srgbClr val="009900"/>
                </a:solidFill>
              </a:rPr>
              <a:t> comments to save space; style might not be perfect either – focus on main ideas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51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observers</a:t>
            </a: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degree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i.e., the largest exponent with a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non-zero coefficient.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Returns 0 if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0.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degree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coefficient of the term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of </a:t>
            </a:r>
            <a:r>
              <a:rPr lang="en-US" sz="20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whose exponent is d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NegExponent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d)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observers</a:t>
            </a:r>
            <a:endParaRPr lang="en-US" dirty="0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Observers </a:t>
            </a:r>
          </a:p>
          <a:p>
            <a:pPr lvl="1"/>
            <a:r>
              <a:rPr lang="en-US" sz="2000" dirty="0" smtClean="0"/>
              <a:t>Used to obtain information about objects of the type</a:t>
            </a:r>
          </a:p>
          <a:p>
            <a:pPr lvl="1"/>
            <a:r>
              <a:rPr lang="en-US" sz="2000" dirty="0" smtClean="0"/>
              <a:t>Return values of other types</a:t>
            </a:r>
          </a:p>
          <a:p>
            <a:pPr lvl="1"/>
            <a:r>
              <a:rPr lang="en-US" sz="2000" dirty="0" smtClean="0"/>
              <a:t>Never modify the abstract value</a:t>
            </a:r>
          </a:p>
          <a:p>
            <a:pPr lvl="1"/>
            <a:r>
              <a:rPr lang="en-US" sz="2000" dirty="0" smtClean="0"/>
              <a:t>Specification uses the abstraction from the overview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The particular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</a:t>
            </a:r>
            <a:r>
              <a:rPr lang="en-US" sz="2000" dirty="0" smtClean="0"/>
              <a:t> object being accessed</a:t>
            </a:r>
          </a:p>
          <a:p>
            <a:pPr lvl="1"/>
            <a:r>
              <a:rPr lang="en-US" sz="2000" i="1" dirty="0" smtClean="0"/>
              <a:t>Target</a:t>
            </a:r>
            <a:r>
              <a:rPr lang="en-US" sz="2000" dirty="0" smtClean="0"/>
              <a:t> of the invocation</a:t>
            </a:r>
          </a:p>
          <a:p>
            <a:pPr lvl="1"/>
            <a:r>
              <a:rPr lang="en-US" sz="2000" dirty="0" smtClean="0"/>
              <a:t>Also known as the </a:t>
            </a:r>
            <a:r>
              <a:rPr lang="en-US" sz="2000" i="1" dirty="0" smtClean="0"/>
              <a:t>receiver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Poly x = new Poly(4, 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x.coeff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(3);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   // prints 4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4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Poly: 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this + q (as a Poly)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Poly equal to this * q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-this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Poly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negate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80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producers</a:t>
            </a: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on a type that create other objects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Common in immutable types like </a:t>
            </a:r>
            <a:r>
              <a:rPr lang="en-US" sz="2000" b="1" dirty="0" err="1" smtClean="0">
                <a:latin typeface="Courier New"/>
                <a:cs typeface="Courier New"/>
              </a:rPr>
              <a:t>java.lang.String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String substring(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offset,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r>
              <a:rPr lang="en-US" sz="2000" dirty="0" smtClean="0"/>
              <a:t>No side effects</a:t>
            </a:r>
          </a:p>
          <a:p>
            <a:pPr lvl="1"/>
            <a:r>
              <a:rPr lang="en-US" sz="2000" dirty="0" smtClean="0"/>
              <a:t>Cannot change the abstract value of existing objects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81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This lecture: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What is an Abstract Data Type (ADT)?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How to specify an ADT?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000" dirty="0" smtClean="0"/>
              <a:t>Design methodology for ADTs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Very related next lectures:</a:t>
            </a:r>
          </a:p>
          <a:p>
            <a:r>
              <a:rPr lang="en-US" sz="2000" dirty="0" smtClean="0"/>
              <a:t>Representation invariants</a:t>
            </a:r>
          </a:p>
          <a:p>
            <a:r>
              <a:rPr lang="en-US" sz="2000" dirty="0" smtClean="0"/>
              <a:t>Abstraction functions</a:t>
            </a:r>
          </a:p>
          <a:p>
            <a:pPr marL="0" indent="0">
              <a:buNone/>
            </a:pPr>
            <a:r>
              <a:rPr lang="en-US" sz="2000" dirty="0" smtClean="0"/>
              <a:t>Two distinct, complementary ideas for reasoning about ADTs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IntSet</a:t>
            </a:r>
            <a:r>
              <a:rPr lang="en-US" dirty="0" smtClean="0"/>
              <a:t>, a mutable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overview and creator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integers.  A typical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x1, ...,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}.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makes a new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/>
              <a:t>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41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observers</a:t>
            </a: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true if and only if x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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the cardinality of this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some element of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throws: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EmptyException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when size()==0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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- {x}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1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mutators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Operations that modify an element of the type</a:t>
            </a:r>
          </a:p>
          <a:p>
            <a:endParaRPr lang="en-US" sz="2000" dirty="0" smtClean="0"/>
          </a:p>
          <a:p>
            <a:r>
              <a:rPr lang="en-US" sz="2000" dirty="0" smtClean="0"/>
              <a:t>Rarely modify anything (available to clients) other than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pPr lvl="1"/>
            <a:r>
              <a:rPr lang="en-US" sz="2000" dirty="0" smtClean="0"/>
              <a:t>List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/>
              <a:t> in modifies clause (if appropriate)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have no return value</a:t>
            </a:r>
          </a:p>
          <a:p>
            <a:pPr lvl="1"/>
            <a:r>
              <a:rPr lang="en-US" sz="2000" dirty="0" smtClean="0"/>
              <a:t>“Do one thing and do it well”</a:t>
            </a:r>
          </a:p>
          <a:p>
            <a:pPr lvl="1"/>
            <a:r>
              <a:rPr lang="en-US" sz="2000" dirty="0"/>
              <a:t>(Sometimes return “old” value that was replaced</a:t>
            </a:r>
            <a:r>
              <a:rPr lang="en-US" sz="2000" dirty="0" smtClean="0"/>
              <a:t>)</a:t>
            </a:r>
          </a:p>
          <a:p>
            <a:endParaRPr lang="en-US" sz="2000" dirty="0" smtClean="0"/>
          </a:p>
          <a:p>
            <a:r>
              <a:rPr lang="en-US" sz="2000" dirty="0" smtClean="0"/>
              <a:t>Mutable ADTs may have producers too, but that is less common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04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and data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Procedural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procedures</a:t>
            </a:r>
            <a:r>
              <a:rPr lang="en-US" sz="2000" dirty="0" smtClean="0"/>
              <a:t> (e.g., methods)</a:t>
            </a:r>
          </a:p>
          <a:p>
            <a:pPr lvl="1"/>
            <a:r>
              <a:rPr lang="en-US" sz="2000" dirty="0" smtClean="0"/>
              <a:t>Specification is the abstraction</a:t>
            </a:r>
          </a:p>
          <a:p>
            <a:pPr lvl="2"/>
            <a:r>
              <a:rPr lang="en-US" sz="2000" dirty="0" smtClean="0"/>
              <a:t>Abstraction is the specification</a:t>
            </a:r>
          </a:p>
          <a:p>
            <a:pPr lvl="1"/>
            <a:r>
              <a:rPr lang="en-US" sz="2000" dirty="0" smtClean="0"/>
              <a:t>Satisfy the specification with an implementation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Data</a:t>
            </a:r>
            <a:r>
              <a:rPr lang="en-US" sz="2000" dirty="0" smtClean="0"/>
              <a:t> abstraction:</a:t>
            </a:r>
          </a:p>
          <a:p>
            <a:pPr lvl="1"/>
            <a:r>
              <a:rPr lang="en-US" sz="2000" dirty="0" smtClean="0"/>
              <a:t>Abstract from details of </a:t>
            </a:r>
            <a:r>
              <a:rPr lang="en-US" sz="2000" i="1" dirty="0" smtClean="0"/>
              <a:t>data representation </a:t>
            </a:r>
          </a:p>
          <a:p>
            <a:pPr lvl="1"/>
            <a:r>
              <a:rPr lang="en-US" sz="2000" dirty="0" smtClean="0"/>
              <a:t>Also a specification mechanism</a:t>
            </a:r>
          </a:p>
          <a:p>
            <a:pPr lvl="2"/>
            <a:r>
              <a:rPr lang="en-US" sz="2000" dirty="0" smtClean="0"/>
              <a:t>A way of thinking about programs and design</a:t>
            </a:r>
          </a:p>
          <a:p>
            <a:pPr lvl="1"/>
            <a:r>
              <a:rPr lang="en-US" sz="2000" dirty="0" smtClean="0"/>
              <a:t>Standard terminology: </a:t>
            </a:r>
            <a:r>
              <a:rPr lang="en-US" sz="2000" dirty="0" smtClean="0">
                <a:solidFill>
                  <a:schemeClr val="accent2"/>
                </a:solidFill>
              </a:rPr>
              <a:t>Abstract Data Type</a:t>
            </a:r>
            <a:r>
              <a:rPr lang="en-US" sz="2000" dirty="0" smtClean="0"/>
              <a:t>, or </a:t>
            </a:r>
            <a:r>
              <a:rPr lang="en-US" sz="2000" dirty="0" smtClean="0">
                <a:solidFill>
                  <a:schemeClr val="accent2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Organizing and manipulating data is pervasive</a:t>
            </a:r>
          </a:p>
          <a:p>
            <a:pPr lvl="1"/>
            <a:r>
              <a:rPr lang="en-US" sz="2000" dirty="0" smtClean="0"/>
              <a:t>Inventing and describing algorithms is less common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Start your design by </a:t>
            </a:r>
            <a:r>
              <a:rPr lang="en-US" sz="2000" dirty="0" smtClean="0">
                <a:solidFill>
                  <a:schemeClr val="accent2"/>
                </a:solidFill>
              </a:rPr>
              <a:t>designing data structures</a:t>
            </a:r>
          </a:p>
          <a:p>
            <a:pPr lvl="1" indent="-342900"/>
            <a:r>
              <a:rPr lang="en-US" sz="2000" dirty="0" smtClean="0"/>
              <a:t>How will relevant data be organized</a:t>
            </a:r>
          </a:p>
          <a:p>
            <a:pPr lvl="1" indent="-342900"/>
            <a:r>
              <a:rPr lang="en-US" sz="2000" dirty="0" smtClean="0"/>
              <a:t>What operations will be permitted on the data by clients</a:t>
            </a:r>
          </a:p>
          <a:p>
            <a:pPr lvl="1" indent="-342900"/>
            <a:r>
              <a:rPr lang="en-US" sz="2000" dirty="0" smtClean="0"/>
              <a:t>Cf. CSE 332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Potential problems with choosing a data abstraction:</a:t>
            </a:r>
          </a:p>
          <a:p>
            <a:pPr lvl="1"/>
            <a:r>
              <a:rPr lang="en-US" sz="2000" dirty="0" smtClean="0"/>
              <a:t>Decisions about data structures often made too early</a:t>
            </a:r>
          </a:p>
          <a:p>
            <a:pPr lvl="1"/>
            <a:r>
              <a:rPr lang="en-US" sz="2000" dirty="0" smtClean="0"/>
              <a:t>Duplication of effort in creating derived data</a:t>
            </a:r>
          </a:p>
          <a:p>
            <a:pPr lvl="1"/>
            <a:r>
              <a:rPr lang="en-US" sz="2000" dirty="0" smtClean="0"/>
              <a:t>Very hard to change key data structures (modularity!)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1000"/>
            <a:ext cx="8534400" cy="24384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38371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 smtClean="0">
                <a:latin typeface="Helvetica Neue" charset="0"/>
              </a:rPr>
              <a:t>Bad </a:t>
            </a:r>
            <a:r>
              <a:rPr lang="en-US" i="1" dirty="0">
                <a:latin typeface="Helvetica Neue" charset="0"/>
              </a:rPr>
              <a:t>programmers worry about the code. Good programmers worry about data structures and their relationships</a:t>
            </a:r>
            <a:r>
              <a:rPr lang="en-US" i="1" dirty="0" smtClean="0">
                <a:latin typeface="Helvetica Neue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en-US" dirty="0" smtClean="0">
                <a:latin typeface="Helvetica Neue" charset="0"/>
              </a:rPr>
              <a:t>-- Linus Torvalds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33400" y="3257803"/>
            <a:ext cx="8432800" cy="3117597"/>
            <a:chOff x="609600" y="3257803"/>
            <a:chExt cx="8432800" cy="3117597"/>
          </a:xfrm>
        </p:grpSpPr>
        <p:sp>
          <p:nvSpPr>
            <p:cNvPr id="11" name="Rectangle 10"/>
            <p:cNvSpPr/>
            <p:nvPr/>
          </p:nvSpPr>
          <p:spPr>
            <a:xfrm>
              <a:off x="609600" y="3257803"/>
              <a:ext cx="4572000" cy="286232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i="1" dirty="0" smtClean="0">
                  <a:solidFill>
                    <a:srgbClr val="000000"/>
                  </a:solidFill>
                  <a:latin typeface="Arial" charset="0"/>
                </a:rPr>
                <a:t>Show </a:t>
              </a:r>
              <a:r>
                <a:rPr lang="en-US" i="1" dirty="0">
                  <a:solidFill>
                    <a:srgbClr val="000000"/>
                  </a:solidFill>
                  <a:latin typeface="Arial" charset="0"/>
                </a:rPr>
                <a:t>me your flowcharts and conceal your tables, and I shall continue to be mystified. Show me your tables, and I won’t usually need your flowcharts; they’ll be obvious</a:t>
              </a:r>
              <a:r>
                <a:rPr lang="en-US" i="1" dirty="0" smtClean="0">
                  <a:solidFill>
                    <a:srgbClr val="000000"/>
                  </a:solidFill>
                  <a:latin typeface="Arial" charset="0"/>
                </a:rPr>
                <a:t>.</a:t>
              </a:r>
            </a:p>
            <a:p>
              <a:pPr algn="r">
                <a:lnSpc>
                  <a:spcPct val="15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-- Fred Brooks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pic>
          <p:nvPicPr>
            <p:cNvPr id="15" name="Picture 14" descr="mythica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0400" y="4343400"/>
              <a:ext cx="2032000" cy="2032000"/>
            </a:xfrm>
            <a:prstGeom prst="rect">
              <a:avLst/>
            </a:prstGeom>
          </p:spPr>
        </p:pic>
        <p:pic>
          <p:nvPicPr>
            <p:cNvPr id="14" name="Picture 13" descr="brook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1200" y="3359963"/>
              <a:ext cx="1725302" cy="2355037"/>
            </a:xfrm>
            <a:prstGeom prst="rect">
              <a:avLst/>
            </a:prstGeom>
          </p:spPr>
        </p:pic>
      </p:grpSp>
      <p:pic>
        <p:nvPicPr>
          <p:cNvPr id="18" name="Picture 17" descr="linus-torvald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841972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8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An ADT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ADT abstracts from the </a:t>
            </a:r>
            <a:r>
              <a:rPr lang="en-US" sz="2000" i="1" dirty="0" smtClean="0"/>
              <a:t>organization</a:t>
            </a:r>
            <a:r>
              <a:rPr lang="en-US" sz="2000" dirty="0" smtClean="0"/>
              <a:t> to </a:t>
            </a:r>
            <a:r>
              <a:rPr lang="en-US" sz="2000" i="1" dirty="0" smtClean="0"/>
              <a:t>meaning</a:t>
            </a:r>
            <a:r>
              <a:rPr lang="en-US" sz="2000" dirty="0" smtClean="0"/>
              <a:t> of data</a:t>
            </a:r>
          </a:p>
          <a:p>
            <a:r>
              <a:rPr lang="en-US" sz="2000" dirty="0" smtClean="0"/>
              <a:t>ADT abstracts from </a:t>
            </a:r>
            <a:r>
              <a:rPr lang="en-US" sz="2000" i="1" dirty="0" smtClean="0"/>
              <a:t>structure</a:t>
            </a:r>
            <a:r>
              <a:rPr lang="en-US" sz="2000" dirty="0" smtClean="0"/>
              <a:t> to </a:t>
            </a:r>
            <a:r>
              <a:rPr lang="en-US" sz="2000" i="1" dirty="0" smtClean="0"/>
              <a:t>use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Representation should not matter to the client</a:t>
            </a:r>
          </a:p>
          <a:p>
            <a:pPr lvl="1"/>
            <a:r>
              <a:rPr lang="en-US" sz="2000" dirty="0" smtClean="0"/>
              <a:t>So hide it from the client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Instead, think of a type as a </a:t>
            </a:r>
            <a:r>
              <a:rPr lang="en-US" sz="2000" dirty="0" smtClean="0">
                <a:solidFill>
                  <a:schemeClr val="accent2"/>
                </a:solidFill>
              </a:rPr>
              <a:t>set of operations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getBase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getAltitude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getBottomAngle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</a:t>
            </a:r>
          </a:p>
          <a:p>
            <a:pPr marL="0" indent="0">
              <a:buNone/>
            </a:pPr>
            <a:r>
              <a:rPr lang="en-US" sz="2000" dirty="0" smtClean="0"/>
              <a:t>Force clients to use operations to access data</a:t>
            </a:r>
            <a:endParaRPr lang="en-US" sz="2000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altitude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base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angle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	  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	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public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theta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/>
              <a:t>			</a:t>
            </a: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Different</a:t>
            </a:r>
            <a:r>
              <a:rPr lang="en-US" sz="2000" dirty="0" smtClean="0"/>
              <a:t>: cannot replace one with the other in a program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tx2"/>
                </a:solidFill>
              </a:rPr>
              <a:t>Same</a:t>
            </a:r>
            <a:r>
              <a:rPr lang="en-US" sz="2000" dirty="0" smtClean="0"/>
              <a:t>: both classes implement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 of ADT methodology is to express the sameness:</a:t>
            </a:r>
          </a:p>
          <a:p>
            <a:pPr lvl="1"/>
            <a:r>
              <a:rPr lang="en-US" sz="2000" dirty="0" smtClean="0"/>
              <a:t>Clients depend only on the concept “</a:t>
            </a:r>
            <a:r>
              <a:rPr lang="en-US" sz="2000" dirty="0" smtClean="0">
                <a:solidFill>
                  <a:srgbClr val="0000FF"/>
                </a:solidFill>
              </a:rPr>
              <a:t>2-d point</a:t>
            </a:r>
            <a:r>
              <a:rPr lang="en-US" sz="2000" dirty="0" smtClean="0"/>
              <a:t>”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ADTs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If clients “respect” or “are forced to respect” data abstractions…</a:t>
            </a:r>
          </a:p>
          <a:p>
            <a:pPr lvl="1"/>
            <a:r>
              <a:rPr lang="en-US" sz="2000" dirty="0" smtClean="0"/>
              <a:t>For example, “it’s a 2-D point with these operations…”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Can delay decisions on how ADT is implemented</a:t>
            </a:r>
          </a:p>
          <a:p>
            <a:r>
              <a:rPr lang="en-US" sz="2000" dirty="0" smtClean="0"/>
              <a:t>Can fix bugs by changing how ADT is implemented</a:t>
            </a:r>
          </a:p>
          <a:p>
            <a:r>
              <a:rPr lang="en-US" sz="2000" dirty="0" smtClean="0"/>
              <a:t>Can change algorithms</a:t>
            </a:r>
          </a:p>
          <a:p>
            <a:pPr lvl="1"/>
            <a:r>
              <a:rPr lang="en-US" sz="2000" dirty="0" smtClean="0"/>
              <a:t>For performance</a:t>
            </a:r>
          </a:p>
          <a:p>
            <a:pPr lvl="1"/>
            <a:r>
              <a:rPr lang="en-US" sz="2000" dirty="0" smtClean="0"/>
              <a:t>In general or in specialized situations</a:t>
            </a:r>
          </a:p>
          <a:p>
            <a:r>
              <a:rPr lang="en-US" sz="2000" dirty="0" smtClean="0"/>
              <a:t>…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talk about an “</a:t>
            </a:r>
            <a:r>
              <a:rPr lang="en-US" sz="2000" i="1" dirty="0" smtClean="0">
                <a:solidFill>
                  <a:schemeClr val="accent6"/>
                </a:solidFill>
              </a:rPr>
              <a:t>abstraction barrier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A good thing to have and not </a:t>
            </a:r>
            <a:r>
              <a:rPr lang="en-US" sz="2000" i="1" dirty="0" smtClean="0"/>
              <a:t>cross</a:t>
            </a:r>
            <a:r>
              <a:rPr lang="en-US" sz="2000" dirty="0" smtClean="0"/>
              <a:t> (also known as </a:t>
            </a:r>
            <a:r>
              <a:rPr lang="en-US" sz="2000" i="1" dirty="0" smtClean="0"/>
              <a:t>violate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876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A 2-d point exists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new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point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8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    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604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Observers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588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+mj-lt"/>
              </a:rPr>
              <a:t>Producers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7467600" y="4953000"/>
            <a:ext cx="457200" cy="1219200"/>
          </a:xfrm>
          <a:prstGeom prst="rightBrac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48600" y="533983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  <a:latin typeface="+mj-lt"/>
              </a:rPr>
              <a:t>Mutators</a:t>
            </a:r>
            <a:endParaRPr lang="en-US" sz="24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7225</TotalTime>
  <Words>1421</Words>
  <Application>Microsoft Macintosh PowerPoint</Application>
  <PresentationFormat>On-screen Show (4:3)</PresentationFormat>
  <Paragraphs>332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simple</vt:lpstr>
      <vt:lpstr>CSE 331 Software Design &amp; Implementation</vt:lpstr>
      <vt:lpstr>Outline</vt:lpstr>
      <vt:lpstr>Procedural and data abstractions</vt:lpstr>
      <vt:lpstr>Why we need Data Abstractions (ADTs)</vt:lpstr>
      <vt:lpstr>PowerPoint Presentation</vt:lpstr>
      <vt:lpstr>An ADT is a set of operations</vt:lpstr>
      <vt:lpstr>Are these classes the same?</vt:lpstr>
      <vt:lpstr>Benefits of ADTs</vt:lpstr>
      <vt:lpstr>Concept of 2-d point, as an ADT</vt:lpstr>
      <vt:lpstr>Abstract data type = objects + operations</vt:lpstr>
      <vt:lpstr>Specifying a data abstraction</vt:lpstr>
      <vt:lpstr>Specifying an ADT</vt:lpstr>
      <vt:lpstr>Implementing an ADT</vt:lpstr>
      <vt:lpstr>Poly, an immutable datatype: overview</vt:lpstr>
      <vt:lpstr>Poly:  creators</vt:lpstr>
      <vt:lpstr>Poly:  observers</vt:lpstr>
      <vt:lpstr>Notes on observers</vt:lpstr>
      <vt:lpstr>Poly:  producers</vt:lpstr>
      <vt:lpstr>Notes on producers</vt:lpstr>
      <vt:lpstr>IntSet, a mutable datatype: overview and creator</vt:lpstr>
      <vt:lpstr>IntSet:  observers</vt:lpstr>
      <vt:lpstr>IntSet:  mutators </vt:lpstr>
      <vt:lpstr>Notes on mutators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167</cp:revision>
  <cp:lastPrinted>2016-04-07T21:15:33Z</cp:lastPrinted>
  <dcterms:created xsi:type="dcterms:W3CDTF">2012-01-27T17:46:36Z</dcterms:created>
  <dcterms:modified xsi:type="dcterms:W3CDTF">2016-04-07T21:16:56Z</dcterms:modified>
</cp:coreProperties>
</file>