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png" ContentType="image/png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tags/tag1.xml" ContentType="application/vnd.openxmlformats-officedocument.presentationml.tag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30"/>
  </p:notesMasterIdLst>
  <p:handoutMasterIdLst>
    <p:handoutMasterId r:id="rId31"/>
  </p:handoutMasterIdLst>
  <p:sldIdLst>
    <p:sldId id="285" r:id="rId2"/>
    <p:sldId id="315" r:id="rId3"/>
    <p:sldId id="322" r:id="rId4"/>
    <p:sldId id="323" r:id="rId5"/>
    <p:sldId id="319" r:id="rId6"/>
    <p:sldId id="324" r:id="rId7"/>
    <p:sldId id="325" r:id="rId8"/>
    <p:sldId id="326" r:id="rId9"/>
    <p:sldId id="327" r:id="rId10"/>
    <p:sldId id="317" r:id="rId11"/>
    <p:sldId id="328" r:id="rId12"/>
    <p:sldId id="330" r:id="rId13"/>
    <p:sldId id="331" r:id="rId14"/>
    <p:sldId id="332" r:id="rId15"/>
    <p:sldId id="333" r:id="rId16"/>
    <p:sldId id="334" r:id="rId17"/>
    <p:sldId id="335" r:id="rId18"/>
    <p:sldId id="336" r:id="rId19"/>
    <p:sldId id="337" r:id="rId20"/>
    <p:sldId id="339" r:id="rId21"/>
    <p:sldId id="341" r:id="rId22"/>
    <p:sldId id="342" r:id="rId23"/>
    <p:sldId id="343" r:id="rId24"/>
    <p:sldId id="344" r:id="rId25"/>
    <p:sldId id="345" r:id="rId26"/>
    <p:sldId id="340" r:id="rId27"/>
    <p:sldId id="316" r:id="rId28"/>
    <p:sldId id="338" r:id="rId29"/>
  </p:sldIdLst>
  <p:sldSz cx="9144000" cy="6858000" type="screen4x3"/>
  <p:notesSz cx="6934200" cy="9220200"/>
  <p:custDataLst>
    <p:tags r:id="rId33"/>
  </p:custDataLst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clrMru>
    <a:srgbClr val="FFCC66"/>
    <a:srgbClr val="96368F"/>
    <a:srgbClr val="FF0066"/>
    <a:srgbClr val="800080"/>
    <a:srgbClr val="FFFF00"/>
    <a:srgbClr val="FF0000"/>
    <a:srgbClr val="0099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853" autoAdjust="0"/>
    <p:restoredTop sz="80060" autoAdjust="0"/>
  </p:normalViewPr>
  <p:slideViewPr>
    <p:cSldViewPr>
      <p:cViewPr varScale="1">
        <p:scale>
          <a:sx n="131" d="100"/>
          <a:sy n="131" d="100"/>
        </p:scale>
        <p:origin x="-104" y="-4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4806"/>
    </p:cViewPr>
  </p:sorterViewPr>
  <p:notesViewPr>
    <p:cSldViewPr>
      <p:cViewPr varScale="1">
        <p:scale>
          <a:sx n="82" d="100"/>
          <a:sy n="82" d="100"/>
        </p:scale>
        <p:origin x="-1944" y="-102"/>
      </p:cViewPr>
      <p:guideLst>
        <p:guide orient="horz" pos="2904"/>
        <p:guide pos="2184"/>
      </p:guideLst>
    </p:cSldViewPr>
  </p:notesViewPr>
  <p:gridSpacing cx="76200" cy="76200"/>
</p:viewPr>
</file>

<file path=ppt/_rels/presentation.xml.rels><?xml version="1.0" encoding="UTF-8" standalone="yes"?>
<Relationships xmlns="http://schemas.openxmlformats.org/package/2006/relationships"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slide" Target="slides/slide21.xml"/><Relationship Id="rId23" Type="http://schemas.openxmlformats.org/officeDocument/2006/relationships/slide" Target="slides/slide22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26" Type="http://schemas.openxmlformats.org/officeDocument/2006/relationships/slide" Target="slides/slide25.xml"/><Relationship Id="rId27" Type="http://schemas.openxmlformats.org/officeDocument/2006/relationships/slide" Target="slides/slide26.xml"/><Relationship Id="rId28" Type="http://schemas.openxmlformats.org/officeDocument/2006/relationships/slide" Target="slides/slide27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30" Type="http://schemas.openxmlformats.org/officeDocument/2006/relationships/notesMaster" Target="notesMasters/notesMaster1.xml"/><Relationship Id="rId31" Type="http://schemas.openxmlformats.org/officeDocument/2006/relationships/handoutMaster" Target="handoutMasters/handoutMaster1.xml"/><Relationship Id="rId32" Type="http://schemas.openxmlformats.org/officeDocument/2006/relationships/printerSettings" Target="printerSettings/printerSettings1.bin"/><Relationship Id="rId9" Type="http://schemas.openxmlformats.org/officeDocument/2006/relationships/slide" Target="slides/slide8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Relationship Id="rId33" Type="http://schemas.openxmlformats.org/officeDocument/2006/relationships/tags" Target="tags/tag1.xml"/><Relationship Id="rId34" Type="http://schemas.openxmlformats.org/officeDocument/2006/relationships/presProps" Target="presProps.xml"/><Relationship Id="rId35" Type="http://schemas.openxmlformats.org/officeDocument/2006/relationships/viewProps" Target="viewProps.xml"/><Relationship Id="rId36" Type="http://schemas.openxmlformats.org/officeDocument/2006/relationships/theme" Target="theme/theme1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37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 dirty="0"/>
            </a:lvl1pPr>
          </a:lstStyle>
          <a:p>
            <a:pPr>
              <a:defRPr/>
            </a:pPr>
            <a:r>
              <a:rPr lang="en-US" dirty="0"/>
              <a:t>CSE </a:t>
            </a:r>
            <a:r>
              <a:rPr lang="en-US" dirty="0" smtClean="0"/>
              <a:t>331 16sp</a:t>
            </a:r>
            <a:endParaRPr lang="en-US" dirty="0"/>
          </a:p>
        </p:txBody>
      </p:sp>
      <p:sp>
        <p:nvSpPr>
          <p:cNvPr id="3379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r>
              <a:rPr lang="en-US" dirty="0" smtClean="0"/>
              <a:t>03-</a:t>
            </a:r>
            <a:fld id="{4490ECC9-DBDA-4236-ABEF-47C2FD79DC3B}" type="slidenum">
              <a:rPr lang="en-US" smtClean="0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1599692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1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29080" y="1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97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2050" y="692150"/>
            <a:ext cx="4610100" cy="3457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2560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23958" y="4379901"/>
            <a:ext cx="5086284" cy="41481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560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59800"/>
            <a:ext cx="3005121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560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29080" y="8759800"/>
            <a:ext cx="3005120" cy="46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296" tIns="46148" rIns="92296" bIns="46148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fld id="{C0C86982-0651-4A87-8CCD-A426161CC69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747570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762000" y="57912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Tx/>
              <a:buNone/>
              <a:defRPr>
                <a:solidFill>
                  <a:srgbClr val="800080"/>
                </a:solidFill>
              </a:defRPr>
            </a:lvl1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6858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48400"/>
            <a:ext cx="1905000" cy="4572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>
              <a:defRPr/>
            </a:pPr>
            <a:fld id="{41F6C098-13F0-41FA-8110-EA511399211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7001040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143ACDB-C1BA-4139-A3B5-ECE71C1D9EE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81827960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1C5BC84-1DEC-4E9D-8DD0-2C203C7304F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82616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defRPr sz="2000" baseline="0">
                <a:latin typeface="Arial" panose="020B0604020202020204" pitchFamily="34" charset="0"/>
              </a:defRPr>
            </a:lvl1pPr>
            <a:lvl2pPr>
              <a:defRPr sz="2000" baseline="0">
                <a:latin typeface="Arial" panose="020B0604020202020204" pitchFamily="34" charset="0"/>
              </a:defRPr>
            </a:lvl2pPr>
            <a:lvl3pPr>
              <a:defRPr sz="2000" baseline="0">
                <a:latin typeface="Arial" panose="020B0604020202020204" pitchFamily="34" charset="0"/>
              </a:defRPr>
            </a:lvl3pPr>
            <a:lvl4pPr>
              <a:defRPr sz="2000" baseline="0">
                <a:latin typeface="Arial" panose="020B0604020202020204" pitchFamily="34" charset="0"/>
              </a:defRPr>
            </a:lvl4pPr>
            <a:lvl5pPr>
              <a:defRPr sz="2000" baseline="0">
                <a:latin typeface="Arial" panose="020B0604020202020204" pitchFamily="34" charset="0"/>
              </a:defRPr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8DACF16-E0F0-4B7F-BDAB-0ED6A37A383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4402004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41C4CED-1F2F-4C0D-A4F7-58F3EB91B2B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822483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10000" cy="44958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7FEBA81-96FB-474D-A3C6-C60125E85AA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355040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7C9CD30-6C9D-46DE-B266-6B0D81F4384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339320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3AE8722-9256-42EB-B779-63A99D304B0B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07775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C3983B7-E459-4701-B580-D0BD95C5F31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9540393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8AE64B7-D971-4815-8FF7-96068F85D20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15831219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en-US" noProof="0" smtClean="0"/>
              <a:t>Click icon to add picture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C115EA6-3B7E-4A7B-BCDE-0EB3FFF8293C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7023233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00200"/>
            <a:ext cx="7772400" cy="4495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400800"/>
            <a:ext cx="3429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4008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solidFill>
                  <a:srgbClr val="800080"/>
                </a:solidFill>
              </a:defRPr>
            </a:lvl1pPr>
          </a:lstStyle>
          <a:p>
            <a:pPr>
              <a:defRPr/>
            </a:pPr>
            <a:fld id="{12A14B3B-27EA-4853-B4FC-2EDFCA0593C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7"/>
          <p:cNvSpPr>
            <a:spLocks noChangeShapeType="1"/>
          </p:cNvSpPr>
          <p:nvPr/>
        </p:nvSpPr>
        <p:spPr bwMode="auto">
          <a:xfrm>
            <a:off x="762000" y="1295400"/>
            <a:ext cx="7543800" cy="0"/>
          </a:xfrm>
          <a:prstGeom prst="line">
            <a:avLst/>
          </a:prstGeom>
          <a:noFill/>
          <a:ln w="38100">
            <a:solidFill>
              <a:srgbClr val="80008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91" r:id="rId1"/>
    <p:sldLayoutId id="2147483781" r:id="rId2"/>
    <p:sldLayoutId id="2147483782" r:id="rId3"/>
    <p:sldLayoutId id="2147483783" r:id="rId4"/>
    <p:sldLayoutId id="2147483784" r:id="rId5"/>
    <p:sldLayoutId id="2147483785" r:id="rId6"/>
    <p:sldLayoutId id="2147483786" r:id="rId7"/>
    <p:sldLayoutId id="2147483787" r:id="rId8"/>
    <p:sldLayoutId id="2147483788" r:id="rId9"/>
    <p:sldLayoutId id="2147483789" r:id="rId10"/>
    <p:sldLayoutId id="2147483790" r:id="rId11"/>
  </p:sldLayoutIdLst>
  <p:hf hd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5pPr>
      <a:lvl6pPr marL="4572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6pPr>
      <a:lvl7pPr marL="9144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7pPr>
      <a:lvl8pPr marL="13716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8pPr>
      <a:lvl9pPr marL="1828800" algn="l" rtl="0" eaLnBrk="1" fontAlgn="base" hangingPunct="1">
        <a:spcBef>
          <a:spcPct val="0"/>
        </a:spcBef>
        <a:spcAft>
          <a:spcPct val="0"/>
        </a:spcAft>
        <a:defRPr sz="3600">
          <a:solidFill>
            <a:srgbClr val="800080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png"/><Relationship Id="rId3" Type="http://schemas.openxmlformats.org/officeDocument/2006/relationships/image" Target="../media/image2.jpeg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CSE 331</a:t>
            </a:r>
            <a:br>
              <a:rPr lang="en-US" dirty="0" smtClean="0"/>
            </a:br>
            <a:r>
              <a:rPr lang="en-US" dirty="0" smtClean="0"/>
              <a:t>Software Design &amp; Implementation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553200" cy="1752600"/>
          </a:xfrm>
        </p:spPr>
        <p:txBody>
          <a:bodyPr/>
          <a:lstStyle/>
          <a:p>
            <a:r>
              <a:rPr lang="en-US" dirty="0" smtClean="0"/>
              <a:t>Hal Perkins</a:t>
            </a:r>
          </a:p>
          <a:p>
            <a:r>
              <a:rPr lang="en-US" dirty="0" smtClean="0"/>
              <a:t>Spring 2016</a:t>
            </a:r>
          </a:p>
          <a:p>
            <a:r>
              <a:rPr lang="en-US" dirty="0" smtClean="0"/>
              <a:t>Lecture </a:t>
            </a:r>
            <a:r>
              <a:rPr lang="en-US" dirty="0"/>
              <a:t>3</a:t>
            </a:r>
            <a:r>
              <a:rPr lang="en-US" dirty="0" smtClean="0"/>
              <a:t> – Reasoning About Loops</a:t>
            </a:r>
          </a:p>
          <a:p>
            <a:r>
              <a:rPr lang="en-US" sz="1200" dirty="0"/>
              <a:t>(Based on slides by Mike Ernst, Dan Grossman, David </a:t>
            </a:r>
            <a:r>
              <a:rPr lang="en-US" sz="1200" dirty="0" err="1"/>
              <a:t>Notkin</a:t>
            </a:r>
            <a:r>
              <a:rPr lang="en-US" sz="1200" dirty="0"/>
              <a:t>, Hal Perkins, Zach </a:t>
            </a:r>
            <a:r>
              <a:rPr lang="en-US" sz="1200" dirty="0" err="1"/>
              <a:t>Tatlock</a:t>
            </a:r>
            <a:r>
              <a:rPr lang="en-US" sz="1200" dirty="0" smtClean="0"/>
              <a:t>)</a:t>
            </a: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215189124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Neither too strong nor too weak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447800"/>
            <a:ext cx="8001000" cy="4495800"/>
          </a:xfrm>
        </p:spPr>
        <p:txBody>
          <a:bodyPr/>
          <a:lstStyle/>
          <a:p>
            <a:r>
              <a:rPr lang="en-US" dirty="0" smtClean="0"/>
              <a:t>If loop invariant is too </a:t>
            </a:r>
            <a:r>
              <a:rPr lang="en-US" i="1" dirty="0" smtClean="0"/>
              <a:t>strong</a:t>
            </a:r>
            <a:r>
              <a:rPr lang="en-US" dirty="0" smtClean="0"/>
              <a:t>, it could be false!</a:t>
            </a:r>
          </a:p>
          <a:p>
            <a:pPr lvl="1"/>
            <a:r>
              <a:rPr lang="en-US" dirty="0" smtClean="0"/>
              <a:t>Won’t be able to prove it holds either initially or after loop-body</a:t>
            </a:r>
          </a:p>
          <a:p>
            <a:pPr lvl="1"/>
            <a:endParaRPr lang="en-US" sz="1000" dirty="0"/>
          </a:p>
          <a:p>
            <a:r>
              <a:rPr lang="en-US" dirty="0" smtClean="0"/>
              <a:t>If loop invariant is too </a:t>
            </a:r>
            <a:r>
              <a:rPr lang="en-US" i="1" dirty="0" smtClean="0"/>
              <a:t>weak</a:t>
            </a:r>
            <a:r>
              <a:rPr lang="en-US" dirty="0" smtClean="0"/>
              <a:t>, it could </a:t>
            </a:r>
          </a:p>
          <a:p>
            <a:pPr lvl="1"/>
            <a:r>
              <a:rPr lang="en-US" dirty="0" smtClean="0"/>
              <a:t>Leave the post-condition too weak to prove what you want</a:t>
            </a:r>
          </a:p>
          <a:p>
            <a:pPr lvl="1"/>
            <a:r>
              <a:rPr lang="en-US" dirty="0" smtClean="0"/>
              <a:t>And/or be impossible to re-establish after the loop body</a:t>
            </a:r>
          </a:p>
          <a:p>
            <a:endParaRPr lang="en-US" sz="1000" dirty="0"/>
          </a:p>
          <a:p>
            <a:r>
              <a:rPr lang="en-US" dirty="0" smtClean="0"/>
              <a:t>This is the essence of why there is no complete automatic procedure for conjuring a loop-invariant</a:t>
            </a:r>
          </a:p>
          <a:p>
            <a:pPr lvl="1"/>
            <a:r>
              <a:rPr lang="en-US" dirty="0" smtClean="0"/>
              <a:t>Requires </a:t>
            </a:r>
            <a:r>
              <a:rPr lang="en-US" i="1" dirty="0" smtClean="0"/>
              <a:t>thinking</a:t>
            </a:r>
            <a:r>
              <a:rPr lang="en-US" dirty="0" smtClean="0"/>
              <a:t>  (or, sometimes, “guessing”)</a:t>
            </a:r>
          </a:p>
          <a:p>
            <a:pPr lvl="1"/>
            <a:r>
              <a:rPr lang="en-US" dirty="0" smtClean="0"/>
              <a:t>Often while writing the code</a:t>
            </a:r>
          </a:p>
          <a:p>
            <a:pPr lvl="1"/>
            <a:r>
              <a:rPr lang="en-US" dirty="0" smtClean="0">
                <a:solidFill>
                  <a:schemeClr val="accent2"/>
                </a:solidFill>
              </a:rPr>
              <a:t>If proof doesn’t work, invariant or code or both may need work </a:t>
            </a:r>
          </a:p>
          <a:p>
            <a:pPr lvl="1"/>
            <a:endParaRPr lang="en-US" sz="1400" dirty="0"/>
          </a:p>
          <a:p>
            <a:r>
              <a:rPr lang="en-US" dirty="0" smtClean="0"/>
              <a:t>There may be multiple invariants that “work” (neither too strong nor too weak), with some easier to reason about than others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2483443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methodology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Fortunately, programming is creative and inventive!</a:t>
            </a:r>
          </a:p>
          <a:p>
            <a:endParaRPr lang="en-US" dirty="0"/>
          </a:p>
          <a:p>
            <a:r>
              <a:rPr lang="en-US" dirty="0" smtClean="0"/>
              <a:t>Here, this means coming up with a loop and its invariant</a:t>
            </a:r>
          </a:p>
          <a:p>
            <a:endParaRPr lang="en-US" dirty="0"/>
          </a:p>
          <a:p>
            <a:r>
              <a:rPr lang="en-US" dirty="0" smtClean="0"/>
              <a:t>Won’t advocate a hard-and-fast rule, but do want to avoid the natural approach of “always code first, dream up invariant second”</a:t>
            </a:r>
          </a:p>
          <a:p>
            <a:endParaRPr lang="en-US" dirty="0"/>
          </a:p>
          <a:p>
            <a:r>
              <a:rPr lang="en-US" dirty="0" smtClean="0"/>
              <a:t>Instead, often surprisingly effective to go in this order: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Think up the invariant first, have it guide all other steps (!)</a:t>
            </a:r>
          </a:p>
          <a:p>
            <a:pPr marL="1257300" lvl="2" indent="-457200"/>
            <a:r>
              <a:rPr lang="en-US" dirty="0" smtClean="0"/>
              <a:t>What describes the milestone of each iteration?</a:t>
            </a:r>
          </a:p>
          <a:p>
            <a:pPr marL="1714500" lvl="3" indent="-457200"/>
            <a:r>
              <a:rPr lang="en-US" dirty="0" smtClean="0"/>
              <a:t>Often a weaker version of the </a:t>
            </a:r>
            <a:r>
              <a:rPr lang="en-US" dirty="0" err="1" smtClean="0"/>
              <a:t>postcondition</a:t>
            </a:r>
            <a:r>
              <a:rPr lang="en-US" dirty="0" smtClean="0"/>
              <a:t> (!)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a loop body to maintain the invariant</a:t>
            </a:r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the loop test so false-implies-</a:t>
            </a:r>
            <a:r>
              <a:rPr lang="en-US" dirty="0" err="1" smtClean="0"/>
              <a:t>postcondition</a:t>
            </a:r>
            <a:endParaRPr lang="en-US" dirty="0" smtClean="0"/>
          </a:p>
          <a:p>
            <a:pPr marL="857250" lvl="1" indent="-457200">
              <a:buFont typeface="+mj-lt"/>
              <a:buAutoNum type="arabicPeriod"/>
            </a:pPr>
            <a:r>
              <a:rPr lang="en-US" dirty="0" smtClean="0"/>
              <a:t>Write initialization code to establish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747144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457200" lvl="1" indent="-457200">
              <a:buFontTx/>
              <a:buAutoNum type="arabicPeriod"/>
            </a:pPr>
            <a:r>
              <a:rPr lang="en-US" dirty="0"/>
              <a:t>Think up the invariant first, have it guide all other </a:t>
            </a:r>
            <a:r>
              <a:rPr lang="en-US" dirty="0" smtClean="0"/>
              <a:t>steps</a:t>
            </a:r>
            <a:endParaRPr lang="en-US" dirty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>
                <a:cs typeface="Courier New" panose="02070309020205020404" pitchFamily="49" charset="0"/>
              </a:rPr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>
                <a:cs typeface="Courier New" panose="02070309020205020404" pitchFamily="49" charset="0"/>
              </a:rPr>
              <a:t> holds largest value in range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0..k-1</a:t>
            </a:r>
            <a:r>
              <a:rPr lang="en-US" dirty="0">
                <a:cs typeface="Courier New" panose="02070309020205020404" pitchFamily="49" charset="0"/>
              </a:rPr>
              <a:t>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lvl="1" indent="-342900"/>
            <a:r>
              <a:rPr lang="en-US" dirty="0" smtClean="0">
                <a:latin typeface="+mj-lt"/>
                <a:cs typeface="Courier New" panose="02070309020205020404" pitchFamily="49" charset="0"/>
              </a:rPr>
              <a:t>Other approaches possible: Homework 2</a:t>
            </a:r>
          </a:p>
          <a:p>
            <a:pPr marL="857250" lvl="1" indent="-457200"/>
            <a:endParaRPr lang="en-US" dirty="0" smtClean="0">
              <a:latin typeface="+mj-lt"/>
              <a:cs typeface="Courier New" panose="02070309020205020404" pitchFamily="49" charset="0"/>
            </a:endParaRP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5674750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2"/>
            </a:pPr>
            <a:r>
              <a:rPr lang="en-US" dirty="0"/>
              <a:t>Write a loop body to maintain the invariant</a:t>
            </a:r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  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789033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3"/>
            </a:pPr>
            <a:r>
              <a:rPr lang="en-US" dirty="0"/>
              <a:t>Write the loop test so false-implies-</a:t>
            </a:r>
            <a:r>
              <a:rPr lang="en-US" dirty="0" err="1"/>
              <a:t>postcondition</a:t>
            </a:r>
            <a:endParaRPr lang="en-US" dirty="0"/>
          </a:p>
          <a:p>
            <a:pPr marL="0" indent="0">
              <a:buNone/>
            </a:pPr>
            <a:endParaRPr lang="en-US" sz="1000" dirty="0" smtClean="0">
              <a:latin typeface="+mj-lt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 != 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holds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if(max &lt; items[k])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max = items[k]; // breaks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temporarily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 else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// nothing to do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// max holds largest value in items[0..k]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k = k+1; // invariant holds again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244321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8001000" cy="44958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</a:t>
            </a:r>
            <a:r>
              <a:rPr lang="en-US" dirty="0" smtClean="0"/>
              <a:t> to hold the largest value in array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items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514350" lvl="1" indent="-514350">
              <a:buFont typeface="+mj-lt"/>
              <a:buAutoNum type="arabicPeriod" startAt="4"/>
            </a:pPr>
            <a:r>
              <a:rPr lang="en-US" dirty="0"/>
              <a:t>Write initialization code to establish invariant</a:t>
            </a:r>
          </a:p>
          <a:p>
            <a:pPr marL="0" lvl="1" indent="0">
              <a:buNone/>
            </a:pPr>
            <a:endParaRPr lang="en-US" dirty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max = items[0];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holds largest value in items[0..k-1]}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while(k !=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}</a:t>
            </a:r>
          </a:p>
          <a:p>
            <a:pPr marL="457200" indent="-457200">
              <a:buAutoNum type="arabicPeriod"/>
            </a:pPr>
            <a:endParaRPr lang="en-US" dirty="0">
              <a:latin typeface="+mj-lt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412901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Edge case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Our initialization code has a precondition: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&gt; 0</a:t>
            </a:r>
          </a:p>
          <a:p>
            <a:endParaRPr lang="en-US" sz="1000" dirty="0" smtClean="0"/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 &gt; 0}  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k=1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max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items[0]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: max holds largest value in items[0..k-1]}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while(k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!=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items.size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…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dirty="0" smtClean="0"/>
              <a:t>Such a (specified!) precondition may be appropriate</a:t>
            </a:r>
          </a:p>
          <a:p>
            <a:r>
              <a:rPr lang="en-US" dirty="0" smtClean="0"/>
              <a:t>Else need a different </a:t>
            </a:r>
            <a:r>
              <a:rPr lang="en-US" dirty="0" err="1" smtClean="0"/>
              <a:t>postcondition</a:t>
            </a:r>
            <a:r>
              <a:rPr lang="en-US" dirty="0" smtClean="0"/>
              <a:t> (“if size is 0, …”) and a conditional that checks for the empty case</a:t>
            </a:r>
          </a:p>
          <a:p>
            <a:pPr lvl="1"/>
            <a:r>
              <a:rPr lang="en-US" dirty="0" smtClean="0"/>
              <a:t>Or the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Integer.MIN_VALUE</a:t>
            </a:r>
            <a:r>
              <a:rPr lang="en-US" dirty="0" smtClean="0"/>
              <a:t> “trick” and logical reasoning</a:t>
            </a:r>
          </a:p>
          <a:p>
            <a:r>
              <a:rPr lang="en-US" dirty="0" smtClean="0"/>
              <a:t>Neat: Precise preconditions should expose all this to you!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2193476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Here:</a:t>
            </a:r>
          </a:p>
          <a:p>
            <a:pPr lvl="1"/>
            <a:r>
              <a:rPr lang="en-US" dirty="0" smtClean="0"/>
              <a:t>Quotient and remainder</a:t>
            </a:r>
          </a:p>
          <a:p>
            <a:pPr lvl="1"/>
            <a:r>
              <a:rPr lang="en-US" dirty="0" smtClean="0"/>
              <a:t>“Dutch national flag problem” (like Homework 0)</a:t>
            </a:r>
          </a:p>
          <a:p>
            <a:pPr lvl="1"/>
            <a:endParaRPr lang="en-US" dirty="0"/>
          </a:p>
          <a:p>
            <a:r>
              <a:rPr lang="en-US" dirty="0" smtClean="0"/>
              <a:t>More in reading notes:</a:t>
            </a:r>
          </a:p>
          <a:p>
            <a:pPr lvl="1"/>
            <a:r>
              <a:rPr lang="en-US" dirty="0" smtClean="0"/>
              <a:t>Reverse an array (have to refer to “original” values)</a:t>
            </a:r>
          </a:p>
          <a:p>
            <a:pPr lvl="1"/>
            <a:r>
              <a:rPr lang="en-US" dirty="0" smtClean="0"/>
              <a:t>Binary search (invariant about range of array left to search)</a:t>
            </a:r>
          </a:p>
          <a:p>
            <a:pPr lvl="1"/>
            <a:endParaRPr lang="en-US" dirty="0"/>
          </a:p>
          <a:p>
            <a:r>
              <a:rPr lang="en-US" dirty="0" smtClean="0"/>
              <a:t>More on Homework 2:</a:t>
            </a:r>
          </a:p>
          <a:p>
            <a:pPr lvl="1"/>
            <a:r>
              <a:rPr lang="en-US" dirty="0" smtClean="0"/>
              <a:t>Enjoy!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1613137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Quotient and remainder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Set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to be the quotient of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/ y</a:t>
            </a:r>
            <a:r>
              <a:rPr lang="en-US" dirty="0" smtClean="0"/>
              <a:t>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to be the remainder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Pre-condition: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x &gt; 0 ∧ y &gt; 0</a:t>
            </a:r>
          </a:p>
          <a:p>
            <a:pPr marL="0" indent="0">
              <a:buNone/>
            </a:pPr>
            <a:r>
              <a:rPr lang="en-US" dirty="0" smtClean="0"/>
              <a:t>Post-condition: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</a:t>
            </a: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possible loop 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&gt;=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endParaRPr lang="en-US" sz="1200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A loop body that preserves the invariant: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q = q + 1;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  r = r – y;</a:t>
            </a:r>
          </a:p>
          <a:p>
            <a:pPr marL="0" indent="0">
              <a:buNone/>
            </a:pPr>
            <a:endParaRPr lang="en-US" sz="1000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The loop test that given the invariant implies the post: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&lt;= r</a:t>
            </a:r>
          </a:p>
          <a:p>
            <a:pPr marL="0" indent="0">
              <a:buNone/>
            </a:pP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dirty="0" smtClean="0"/>
              <a:t>Initialization to establish invariant: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 r = x;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136611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Put it all together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143000" y="1600200"/>
            <a:ext cx="6781800" cy="4495800"/>
          </a:xfrm>
        </p:spPr>
        <p:txBody>
          <a:bodyPr/>
          <a:lstStyle/>
          <a:p>
            <a:pPr marL="0" indent="0">
              <a:buNone/>
            </a:pPr>
            <a:endParaRPr lang="en-US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{x &gt;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&gt;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 // can this be weakened? 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 = x;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 = 0;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∧ r &gt;=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 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 (y &lt;= r) {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q = q + 1;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r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r – y;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q*y + r = x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 &gt;= 0 ∧ r &lt;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y}</a:t>
            </a:r>
          </a:p>
          <a:p>
            <a:pPr marL="0" indent="0">
              <a:buNone/>
            </a:pP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654400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Reasoning about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So far, two things made all our examples much easier:</a:t>
            </a:r>
          </a:p>
          <a:p>
            <a:pPr marL="0" indent="0">
              <a:buNone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When running the code, each statement executed 0 or 1 times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457200" indent="-457200">
              <a:buFont typeface="+mj-lt"/>
              <a:buAutoNum type="arabicPeriod"/>
            </a:pPr>
            <a:r>
              <a:rPr lang="en-US" dirty="0" smtClean="0"/>
              <a:t>(Therefore,) trivially the code always terminates</a:t>
            </a:r>
          </a:p>
          <a:p>
            <a:pPr marL="457200" indent="-457200">
              <a:buFont typeface="+mj-lt"/>
              <a:buAutoNum type="arabicPeriod"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Neither of these hold once we have loops (or recursion)</a:t>
            </a:r>
          </a:p>
          <a:p>
            <a:pPr lvl="1"/>
            <a:r>
              <a:rPr lang="en-US" dirty="0" smtClean="0"/>
              <a:t>Will consider the key ideas with while-loops</a:t>
            </a:r>
          </a:p>
          <a:p>
            <a:pPr lvl="1"/>
            <a:r>
              <a:rPr lang="en-US" dirty="0" smtClean="0"/>
              <a:t>Introduces the essential and much more general concept of an </a:t>
            </a:r>
            <a:r>
              <a:rPr lang="en-US" i="1" dirty="0" smtClean="0">
                <a:solidFill>
                  <a:schemeClr val="accent2"/>
                </a:solidFill>
              </a:rPr>
              <a:t>invariant</a:t>
            </a:r>
          </a:p>
          <a:p>
            <a:pPr lvl="1"/>
            <a:r>
              <a:rPr lang="en-US" dirty="0" smtClean="0"/>
              <a:t>Will mostly ignore prove-it-terminates; brief discussion at end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985574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924800" cy="1143000"/>
          </a:xfrm>
        </p:spPr>
        <p:txBody>
          <a:bodyPr/>
          <a:lstStyle/>
          <a:p>
            <a:r>
              <a:rPr lang="en-US" dirty="0" smtClean="0"/>
              <a:t>Dutch National Flag (classic example)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i="1" dirty="0"/>
              <a:t>Given an array of red, white, and blue pebbles, sort the array so the red pebbles are at the front, white are in the middle, and blue are at the </a:t>
            </a:r>
            <a:r>
              <a:rPr lang="en-US" i="1" dirty="0" smtClean="0"/>
              <a:t>end</a:t>
            </a:r>
          </a:p>
          <a:p>
            <a:pPr lvl="1"/>
            <a:r>
              <a:rPr lang="en-US" dirty="0" smtClean="0"/>
              <a:t>[Use only swapping contents rather than “count and assign”]</a:t>
            </a:r>
          </a:p>
          <a:p>
            <a:pPr marL="0" indent="0">
              <a:buNone/>
            </a:pPr>
            <a:endParaRPr lang="en-US" i="1" dirty="0" smtClean="0"/>
          </a:p>
          <a:p>
            <a:pPr marL="0" indent="0">
              <a:buNone/>
            </a:pPr>
            <a:endParaRPr lang="en-US" i="1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20</a:t>
            </a:fld>
            <a:endParaRPr lang="en-US"/>
          </a:p>
        </p:txBody>
      </p:sp>
      <p:pic>
        <p:nvPicPr>
          <p:cNvPr id="6" name="Picture 2" descr="http://upload.wikimedia.org/wikipedia/commons/thumb/2/20/Flag_of_the_Netherlands.svg/220px-Flag_of_the_Netherlands.svg.pn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57400" y="3400425"/>
            <a:ext cx="2095500" cy="1400175"/>
          </a:xfrm>
          <a:prstGeom prst="rect">
            <a:avLst/>
          </a:prstGeom>
          <a:noFill/>
          <a:ln>
            <a:solidFill>
              <a:schemeClr val="tx1"/>
            </a:solidFill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7" name="Picture 5" descr="http://upload.wikimedia.org/wikipedia/commons/thumb/d/d9/Edsger_Wybe_Dijkstra.jpg/220px-Edsger_Wybe_Dijkstra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45189" y="3200400"/>
            <a:ext cx="1406358" cy="187301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8" name="TextBox 7"/>
          <p:cNvSpPr txBox="1"/>
          <p:nvPr/>
        </p:nvSpPr>
        <p:spPr>
          <a:xfrm>
            <a:off x="4572000" y="4997213"/>
            <a:ext cx="1555747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err="1" smtClean="0"/>
              <a:t>Edsgar</a:t>
            </a:r>
            <a:r>
              <a:rPr lang="en-US" dirty="0" smtClean="0"/>
              <a:t> </a:t>
            </a:r>
            <a:r>
              <a:rPr lang="en-US" dirty="0" err="1" smtClean="0"/>
              <a:t>Dijkstra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794076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Pre- and post-conditions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Precondition: Any mix of red, white, and blue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err="1" smtClean="0"/>
              <a:t>Postcondition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Red, then white, then blue</a:t>
            </a:r>
          </a:p>
          <a:p>
            <a:pPr lvl="1"/>
            <a:r>
              <a:rPr lang="en-US" dirty="0" smtClean="0"/>
              <a:t>Number of each color same as in original array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21</a:t>
            </a:fld>
            <a:endParaRPr lang="en-US"/>
          </a:p>
        </p:txBody>
      </p:sp>
      <p:sp>
        <p:nvSpPr>
          <p:cNvPr id="7" name="Rectangle 6"/>
          <p:cNvSpPr/>
          <p:nvPr/>
        </p:nvSpPr>
        <p:spPr>
          <a:xfrm>
            <a:off x="2286000" y="2133600"/>
            <a:ext cx="45720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Mixed colors:  red, white, blue</a:t>
            </a:r>
            <a:endParaRPr lang="en-US" dirty="0"/>
          </a:p>
        </p:txBody>
      </p:sp>
      <p:sp>
        <p:nvSpPr>
          <p:cNvPr id="8" name="Rectangle 7"/>
          <p:cNvSpPr/>
          <p:nvPr/>
        </p:nvSpPr>
        <p:spPr>
          <a:xfrm>
            <a:off x="2345140" y="4267200"/>
            <a:ext cx="146486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3810000" y="4267200"/>
            <a:ext cx="1610436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5420436" y="4267200"/>
            <a:ext cx="1513764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2713977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Some potential invariants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/>
              <a:t>Any of these four choices can work, making the array </a:t>
            </a:r>
            <a:r>
              <a:rPr lang="en-US"/>
              <a:t>more-and-more partitioned </a:t>
            </a:r>
            <a:r>
              <a:rPr lang="en-US" smtClean="0"/>
              <a:t>as </a:t>
            </a:r>
            <a:r>
              <a:rPr lang="en-US" dirty="0"/>
              <a:t>you go: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sz="1000" dirty="0"/>
          </a:p>
          <a:p>
            <a:pPr marL="0" indent="0">
              <a:buNone/>
            </a:pPr>
            <a:r>
              <a:rPr lang="en-US" dirty="0"/>
              <a:t>Middle two slightly better because at most one swap per iteration instead of two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22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24384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24384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4267200" y="24384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5334000" y="24384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Rectangle 9"/>
          <p:cNvSpPr/>
          <p:nvPr/>
        </p:nvSpPr>
        <p:spPr>
          <a:xfrm>
            <a:off x="1981200" y="33528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1" name="Rectangle 10"/>
          <p:cNvSpPr/>
          <p:nvPr/>
        </p:nvSpPr>
        <p:spPr>
          <a:xfrm>
            <a:off x="3124200" y="33528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5486400" y="33528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3" name="Rectangle 12"/>
          <p:cNvSpPr/>
          <p:nvPr/>
        </p:nvSpPr>
        <p:spPr>
          <a:xfrm>
            <a:off x="4267200" y="33528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4" name="Rectangle 13"/>
          <p:cNvSpPr/>
          <p:nvPr/>
        </p:nvSpPr>
        <p:spPr>
          <a:xfrm>
            <a:off x="1981200" y="4191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5" name="Rectangle 14"/>
          <p:cNvSpPr/>
          <p:nvPr/>
        </p:nvSpPr>
        <p:spPr>
          <a:xfrm>
            <a:off x="4343400" y="4191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16" name="Rectangle 15"/>
          <p:cNvSpPr/>
          <p:nvPr/>
        </p:nvSpPr>
        <p:spPr>
          <a:xfrm>
            <a:off x="5486400" y="4191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3124200" y="4177602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8" name="Rectangle 17"/>
          <p:cNvSpPr/>
          <p:nvPr/>
        </p:nvSpPr>
        <p:spPr>
          <a:xfrm>
            <a:off x="3200400" y="49530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19" name="Rectangle 18"/>
          <p:cNvSpPr/>
          <p:nvPr/>
        </p:nvSpPr>
        <p:spPr>
          <a:xfrm>
            <a:off x="4343400" y="49530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20" name="Rectangle 19"/>
          <p:cNvSpPr/>
          <p:nvPr/>
        </p:nvSpPr>
        <p:spPr>
          <a:xfrm>
            <a:off x="5486400" y="49530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21" name="Rectangle 20"/>
          <p:cNvSpPr/>
          <p:nvPr/>
        </p:nvSpPr>
        <p:spPr>
          <a:xfrm>
            <a:off x="1981200" y="49530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2887651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precise, and then some code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Precondition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</a:t>
            </a:r>
            <a:r>
              <a:rPr lang="en-US" dirty="0" smtClean="0"/>
              <a:t>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dirty="0" smtClean="0"/>
              <a:t> contains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 smtClean="0"/>
              <a:t> reds,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</a:t>
            </a:r>
            <a:r>
              <a:rPr lang="en-US" dirty="0" smtClean="0"/>
              <a:t> whites, and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 blues</a:t>
            </a:r>
          </a:p>
          <a:p>
            <a:r>
              <a:rPr lang="en-US" dirty="0" err="1" smtClean="0"/>
              <a:t>Postcondition</a:t>
            </a:r>
            <a:r>
              <a:rPr lang="en-US" dirty="0" smtClean="0"/>
              <a:t>: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∧ 0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j &lt;=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[i..j-1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 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[j..arr.size-1]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is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blue</a:t>
            </a:r>
          </a:p>
          <a:p>
            <a:r>
              <a:rPr lang="en-US" dirty="0" smtClean="0"/>
              <a:t>Invariant: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P ∧ 0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&lt;=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j 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&lt;= 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&lt;=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[0..i-1] is red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[i..j-1] is white</a:t>
            </a:r>
          </a:p>
          <a:p>
            <a:pPr marL="0" indent="0"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		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k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..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arr.size-1] is blue</a:t>
            </a:r>
          </a:p>
          <a:p>
            <a:r>
              <a:rPr lang="en-US" dirty="0" smtClean="0"/>
              <a:t>Initializing to establish the invariant (could do before or after body):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 j=0; k=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arr.size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818675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loop test and body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2209800"/>
            <a:ext cx="7772400" cy="3886200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                                  </a:t>
            </a:r>
            <a:r>
              <a:rPr lang="en-US" dirty="0" err="1" smtClean="0"/>
              <a:t>i</a:t>
            </a:r>
            <a:r>
              <a:rPr lang="en-US" dirty="0" smtClean="0"/>
              <a:t>               j                 k</a:t>
            </a:r>
          </a:p>
          <a:p>
            <a:pPr marL="0" indent="0">
              <a:buNone/>
            </a:pPr>
            <a:endParaRPr lang="en-US" sz="1000" dirty="0"/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while(j!=k)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if(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White)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j = j+1;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 else if 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Blue)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[j],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[k-1]);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k = k-1;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 else { 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 == Red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arr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[j])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j = j+1;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24</a:t>
            </a:fld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981200" y="1600200"/>
            <a:ext cx="1143000" cy="533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Red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3124200" y="1600200"/>
            <a:ext cx="1143000" cy="533400"/>
          </a:xfrm>
          <a:prstGeom prst="rect">
            <a:avLst/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tx1"/>
                </a:solidFill>
              </a:rPr>
              <a:t>White</a:t>
            </a:r>
            <a:endParaRPr lang="en-US" dirty="0">
              <a:solidFill>
                <a:schemeClr val="tx1"/>
              </a:solidFill>
            </a:endParaRPr>
          </a:p>
        </p:txBody>
      </p:sp>
      <p:sp>
        <p:nvSpPr>
          <p:cNvPr id="8" name="Rectangle 7"/>
          <p:cNvSpPr/>
          <p:nvPr/>
        </p:nvSpPr>
        <p:spPr>
          <a:xfrm>
            <a:off x="5486400" y="1600200"/>
            <a:ext cx="1066800" cy="533400"/>
          </a:xfrm>
          <a:prstGeom prst="rect">
            <a:avLst/>
          </a:prstGeom>
          <a:solidFill>
            <a:srgbClr val="0070C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Blue</a:t>
            </a:r>
            <a:endParaRPr lang="en-US" dirty="0"/>
          </a:p>
        </p:txBody>
      </p:sp>
      <p:sp>
        <p:nvSpPr>
          <p:cNvPr id="9" name="Rectangle 8"/>
          <p:cNvSpPr/>
          <p:nvPr/>
        </p:nvSpPr>
        <p:spPr>
          <a:xfrm>
            <a:off x="4267200" y="1600200"/>
            <a:ext cx="1219200" cy="533400"/>
          </a:xfrm>
          <a:prstGeom prst="rect">
            <a:avLst/>
          </a:prstGeom>
          <a:solidFill>
            <a:srgbClr val="96368F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>
                <a:solidFill>
                  <a:schemeClr val="bg1"/>
                </a:solidFill>
              </a:rPr>
              <a:t>Mixed</a:t>
            </a:r>
            <a:endParaRPr lang="en-US" dirty="0">
              <a:solidFill>
                <a:schemeClr val="bg1"/>
              </a:solidFill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5959027" y="2667000"/>
            <a:ext cx="2803973" cy="2031325"/>
          </a:xfrm>
          <a:prstGeom prst="rect">
            <a:avLst/>
          </a:prstGeom>
          <a:solidFill>
            <a:srgbClr val="FFCC66"/>
          </a:solidFill>
        </p:spPr>
        <p:txBody>
          <a:bodyPr wrap="none" rtlCol="0">
            <a:spAutoFit/>
          </a:bodyPr>
          <a:lstStyle/>
          <a:p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void swap(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[] x,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y, 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    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z) {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int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x[y];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x[y] = x[z];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x[z] = </a:t>
            </a:r>
            <a:r>
              <a:rPr lang="en-US" sz="1800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tmp</a:t>
            </a:r>
            <a:r>
              <a:rPr lang="en-US" sz="1800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r>
              <a:rPr lang="en-US" sz="1800" b="1" dirty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  <a:r>
              <a:rPr lang="en-US" sz="1800" dirty="0" smtClean="0"/>
              <a:t> </a:t>
            </a:r>
            <a:endParaRPr lang="en-US" sz="1800" dirty="0"/>
          </a:p>
        </p:txBody>
      </p:sp>
    </p:spTree>
    <p:extLst>
      <p:ext uri="{BB962C8B-B14F-4D97-AF65-F5344CB8AC3E}">
        <p14:creationId xmlns:p14="http://schemas.microsoft.com/office/powerpoint/2010/main" val="1162462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" grpId="0" animBg="1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Aside: swap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00200"/>
            <a:ext cx="7772400" cy="3733800"/>
          </a:xfrm>
        </p:spPr>
        <p:txBody>
          <a:bodyPr/>
          <a:lstStyle/>
          <a:p>
            <a:r>
              <a:rPr lang="en-US" dirty="0" smtClean="0"/>
              <a:t>Reading notes and above example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swap(a[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],a[j])</a:t>
            </a:r>
            <a:endParaRPr lang="en-US" dirty="0" smtClean="0"/>
          </a:p>
          <a:p>
            <a:endParaRPr lang="en-US" dirty="0"/>
          </a:p>
          <a:p>
            <a:r>
              <a:rPr lang="en-US" dirty="0" smtClean="0"/>
              <a:t>This is not implementable in Java</a:t>
            </a:r>
          </a:p>
          <a:p>
            <a:pPr lvl="1"/>
            <a:r>
              <a:rPr lang="en-US" dirty="0" smtClean="0"/>
              <a:t>But fine </a:t>
            </a:r>
            <a:r>
              <a:rPr lang="en-US" dirty="0" err="1" smtClean="0"/>
              <a:t>pseudocode</a:t>
            </a:r>
            <a:endParaRPr lang="en-US" dirty="0" smtClean="0"/>
          </a:p>
          <a:p>
            <a:pPr lvl="1"/>
            <a:r>
              <a:rPr lang="en-US" dirty="0" smtClean="0"/>
              <a:t>Great exercise: Write a coherent English paragraph </a:t>
            </a:r>
            <a:r>
              <a:rPr lang="en-US" i="1" dirty="0" smtClean="0"/>
              <a:t>why</a:t>
            </a:r>
            <a:r>
              <a:rPr lang="en-US" dirty="0" smtClean="0"/>
              <a:t> it is not implementable in Java (i.e., does not do what you want)</a:t>
            </a:r>
          </a:p>
          <a:p>
            <a:endParaRPr lang="en-US" dirty="0"/>
          </a:p>
          <a:p>
            <a:r>
              <a:rPr lang="en-US" dirty="0" smtClean="0"/>
              <a:t>You can implement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a,i,j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 to do the same thing </a:t>
            </a:r>
            <a:r>
              <a:rPr lang="en-US" dirty="0" smtClean="0"/>
              <a:t>if your language doesn’t allow you to use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swap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(a[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],a[j]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</a:t>
            </a:r>
            <a:r>
              <a:rPr lang="en-US" dirty="0" smtClean="0"/>
              <a:t>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43649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When to use proofs for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Most loops are so “obvious” that proofs are, in practice, overkill</a:t>
            </a:r>
          </a:p>
          <a:p>
            <a:pPr lvl="1"/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f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or(String name : friends) {…}</a:t>
            </a:r>
          </a:p>
          <a:p>
            <a:pPr lvl="1"/>
            <a:endParaRPr lang="en-US" dirty="0"/>
          </a:p>
          <a:p>
            <a:r>
              <a:rPr lang="en-US" dirty="0" smtClean="0"/>
              <a:t>Use logical reasoning when intermediate state (invariant) is unclear or edge cases are tricky or you need inspiration, etc.</a:t>
            </a:r>
          </a:p>
          <a:p>
            <a:endParaRPr lang="en-US" dirty="0"/>
          </a:p>
          <a:p>
            <a:r>
              <a:rPr lang="en-US" dirty="0" smtClean="0"/>
              <a:t>Use logical reasoning as an intellectual debugging tool</a:t>
            </a:r>
          </a:p>
          <a:p>
            <a:pPr lvl="1"/>
            <a:r>
              <a:rPr lang="en-US" dirty="0" smtClean="0"/>
              <a:t>What </a:t>
            </a:r>
            <a:r>
              <a:rPr lang="en-US" i="1" dirty="0" smtClean="0"/>
              <a:t>exactly</a:t>
            </a:r>
            <a:r>
              <a:rPr lang="en-US" dirty="0" smtClean="0"/>
              <a:t> is the invariant?  </a:t>
            </a:r>
          </a:p>
          <a:p>
            <a:pPr lvl="1"/>
            <a:r>
              <a:rPr lang="en-US" dirty="0" smtClean="0"/>
              <a:t>Is it satisfied on every iteration?</a:t>
            </a:r>
          </a:p>
          <a:p>
            <a:pPr lvl="1"/>
            <a:r>
              <a:rPr lang="en-US" dirty="0" smtClean="0"/>
              <a:t>Are you sure? Write code to check?</a:t>
            </a:r>
          </a:p>
          <a:p>
            <a:pPr lvl="1"/>
            <a:r>
              <a:rPr lang="en-US" dirty="0" smtClean="0"/>
              <a:t>Did you check all the edge cases?  </a:t>
            </a:r>
          </a:p>
          <a:p>
            <a:pPr lvl="1"/>
            <a:r>
              <a:rPr lang="en-US" dirty="0" smtClean="0"/>
              <a:t>Are there preconditions you did not make explicit?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6252707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524000"/>
            <a:ext cx="8001000" cy="4495800"/>
          </a:xfrm>
        </p:spPr>
        <p:txBody>
          <a:bodyPr/>
          <a:lstStyle/>
          <a:p>
            <a:r>
              <a:rPr lang="en-US" dirty="0" smtClean="0"/>
              <a:t>Two kinds of loops</a:t>
            </a:r>
          </a:p>
          <a:p>
            <a:pPr lvl="1"/>
            <a:r>
              <a:rPr lang="en-US" dirty="0" smtClean="0"/>
              <a:t>Those we want to always terminate (normal case)</a:t>
            </a:r>
          </a:p>
          <a:p>
            <a:pPr lvl="1"/>
            <a:r>
              <a:rPr lang="en-US" dirty="0" smtClean="0"/>
              <a:t>Those that may conceptually run forever (e.g., web-server)</a:t>
            </a:r>
          </a:p>
          <a:p>
            <a:pPr lvl="1"/>
            <a:endParaRPr lang="en-US" sz="1400" dirty="0"/>
          </a:p>
          <a:p>
            <a:r>
              <a:rPr lang="en-US" dirty="0" smtClean="0"/>
              <a:t>So, proving a loop correct usually also requires proving termination</a:t>
            </a:r>
          </a:p>
          <a:p>
            <a:pPr lvl="1"/>
            <a:r>
              <a:rPr lang="en-US" dirty="0" smtClean="0"/>
              <a:t>We haven’t been proving this: might just preserve invariant forever without test ever becoming false</a:t>
            </a:r>
          </a:p>
          <a:p>
            <a:pPr lvl="1"/>
            <a:r>
              <a:rPr lang="en-US" dirty="0" smtClean="0"/>
              <a:t>Our Hoare triples say </a:t>
            </a:r>
            <a:r>
              <a:rPr lang="en-US" b="1" i="1" dirty="0" smtClean="0"/>
              <a:t>if</a:t>
            </a:r>
            <a:r>
              <a:rPr lang="en-US" dirty="0" smtClean="0"/>
              <a:t> loop terminates, </a:t>
            </a:r>
            <a:r>
              <a:rPr lang="en-US" dirty="0" err="1" smtClean="0"/>
              <a:t>postcondition</a:t>
            </a:r>
            <a:r>
              <a:rPr lang="en-US" dirty="0" smtClean="0"/>
              <a:t> holds</a:t>
            </a:r>
          </a:p>
          <a:p>
            <a:endParaRPr lang="en-US" sz="1400" dirty="0" smtClean="0"/>
          </a:p>
          <a:p>
            <a:r>
              <a:rPr lang="en-US" dirty="0" smtClean="0"/>
              <a:t>How to prove termination (variants exist): </a:t>
            </a:r>
          </a:p>
          <a:p>
            <a:pPr lvl="1"/>
            <a:r>
              <a:rPr lang="en-US" dirty="0" smtClean="0"/>
              <a:t>Map state to a natural number somehow (just “in the proof”)</a:t>
            </a:r>
          </a:p>
          <a:p>
            <a:pPr lvl="1"/>
            <a:r>
              <a:rPr lang="en-US" dirty="0" smtClean="0"/>
              <a:t>Prove the natural number goes down on every iteration </a:t>
            </a:r>
          </a:p>
          <a:p>
            <a:pPr lvl="1"/>
            <a:r>
              <a:rPr lang="en-US" dirty="0" smtClean="0"/>
              <a:t>Prove test is false by the time natural number gets to 0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50992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Termination examples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752600"/>
            <a:ext cx="7772400" cy="4495800"/>
          </a:xfrm>
        </p:spPr>
        <p:txBody>
          <a:bodyPr/>
          <a:lstStyle/>
          <a:p>
            <a:r>
              <a:rPr lang="en-US" dirty="0"/>
              <a:t>Quotient-and-remainder: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r</a:t>
            </a:r>
            <a:r>
              <a:rPr lang="en-US" dirty="0"/>
              <a:t> (starts positive, gets strictly smaller)</a:t>
            </a:r>
          </a:p>
          <a:p>
            <a:endParaRPr lang="en-US" dirty="0"/>
          </a:p>
          <a:p>
            <a:r>
              <a:rPr lang="en-US" dirty="0"/>
              <a:t>Binary search: size of range still considered</a:t>
            </a:r>
          </a:p>
          <a:p>
            <a:endParaRPr lang="en-US" dirty="0"/>
          </a:p>
          <a:p>
            <a:r>
              <a:rPr lang="en-US" dirty="0"/>
              <a:t>Dutch-national-flag: size of range not </a:t>
            </a:r>
            <a:r>
              <a:rPr lang="en-US"/>
              <a:t>yet partitioned </a:t>
            </a:r>
            <a:r>
              <a:rPr lang="en-US" smtClean="0"/>
              <a:t>(</a:t>
            </a:r>
            <a:r>
              <a:rPr lang="en-US" b="1" smtClean="0">
                <a:latin typeface="Courier New" panose="02070309020205020404" pitchFamily="49" charset="0"/>
                <a:cs typeface="Courier New" panose="02070309020205020404" pitchFamily="49" charset="0"/>
              </a:rPr>
              <a:t>k-j</a:t>
            </a:r>
            <a:r>
              <a:rPr lang="en-US" dirty="0"/>
              <a:t>)</a:t>
            </a:r>
          </a:p>
          <a:p>
            <a:endParaRPr lang="en-US" dirty="0"/>
          </a:p>
          <a:p>
            <a:r>
              <a:rPr lang="en-US" dirty="0"/>
              <a:t>Search in a linked list: length of list not yet considered</a:t>
            </a:r>
          </a:p>
          <a:p>
            <a:pPr lvl="1"/>
            <a:r>
              <a:rPr lang="en-US" dirty="0"/>
              <a:t>Don’t know length of list, but goes down by one each time…</a:t>
            </a:r>
          </a:p>
          <a:p>
            <a:pPr lvl="1"/>
            <a:r>
              <a:rPr lang="en-US" dirty="0"/>
              <a:t>… unless list is cyclic in which case, termination not assured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27223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Informal example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As before, consider high-level idea before the precise Hoare-triple definitions</a:t>
            </a:r>
          </a:p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assume: x &gt;= 0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0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invariant: y = sum(1,i)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//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y = sum(1,i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) ∧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endParaRPr lang="en-US" b="1" dirty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  // y = sum(1,i-1)+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sum(1,i)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// assert: y = sum(1,x)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378022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Key lessons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 smtClean="0"/>
          </a:p>
          <a:p>
            <a:r>
              <a:rPr lang="en-US" dirty="0" smtClean="0"/>
              <a:t>To reason about a loop (that could execute any number of iterations), we need a loop invariant</a:t>
            </a:r>
          </a:p>
          <a:p>
            <a:endParaRPr lang="en-US" dirty="0"/>
          </a:p>
          <a:p>
            <a:r>
              <a:rPr lang="en-US" dirty="0" smtClean="0"/>
              <a:t>The precondition for the loop must imply the invariant</a:t>
            </a:r>
          </a:p>
          <a:p>
            <a:pPr lvl="1"/>
            <a:r>
              <a:rPr lang="en-US" dirty="0" smtClean="0"/>
              <a:t>(Precondition stronger than (or equal to) invariant)</a:t>
            </a:r>
          </a:p>
          <a:p>
            <a:endParaRPr lang="en-US" dirty="0"/>
          </a:p>
          <a:p>
            <a:r>
              <a:rPr lang="en-US" dirty="0" smtClean="0"/>
              <a:t>Invariant plus loop-test-is-true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 body </a:t>
            </a:r>
            <a:r>
              <a:rPr lang="en-US" b="1" i="1" dirty="0" smtClean="0"/>
              <a:t>also</a:t>
            </a:r>
            <a:r>
              <a:rPr lang="en-US" dirty="0" smtClean="0"/>
              <a:t> implies the invariant (!)</a:t>
            </a:r>
          </a:p>
          <a:p>
            <a:endParaRPr lang="en-US" dirty="0"/>
          </a:p>
          <a:p>
            <a:r>
              <a:rPr lang="en-US" dirty="0" smtClean="0"/>
              <a:t>Invariant and loop-test-is-false must be enough to show the </a:t>
            </a:r>
            <a:r>
              <a:rPr lang="en-US" dirty="0" err="1" smtClean="0"/>
              <a:t>postcondition</a:t>
            </a:r>
            <a:r>
              <a:rPr lang="en-US" dirty="0" smtClean="0"/>
              <a:t> of the loop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092272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Hoare logic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Consider just a while-loop (other loop forms not so different)</a:t>
            </a:r>
          </a:p>
          <a:p>
            <a:pPr marL="0" indent="0" algn="ctr"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>
              <a:buNone/>
            </a:pP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Such a triple is valid if there exists an 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such that: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dirty="0" smtClean="0"/>
              <a:t>		invariant must hold initially</a:t>
            </a: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∧ B}S{I}	</a:t>
            </a:r>
            <a:r>
              <a:rPr lang="en-US" dirty="0" smtClean="0"/>
              <a:t>body must re-establish invariant</a:t>
            </a:r>
            <a:endParaRPr lang="en-US" b="1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!B) =&gt; Q   </a:t>
            </a:r>
            <a:r>
              <a:rPr lang="en-US" dirty="0" smtClean="0"/>
              <a:t>invariant must establish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dirty="0" smtClean="0"/>
              <a:t> if test-is-false</a:t>
            </a:r>
          </a:p>
          <a:p>
            <a:endParaRPr lang="en-US" dirty="0"/>
          </a:p>
          <a:p>
            <a:pPr marL="0" indent="0">
              <a:buNone/>
            </a:pPr>
            <a:r>
              <a:rPr lang="en-US" dirty="0" smtClean="0"/>
              <a:t>The loop-test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B</a:t>
            </a:r>
            <a:r>
              <a:rPr lang="en-US" dirty="0" smtClean="0"/>
              <a:t>, loop-body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S</a:t>
            </a:r>
            <a:r>
              <a:rPr lang="en-US" dirty="0" smtClean="0"/>
              <a:t>, and loop-invariant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dirty="0" smtClean="0"/>
              <a:t> “fit together”:</a:t>
            </a:r>
          </a:p>
          <a:p>
            <a:pPr lvl="1"/>
            <a:r>
              <a:rPr lang="en-US" dirty="0" smtClean="0"/>
              <a:t>There is often more than one correct loop, but with possibly different invariants</a:t>
            </a:r>
          </a:p>
          <a:p>
            <a:pPr lvl="1"/>
            <a:endParaRPr lang="en-US" sz="1400" dirty="0"/>
          </a:p>
          <a:p>
            <a:pPr marL="0" indent="0">
              <a:buNone/>
            </a:pPr>
            <a:r>
              <a:rPr lang="en-US" dirty="0" smtClean="0"/>
              <a:t>Note definition “makes sense” even in the zero-iterations case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85746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Example, more precisely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Content Placeholder 2"/>
          <p:cNvSpPr>
            <a:spLocks noGrp="1"/>
          </p:cNvSpPr>
          <p:nvPr>
            <p:ph idx="1"/>
          </p:nvPr>
        </p:nvSpPr>
        <p:spPr>
          <a:xfrm>
            <a:off x="2057400" y="3200400"/>
            <a:ext cx="5562600" cy="3429000"/>
          </a:xfrm>
        </p:spPr>
        <p:txBody>
          <a:bodyPr/>
          <a:lstStyle/>
          <a:p>
            <a:pPr marL="0" indent="0">
              <a:buNone/>
            </a:pPr>
            <a:endParaRPr lang="en-US" sz="60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 </a:t>
            </a:r>
            <a:r>
              <a:rPr lang="en-US" b="1" dirty="0" err="1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0}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= i+1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y =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</a:t>
            </a:r>
            <a:r>
              <a:rPr lang="en-US" b="1" dirty="0">
                <a:latin typeface="Courier New" panose="02070309020205020404" pitchFamily="49" charset="0"/>
                <a:cs typeface="Courier New" panose="02070309020205020404" pitchFamily="49" charset="0"/>
              </a:rPr>
              <a:t>∧ y = sum(1,i</a:t>
            </a: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None/>
            </a:pPr>
            <a:r>
              <a:rPr lang="en-US" b="1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None/>
            </a:pPr>
            <a:r>
              <a:rPr lang="en-US" dirty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r>
              <a:rPr lang="en-US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</a:t>
            </a:r>
            <a:endParaRPr lang="en-US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1447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 algn="ctr"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{P} while(B) S {Q}</a:t>
            </a:r>
          </a:p>
          <a:p>
            <a:pPr marL="0" indent="0" algn="ctr">
              <a:buFontTx/>
              <a:buNone/>
            </a:pPr>
            <a:endParaRPr lang="en-US" sz="600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P =&gt; I</a:t>
            </a:r>
            <a:r>
              <a:rPr lang="en-US" kern="0" dirty="0" smtClean="0"/>
              <a:t>		invariant must hold initially</a:t>
            </a: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{I ∧ B}S{I}	</a:t>
            </a:r>
            <a:r>
              <a:rPr lang="en-US" kern="0" dirty="0" smtClean="0"/>
              <a:t>body must re-establish invariant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(I ∧ !B) =&gt; Q   </a:t>
            </a:r>
            <a:r>
              <a:rPr lang="en-US" kern="0" dirty="0" smtClean="0"/>
              <a:t>invariant must establish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Q</a:t>
            </a:r>
            <a:r>
              <a:rPr lang="en-US" kern="0" dirty="0" smtClean="0"/>
              <a:t> if test-is-false</a:t>
            </a:r>
          </a:p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8468284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 different approach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 different loop has a different invariant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7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+1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∧ y = sum(1,i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-1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sp>
        <p:nvSpPr>
          <p:cNvPr id="7" name="Content Placeholder 2"/>
          <p:cNvSpPr txBox="1">
            <a:spLocks/>
          </p:cNvSpPr>
          <p:nvPr/>
        </p:nvSpPr>
        <p:spPr bwMode="auto">
          <a:xfrm>
            <a:off x="685800" y="1524000"/>
            <a:ext cx="7772400" cy="60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None/>
            </a:pPr>
            <a:endParaRPr lang="en-US" kern="0" dirty="0" smtClean="0"/>
          </a:p>
        </p:txBody>
      </p:sp>
    </p:spTree>
    <p:extLst>
      <p:ext uri="{BB962C8B-B14F-4D97-AF65-F5344CB8AC3E}">
        <p14:creationId xmlns:p14="http://schemas.microsoft.com/office/powerpoint/2010/main" val="413338668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And find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And this third approach doesn’t do what we want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55626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1}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sum(1,i-1)}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(so: y = sum(1,x))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  <p:cxnSp>
        <p:nvCxnSpPr>
          <p:cNvPr id="8" name="Straight Connector 7"/>
          <p:cNvCxnSpPr/>
          <p:nvPr/>
        </p:nvCxnSpPr>
        <p:spPr>
          <a:xfrm>
            <a:off x="2514600" y="5334000"/>
            <a:ext cx="2819400" cy="0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5618281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bugs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And this approach has an invalid Hoare triple hidden in it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CSE 331 Spring 2016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48DACF16-E0F0-4B7F-BDAB-0ED6A37A383D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Content Placeholder 2"/>
          <p:cNvSpPr txBox="1">
            <a:spLocks/>
          </p:cNvSpPr>
          <p:nvPr/>
        </p:nvSpPr>
        <p:spPr bwMode="auto">
          <a:xfrm>
            <a:off x="2057400" y="2286000"/>
            <a:ext cx="60198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marL="342900" indent="-3429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  <a:ea typeface="+mn-ea"/>
                <a:cs typeface="+mn-cs"/>
              </a:defRPr>
            </a:lvl1pPr>
            <a:lvl2pPr marL="742950" indent="-28575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2pPr>
            <a:lvl3pPr marL="11430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•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3pPr>
            <a:lvl4pPr marL="16002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–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4pPr>
            <a:lvl5pPr marL="2057400" indent="-228600" algn="l" rtl="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 baseline="0">
                <a:solidFill>
                  <a:schemeClr val="tx1"/>
                </a:solidFill>
                <a:latin typeface="Arial" panose="020B0604020202020204" pitchFamily="34" charset="0"/>
              </a:defRPr>
            </a:lvl5pPr>
            <a:lvl6pPr marL="25146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6pPr>
            <a:lvl7pPr marL="29718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7pPr>
            <a:lvl8pPr marL="34290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8pPr>
            <a:lvl9pPr marL="3886200" indent="-228600" algn="l" rtl="0" eaLnBrk="1" fontAlgn="base" hangingPunct="1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+mn-lt"/>
              </a:defRPr>
            </a:lvl9pPr>
          </a:lstStyle>
          <a:p>
            <a:pPr marL="0" indent="0">
              <a:buFontTx/>
              <a:buNone/>
            </a:pPr>
            <a:endParaRPr lang="en-US" sz="600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{x &gt;=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y = 0;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=0;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{pre: x &gt;= 0 ∧  y = 0 ∧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0}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inv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: y = sum(1,i)}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while(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!= x) {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y = </a:t>
            </a:r>
            <a:r>
              <a:rPr lang="en-US" b="1" kern="0" dirty="0" err="1">
                <a:latin typeface="Courier New" panose="02070309020205020404" pitchFamily="49" charset="0"/>
                <a:cs typeface="Courier New" panose="02070309020205020404" pitchFamily="49" charset="0"/>
              </a:rPr>
              <a:t>y+i</a:t>
            </a: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; </a:t>
            </a:r>
            <a:endParaRPr lang="en-US" b="1" kern="0" dirty="0" smtClean="0">
              <a:latin typeface="Courier New" panose="02070309020205020404" pitchFamily="49" charset="0"/>
              <a:cs typeface="Courier New" panose="02070309020205020404" pitchFamily="49" charset="0"/>
            </a:endParaRP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= i+1;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>
                <a:latin typeface="Courier New" panose="02070309020205020404" pitchFamily="49" charset="0"/>
                <a:cs typeface="Courier New" panose="02070309020205020404" pitchFamily="49" charset="0"/>
              </a:rPr>
              <a:t> 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 </a:t>
            </a:r>
            <a:r>
              <a:rPr lang="en-US" b="1" kern="0" dirty="0" smtClean="0">
                <a:solidFill>
                  <a:srgbClr val="FF0000"/>
                </a:solidFill>
                <a:latin typeface="Courier New" panose="02070309020205020404" pitchFamily="49" charset="0"/>
                <a:cs typeface="Courier New" panose="02070309020205020404" pitchFamily="49" charset="0"/>
              </a:rPr>
              <a:t>// invariant not satisfied – why?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}</a:t>
            </a:r>
          </a:p>
          <a:p>
            <a:pPr marL="0" indent="0">
              <a:spcBef>
                <a:spcPts val="0"/>
              </a:spcBef>
              <a:buFontTx/>
              <a:buNone/>
            </a:pP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  {post: </a:t>
            </a:r>
            <a:r>
              <a:rPr lang="en-US" b="1" kern="0" dirty="0" err="1" smtClean="0">
                <a:latin typeface="Courier New" panose="02070309020205020404" pitchFamily="49" charset="0"/>
                <a:cs typeface="Courier New" panose="02070309020205020404" pitchFamily="49" charset="0"/>
              </a:rPr>
              <a:t>i</a:t>
            </a:r>
            <a:r>
              <a:rPr lang="en-US" b="1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=x ∧ y = sum(1,i)}</a:t>
            </a:r>
          </a:p>
          <a:p>
            <a:pPr marL="0" indent="0">
              <a:buFontTx/>
              <a:buNone/>
            </a:pPr>
            <a:r>
              <a:rPr lang="en-US" kern="0" dirty="0" smtClean="0">
                <a:latin typeface="Courier New" panose="02070309020205020404" pitchFamily="49" charset="0"/>
                <a:cs typeface="Courier New" panose="02070309020205020404" pitchFamily="49" charset="0"/>
              </a:rPr>
              <a:t>		</a:t>
            </a:r>
            <a:endParaRPr lang="en-US" kern="0" dirty="0">
              <a:latin typeface="Courier New" panose="02070309020205020404" pitchFamily="49" charset="0"/>
              <a:cs typeface="Courier New" panose="02070309020205020404" pitchFamily="49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4843289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INSTRUCTOR VIEW19C14C36-AC8E-43BC-9DB6-C2AAF774C7DC|PANE__TAG" val="_"/>
</p:tagLst>
</file>

<file path=ppt/theme/theme1.xml><?xml version="1.0" encoding="utf-8"?>
<a:theme xmlns:a="http://schemas.openxmlformats.org/drawingml/2006/main" name="simple">
  <a:themeElements>
    <a:clrScheme name="Default Design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Default Design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simple</Template>
  <TotalTime>6952</TotalTime>
  <Words>2430</Words>
  <Application>Microsoft Macintosh PowerPoint</Application>
  <PresentationFormat>On-screen Show (4:3)</PresentationFormat>
  <Paragraphs>424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simple</vt:lpstr>
      <vt:lpstr>CSE 331 Software Design &amp; Implementation</vt:lpstr>
      <vt:lpstr>Reasoning about loops</vt:lpstr>
      <vt:lpstr>Informal example</vt:lpstr>
      <vt:lpstr>Key lessons</vt:lpstr>
      <vt:lpstr>The Hoare logic</vt:lpstr>
      <vt:lpstr>Example, more precisely</vt:lpstr>
      <vt:lpstr>A different approach</vt:lpstr>
      <vt:lpstr>And find bugs</vt:lpstr>
      <vt:lpstr>More bugs</vt:lpstr>
      <vt:lpstr>Neither too strong nor too weak</vt:lpstr>
      <vt:lpstr>A methodology</vt:lpstr>
      <vt:lpstr>Example</vt:lpstr>
      <vt:lpstr>Example</vt:lpstr>
      <vt:lpstr>Example</vt:lpstr>
      <vt:lpstr>Example</vt:lpstr>
      <vt:lpstr>Edge case</vt:lpstr>
      <vt:lpstr>More examples</vt:lpstr>
      <vt:lpstr>Quotient and remainder</vt:lpstr>
      <vt:lpstr>Put it all together</vt:lpstr>
      <vt:lpstr>Dutch National Flag (classic example)</vt:lpstr>
      <vt:lpstr>Pre- and post-conditions</vt:lpstr>
      <vt:lpstr>Some potential invariants</vt:lpstr>
      <vt:lpstr>More precise, and then some code</vt:lpstr>
      <vt:lpstr>The loop test and body</vt:lpstr>
      <vt:lpstr>Aside: swap</vt:lpstr>
      <vt:lpstr>When to use proofs for loops</vt:lpstr>
      <vt:lpstr>Termination</vt:lpstr>
      <vt:lpstr>Termination examples</vt:lpstr>
    </vt:vector>
  </TitlesOfParts>
  <Company>uw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CSE 374 Programming Concepts &amp; Tools</dc:title>
  <dc:creator>Hal Perkins</dc:creator>
  <cp:lastModifiedBy>Hal Perkins</cp:lastModifiedBy>
  <cp:revision>258</cp:revision>
  <cp:lastPrinted>2016-04-01T03:33:55Z</cp:lastPrinted>
  <dcterms:created xsi:type="dcterms:W3CDTF">2012-01-13T04:41:44Z</dcterms:created>
  <dcterms:modified xsi:type="dcterms:W3CDTF">2016-04-01T03:33:56Z</dcterms:modified>
</cp:coreProperties>
</file>