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3.xml" ContentType="application/vnd.openxmlformats-officedocument.presentationml.notesSlide+xml"/>
  <Override PartName="/ppt/embeddings/oleObject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59" r:id="rId2"/>
    <p:sldId id="366" r:id="rId3"/>
    <p:sldId id="367" r:id="rId4"/>
    <p:sldId id="368" r:id="rId5"/>
    <p:sldId id="369" r:id="rId6"/>
    <p:sldId id="370" r:id="rId7"/>
    <p:sldId id="371" r:id="rId8"/>
    <p:sldId id="372" r:id="rId9"/>
    <p:sldId id="373" r:id="rId10"/>
    <p:sldId id="374" r:id="rId11"/>
    <p:sldId id="375" r:id="rId12"/>
    <p:sldId id="376" r:id="rId13"/>
    <p:sldId id="377" r:id="rId14"/>
    <p:sldId id="378" r:id="rId15"/>
    <p:sldId id="380" r:id="rId16"/>
    <p:sldId id="381" r:id="rId17"/>
    <p:sldId id="382" r:id="rId18"/>
    <p:sldId id="383" r:id="rId19"/>
    <p:sldId id="397" r:id="rId20"/>
    <p:sldId id="384" r:id="rId21"/>
    <p:sldId id="385" r:id="rId22"/>
    <p:sldId id="386" r:id="rId23"/>
    <p:sldId id="387" r:id="rId24"/>
    <p:sldId id="388" r:id="rId25"/>
    <p:sldId id="389" r:id="rId26"/>
    <p:sldId id="390" r:id="rId27"/>
    <p:sldId id="391" r:id="rId28"/>
    <p:sldId id="392" r:id="rId29"/>
    <p:sldId id="393" r:id="rId30"/>
    <p:sldId id="398" r:id="rId31"/>
    <p:sldId id="394" r:id="rId32"/>
    <p:sldId id="399" r:id="rId33"/>
  </p:sldIdLst>
  <p:sldSz cx="9144000" cy="6858000" type="screen4x3"/>
  <p:notesSz cx="6934200" cy="9220200"/>
  <p:custDataLst>
    <p:tags r:id="rId3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9900"/>
    <a:srgbClr val="FFA7BC"/>
    <a:srgbClr val="800080"/>
    <a:srgbClr val="FFFF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03" autoAdjust="0"/>
    <p:restoredTop sz="84499" autoAdjust="0"/>
  </p:normalViewPr>
  <p:slideViewPr>
    <p:cSldViewPr>
      <p:cViewPr varScale="1">
        <p:scale>
          <a:sx n="133" d="100"/>
          <a:sy n="133" d="100"/>
        </p:scale>
        <p:origin x="-112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9528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gs" Target="tags/tag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16au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19-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1C1333-030B-46B2-A48C-47C0B455D8F0}" type="slidenum">
              <a:rPr lang="en-US"/>
              <a:pPr/>
              <a:t>20</a:t>
            </a:fld>
            <a:endParaRPr lang="en-US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16013" y="682625"/>
            <a:ext cx="4643437" cy="348138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90572"/>
            <a:ext cx="5138953" cy="416647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66" tIns="45383" rIns="90766" bIns="45383"/>
          <a:lstStyle/>
          <a:p>
            <a:r>
              <a:rPr lang="en-US"/>
              <a:t>Should give a figure here, showing runtime structure and compile-time structure.</a:t>
            </a:r>
          </a:p>
          <a:p>
            <a:r>
              <a:rPr lang="en-US"/>
              <a:t>Also give the signature for Expression, indicating the permitted operations.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MDD is something else entirely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BD794-1010-4D20-9B83-B61152BAE79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71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DFA45B-5734-4203-92EF-466243DA712F}" type="slidenum">
              <a:rPr lang="en-US"/>
              <a:pPr/>
              <a:t>28</a:t>
            </a:fld>
            <a:endParaRPr lang="en-US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r>
              <a:rPr lang="en-US"/>
              <a:t>Recall what Expression.typecheck() looked like in the Interpreter pattern:  it was empty (abstract).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5.e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7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" y="3886200"/>
            <a:ext cx="7848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  <a:endParaRPr lang="en-US" dirty="0"/>
          </a:p>
          <a:p>
            <a:r>
              <a:rPr lang="de-DE" dirty="0" smtClean="0"/>
              <a:t>Fall 2016</a:t>
            </a:r>
            <a:endParaRPr lang="en-US" dirty="0"/>
          </a:p>
          <a:p>
            <a:r>
              <a:rPr lang="en-US" dirty="0"/>
              <a:t>Design Patterns, </a:t>
            </a:r>
            <a:r>
              <a:rPr lang="en-US"/>
              <a:t>Part </a:t>
            </a:r>
            <a:r>
              <a:rPr lang="en-US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Decorator</a:t>
            </a:r>
            <a:endParaRPr lang="en-US"/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038600"/>
          </a:xfrm>
        </p:spPr>
        <p:txBody>
          <a:bodyPr/>
          <a:lstStyle/>
          <a:p>
            <a:r>
              <a:rPr lang="en-US" sz="2000" dirty="0" smtClean="0"/>
              <a:t>Add functionality without changing the interface</a:t>
            </a:r>
          </a:p>
          <a:p>
            <a:pPr lvl="2"/>
            <a:endParaRPr lang="en-US" sz="2000" dirty="0" smtClean="0"/>
          </a:p>
          <a:p>
            <a:r>
              <a:rPr lang="en-US" sz="2000" dirty="0" smtClean="0"/>
              <a:t>Add to existing methods to do something additional </a:t>
            </a:r>
          </a:p>
          <a:p>
            <a:pPr lvl="1"/>
            <a:r>
              <a:rPr lang="en-US" sz="2000" dirty="0" smtClean="0"/>
              <a:t>(while still preserving the previous specification)</a:t>
            </a:r>
          </a:p>
          <a:p>
            <a:pPr lvl="2"/>
            <a:endParaRPr lang="en-US" sz="2000" dirty="0" smtClean="0"/>
          </a:p>
          <a:p>
            <a:r>
              <a:rPr lang="en-US" sz="2000" dirty="0" smtClean="0"/>
              <a:t>Not all </a:t>
            </a:r>
            <a:r>
              <a:rPr lang="en-US" sz="2000" dirty="0" err="1" smtClean="0"/>
              <a:t>subclassing</a:t>
            </a:r>
            <a:r>
              <a:rPr lang="en-US" sz="2000" dirty="0" smtClean="0"/>
              <a:t> is decoration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01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Decorator example:  Bordered windows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interface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Window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rectangle bounding the window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Rectangle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bounds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draw this on the specified screen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draw</a:t>
            </a:r>
            <a:r>
              <a:rPr lang="en-US" sz="2000" b="1" dirty="0">
                <a:latin typeface="Courier New" pitchFamily="49" charset="0"/>
              </a:rPr>
              <a:t>(Screen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WindowImpl</a:t>
            </a:r>
            <a:r>
              <a:rPr lang="en-US" sz="2000" b="1" dirty="0">
                <a:latin typeface="Courier New" pitchFamily="49" charset="0"/>
              </a:rPr>
              <a:t> implements Window {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067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Bordered </a:t>
            </a:r>
            <a:r>
              <a:rPr lang="en-US" dirty="0" smtClean="0"/>
              <a:t>window implementations</a:t>
            </a:r>
            <a:endParaRPr lang="en-US" dirty="0"/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/>
              <a:t>Via </a:t>
            </a:r>
            <a:r>
              <a:rPr lang="en-US" sz="2000" dirty="0" err="1"/>
              <a:t>subclasssing</a:t>
            </a:r>
            <a:r>
              <a:rPr lang="en-US" sz="2000" dirty="0" smtClean="0"/>
              <a:t>:</a:t>
            </a:r>
          </a:p>
          <a:p>
            <a:pPr>
              <a:lnSpc>
                <a:spcPct val="90000"/>
              </a:lnSpc>
              <a:buNone/>
            </a:pPr>
            <a:endParaRPr lang="en-US" sz="500" dirty="0"/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BorderedWindow1 </a:t>
            </a:r>
            <a:r>
              <a:rPr lang="en-US" sz="2000" b="1" dirty="0">
                <a:latin typeface="Courier New" pitchFamily="49" charset="0"/>
              </a:rPr>
              <a:t>extends </a:t>
            </a:r>
            <a:r>
              <a:rPr lang="en-US" sz="2000" b="1" dirty="0" err="1">
                <a:latin typeface="Courier New" pitchFamily="49" charset="0"/>
              </a:rPr>
              <a:t>WindowImpl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draw</a:t>
            </a:r>
            <a:r>
              <a:rPr lang="en-US" sz="2000" b="1" dirty="0">
                <a:latin typeface="Courier New" pitchFamily="49" charset="0"/>
              </a:rPr>
              <a:t>(Screen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super</a:t>
            </a:r>
            <a:r>
              <a:rPr lang="en-US" sz="2000" b="1" dirty="0" err="1">
                <a:latin typeface="Courier New" pitchFamily="49" charset="0"/>
              </a:rPr>
              <a:t>.draw</a:t>
            </a:r>
            <a:r>
              <a:rPr lang="en-US" sz="2000" b="1" dirty="0">
                <a:latin typeface="Courier New" pitchFamily="49" charset="0"/>
              </a:rPr>
              <a:t>(s);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bounds().draw(s);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Via delegation:</a:t>
            </a:r>
          </a:p>
          <a:p>
            <a:pPr>
              <a:lnSpc>
                <a:spcPct val="90000"/>
              </a:lnSpc>
              <a:buNone/>
            </a:pPr>
            <a:endParaRPr lang="en-US" sz="500" dirty="0"/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BorderedWindow2 </a:t>
            </a:r>
            <a:r>
              <a:rPr lang="en-US" sz="2000" b="1" dirty="0">
                <a:latin typeface="Courier New" pitchFamily="49" charset="0"/>
              </a:rPr>
              <a:t>implements Window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Window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innerWindow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BorderedWindow2(Window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innerWindow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this.innerWindow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</a:rPr>
              <a:t>innerWindow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draw</a:t>
            </a:r>
            <a:r>
              <a:rPr lang="en-US" sz="2000" b="1" dirty="0">
                <a:latin typeface="Courier New" pitchFamily="49" charset="0"/>
              </a:rPr>
              <a:t>(Screen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innerWindow.draw</a:t>
            </a:r>
            <a:r>
              <a:rPr lang="en-US" sz="2000" b="1" dirty="0">
                <a:latin typeface="Courier New" pitchFamily="49" charset="0"/>
              </a:rPr>
              <a:t>(s);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innerWindow.bounds</a:t>
            </a:r>
            <a:r>
              <a:rPr lang="en-US" sz="2000" b="1" dirty="0">
                <a:latin typeface="Courier New" pitchFamily="49" charset="0"/>
              </a:rPr>
              <a:t>().draw(s);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19140" name="Comment 4"/>
          <p:cNvSpPr>
            <a:spLocks noChangeArrowheads="1"/>
          </p:cNvSpPr>
          <p:nvPr/>
        </p:nvSpPr>
        <p:spPr bwMode="auto">
          <a:xfrm>
            <a:off x="5410200" y="2286000"/>
            <a:ext cx="3260725" cy="1323439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none" dirty="0">
                <a:solidFill>
                  <a:srgbClr val="000000"/>
                </a:solidFill>
                <a:latin typeface="Arial" charset="0"/>
              </a:rPr>
              <a:t>Delegation permits multiple borders on a window, or a window that is both bordered and </a:t>
            </a:r>
            <a:r>
              <a:rPr lang="en-US" sz="2000" u="none" dirty="0" smtClean="0">
                <a:solidFill>
                  <a:srgbClr val="000000"/>
                </a:solidFill>
                <a:latin typeface="Arial" charset="0"/>
              </a:rPr>
              <a:t>shaded</a:t>
            </a:r>
            <a:endParaRPr lang="en-US" sz="2000" u="non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39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decorator can remove functionality</a:t>
            </a:r>
            <a:endParaRPr lang="en-US" dirty="0"/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Remove functionality without changing the interface</a:t>
            </a:r>
          </a:p>
          <a:p>
            <a:pPr marL="914400" lvl="2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Example: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UnmodifiableList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000" dirty="0" smtClean="0"/>
              <a:t>What does it do about methods like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put</a:t>
            </a:r>
            <a:r>
              <a:rPr lang="en-US" sz="2000" dirty="0" smtClean="0"/>
              <a:t>?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Problem: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UnmodifiableList</a:t>
            </a:r>
            <a:r>
              <a:rPr lang="en-US" sz="2000" dirty="0"/>
              <a:t> is a Java subtype, but not a true subtype,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 smtClean="0"/>
              <a:t>Decoration via delegation can </a:t>
            </a:r>
            <a:r>
              <a:rPr lang="en-US" sz="2000" dirty="0"/>
              <a:t>create a class with no Java subtyping relationship, which is </a:t>
            </a:r>
            <a:r>
              <a:rPr lang="en-US" sz="2000" dirty="0" smtClean="0"/>
              <a:t>often desirable</a:t>
            </a:r>
            <a:endParaRPr lang="en-US" sz="2000" dirty="0"/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816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Proxy</a:t>
            </a:r>
            <a:endParaRPr lang="en-US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Same interface </a:t>
            </a:r>
            <a:r>
              <a:rPr lang="en-US" sz="2000" i="1" dirty="0" smtClean="0"/>
              <a:t>and</a:t>
            </a:r>
            <a:r>
              <a:rPr lang="en-US" sz="2000" dirty="0" smtClean="0"/>
              <a:t> functionality as the wrapped class</a:t>
            </a:r>
          </a:p>
          <a:p>
            <a:pPr lvl="1"/>
            <a:r>
              <a:rPr lang="en-US" sz="2000" dirty="0" smtClean="0"/>
              <a:t>So, uh, why wrap it?...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Control access to other objects</a:t>
            </a:r>
          </a:p>
          <a:p>
            <a:pPr lvl="1">
              <a:spcBef>
                <a:spcPts val="1580"/>
              </a:spcBef>
            </a:pPr>
            <a:r>
              <a:rPr lang="en-US" sz="2000" dirty="0" smtClean="0"/>
              <a:t>Communication:  manage network details when using a remote object</a:t>
            </a:r>
          </a:p>
          <a:p>
            <a:pPr lvl="1">
              <a:spcBef>
                <a:spcPts val="1580"/>
              </a:spcBef>
            </a:pPr>
            <a:r>
              <a:rPr lang="en-US" sz="2000" dirty="0" smtClean="0"/>
              <a:t>Locking:  serialize access by multiple clients</a:t>
            </a:r>
          </a:p>
          <a:p>
            <a:pPr lvl="1">
              <a:spcBef>
                <a:spcPts val="1580"/>
              </a:spcBef>
            </a:pPr>
            <a:r>
              <a:rPr lang="en-US" sz="2000" dirty="0" smtClean="0"/>
              <a:t>Security:  permit access only if proper credentials</a:t>
            </a:r>
          </a:p>
          <a:p>
            <a:pPr lvl="1">
              <a:spcBef>
                <a:spcPts val="1580"/>
              </a:spcBef>
            </a:pPr>
            <a:r>
              <a:rPr lang="en-US" sz="2000" dirty="0" smtClean="0"/>
              <a:t>Creation:  object might not yet exist (creation is expensive)</a:t>
            </a:r>
          </a:p>
          <a:p>
            <a:pPr lvl="2">
              <a:spcBef>
                <a:spcPts val="480"/>
              </a:spcBef>
            </a:pPr>
            <a:r>
              <a:rPr lang="en-US" sz="2000" dirty="0" smtClean="0"/>
              <a:t>Hide latency when creating object</a:t>
            </a:r>
          </a:p>
          <a:p>
            <a:pPr lvl="2">
              <a:spcBef>
                <a:spcPts val="480"/>
              </a:spcBef>
            </a:pPr>
            <a:r>
              <a:rPr lang="en-US" sz="2000" dirty="0" smtClean="0"/>
              <a:t>Avoid work if object is never used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61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Composite pattern</a:t>
            </a: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Composite permits a client to manipulate either an </a:t>
            </a:r>
            <a:r>
              <a:rPr lang="en-US" sz="2000" i="1" dirty="0" smtClean="0">
                <a:solidFill>
                  <a:schemeClr val="accent2"/>
                </a:solidFill>
              </a:rPr>
              <a:t>atomic</a:t>
            </a:r>
            <a:r>
              <a:rPr lang="en-US" sz="2000" dirty="0" smtClean="0"/>
              <a:t> unit or a </a:t>
            </a:r>
            <a:r>
              <a:rPr lang="en-US" sz="2000" i="1" dirty="0" smtClean="0">
                <a:solidFill>
                  <a:schemeClr val="accent2"/>
                </a:solidFill>
              </a:rPr>
              <a:t>collection</a:t>
            </a:r>
            <a:r>
              <a:rPr lang="en-US" sz="2000" dirty="0" smtClean="0"/>
              <a:t> of units in the same way</a:t>
            </a:r>
          </a:p>
          <a:p>
            <a:pPr lvl="1"/>
            <a:r>
              <a:rPr lang="en-US" sz="2000" dirty="0" smtClean="0"/>
              <a:t>So no need to “always know” if an object is a collection of smaller objects or not</a:t>
            </a:r>
          </a:p>
          <a:p>
            <a:pPr lvl="2"/>
            <a:endParaRPr lang="en-US" sz="2000" dirty="0" smtClean="0"/>
          </a:p>
          <a:p>
            <a:r>
              <a:rPr lang="en-US" sz="2000" dirty="0" smtClean="0"/>
              <a:t>Good for dealing with “part-whole” relationships</a:t>
            </a:r>
          </a:p>
          <a:p>
            <a:endParaRPr lang="en-US" sz="2000" dirty="0"/>
          </a:p>
          <a:p>
            <a:r>
              <a:rPr lang="en-US" sz="2000" dirty="0" smtClean="0"/>
              <a:t>An extended example…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398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Composite example:  Bicycle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ts val="1800"/>
              </a:lnSpc>
            </a:pPr>
            <a:r>
              <a:rPr lang="en-US" sz="2000" dirty="0"/>
              <a:t>Bicycle</a:t>
            </a:r>
          </a:p>
          <a:p>
            <a:pPr lvl="1">
              <a:lnSpc>
                <a:spcPts val="1800"/>
              </a:lnSpc>
            </a:pPr>
            <a:r>
              <a:rPr lang="en-US" sz="2000" dirty="0"/>
              <a:t>Wheel</a:t>
            </a:r>
          </a:p>
          <a:p>
            <a:pPr lvl="2">
              <a:lnSpc>
                <a:spcPts val="1800"/>
              </a:lnSpc>
            </a:pPr>
            <a:r>
              <a:rPr lang="en-US" sz="2000" dirty="0" smtClean="0"/>
              <a:t>Skewer</a:t>
            </a:r>
          </a:p>
          <a:p>
            <a:pPr lvl="3">
              <a:lnSpc>
                <a:spcPts val="1800"/>
              </a:lnSpc>
              <a:spcBef>
                <a:spcPts val="0"/>
              </a:spcBef>
            </a:pPr>
            <a:r>
              <a:rPr lang="en-US" dirty="0" smtClean="0"/>
              <a:t>Lever</a:t>
            </a:r>
          </a:p>
          <a:p>
            <a:pPr lvl="3">
              <a:lnSpc>
                <a:spcPts val="1800"/>
              </a:lnSpc>
              <a:spcBef>
                <a:spcPts val="0"/>
              </a:spcBef>
            </a:pPr>
            <a:r>
              <a:rPr lang="en-US" dirty="0" smtClean="0"/>
              <a:t>Body</a:t>
            </a:r>
          </a:p>
          <a:p>
            <a:pPr lvl="3">
              <a:lnSpc>
                <a:spcPts val="1800"/>
              </a:lnSpc>
              <a:spcBef>
                <a:spcPts val="0"/>
              </a:spcBef>
            </a:pPr>
            <a:r>
              <a:rPr lang="en-US" dirty="0" smtClean="0"/>
              <a:t>Cam</a:t>
            </a:r>
          </a:p>
          <a:p>
            <a:pPr lvl="3">
              <a:lnSpc>
                <a:spcPts val="1800"/>
              </a:lnSpc>
              <a:spcBef>
                <a:spcPts val="0"/>
              </a:spcBef>
            </a:pPr>
            <a:r>
              <a:rPr lang="en-US" dirty="0" smtClean="0"/>
              <a:t>Rod</a:t>
            </a:r>
            <a:endParaRPr lang="en-US" dirty="0"/>
          </a:p>
          <a:p>
            <a:pPr lvl="2">
              <a:lnSpc>
                <a:spcPts val="1800"/>
              </a:lnSpc>
            </a:pPr>
            <a:r>
              <a:rPr lang="en-US" sz="2000" dirty="0"/>
              <a:t>Hub</a:t>
            </a:r>
          </a:p>
          <a:p>
            <a:pPr lvl="2">
              <a:lnSpc>
                <a:spcPts val="1800"/>
              </a:lnSpc>
            </a:pPr>
            <a:r>
              <a:rPr lang="en-US" sz="2000" dirty="0"/>
              <a:t>Spokes</a:t>
            </a:r>
          </a:p>
          <a:p>
            <a:pPr lvl="2">
              <a:lnSpc>
                <a:spcPts val="1800"/>
              </a:lnSpc>
            </a:pPr>
            <a:r>
              <a:rPr lang="en-US" sz="2000" dirty="0"/>
              <a:t>Nipples</a:t>
            </a:r>
          </a:p>
          <a:p>
            <a:pPr lvl="2">
              <a:lnSpc>
                <a:spcPts val="1800"/>
              </a:lnSpc>
            </a:pPr>
            <a:r>
              <a:rPr lang="en-US" sz="2000" dirty="0" smtClean="0"/>
              <a:t>Rim</a:t>
            </a:r>
          </a:p>
          <a:p>
            <a:pPr lvl="2">
              <a:lnSpc>
                <a:spcPts val="1800"/>
              </a:lnSpc>
            </a:pPr>
            <a:r>
              <a:rPr lang="en-US" sz="2000" dirty="0" smtClean="0"/>
              <a:t>Tape</a:t>
            </a:r>
            <a:endParaRPr lang="en-US" sz="2000" dirty="0"/>
          </a:p>
          <a:p>
            <a:pPr lvl="2">
              <a:lnSpc>
                <a:spcPts val="1800"/>
              </a:lnSpc>
            </a:pPr>
            <a:r>
              <a:rPr lang="en-US" sz="2000" dirty="0"/>
              <a:t>Tube</a:t>
            </a:r>
          </a:p>
          <a:p>
            <a:pPr lvl="2">
              <a:lnSpc>
                <a:spcPts val="1800"/>
              </a:lnSpc>
            </a:pPr>
            <a:r>
              <a:rPr lang="en-US" sz="2000" dirty="0"/>
              <a:t>Tire</a:t>
            </a:r>
          </a:p>
          <a:p>
            <a:pPr lvl="1">
              <a:lnSpc>
                <a:spcPts val="1800"/>
              </a:lnSpc>
            </a:pPr>
            <a:r>
              <a:rPr lang="en-US" sz="2000" dirty="0"/>
              <a:t>Frame</a:t>
            </a:r>
          </a:p>
          <a:p>
            <a:pPr lvl="1">
              <a:lnSpc>
                <a:spcPts val="1800"/>
              </a:lnSpc>
            </a:pPr>
            <a:r>
              <a:rPr lang="en-US" sz="2000" dirty="0" err="1"/>
              <a:t>Drivetrain</a:t>
            </a:r>
            <a:endParaRPr lang="en-US" sz="2000" dirty="0"/>
          </a:p>
          <a:p>
            <a:pPr lvl="1">
              <a:lnSpc>
                <a:spcPts val="1800"/>
              </a:lnSpc>
            </a:pPr>
            <a:r>
              <a:rPr lang="en-US" sz="2000" dirty="0" smtClean="0"/>
              <a:t>...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010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Methods on components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abstract class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BicycleComponent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weight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cost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Skewer</a:t>
            </a:r>
            <a:r>
              <a:rPr lang="en-US" sz="2000" b="1" dirty="0">
                <a:latin typeface="Courier New" pitchFamily="49" charset="0"/>
              </a:rPr>
              <a:t> extends </a:t>
            </a:r>
            <a:r>
              <a:rPr lang="en-US" sz="2000" b="1" dirty="0" err="1">
                <a:latin typeface="Courier New" pitchFamily="49" charset="0"/>
              </a:rPr>
              <a:t>BicycleComponent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price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cost</a:t>
            </a:r>
            <a:r>
              <a:rPr lang="en-US" sz="2000" b="1" dirty="0">
                <a:latin typeface="Courier New" pitchFamily="49" charset="0"/>
              </a:rPr>
              <a:t>() { </a:t>
            </a:r>
            <a:r>
              <a:rPr lang="en-US" sz="2000" b="1" dirty="0">
                <a:solidFill>
                  <a:srgbClr val="00279F"/>
                </a:solidFill>
                <a:latin typeface="Courier New" pitchFamily="49" charset="0"/>
              </a:rPr>
              <a:t>return</a:t>
            </a:r>
            <a:r>
              <a:rPr lang="en-US" sz="2000" b="1" dirty="0">
                <a:latin typeface="Courier New" pitchFamily="49" charset="0"/>
              </a:rPr>
              <a:t> price;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Wheel</a:t>
            </a:r>
            <a:r>
              <a:rPr lang="en-US" sz="2000" b="1" dirty="0">
                <a:latin typeface="Courier New" pitchFamily="49" charset="0"/>
              </a:rPr>
              <a:t> extends </a:t>
            </a:r>
            <a:r>
              <a:rPr lang="en-US" sz="2000" b="1" dirty="0" err="1">
                <a:latin typeface="Courier New" pitchFamily="49" charset="0"/>
              </a:rPr>
              <a:t>BicycleComponent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assemblyCost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Skewer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skewer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Hub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hub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cost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return </a:t>
            </a:r>
            <a:r>
              <a:rPr lang="en-US" sz="2000" b="1" dirty="0" err="1" smtClean="0">
                <a:latin typeface="Courier New" pitchFamily="49" charset="0"/>
              </a:rPr>
              <a:t>assemblyCost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+ </a:t>
            </a:r>
            <a:r>
              <a:rPr lang="en-US" sz="2000" b="1" dirty="0" err="1">
                <a:latin typeface="Courier New" pitchFamily="49" charset="0"/>
              </a:rPr>
              <a:t>skewer.cost</a:t>
            </a:r>
            <a:r>
              <a:rPr lang="en-US" sz="2000" b="1" dirty="0">
                <a:latin typeface="Courier New" pitchFamily="49" charset="0"/>
              </a:rPr>
              <a:t>()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     + </a:t>
            </a:r>
            <a:r>
              <a:rPr lang="en-US" sz="2000" b="1" dirty="0" err="1">
                <a:latin typeface="Courier New" pitchFamily="49" charset="0"/>
              </a:rPr>
              <a:t>hub.cost</a:t>
            </a:r>
            <a:r>
              <a:rPr lang="en-US" sz="2000" b="1" dirty="0" smtClean="0">
                <a:latin typeface="Courier New" pitchFamily="49" charset="0"/>
              </a:rPr>
              <a:t>() </a:t>
            </a:r>
            <a:r>
              <a:rPr lang="en-US" sz="2000" b="1" dirty="0">
                <a:latin typeface="Courier New" pitchFamily="49" charset="0"/>
              </a:rPr>
              <a:t>+ ...;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118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Composite example:  Libraries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953000"/>
          </a:xfrm>
        </p:spPr>
        <p:txBody>
          <a:bodyPr>
            <a:noAutofit/>
          </a:bodyPr>
          <a:lstStyle/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/>
              <a:t>Library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/>
              <a:t>Section (for a given genre)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Shelf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Volume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  Page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    Column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      Word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        Letter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interface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Text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getText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Page</a:t>
            </a:r>
            <a:r>
              <a:rPr lang="en-US" sz="2000" b="1" dirty="0">
                <a:latin typeface="Courier New" pitchFamily="49" charset="0"/>
              </a:rPr>
              <a:t> implements Text {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getText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  ... return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concatenation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of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column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texts ...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476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/>
              <a:t>Introduction to design patterns</a:t>
            </a:r>
          </a:p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 smtClean="0"/>
              <a:t>Creational </a:t>
            </a:r>
            <a:r>
              <a:rPr lang="en-US" sz="2000" dirty="0"/>
              <a:t>patterns (constructing objects)</a:t>
            </a:r>
          </a:p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/>
              <a:t>Structural patterns (controlling heap layout)</a:t>
            </a:r>
          </a:p>
          <a:p>
            <a:pPr>
              <a:spcBef>
                <a:spcPts val="2000"/>
              </a:spcBef>
              <a:buFont typeface="Symbol" pitchFamily="18" charset="2"/>
              <a:buChar char="Þ"/>
            </a:pPr>
            <a:r>
              <a:rPr lang="en-US" sz="2000" dirty="0" smtClean="0"/>
              <a:t>Behavioral </a:t>
            </a:r>
            <a:r>
              <a:rPr lang="en-US" sz="2000" dirty="0"/>
              <a:t>patterns (affecting object semantics</a:t>
            </a:r>
            <a:r>
              <a:rPr lang="en-US" sz="2000" dirty="0" smtClean="0"/>
              <a:t>)</a:t>
            </a:r>
          </a:p>
          <a:p>
            <a:pPr lvl="1">
              <a:spcBef>
                <a:spcPts val="2000"/>
              </a:spcBef>
            </a:pPr>
            <a:r>
              <a:rPr lang="en-US" sz="2000" dirty="0" smtClean="0"/>
              <a:t>Already seen: Observer</a:t>
            </a:r>
          </a:p>
          <a:p>
            <a:pPr lvl="1">
              <a:spcBef>
                <a:spcPts val="2000"/>
              </a:spcBef>
            </a:pPr>
            <a:r>
              <a:rPr lang="en-US" sz="2000" dirty="0" smtClean="0"/>
              <a:t>Will just do 2-3 related ones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70280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/>
              <a:t>Introduction to design </a:t>
            </a:r>
            <a:r>
              <a:rPr lang="en-US" sz="2000" dirty="0" smtClean="0"/>
              <a:t>patterns</a:t>
            </a:r>
            <a:endParaRPr lang="en-US" sz="2000" dirty="0"/>
          </a:p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/>
              <a:t>Creational patterns (constructing objects)</a:t>
            </a:r>
          </a:p>
          <a:p>
            <a:pPr>
              <a:spcBef>
                <a:spcPts val="2000"/>
              </a:spcBef>
              <a:buFont typeface="Symbol" pitchFamily="18" charset="2"/>
              <a:buChar char="Þ"/>
            </a:pPr>
            <a:r>
              <a:rPr lang="en-US" sz="2000" dirty="0"/>
              <a:t>Structural patterns (controlling heap layout)</a:t>
            </a:r>
          </a:p>
          <a:p>
            <a:pPr>
              <a:spcBef>
                <a:spcPts val="2000"/>
              </a:spcBef>
            </a:pPr>
            <a:r>
              <a:rPr lang="en-US" sz="2000" dirty="0"/>
              <a:t>Behavioral patterns (affecting object semantics)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39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Traversing composites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Goal:  perform operations on all parts of a composite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Idea: generalize the notion of an iterator – process the components of a composite in an order appropriate for the application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Example: arithmetic expressions in Java</a:t>
            </a:r>
            <a:endParaRPr lang="en-US" sz="2000" dirty="0" smtClean="0"/>
          </a:p>
          <a:p>
            <a:pPr lvl="1"/>
            <a:r>
              <a:rPr lang="en-US" sz="2000" dirty="0"/>
              <a:t>How do we represent, say,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x=foo*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b+c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/d;</a:t>
            </a:r>
            <a:endParaRPr lang="en-US" sz="2000" dirty="0" smtClean="0"/>
          </a:p>
          <a:p>
            <a:pPr lvl="1"/>
            <a:r>
              <a:rPr lang="en-US" sz="2000" dirty="0"/>
              <a:t>How do we traverse/process these expressions?</a:t>
            </a:r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85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Representing Java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foo *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c / d;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38200" y="3479042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581400" y="3555242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362200" y="2590800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905000" y="4428699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</a:p>
        </p:txBody>
      </p:sp>
      <p:sp>
        <p:nvSpPr>
          <p:cNvPr id="9" name="Oval 8"/>
          <p:cNvSpPr/>
          <p:nvPr/>
        </p:nvSpPr>
        <p:spPr>
          <a:xfrm>
            <a:off x="2743200" y="5307842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1036093" y="5307842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410200" y="4393442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6248400" y="5272585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4541293" y="5272585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5" name="Straight Arrow Connector 14"/>
          <p:cNvCxnSpPr>
            <a:stCxn id="7" idx="3"/>
            <a:endCxn id="5" idx="0"/>
          </p:cNvCxnSpPr>
          <p:nvPr/>
        </p:nvCxnSpPr>
        <p:spPr>
          <a:xfrm flipH="1">
            <a:off x="1524000" y="3111126"/>
            <a:ext cx="1039066" cy="36791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5"/>
            <a:endCxn id="11" idx="0"/>
          </p:cNvCxnSpPr>
          <p:nvPr/>
        </p:nvCxnSpPr>
        <p:spPr>
          <a:xfrm>
            <a:off x="4752134" y="4075568"/>
            <a:ext cx="1343866" cy="31787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5"/>
            <a:endCxn id="6" idx="0"/>
          </p:cNvCxnSpPr>
          <p:nvPr/>
        </p:nvCxnSpPr>
        <p:spPr>
          <a:xfrm>
            <a:off x="3532934" y="3111126"/>
            <a:ext cx="734266" cy="44411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5"/>
            <a:endCxn id="9" idx="0"/>
          </p:cNvCxnSpPr>
          <p:nvPr/>
        </p:nvCxnSpPr>
        <p:spPr>
          <a:xfrm>
            <a:off x="3075734" y="4949025"/>
            <a:ext cx="353266" cy="3588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1" idx="5"/>
            <a:endCxn id="12" idx="0"/>
          </p:cNvCxnSpPr>
          <p:nvPr/>
        </p:nvCxnSpPr>
        <p:spPr>
          <a:xfrm>
            <a:off x="6580934" y="4913768"/>
            <a:ext cx="353266" cy="3588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3"/>
            <a:endCxn id="8" idx="0"/>
          </p:cNvCxnSpPr>
          <p:nvPr/>
        </p:nvCxnSpPr>
        <p:spPr>
          <a:xfrm flipH="1">
            <a:off x="2590800" y="4075568"/>
            <a:ext cx="1191466" cy="35313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3"/>
            <a:endCxn id="13" idx="0"/>
          </p:cNvCxnSpPr>
          <p:nvPr/>
        </p:nvCxnSpPr>
        <p:spPr>
          <a:xfrm flipH="1">
            <a:off x="5227093" y="4913768"/>
            <a:ext cx="383973" cy="3588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3"/>
            <a:endCxn id="10" idx="0"/>
          </p:cNvCxnSpPr>
          <p:nvPr/>
        </p:nvCxnSpPr>
        <p:spPr>
          <a:xfrm flipH="1">
            <a:off x="1721893" y="4949025"/>
            <a:ext cx="383973" cy="3588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149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Abstract syntax tree (AST) for Java code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4876800"/>
          </a:xfrm>
        </p:spPr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PlusOp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</a:t>
            </a:r>
            <a:r>
              <a:rPr lang="en-US" sz="2000" b="1" dirty="0" smtClean="0">
                <a:latin typeface="Courier New" pitchFamily="49" charset="0"/>
              </a:rPr>
              <a:t>{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+ operation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leftExp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rightExp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VarRef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</a:t>
            </a:r>
            <a:r>
              <a:rPr lang="en-US" sz="2000" b="1" dirty="0" smtClean="0">
                <a:latin typeface="Courier New" pitchFamily="49" charset="0"/>
              </a:rPr>
              <a:t>{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variable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use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varname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EqualOp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{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test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a==b;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leftExp</a:t>
            </a:r>
            <a:r>
              <a:rPr lang="en-US" sz="2000" b="1" dirty="0" smtClean="0">
                <a:latin typeface="Courier New" pitchFamily="49" charset="0"/>
              </a:rPr>
              <a:t>;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left-hand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side: a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in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a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==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b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rightExp</a:t>
            </a:r>
            <a:r>
              <a:rPr lang="en-US" sz="2000" b="1" dirty="0" smtClean="0">
                <a:latin typeface="Courier New" pitchFamily="49" charset="0"/>
              </a:rPr>
              <a:t>;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right-hand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side: b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in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a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==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b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CondExpr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{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a?b:c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testExp</a:t>
            </a:r>
            <a:r>
              <a:rPr lang="en-US" sz="2000" b="1" dirty="0" smtClean="0">
                <a:latin typeface="Courier New" pitchFamily="49" charset="0"/>
              </a:rPr>
              <a:t>;</a:t>
            </a:r>
            <a:endParaRPr lang="en-US" sz="2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thenExp</a:t>
            </a:r>
            <a:r>
              <a:rPr lang="en-US" sz="2000" b="1" dirty="0" smtClean="0">
                <a:latin typeface="Courier New" pitchFamily="49" charset="0"/>
              </a:rPr>
              <a:t>; 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elseExp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772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Object </a:t>
            </a:r>
            <a:r>
              <a:rPr lang="en-US" dirty="0" smtClean="0"/>
              <a:t>model</a:t>
            </a:r>
            <a:r>
              <a:rPr lang="en-US" dirty="0"/>
              <a:t> </a:t>
            </a:r>
            <a:r>
              <a:rPr lang="en-US" dirty="0" smtClean="0"/>
              <a:t>vs</a:t>
            </a:r>
            <a:r>
              <a:rPr lang="en-US" dirty="0"/>
              <a:t>. </a:t>
            </a:r>
            <a:r>
              <a:rPr lang="en-US" dirty="0" smtClean="0"/>
              <a:t>type hierarchy</a:t>
            </a:r>
            <a:endParaRPr lang="en-US" dirty="0"/>
          </a:p>
        </p:txBody>
      </p:sp>
      <p:sp>
        <p:nvSpPr>
          <p:cNvPr id="229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AST for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+ b</a:t>
            </a:r>
            <a:r>
              <a:rPr lang="en-US" sz="2000" dirty="0" smtClean="0"/>
              <a:t>:</a:t>
            </a:r>
          </a:p>
          <a:p>
            <a:endParaRPr lang="en-US" sz="2000" dirty="0"/>
          </a:p>
          <a:p>
            <a:endParaRPr lang="en-US" sz="2000" dirty="0"/>
          </a:p>
          <a:p>
            <a:pPr>
              <a:buNone/>
            </a:pP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Class </a:t>
            </a:r>
            <a:r>
              <a:rPr lang="en-US" sz="2000" dirty="0"/>
              <a:t>hierarchy for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en-US" sz="2000" dirty="0"/>
              <a:t>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2293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2825148"/>
              </p:ext>
            </p:extLst>
          </p:nvPr>
        </p:nvGraphicFramePr>
        <p:xfrm>
          <a:off x="3581399" y="1600200"/>
          <a:ext cx="3832092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Visio" r:id="rId4" imgW="2320600" imgH="1291902" progId="Visio.Drawing.11">
                  <p:embed/>
                </p:oleObj>
              </mc:Choice>
              <mc:Fallback>
                <p:oleObj name="Visio" r:id="rId4" imgW="2320600" imgH="129190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399" y="1600200"/>
                        <a:ext cx="3832092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38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0666205"/>
              </p:ext>
            </p:extLst>
          </p:nvPr>
        </p:nvGraphicFramePr>
        <p:xfrm>
          <a:off x="1981199" y="4343400"/>
          <a:ext cx="6486977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VISIO" r:id="rId6" imgW="4606560" imgH="1406160" progId="Visio.Drawing.6">
                  <p:embed/>
                </p:oleObj>
              </mc:Choice>
              <mc:Fallback>
                <p:oleObj name="VISIO" r:id="rId6" imgW="4606560" imgH="140616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199" y="4343400"/>
                        <a:ext cx="6486977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843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</a:t>
            </a:r>
            <a:r>
              <a:rPr lang="en-US" sz="3600" dirty="0" smtClean="0"/>
              <a:t>perations </a:t>
            </a:r>
            <a:r>
              <a:rPr lang="en-US" sz="3600" dirty="0"/>
              <a:t>on abstract syntax trees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Need to write code </a:t>
            </a:r>
            <a:r>
              <a:rPr lang="en-US" sz="2000" dirty="0" smtClean="0"/>
              <a:t>for each entry in this table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Question</a:t>
            </a:r>
            <a:r>
              <a:rPr lang="en-US" sz="2000" dirty="0"/>
              <a:t>:  Should we group together the code for a particular operation or the code for a particular expression</a:t>
            </a:r>
            <a:r>
              <a:rPr lang="en-US" sz="2000" dirty="0" smtClean="0"/>
              <a:t>?</a:t>
            </a:r>
          </a:p>
          <a:p>
            <a:pPr lvl="1"/>
            <a:r>
              <a:rPr lang="en-US" sz="2000" dirty="0" smtClean="0"/>
              <a:t>That is, do we group the code into rows or columns?</a:t>
            </a:r>
          </a:p>
          <a:p>
            <a:endParaRPr lang="en-US" sz="800" dirty="0" smtClean="0"/>
          </a:p>
          <a:p>
            <a:r>
              <a:rPr lang="en-US" sz="2000" dirty="0" smtClean="0"/>
              <a:t>Given </a:t>
            </a:r>
            <a:r>
              <a:rPr lang="en-US" sz="2000" dirty="0"/>
              <a:t>an operation and an expression, how </a:t>
            </a:r>
            <a:r>
              <a:rPr lang="en-US" sz="2000" dirty="0" smtClean="0"/>
              <a:t>do we “find” </a:t>
            </a:r>
            <a:r>
              <a:rPr lang="en-US" sz="2000" dirty="0"/>
              <a:t>the proper piece of code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231496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5678"/>
              </p:ext>
            </p:extLst>
          </p:nvPr>
        </p:nvGraphicFramePr>
        <p:xfrm>
          <a:off x="1066800" y="1981200"/>
          <a:ext cx="6858000" cy="1879600"/>
        </p:xfrm>
        <a:graphic>
          <a:graphicData uri="http://schemas.openxmlformats.org/drawingml/2006/table">
            <a:tbl>
              <a:tblPr/>
              <a:tblGrid>
                <a:gridCol w="1714500"/>
                <a:gridCol w="1714500"/>
                <a:gridCol w="1714500"/>
                <a:gridCol w="1714500"/>
              </a:tblGrid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         Types of Objects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CondExpr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EqualOp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Operations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typecheck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470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Interpreter and procedural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000" dirty="0">
                <a:solidFill>
                  <a:schemeClr val="accent2"/>
                </a:solidFill>
              </a:rPr>
              <a:t>Interpreter:</a:t>
            </a:r>
            <a:r>
              <a:rPr lang="en-US" sz="2000" dirty="0"/>
              <a:t>  collects code for similar </a:t>
            </a:r>
            <a:r>
              <a:rPr lang="en-US" sz="2000" dirty="0">
                <a:solidFill>
                  <a:srgbClr val="C00000"/>
                </a:solidFill>
              </a:rPr>
              <a:t>objects</a:t>
            </a:r>
            <a:r>
              <a:rPr lang="en-US" sz="2000" dirty="0"/>
              <a:t>, spreads apart code for similar operations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Makes it easy to add </a:t>
            </a:r>
            <a:r>
              <a:rPr lang="en-US" sz="2000" dirty="0" smtClean="0"/>
              <a:t>types of objects</a:t>
            </a:r>
            <a:r>
              <a:rPr lang="en-US" sz="2000" dirty="0"/>
              <a:t>, hard to add </a:t>
            </a:r>
            <a:r>
              <a:rPr lang="en-US" sz="2000" dirty="0" smtClean="0"/>
              <a:t>operations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An instance of the </a:t>
            </a:r>
            <a:r>
              <a:rPr lang="en-US" sz="2000" dirty="0" smtClean="0">
                <a:solidFill>
                  <a:schemeClr val="accent2"/>
                </a:solidFill>
              </a:rPr>
              <a:t>Composite</a:t>
            </a:r>
            <a:r>
              <a:rPr lang="en-US" sz="2000" dirty="0" smtClean="0"/>
              <a:t> pattern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000" dirty="0">
                <a:solidFill>
                  <a:schemeClr val="accent2"/>
                </a:solidFill>
              </a:rPr>
              <a:t>Procedural:</a:t>
            </a:r>
            <a:r>
              <a:rPr lang="en-US" sz="2000" dirty="0"/>
              <a:t>  collects code for similar </a:t>
            </a:r>
            <a:r>
              <a:rPr lang="en-US" sz="2000" dirty="0">
                <a:solidFill>
                  <a:srgbClr val="C00000"/>
                </a:solidFill>
              </a:rPr>
              <a:t>operations</a:t>
            </a:r>
            <a:r>
              <a:rPr lang="en-US" sz="2000" dirty="0"/>
              <a:t>, spreads apart code for similar objects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Makes it easy to add operations, hard to add </a:t>
            </a:r>
            <a:r>
              <a:rPr lang="en-US" sz="2000" dirty="0" smtClean="0"/>
              <a:t>types of objects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The </a:t>
            </a:r>
            <a:r>
              <a:rPr lang="en-US" sz="2000" dirty="0" smtClean="0">
                <a:solidFill>
                  <a:srgbClr val="000090"/>
                </a:solidFill>
              </a:rPr>
              <a:t>Visitor</a:t>
            </a:r>
            <a:r>
              <a:rPr lang="en-US" sz="2000" dirty="0" smtClean="0"/>
              <a:t> </a:t>
            </a:r>
            <a:r>
              <a:rPr lang="en-US" sz="2000" dirty="0"/>
              <a:t>pattern is a variety of the procedural pattern</a:t>
            </a:r>
          </a:p>
          <a:p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4693384"/>
            <a:ext cx="796884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(See also many offerings of CSE341 for an extended take</a:t>
            </a:r>
          </a:p>
          <a:p>
            <a:r>
              <a:rPr lang="en-US" sz="2000" dirty="0" smtClean="0">
                <a:latin typeface="+mj-lt"/>
              </a:rPr>
              <a:t>on this question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Statically typed functional languages help with procedural</a:t>
            </a:r>
          </a:p>
          <a:p>
            <a:pPr lvl="1"/>
            <a:r>
              <a:rPr lang="en-US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    whereas statically typed object-oriented languages help with</a:t>
            </a:r>
          </a:p>
          <a:p>
            <a:pPr lvl="1"/>
            <a:r>
              <a:rPr lang="en-US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    interpreter)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54241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Interpreter pattern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Add a method to each class for each supported operation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abstract 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Expression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print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EqualOp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print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CondExpr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print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38800" y="1981200"/>
            <a:ext cx="3429000" cy="1938992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Dynamic dispatch chooses the right implementation, for a call like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e.typeCheck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Overall type-checker spread across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classes</a:t>
            </a:r>
          </a:p>
        </p:txBody>
      </p:sp>
      <p:graphicFrame>
        <p:nvGraphicFramePr>
          <p:cNvPr id="6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662727"/>
              </p:ext>
            </p:extLst>
          </p:nvPr>
        </p:nvGraphicFramePr>
        <p:xfrm>
          <a:off x="5791200" y="152400"/>
          <a:ext cx="3124200" cy="996589"/>
        </p:xfrm>
        <a:graphic>
          <a:graphicData uri="http://schemas.openxmlformats.org/drawingml/2006/table">
            <a:tbl>
              <a:tblPr/>
              <a:tblGrid>
                <a:gridCol w="1041400"/>
                <a:gridCol w="1041400"/>
                <a:gridCol w="1041400"/>
              </a:tblGrid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               Objects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CondExpr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EqualOp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typecheck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6890658" y="228600"/>
            <a:ext cx="685800" cy="9906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911572" y="228600"/>
            <a:ext cx="685801" cy="9906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003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Procedural pattern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Create </a:t>
            </a:r>
            <a:r>
              <a:rPr lang="en-US" sz="2000" dirty="0"/>
              <a:t>a class per operation, with a method per operand type</a:t>
            </a:r>
          </a:p>
          <a:p>
            <a:pPr lvl="1" indent="0"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Type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typeCheckCondExpr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CondExpr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condType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</a:rPr>
              <a:t>typeCheckExpr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e.condition</a:t>
            </a:r>
            <a:r>
              <a:rPr lang="en-US" sz="2000" b="1" dirty="0">
                <a:latin typeface="Courier New" pitchFamily="49" charset="0"/>
              </a:rPr>
              <a:t>); </a:t>
            </a:r>
            <a:endParaRPr lang="en-US" sz="2000" b="1" dirty="0">
              <a:solidFill>
                <a:schemeClr val="accent1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thenType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</a:rPr>
              <a:t>typeCheckExpr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e.thenExpr</a:t>
            </a:r>
            <a:r>
              <a:rPr lang="en-US" sz="2000" b="1" dirty="0">
                <a:latin typeface="Courier New" pitchFamily="49" charset="0"/>
              </a:rPr>
              <a:t>);  </a:t>
            </a:r>
            <a:endParaRPr lang="en-US" sz="2000" b="1" dirty="0">
              <a:solidFill>
                <a:schemeClr val="accent1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elseType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</a:rPr>
              <a:t>typeCheckExpr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e.elseExpr</a:t>
            </a:r>
            <a:r>
              <a:rPr lang="en-US" sz="2000" b="1" dirty="0">
                <a:latin typeface="Courier New" pitchFamily="49" charset="0"/>
              </a:rPr>
              <a:t>);  </a:t>
            </a:r>
            <a:endParaRPr lang="en-US" sz="2000" b="1" dirty="0">
              <a:solidFill>
                <a:schemeClr val="accent1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if 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condType.equals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BoolType</a:t>
            </a:r>
            <a:r>
              <a:rPr lang="en-US" sz="2000" b="1" dirty="0" smtClean="0">
                <a:latin typeface="Courier New" pitchFamily="49" charset="0"/>
              </a:rPr>
              <a:t>) </a:t>
            </a:r>
            <a:r>
              <a:rPr lang="en-US" sz="2000" b="1" dirty="0">
                <a:latin typeface="Courier New" pitchFamily="49" charset="0"/>
              </a:rPr>
              <a:t>&amp;&amp; </a:t>
            </a:r>
            <a:r>
              <a:rPr lang="en-US" sz="2000" b="1" dirty="0" smtClean="0">
                <a:latin typeface="Courier New" pitchFamily="49" charset="0"/>
              </a:rPr>
              <a:t> 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       </a:t>
            </a:r>
            <a:r>
              <a:rPr lang="en-US" sz="2000" b="1" dirty="0" err="1" smtClean="0">
                <a:latin typeface="Courier New" pitchFamily="49" charset="0"/>
              </a:rPr>
              <a:t>thenType.equals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elseType</a:t>
            </a:r>
            <a:r>
              <a:rPr lang="en-US" sz="2000" b="1" dirty="0" smtClean="0">
                <a:latin typeface="Courier New" pitchFamily="49" charset="0"/>
              </a:rPr>
              <a:t>))) </a:t>
            </a:r>
            <a:endParaRPr lang="en-US" sz="2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>
                <a:latin typeface="Courier New" pitchFamily="49" charset="0"/>
              </a:rPr>
              <a:t>thenType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</a:rPr>
              <a:t>else</a:t>
            </a:r>
            <a:endParaRPr lang="en-US" sz="2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>
                <a:latin typeface="Courier New" pitchFamily="49" charset="0"/>
              </a:rPr>
              <a:t>ErrorType</a:t>
            </a:r>
            <a:r>
              <a:rPr lang="en-US" sz="2000" b="1" dirty="0" smtClean="0">
                <a:latin typeface="Courier New" pitchFamily="49" charset="0"/>
              </a:rPr>
              <a:t>;</a:t>
            </a:r>
            <a:endParaRPr lang="en-US" sz="2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Type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typeCheckEqualOp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EqualOp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...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643948" y="4394537"/>
            <a:ext cx="2966652" cy="1015663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How to invoke the right method for an expression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dirty="0" smtClean="0">
                <a:latin typeface="+mj-lt"/>
              </a:rPr>
              <a:t>?</a:t>
            </a:r>
            <a:endParaRPr lang="en-US" sz="2000" b="1" dirty="0">
              <a:latin typeface="+mj-lt"/>
              <a:cs typeface="Courier New" pitchFamily="49" charset="0"/>
            </a:endParaRPr>
          </a:p>
        </p:txBody>
      </p:sp>
      <p:graphicFrame>
        <p:nvGraphicFramePr>
          <p:cNvPr id="6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094793"/>
              </p:ext>
            </p:extLst>
          </p:nvPr>
        </p:nvGraphicFramePr>
        <p:xfrm>
          <a:off x="5791200" y="152400"/>
          <a:ext cx="3124200" cy="996589"/>
        </p:xfrm>
        <a:graphic>
          <a:graphicData uri="http://schemas.openxmlformats.org/drawingml/2006/table">
            <a:tbl>
              <a:tblPr/>
              <a:tblGrid>
                <a:gridCol w="1041400"/>
                <a:gridCol w="1041400"/>
                <a:gridCol w="1041400"/>
              </a:tblGrid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               Objects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CondExpr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EqualOp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typecheck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5704114" y="609600"/>
            <a:ext cx="3200400" cy="3429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715000" y="889907"/>
            <a:ext cx="3200400" cy="3429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030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Type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typeCheckExpr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>
                <a:latin typeface="Courier New" pitchFamily="49" charset="0"/>
              </a:rPr>
              <a:t>Expression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if (e </a:t>
            </a:r>
            <a:r>
              <a:rPr lang="en-US" sz="2000" b="1" dirty="0" err="1">
                <a:latin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PlusOp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 smtClean="0">
                <a:latin typeface="Courier New" pitchFamily="49" charset="0"/>
              </a:rPr>
              <a:t>typeCheckPlusOp</a:t>
            </a:r>
            <a:r>
              <a:rPr lang="en-US" sz="2000" b="1" dirty="0">
                <a:latin typeface="Courier New" pitchFamily="49" charset="0"/>
              </a:rPr>
              <a:t>((</a:t>
            </a:r>
            <a:r>
              <a:rPr lang="en-US" sz="2000" b="1" dirty="0" err="1">
                <a:latin typeface="Courier New" pitchFamily="49" charset="0"/>
              </a:rPr>
              <a:t>PlusOp</a:t>
            </a:r>
            <a:r>
              <a:rPr lang="en-US" sz="2000" b="1" dirty="0">
                <a:latin typeface="Courier New" pitchFamily="49" charset="0"/>
              </a:rPr>
              <a:t>)e);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 else if (e </a:t>
            </a:r>
            <a:r>
              <a:rPr lang="en-US" sz="2000" b="1" dirty="0" err="1">
                <a:latin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VarRef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 smtClean="0">
                <a:latin typeface="Courier New" pitchFamily="49" charset="0"/>
              </a:rPr>
              <a:t>typeCheckVarRef</a:t>
            </a:r>
            <a:r>
              <a:rPr lang="en-US" sz="2000" b="1" dirty="0">
                <a:latin typeface="Courier New" pitchFamily="49" charset="0"/>
              </a:rPr>
              <a:t>((</a:t>
            </a:r>
            <a:r>
              <a:rPr lang="en-US" sz="2000" b="1" dirty="0" err="1">
                <a:latin typeface="Courier New" pitchFamily="49" charset="0"/>
              </a:rPr>
              <a:t>VarRef</a:t>
            </a:r>
            <a:r>
              <a:rPr lang="en-US" sz="2000" b="1" dirty="0">
                <a:latin typeface="Courier New" pitchFamily="49" charset="0"/>
              </a:rPr>
              <a:t>)e);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 else if (e </a:t>
            </a:r>
            <a:r>
              <a:rPr lang="en-US" sz="2000" b="1" dirty="0" err="1">
                <a:latin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EqualOp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 smtClean="0">
                <a:latin typeface="Courier New" pitchFamily="49" charset="0"/>
              </a:rPr>
              <a:t>typeCheckEqualOp</a:t>
            </a:r>
            <a:r>
              <a:rPr lang="en-US" sz="2000" b="1" dirty="0">
                <a:latin typeface="Courier New" pitchFamily="49" charset="0"/>
              </a:rPr>
              <a:t>((</a:t>
            </a:r>
            <a:r>
              <a:rPr lang="en-US" sz="2000" b="1" dirty="0" err="1">
                <a:latin typeface="Courier New" pitchFamily="49" charset="0"/>
              </a:rPr>
              <a:t>EqualOp</a:t>
            </a:r>
            <a:r>
              <a:rPr lang="en-US" sz="2000" b="1" dirty="0">
                <a:latin typeface="Courier New" pitchFamily="49" charset="0"/>
              </a:rPr>
              <a:t>)e);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 else if (e </a:t>
            </a:r>
            <a:r>
              <a:rPr lang="en-US" sz="2000" b="1" dirty="0" err="1">
                <a:latin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CondExpr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 smtClean="0">
                <a:latin typeface="Courier New" pitchFamily="49" charset="0"/>
              </a:rPr>
              <a:t>typeCheckCondExpr</a:t>
            </a:r>
            <a:r>
              <a:rPr lang="en-US" sz="2000" b="1" dirty="0">
                <a:latin typeface="Courier New" pitchFamily="49" charset="0"/>
              </a:rPr>
              <a:t>((</a:t>
            </a:r>
            <a:r>
              <a:rPr lang="en-US" sz="2000" b="1" dirty="0" err="1">
                <a:latin typeface="Courier New" pitchFamily="49" charset="0"/>
              </a:rPr>
              <a:t>CondExpr</a:t>
            </a:r>
            <a:r>
              <a:rPr lang="en-US" sz="2000" b="1" dirty="0">
                <a:latin typeface="Courier New" pitchFamily="49" charset="0"/>
              </a:rPr>
              <a:t>)e);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 else ...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...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}</a:t>
            </a:r>
            <a:endParaRPr lang="en-US" sz="2000" b="1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Definition of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typeCheckExpr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(using procedural </a:t>
            </a:r>
            <a:r>
              <a:rPr lang="en-US" dirty="0"/>
              <a:t>pattern)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235524" name="Comment 4"/>
          <p:cNvSpPr>
            <a:spLocks noChangeArrowheads="1"/>
          </p:cNvSpPr>
          <p:nvPr/>
        </p:nvSpPr>
        <p:spPr bwMode="auto">
          <a:xfrm>
            <a:off x="2590800" y="4341412"/>
            <a:ext cx="6308725" cy="2092881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none" dirty="0">
                <a:solidFill>
                  <a:srgbClr val="000000"/>
                </a:solidFill>
                <a:latin typeface="Arial" charset="0"/>
              </a:rPr>
              <a:t>Maintaining this code is tedious and </a:t>
            </a:r>
            <a:r>
              <a:rPr lang="en-US" sz="2000" u="none" dirty="0" smtClean="0">
                <a:solidFill>
                  <a:srgbClr val="000000"/>
                </a:solidFill>
                <a:latin typeface="Arial" charset="0"/>
              </a:rPr>
              <a:t>error-prone</a:t>
            </a: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No help from type-checker to get all the cases (unlike in functional languages)</a:t>
            </a:r>
            <a:endParaRPr lang="en-US" sz="2000" u="none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000" u="none" dirty="0" smtClean="0">
                <a:solidFill>
                  <a:srgbClr val="000000"/>
                </a:solidFill>
                <a:latin typeface="Arial" charset="0"/>
              </a:rPr>
              <a:t>Cascaded </a:t>
            </a:r>
            <a:r>
              <a:rPr lang="en-US" sz="2000" u="none" dirty="0">
                <a:solidFill>
                  <a:srgbClr val="000000"/>
                </a:solidFill>
                <a:latin typeface="Arial" charset="0"/>
              </a:rPr>
              <a:t>if tests are likely to run </a:t>
            </a:r>
            <a:r>
              <a:rPr lang="en-US" sz="2000" u="none" dirty="0" smtClean="0">
                <a:solidFill>
                  <a:srgbClr val="000000"/>
                </a:solidFill>
                <a:latin typeface="Arial" charset="0"/>
              </a:rPr>
              <a:t>slowly (in Java)</a:t>
            </a:r>
            <a:endParaRPr lang="en-US" sz="2000" u="none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000" u="none" dirty="0" smtClean="0">
                <a:solidFill>
                  <a:srgbClr val="000000"/>
                </a:solidFill>
                <a:latin typeface="Arial" charset="0"/>
              </a:rPr>
              <a:t>Need similar code for each operation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088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Visitor </a:t>
            </a:r>
            <a:r>
              <a:rPr lang="en-US" dirty="0" smtClean="0"/>
              <a:t>pattern: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variant of the procedural pattern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181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Nodes </a:t>
            </a:r>
            <a:r>
              <a:rPr lang="en-US" dirty="0"/>
              <a:t>(objects in the hierarchy) accept </a:t>
            </a:r>
            <a:r>
              <a:rPr lang="en-US" dirty="0" smtClean="0"/>
              <a:t>visitors for traversal</a:t>
            </a:r>
            <a:endParaRPr lang="en-US" dirty="0"/>
          </a:p>
          <a:p>
            <a:r>
              <a:rPr lang="en-US" dirty="0"/>
              <a:t>Visitors visit nodes (objects)</a:t>
            </a:r>
          </a:p>
          <a:p>
            <a:pPr lvl="1">
              <a:buNone/>
            </a:pPr>
            <a:endParaRPr lang="en-US" sz="18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class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SomeExpression </a:t>
            </a:r>
            <a:r>
              <a:rPr lang="en-US" sz="2200" b="1" dirty="0" smtClean="0">
                <a:latin typeface="Courier New" pitchFamily="49" charset="0"/>
              </a:rPr>
              <a:t>extends Expression</a:t>
            </a:r>
            <a:r>
              <a:rPr lang="en-US" sz="2200" b="1" dirty="0" smtClean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</a:rPr>
              <a:t>{</a:t>
            </a:r>
            <a:endParaRPr lang="en-US" sz="22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void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accept</a:t>
            </a:r>
            <a:r>
              <a:rPr lang="en-US" sz="2200" b="1" dirty="0">
                <a:latin typeface="Courier New" pitchFamily="49" charset="0"/>
              </a:rPr>
              <a:t>(Visitor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v</a:t>
            </a:r>
            <a:r>
              <a:rPr lang="en-US" sz="22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</a:t>
            </a:r>
            <a:r>
              <a:rPr lang="en-US" sz="2200" b="1" i="1" dirty="0">
                <a:solidFill>
                  <a:srgbClr val="00279F"/>
                </a:solidFill>
                <a:latin typeface="Courier New" pitchFamily="49" charset="0"/>
              </a:rPr>
              <a:t>for each child of this node</a:t>
            </a:r>
            <a:r>
              <a:rPr lang="en-US" sz="2200" b="1" dirty="0">
                <a:latin typeface="Courier New" pitchFamily="49" charset="0"/>
              </a:rPr>
              <a:t> {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  </a:t>
            </a:r>
            <a:r>
              <a:rPr lang="en-US" sz="2200" b="1" dirty="0" err="1">
                <a:latin typeface="Courier New" pitchFamily="49" charset="0"/>
              </a:rPr>
              <a:t>child.accept</a:t>
            </a:r>
            <a:r>
              <a:rPr lang="en-US" sz="2200" b="1" dirty="0">
                <a:latin typeface="Courier New" pitchFamily="49" charset="0"/>
              </a:rPr>
              <a:t>(v);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}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</a:t>
            </a:r>
            <a:r>
              <a:rPr lang="en-US" sz="2200" b="1" dirty="0" err="1">
                <a:latin typeface="Courier New" pitchFamily="49" charset="0"/>
              </a:rPr>
              <a:t>v.visit</a:t>
            </a:r>
            <a:r>
              <a:rPr lang="en-US" sz="2200" b="1" dirty="0">
                <a:latin typeface="Courier New" pitchFamily="49" charset="0"/>
              </a:rPr>
              <a:t>(this);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class </a:t>
            </a:r>
            <a:r>
              <a:rPr lang="en-US" sz="2200" b="1" dirty="0" err="1" smtClean="0">
                <a:solidFill>
                  <a:srgbClr val="0000FF"/>
                </a:solidFill>
                <a:latin typeface="Courier New" pitchFamily="49" charset="0"/>
              </a:rPr>
              <a:t>SomeVisitor</a:t>
            </a:r>
            <a:r>
              <a:rPr lang="en-US" sz="2200" b="1" dirty="0">
                <a:latin typeface="Courier New" pitchFamily="49" charset="0"/>
              </a:rPr>
              <a:t> extends </a:t>
            </a:r>
            <a:r>
              <a:rPr lang="en-US" sz="2200" b="1" dirty="0" smtClean="0">
                <a:latin typeface="Courier New" pitchFamily="49" charset="0"/>
              </a:rPr>
              <a:t>Visitor</a:t>
            </a:r>
            <a:r>
              <a:rPr lang="en-US" sz="2200" b="1" dirty="0" smtClean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</a:rPr>
              <a:t>{</a:t>
            </a:r>
            <a:endParaRPr lang="en-US" sz="22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void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200" b="1" dirty="0" smtClean="0">
                <a:latin typeface="Courier New" pitchFamily="49" charset="0"/>
              </a:rPr>
              <a:t>(SomeExpression </a:t>
            </a:r>
            <a:r>
              <a:rPr lang="en-US" sz="2200" b="1" dirty="0" smtClean="0">
                <a:solidFill>
                  <a:srgbClr val="0000FF"/>
                </a:solidFill>
                <a:latin typeface="Courier New" pitchFamily="49" charset="0"/>
              </a:rPr>
              <a:t>n</a:t>
            </a:r>
            <a:r>
              <a:rPr lang="en-US" sz="22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</a:t>
            </a:r>
            <a:r>
              <a:rPr lang="en-US" sz="2200" b="1" i="1" dirty="0">
                <a:solidFill>
                  <a:srgbClr val="00279F"/>
                </a:solidFill>
                <a:latin typeface="Courier New" pitchFamily="49" charset="0"/>
              </a:rPr>
              <a:t>perform work on n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236548" name="Text Box 4"/>
          <p:cNvSpPr txBox="1">
            <a:spLocks noChangeArrowheads="1"/>
          </p:cNvSpPr>
          <p:nvPr/>
        </p:nvSpPr>
        <p:spPr bwMode="auto">
          <a:xfrm>
            <a:off x="4724400" y="3599942"/>
            <a:ext cx="3962400" cy="1323439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b="1" u="none" dirty="0" err="1">
                <a:latin typeface="Courier New" pitchFamily="49" charset="0"/>
              </a:rPr>
              <a:t>n.accept</a:t>
            </a:r>
            <a:r>
              <a:rPr lang="en-US" sz="2000" b="1" u="none" dirty="0">
                <a:latin typeface="Courier New" pitchFamily="49" charset="0"/>
              </a:rPr>
              <a:t>(v)</a:t>
            </a:r>
            <a:r>
              <a:rPr lang="en-US" sz="2000" u="none" dirty="0"/>
              <a:t> </a:t>
            </a:r>
            <a:r>
              <a:rPr lang="en-US" sz="2000" u="none" dirty="0" smtClean="0">
                <a:latin typeface="+mj-lt"/>
              </a:rPr>
              <a:t>traverses </a:t>
            </a:r>
            <a:r>
              <a:rPr lang="en-US" sz="2000" u="none" dirty="0">
                <a:latin typeface="+mj-lt"/>
              </a:rPr>
              <a:t>the structure rooted at </a:t>
            </a:r>
            <a:r>
              <a:rPr lang="en-US" sz="2000" b="1" u="none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000" u="none" dirty="0">
                <a:latin typeface="+mj-lt"/>
              </a:rPr>
              <a:t>, performing </a:t>
            </a:r>
            <a:r>
              <a:rPr lang="en-US" sz="2000" b="1" u="none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sz="2000" u="none" dirty="0">
                <a:latin typeface="+mj-lt"/>
              </a:rPr>
              <a:t>'s operation on each element of the structure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149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Structural patterns:  Wrappers</a:t>
            </a:r>
            <a:endParaRPr lang="en-US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A </a:t>
            </a:r>
            <a:r>
              <a:rPr lang="en-US" sz="2000" dirty="0" smtClean="0">
                <a:solidFill>
                  <a:schemeClr val="accent6"/>
                </a:solidFill>
              </a:rPr>
              <a:t>wrapper</a:t>
            </a:r>
            <a:r>
              <a:rPr lang="en-US" sz="2000" dirty="0" smtClean="0"/>
              <a:t> translates between incompatible interfaces </a:t>
            </a:r>
          </a:p>
          <a:p>
            <a:pPr marL="0" indent="0">
              <a:buNone/>
            </a:pPr>
            <a:r>
              <a:rPr lang="en-US" sz="2000" dirty="0" smtClean="0"/>
              <a:t>Wrappers are a thin veneer over an encapsulated class </a:t>
            </a:r>
          </a:p>
          <a:p>
            <a:pPr lvl="1"/>
            <a:r>
              <a:rPr lang="en-US" sz="2000" dirty="0"/>
              <a:t>M</a:t>
            </a:r>
            <a:r>
              <a:rPr lang="en-US" sz="2000" dirty="0" smtClean="0"/>
              <a:t>odify the interface</a:t>
            </a:r>
          </a:p>
          <a:p>
            <a:pPr lvl="1"/>
            <a:r>
              <a:rPr lang="en-US" sz="2000" dirty="0" smtClean="0"/>
              <a:t>Extend behavior</a:t>
            </a:r>
          </a:p>
          <a:p>
            <a:pPr lvl="1"/>
            <a:r>
              <a:rPr lang="en-US" sz="2000" dirty="0"/>
              <a:t>R</a:t>
            </a:r>
            <a:r>
              <a:rPr lang="en-US" sz="2000" dirty="0" smtClean="0"/>
              <a:t>estrict access </a:t>
            </a:r>
          </a:p>
          <a:p>
            <a:pPr marL="0" indent="0">
              <a:buNone/>
            </a:pPr>
            <a:r>
              <a:rPr lang="en-US" sz="2000" dirty="0" smtClean="0"/>
              <a:t>The encapsulated class does most of the work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000" dirty="0" smtClean="0"/>
              <a:t>Some </a:t>
            </a:r>
            <a:r>
              <a:rPr lang="en-US" sz="2000" dirty="0"/>
              <a:t>wrappers have qualities of more than one of adapter, decorator, and proxy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/>
          </a:p>
        </p:txBody>
      </p:sp>
      <p:graphicFrame>
        <p:nvGraphicFramePr>
          <p:cNvPr id="21299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463135"/>
              </p:ext>
            </p:extLst>
          </p:nvPr>
        </p:nvGraphicFramePr>
        <p:xfrm>
          <a:off x="1905000" y="4038600"/>
          <a:ext cx="5410200" cy="1584960"/>
        </p:xfrm>
        <a:graphic>
          <a:graphicData uri="http://schemas.openxmlformats.org/drawingml/2006/table">
            <a:tbl>
              <a:tblPr/>
              <a:tblGrid>
                <a:gridCol w="1803400"/>
                <a:gridCol w="1803400"/>
                <a:gridCol w="18034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Functionality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Interface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Adapter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same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different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Decorator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different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same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Proxy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same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same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068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accepting visitors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5105400" cy="5029200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class 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 pitchFamily="49" charset="0"/>
              </a:rPr>
              <a:t>VarOp</a:t>
            </a:r>
            <a:r>
              <a:rPr lang="en-US" sz="1600" b="1" dirty="0" smtClean="0">
                <a:latin typeface="Courier New" pitchFamily="49" charset="0"/>
              </a:rPr>
              <a:t> extends Expression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void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accept</a:t>
            </a:r>
            <a:r>
              <a:rPr lang="en-US" sz="1600" b="1" dirty="0">
                <a:latin typeface="Courier New" pitchFamily="49" charset="0"/>
              </a:rPr>
              <a:t>(Visitor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v</a:t>
            </a:r>
            <a:r>
              <a:rPr lang="en-US" sz="1600" b="1" dirty="0">
                <a:latin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v.visit</a:t>
            </a:r>
            <a:r>
              <a:rPr lang="en-US" sz="1600" b="1" dirty="0" smtClean="0">
                <a:latin typeface="Courier New" pitchFamily="49" charset="0"/>
              </a:rPr>
              <a:t>(this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class 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 pitchFamily="49" charset="0"/>
              </a:rPr>
              <a:t>EqualsOp</a:t>
            </a:r>
            <a:r>
              <a:rPr lang="en-US" sz="1600" b="1" dirty="0" smtClean="0">
                <a:latin typeface="Courier New" pitchFamily="49" charset="0"/>
              </a:rPr>
              <a:t> extends Expression </a:t>
            </a: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>
                <a:latin typeface="Courier New" pitchFamily="49" charset="0"/>
              </a:rPr>
              <a:t>void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accept</a:t>
            </a:r>
            <a:r>
              <a:rPr lang="en-US" sz="1600" b="1" dirty="0">
                <a:latin typeface="Courier New" pitchFamily="49" charset="0"/>
              </a:rPr>
              <a:t>(Visitor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v</a:t>
            </a:r>
            <a:r>
              <a:rPr lang="en-US" sz="1600" b="1" dirty="0">
                <a:latin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leftExp.accept</a:t>
            </a:r>
            <a:r>
              <a:rPr lang="en-US" sz="1600" b="1" dirty="0" smtClean="0">
                <a:latin typeface="Courier New" pitchFamily="49" charset="0"/>
              </a:rPr>
              <a:t>(v);</a:t>
            </a:r>
            <a:endParaRPr lang="en-US" sz="1600" b="1" dirty="0"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rightExp.accept</a:t>
            </a:r>
            <a:r>
              <a:rPr lang="en-US" sz="1600" b="1" dirty="0" smtClean="0">
                <a:latin typeface="Courier New" pitchFamily="49" charset="0"/>
              </a:rPr>
              <a:t>(v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v.visit</a:t>
            </a:r>
            <a:r>
              <a:rPr lang="en-US" sz="1600" b="1" dirty="0" smtClean="0">
                <a:latin typeface="Courier New" pitchFamily="49" charset="0"/>
              </a:rPr>
              <a:t>(this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class 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 pitchFamily="49" charset="0"/>
              </a:rPr>
              <a:t>CondOp</a:t>
            </a:r>
            <a:r>
              <a:rPr lang="en-US" sz="1600" b="1" dirty="0" smtClean="0">
                <a:latin typeface="Courier New" pitchFamily="49" charset="0"/>
              </a:rPr>
              <a:t> extends Expression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{</a:t>
            </a:r>
            <a:endParaRPr lang="en-US" sz="1600" b="1" dirty="0" smtClean="0">
              <a:solidFill>
                <a:srgbClr val="0000FF"/>
              </a:solidFill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void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accept</a:t>
            </a:r>
            <a:r>
              <a:rPr lang="en-US" sz="1600" b="1" dirty="0">
                <a:latin typeface="Courier New" pitchFamily="49" charset="0"/>
              </a:rPr>
              <a:t>(Visitor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v</a:t>
            </a:r>
            <a:r>
              <a:rPr lang="en-US" sz="1600" b="1" dirty="0">
                <a:latin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testExp.accept</a:t>
            </a:r>
            <a:r>
              <a:rPr lang="en-US" sz="1600" b="1" dirty="0" smtClean="0">
                <a:latin typeface="Courier New" pitchFamily="49" charset="0"/>
              </a:rPr>
              <a:t>(v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thenExp.accept</a:t>
            </a:r>
            <a:r>
              <a:rPr lang="en-US" sz="1600" b="1" dirty="0" smtClean="0">
                <a:latin typeface="Courier New" pitchFamily="49" charset="0"/>
              </a:rPr>
              <a:t>(v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elseExp.accept</a:t>
            </a:r>
            <a:r>
              <a:rPr lang="en-US" sz="1600" b="1" dirty="0" smtClean="0">
                <a:latin typeface="Courier New" pitchFamily="49" charset="0"/>
              </a:rPr>
              <a:t>(v</a:t>
            </a:r>
            <a:r>
              <a:rPr lang="en-US" sz="1600" b="1" dirty="0">
                <a:latin typeface="Courier New" pitchFamily="49" charset="0"/>
              </a:rPr>
              <a:t>);</a:t>
            </a:r>
            <a:endParaRPr lang="en-US" sz="1600" b="1" dirty="0" smtClean="0"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</a:rPr>
              <a:t>v.visit</a:t>
            </a:r>
            <a:r>
              <a:rPr lang="en-US" sz="1600" b="1" dirty="0" smtClean="0">
                <a:latin typeface="Courier New" pitchFamily="49" charset="0"/>
              </a:rPr>
              <a:t>(this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876800" y="1752600"/>
            <a:ext cx="3962400" cy="440120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+mj-lt"/>
              </a:rPr>
              <a:t>First visit all children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Then pass “self” back to visitor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The visitor has a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visit</a:t>
            </a:r>
            <a:r>
              <a:rPr lang="en-US" sz="2000" dirty="0" smtClean="0">
                <a:latin typeface="+mj-lt"/>
              </a:rPr>
              <a:t> method for each kind of expression, thus picking the right code for this kind of expression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u="none" dirty="0" smtClean="0">
                <a:latin typeface="+mj-lt"/>
              </a:rPr>
              <a:t>Overloading makes this look more magical than it is…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  <a:p>
            <a:r>
              <a:rPr lang="en-US" sz="2000" u="none" dirty="0" smtClean="0">
                <a:latin typeface="+mj-lt"/>
              </a:rPr>
              <a:t>Lets clients provide unexpected visitors</a:t>
            </a:r>
            <a:endParaRPr lang="en-US" sz="2000" u="non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10555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Sequence of calls to accept and visit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None/>
            </a:pPr>
            <a:r>
              <a:rPr lang="en-US" dirty="0" err="1"/>
              <a:t>a.accept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</a:t>
            </a:r>
            <a:r>
              <a:rPr lang="en-US" dirty="0" err="1"/>
              <a:t>b.accept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d.accept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    </a:t>
            </a:r>
            <a:r>
              <a:rPr lang="en-US" dirty="0" err="1"/>
              <a:t>v.visit</a:t>
            </a:r>
            <a:r>
              <a:rPr lang="en-US" dirty="0"/>
              <a:t>(d)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e.accept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    </a:t>
            </a:r>
            <a:r>
              <a:rPr lang="en-US" dirty="0" err="1"/>
              <a:t>v.visit</a:t>
            </a:r>
            <a:r>
              <a:rPr lang="en-US" dirty="0"/>
              <a:t>(e)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v.visit</a:t>
            </a:r>
            <a:r>
              <a:rPr lang="en-US" dirty="0"/>
              <a:t>(b)</a:t>
            </a:r>
          </a:p>
          <a:p>
            <a:pPr lvl="1">
              <a:buNone/>
            </a:pPr>
            <a:r>
              <a:rPr lang="en-US" dirty="0"/>
              <a:t>    </a:t>
            </a:r>
            <a:r>
              <a:rPr lang="en-US" dirty="0" err="1"/>
              <a:t>c.accept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f.accept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    </a:t>
            </a:r>
            <a:r>
              <a:rPr lang="en-US" dirty="0" err="1"/>
              <a:t>v.visit</a:t>
            </a:r>
            <a:r>
              <a:rPr lang="en-US" dirty="0"/>
              <a:t>(f)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v.visit</a:t>
            </a:r>
            <a:r>
              <a:rPr lang="en-US" dirty="0"/>
              <a:t>(c)</a:t>
            </a:r>
          </a:p>
          <a:p>
            <a:pPr lvl="1">
              <a:buNone/>
            </a:pPr>
            <a:r>
              <a:rPr lang="en-US" dirty="0"/>
              <a:t>    </a:t>
            </a:r>
            <a:r>
              <a:rPr lang="en-US" dirty="0" err="1"/>
              <a:t>v.visit</a:t>
            </a:r>
            <a:r>
              <a:rPr lang="en-US" dirty="0"/>
              <a:t>(a)</a:t>
            </a:r>
          </a:p>
          <a:p>
            <a:pPr>
              <a:buNone/>
            </a:pPr>
            <a:r>
              <a:rPr lang="en-US" dirty="0"/>
              <a:t>Sequence of calls to visit:  d, e, b, f, c, 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aphicFrame>
        <p:nvGraphicFramePr>
          <p:cNvPr id="237572" name="Object 4"/>
          <p:cNvGraphicFramePr>
            <a:graphicFrameLocks noChangeAspect="1"/>
          </p:cNvGraphicFramePr>
          <p:nvPr/>
        </p:nvGraphicFramePr>
        <p:xfrm>
          <a:off x="4495800" y="1600200"/>
          <a:ext cx="3921125" cy="186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VISIO" r:id="rId3" imgW="3920760" imgH="1863360" progId="Visio.Drawing.6">
                  <p:embed/>
                </p:oleObj>
              </mc:Choice>
              <mc:Fallback>
                <p:oleObj name="VISIO" r:id="rId3" imgW="3920760" imgH="186336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600200"/>
                        <a:ext cx="3921125" cy="186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023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Implementing visitors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Content Placeholder 4"/>
          <p:cNvSpPr>
            <a:spLocks noGrp="1"/>
          </p:cNvSpPr>
          <p:nvPr>
            <p:ph sz="half" idx="4294967295"/>
          </p:nvPr>
        </p:nvSpPr>
        <p:spPr>
          <a:xfrm>
            <a:off x="533400" y="1600200"/>
            <a:ext cx="4876800" cy="50292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TypeCheckVisitor</a:t>
            </a:r>
            <a:r>
              <a:rPr lang="en-US" sz="2000" b="1" dirty="0" smtClean="0">
                <a:latin typeface="Courier New" pitchFamily="49" charset="0"/>
              </a:rPr>
              <a:t> implements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Visitor </a:t>
            </a:r>
            <a:r>
              <a:rPr lang="en-US" sz="2000" b="1" dirty="0" smtClean="0">
                <a:latin typeface="Courier New" pitchFamily="49" charset="0"/>
              </a:rPr>
              <a:t>{</a:t>
            </a:r>
            <a:endParaRPr lang="en-US" sz="2000" b="1" dirty="0">
              <a:latin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VarOp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EqualsOp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</a:t>
            </a: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void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CondOp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PrintVisitor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implements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Visitor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VarOp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EqualsOp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CondOp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876800" y="1752600"/>
            <a:ext cx="3962400" cy="440120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+mj-lt"/>
              </a:rPr>
              <a:t>Now each operation has its cases back together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And type-checker should tell us if we fail to implement an abstract method in Visitor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Again: overloading just a nicety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Again: An OOP workaround for procedural pattern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u="none" dirty="0" smtClean="0">
                <a:latin typeface="+mj-lt"/>
              </a:rPr>
              <a:t>Because language/type-checker is not instance-of-test friendly</a:t>
            </a:r>
            <a:endParaRPr lang="en-US" sz="2000" u="non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4170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Adapter</a:t>
            </a:r>
            <a:endParaRPr lang="en-US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Change an interface without changing functionality</a:t>
            </a:r>
          </a:p>
          <a:p>
            <a:pPr lvl="1"/>
            <a:r>
              <a:rPr lang="en-US" sz="2000" dirty="0"/>
              <a:t>R</a:t>
            </a:r>
            <a:r>
              <a:rPr lang="en-US" sz="2000" dirty="0" smtClean="0"/>
              <a:t>ename a method</a:t>
            </a:r>
          </a:p>
          <a:p>
            <a:pPr lvl="1"/>
            <a:r>
              <a:rPr lang="en-US" sz="2000" dirty="0" smtClean="0"/>
              <a:t>Convert units</a:t>
            </a:r>
          </a:p>
          <a:p>
            <a:pPr lvl="1"/>
            <a:r>
              <a:rPr lang="en-US" sz="2000" dirty="0"/>
              <a:t>I</a:t>
            </a:r>
            <a:r>
              <a:rPr lang="en-US" sz="2000" dirty="0" smtClean="0"/>
              <a:t>mplement a method in terms of another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Example: angles passed in radians vs. degrees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Example: use “old” method names for legacy code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094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Adapter example:  scaling rectangles</a:t>
            </a:r>
            <a:endParaRPr lang="en-US"/>
          </a:p>
        </p:txBody>
      </p:sp>
      <p:sp>
        <p:nvSpPr>
          <p:cNvPr id="2150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1534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We have this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US" sz="2000" dirty="0" smtClean="0"/>
              <a:t> interface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grow or shrink this by the given factor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scale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factor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...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float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getWidth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area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Goal: client code wants to use this library to “implement”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Rectangle </a:t>
            </a:r>
            <a:r>
              <a:rPr lang="en-US" sz="2000" dirty="0" smtClean="0"/>
              <a:t>without rewriting code that uses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US" sz="2000" dirty="0"/>
              <a:t>: </a:t>
            </a:r>
            <a:endParaRPr lang="en-US" sz="2000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NonScaleableRectangle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 /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 not a Rectangle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setWidth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width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 ... }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setHeight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 ... }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// no scale method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...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568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Adapter: Use </a:t>
            </a:r>
            <a:r>
              <a:rPr lang="en-US" dirty="0" err="1" smtClean="0"/>
              <a:t>subclassing</a:t>
            </a:r>
            <a:endParaRPr lang="en-US" dirty="0"/>
          </a:p>
        </p:txBody>
      </p:sp>
      <p:sp>
        <p:nvSpPr>
          <p:cNvPr id="2160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382000" cy="4495800"/>
          </a:xfrm>
        </p:spPr>
        <p:txBody>
          <a:bodyPr/>
          <a:lstStyle/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ScaleableRectangle1</a:t>
            </a:r>
            <a:r>
              <a:rPr lang="en-US" sz="2000" b="1" dirty="0">
                <a:latin typeface="Courier New" pitchFamily="49" charset="0"/>
              </a:rPr>
              <a:t> </a:t>
            </a:r>
            <a:endParaRPr lang="en-US" sz="2000" b="1" dirty="0" smtClean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            extends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NonScaleableRectangle</a:t>
            </a:r>
            <a:endParaRPr lang="en-US" sz="2000" b="1" dirty="0" smtClean="0">
              <a:solidFill>
                <a:srgbClr val="C00000"/>
              </a:solidFill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            implements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Rectangle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scale</a:t>
            </a:r>
            <a:r>
              <a:rPr lang="en-US" sz="2000" b="1" dirty="0">
                <a:latin typeface="Courier New" pitchFamily="49" charset="0"/>
              </a:rPr>
              <a:t>(float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factor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setWidth</a:t>
            </a:r>
            <a:r>
              <a:rPr lang="en-US" sz="2000" b="1" dirty="0">
                <a:latin typeface="Courier New" pitchFamily="49" charset="0"/>
              </a:rPr>
              <a:t>(factor * </a:t>
            </a:r>
            <a:r>
              <a:rPr lang="en-US" sz="2000" b="1" dirty="0" err="1">
                <a:latin typeface="Courier New" pitchFamily="49" charset="0"/>
              </a:rPr>
              <a:t>getWidth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setHeight</a:t>
            </a:r>
            <a:r>
              <a:rPr lang="en-US" sz="2000" b="1" dirty="0">
                <a:latin typeface="Courier New" pitchFamily="49" charset="0"/>
              </a:rPr>
              <a:t>(factor * </a:t>
            </a:r>
            <a:r>
              <a:rPr lang="en-US" sz="2000" b="1" dirty="0" err="1">
                <a:latin typeface="Courier New" pitchFamily="49" charset="0"/>
              </a:rPr>
              <a:t>getHeight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274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Adapter: use delegation</a:t>
            </a:r>
            <a:endParaRPr lang="en-US" dirty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/>
              <a:t>Delegation:  forward requests to another object</a:t>
            </a:r>
          </a:p>
          <a:p>
            <a:pPr>
              <a:lnSpc>
                <a:spcPct val="90000"/>
              </a:lnSpc>
              <a:buNone/>
            </a:pPr>
            <a:endParaRPr lang="en-US" sz="2000" dirty="0"/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ScaleableRectangle2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implements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Rectangle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NonScaleableRectangle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r;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ScaleableRectangle2(float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w</a:t>
            </a:r>
            <a:r>
              <a:rPr lang="en-US" sz="2000" b="1" dirty="0" smtClean="0">
                <a:latin typeface="Courier New" pitchFamily="49" charset="0"/>
              </a:rPr>
              <a:t>, 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h</a:t>
            </a:r>
            <a:r>
              <a:rPr lang="en-US" sz="2000" b="1" dirty="0" smtClean="0">
                <a:latin typeface="Courier New" pitchFamily="49" charset="0"/>
              </a:rPr>
              <a:t>)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this.r</a:t>
            </a:r>
            <a:r>
              <a:rPr lang="en-US" sz="2000" b="1" dirty="0">
                <a:latin typeface="Courier New" pitchFamily="49" charset="0"/>
              </a:rPr>
              <a:t> = new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NonScaleableRectangle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w,h</a:t>
            </a:r>
            <a:r>
              <a:rPr lang="en-US" sz="2000" b="1" dirty="0" smtClean="0">
                <a:latin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scale</a:t>
            </a:r>
            <a:r>
              <a:rPr lang="en-US" sz="2000" b="1" dirty="0">
                <a:latin typeface="Courier New" pitchFamily="49" charset="0"/>
              </a:rPr>
              <a:t>(float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factor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</a:rPr>
              <a:t>r.setWidth</a:t>
            </a:r>
            <a:r>
              <a:rPr lang="en-US" sz="2000" b="1" dirty="0" smtClean="0">
                <a:latin typeface="Courier New" pitchFamily="49" charset="0"/>
              </a:rPr>
              <a:t>(factor </a:t>
            </a:r>
            <a:r>
              <a:rPr lang="en-US" sz="2000" b="1" dirty="0">
                <a:latin typeface="Courier New" pitchFamily="49" charset="0"/>
              </a:rPr>
              <a:t>* </a:t>
            </a:r>
            <a:r>
              <a:rPr lang="en-US" sz="2000" b="1" dirty="0" err="1">
                <a:latin typeface="Courier New" pitchFamily="49" charset="0"/>
              </a:rPr>
              <a:t>r.getWidth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</a:rPr>
              <a:t>r.setHeight</a:t>
            </a:r>
            <a:r>
              <a:rPr lang="en-US" sz="2000" b="1" dirty="0" smtClean="0">
                <a:latin typeface="Courier New" pitchFamily="49" charset="0"/>
              </a:rPr>
              <a:t>(factor </a:t>
            </a:r>
            <a:r>
              <a:rPr lang="en-US" sz="2000" b="1" dirty="0">
                <a:latin typeface="Courier New" pitchFamily="49" charset="0"/>
              </a:rPr>
              <a:t>* </a:t>
            </a:r>
            <a:r>
              <a:rPr lang="en-US" sz="2000" b="1" dirty="0" err="1">
                <a:latin typeface="Courier New" pitchFamily="49" charset="0"/>
              </a:rPr>
              <a:t>r.getHeight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getWidth</a:t>
            </a:r>
            <a:r>
              <a:rPr lang="en-US" sz="2000" b="1" dirty="0">
                <a:latin typeface="Courier New" pitchFamily="49" charset="0"/>
              </a:rPr>
              <a:t>() { return </a:t>
            </a:r>
            <a:r>
              <a:rPr lang="en-US" sz="2000" b="1" dirty="0" err="1">
                <a:latin typeface="Courier New" pitchFamily="49" charset="0"/>
              </a:rPr>
              <a:t>r.getWidth</a:t>
            </a:r>
            <a:r>
              <a:rPr lang="en-US" sz="2000" b="1" dirty="0">
                <a:latin typeface="Courier New" pitchFamily="49" charset="0"/>
              </a:rPr>
              <a:t>();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circumference</a:t>
            </a:r>
            <a:r>
              <a:rPr lang="en-US" sz="2000" b="1" dirty="0">
                <a:latin typeface="Courier New" pitchFamily="49" charset="0"/>
              </a:rPr>
              <a:t>() { </a:t>
            </a:r>
            <a:endParaRPr lang="en-US" sz="2000" b="1" dirty="0" smtClean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return </a:t>
            </a:r>
            <a:r>
              <a:rPr lang="en-US" sz="2000" b="1" dirty="0" err="1">
                <a:latin typeface="Courier New" pitchFamily="49" charset="0"/>
              </a:rPr>
              <a:t>r.circumference</a:t>
            </a:r>
            <a:r>
              <a:rPr lang="en-US" sz="2000" b="1" dirty="0">
                <a:latin typeface="Courier New" pitchFamily="49" charset="0"/>
              </a:rPr>
              <a:t>(); </a:t>
            </a:r>
            <a:endParaRPr lang="en-US" sz="2000" b="1" dirty="0" smtClean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}</a:t>
            </a:r>
            <a:endParaRPr lang="en-US" sz="20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376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Subclassing vs. delegation</a:t>
            </a:r>
            <a:endParaRPr lang="en-US"/>
          </a:p>
        </p:txBody>
      </p:sp>
      <p:sp>
        <p:nvSpPr>
          <p:cNvPr id="2222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/>
              <a:t>Subclassing</a:t>
            </a:r>
            <a:endParaRPr lang="en-US" sz="2000" dirty="0" smtClean="0"/>
          </a:p>
          <a:p>
            <a:pPr lvl="1"/>
            <a:r>
              <a:rPr lang="en-US" sz="2000" dirty="0" smtClean="0"/>
              <a:t>automatically gives access to </a:t>
            </a:r>
            <a:r>
              <a:rPr lang="en-US" sz="2000" dirty="0" smtClean="0">
                <a:solidFill>
                  <a:srgbClr val="0000FF"/>
                </a:solidFill>
              </a:rPr>
              <a:t>all methods </a:t>
            </a:r>
            <a:r>
              <a:rPr lang="en-US" sz="2000" dirty="0" smtClean="0"/>
              <a:t>of superclass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built in </a:t>
            </a:r>
            <a:r>
              <a:rPr lang="en-US" sz="2000" dirty="0" smtClean="0"/>
              <a:t>to the language (syntax, efficiency)</a:t>
            </a:r>
          </a:p>
          <a:p>
            <a:pPr marL="0" indent="0">
              <a:buNone/>
            </a:pPr>
            <a:r>
              <a:rPr lang="en-US" sz="2000" dirty="0" smtClean="0"/>
              <a:t>Delegation</a:t>
            </a:r>
          </a:p>
          <a:p>
            <a:pPr lvl="1"/>
            <a:r>
              <a:rPr lang="en-US" sz="2000" dirty="0" smtClean="0"/>
              <a:t>permits </a:t>
            </a:r>
            <a:r>
              <a:rPr lang="en-US" sz="2000" dirty="0" smtClean="0">
                <a:solidFill>
                  <a:srgbClr val="0000FF"/>
                </a:solidFill>
              </a:rPr>
              <a:t>removal</a:t>
            </a:r>
            <a:r>
              <a:rPr lang="en-US" sz="2000" dirty="0" smtClean="0"/>
              <a:t> of methods (compile-time checking)</a:t>
            </a:r>
          </a:p>
          <a:p>
            <a:pPr lvl="1"/>
            <a:r>
              <a:rPr lang="en-US" sz="2000" dirty="0" smtClean="0"/>
              <a:t>objects of </a:t>
            </a:r>
            <a:r>
              <a:rPr lang="en-US" sz="2000" dirty="0" smtClean="0">
                <a:solidFill>
                  <a:srgbClr val="0000FF"/>
                </a:solidFill>
              </a:rPr>
              <a:t>arbitrary concrete classes </a:t>
            </a:r>
            <a:r>
              <a:rPr lang="en-US" sz="2000" dirty="0" smtClean="0"/>
              <a:t>can be wrapped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multiple</a:t>
            </a:r>
            <a:r>
              <a:rPr lang="en-US" sz="2000" dirty="0" smtClean="0"/>
              <a:t> wrappers can be composed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Delegation vs. </a:t>
            </a:r>
            <a:r>
              <a:rPr lang="en-US" sz="2000" i="1" dirty="0" smtClean="0"/>
              <a:t>composition</a:t>
            </a:r>
          </a:p>
          <a:p>
            <a:pPr lvl="1"/>
            <a:r>
              <a:rPr lang="en-US" sz="2000" dirty="0" smtClean="0"/>
              <a:t>Differences are subtle</a:t>
            </a:r>
          </a:p>
          <a:p>
            <a:pPr lvl="1"/>
            <a:r>
              <a:rPr lang="en-US" sz="2000" dirty="0" smtClean="0"/>
              <a:t>For CSE 331, consider them equivalent (?)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254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Types of adapter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28600" y="1508125"/>
            <a:ext cx="4014788" cy="1766888"/>
            <a:chOff x="144" y="576"/>
            <a:chExt cx="2529" cy="1113"/>
          </a:xfrm>
        </p:grpSpPr>
        <p:graphicFrame>
          <p:nvGraphicFramePr>
            <p:cNvPr id="230409" name="Object 9"/>
            <p:cNvGraphicFramePr>
              <a:graphicFrameLocks noChangeAspect="1"/>
            </p:cNvGraphicFramePr>
            <p:nvPr/>
          </p:nvGraphicFramePr>
          <p:xfrm>
            <a:off x="288" y="1008"/>
            <a:ext cx="2385" cy="6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8" name="VISIO" r:id="rId3" imgW="4149360" imgH="1183680" progId="Visio.Drawing.6">
                    <p:embed/>
                  </p:oleObj>
                </mc:Choice>
                <mc:Fallback>
                  <p:oleObj name="VISIO" r:id="rId3" imgW="4149360" imgH="1183680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" y="1008"/>
                          <a:ext cx="2385" cy="6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0411" name="Text Box 11"/>
            <p:cNvSpPr txBox="1">
              <a:spLocks noChangeArrowheads="1"/>
            </p:cNvSpPr>
            <p:nvPr/>
          </p:nvSpPr>
          <p:spPr bwMode="auto">
            <a:xfrm>
              <a:off x="144" y="576"/>
              <a:ext cx="2166" cy="44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u="none" dirty="0">
                  <a:latin typeface="Times New Roman" pitchFamily="18" charset="0"/>
                </a:rPr>
                <a:t>Goal of adapter:</a:t>
              </a:r>
            </a:p>
            <a:p>
              <a:r>
                <a:rPr lang="en-US" sz="2000" u="none" dirty="0">
                  <a:latin typeface="Times New Roman" pitchFamily="18" charset="0"/>
                </a:rPr>
                <a:t>connect incompatible interfaces</a:t>
              </a: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953000" y="1965325"/>
            <a:ext cx="3841750" cy="1214438"/>
            <a:chOff x="3120" y="864"/>
            <a:chExt cx="2420" cy="765"/>
          </a:xfrm>
        </p:grpSpPr>
        <p:graphicFrame>
          <p:nvGraphicFramePr>
            <p:cNvPr id="230406" name="Object 6"/>
            <p:cNvGraphicFramePr>
              <a:graphicFrameLocks noChangeAspect="1"/>
            </p:cNvGraphicFramePr>
            <p:nvPr/>
          </p:nvGraphicFramePr>
          <p:xfrm>
            <a:off x="3120" y="1344"/>
            <a:ext cx="2420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9" name="VISIO" r:id="rId5" imgW="4212360" imgH="494640" progId="Visio.Drawing.6">
                    <p:embed/>
                  </p:oleObj>
                </mc:Choice>
                <mc:Fallback>
                  <p:oleObj name="VISIO" r:id="rId5" imgW="4212360" imgH="494640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0" y="1344"/>
                          <a:ext cx="2420" cy="2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0412" name="Text Box 12"/>
            <p:cNvSpPr txBox="1">
              <a:spLocks noChangeArrowheads="1"/>
            </p:cNvSpPr>
            <p:nvPr/>
          </p:nvSpPr>
          <p:spPr bwMode="auto">
            <a:xfrm>
              <a:off x="3312" y="864"/>
              <a:ext cx="1675" cy="25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u="none" dirty="0">
                  <a:latin typeface="Times New Roman" pitchFamily="18" charset="0"/>
                </a:rPr>
                <a:t>Adapter with delegation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533400" y="4403725"/>
            <a:ext cx="2773363" cy="1997075"/>
            <a:chOff x="336" y="2400"/>
            <a:chExt cx="1747" cy="1258"/>
          </a:xfrm>
        </p:grpSpPr>
        <p:graphicFrame>
          <p:nvGraphicFramePr>
            <p:cNvPr id="230404" name="Object 4"/>
            <p:cNvGraphicFramePr>
              <a:graphicFrameLocks noChangeAspect="1"/>
            </p:cNvGraphicFramePr>
            <p:nvPr/>
          </p:nvGraphicFramePr>
          <p:xfrm>
            <a:off x="432" y="2784"/>
            <a:ext cx="1498" cy="8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0" name="VISIO" r:id="rId7" imgW="2606400" imgH="1520640" progId="Visio.Drawing.6">
                    <p:embed/>
                  </p:oleObj>
                </mc:Choice>
                <mc:Fallback>
                  <p:oleObj name="VISIO" r:id="rId7" imgW="2606400" imgH="1520640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2784"/>
                          <a:ext cx="1498" cy="8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0413" name="Text Box 13"/>
            <p:cNvSpPr txBox="1">
              <a:spLocks noChangeArrowheads="1"/>
            </p:cNvSpPr>
            <p:nvPr/>
          </p:nvSpPr>
          <p:spPr bwMode="auto">
            <a:xfrm>
              <a:off x="336" y="2400"/>
              <a:ext cx="1747" cy="25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u="none" dirty="0">
                  <a:latin typeface="Times New Roman" pitchFamily="18" charset="0"/>
                </a:rPr>
                <a:t>Adapter with </a:t>
              </a:r>
              <a:r>
                <a:rPr lang="en-US" sz="2000" u="none" dirty="0" err="1">
                  <a:latin typeface="Times New Roman" pitchFamily="18" charset="0"/>
                </a:rPr>
                <a:t>subclassing</a:t>
              </a:r>
              <a:endParaRPr lang="en-US" sz="2000" u="none" dirty="0">
                <a:latin typeface="Times New Roman" pitchFamily="18" charset="0"/>
              </a:endParaRP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4876800" y="4016375"/>
            <a:ext cx="3733800" cy="2308225"/>
            <a:chOff x="3072" y="2156"/>
            <a:chExt cx="2352" cy="1454"/>
          </a:xfrm>
        </p:grpSpPr>
        <p:graphicFrame>
          <p:nvGraphicFramePr>
            <p:cNvPr id="230408" name="Object 8"/>
            <p:cNvGraphicFramePr>
              <a:graphicFrameLocks noChangeAspect="1"/>
            </p:cNvGraphicFramePr>
            <p:nvPr/>
          </p:nvGraphicFramePr>
          <p:xfrm>
            <a:off x="3072" y="2736"/>
            <a:ext cx="2352" cy="8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1" name="VISIO" r:id="rId9" imgW="4092480" imgH="1520640" progId="Visio.Drawing.6">
                    <p:embed/>
                  </p:oleObj>
                </mc:Choice>
                <mc:Fallback>
                  <p:oleObj name="VISIO" r:id="rId9" imgW="4092480" imgH="1520640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2" y="2736"/>
                          <a:ext cx="2352" cy="8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0414" name="Text Box 14"/>
            <p:cNvSpPr txBox="1">
              <a:spLocks noChangeArrowheads="1"/>
            </p:cNvSpPr>
            <p:nvPr/>
          </p:nvSpPr>
          <p:spPr bwMode="auto">
            <a:xfrm>
              <a:off x="3120" y="2156"/>
              <a:ext cx="1792" cy="44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u="none" dirty="0">
                  <a:latin typeface="Times New Roman" pitchFamily="18" charset="0"/>
                </a:rPr>
                <a:t>Adapter with </a:t>
              </a:r>
              <a:r>
                <a:rPr lang="en-US" sz="2000" u="none" dirty="0" err="1">
                  <a:latin typeface="Times New Roman" pitchFamily="18" charset="0"/>
                </a:rPr>
                <a:t>subclassing</a:t>
              </a:r>
              <a:r>
                <a:rPr lang="en-US" sz="2000" u="none" dirty="0">
                  <a:latin typeface="Times New Roman" pitchFamily="18" charset="0"/>
                </a:rPr>
                <a:t>:</a:t>
              </a:r>
            </a:p>
            <a:p>
              <a:r>
                <a:rPr lang="en-US" sz="2000" u="none" dirty="0">
                  <a:latin typeface="Times New Roman" pitchFamily="18" charset="0"/>
                </a:rPr>
                <a:t>no extension is permitted</a:t>
              </a:r>
            </a:p>
          </p:txBody>
        </p: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91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20572</TotalTime>
  <Words>2486</Words>
  <Application>Microsoft Macintosh PowerPoint</Application>
  <PresentationFormat>On-screen Show (4:3)</PresentationFormat>
  <Paragraphs>536</Paragraphs>
  <Slides>32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simple</vt:lpstr>
      <vt:lpstr>VISIO</vt:lpstr>
      <vt:lpstr>Visio</vt:lpstr>
      <vt:lpstr>CSE 331 Software Design &amp; Implementation</vt:lpstr>
      <vt:lpstr>Outline</vt:lpstr>
      <vt:lpstr>Structural patterns:  Wrappers</vt:lpstr>
      <vt:lpstr>Adapter</vt:lpstr>
      <vt:lpstr>Adapter example:  scaling rectangles</vt:lpstr>
      <vt:lpstr>Adapter: Use subclassing</vt:lpstr>
      <vt:lpstr>Adapter: use delegation</vt:lpstr>
      <vt:lpstr>Subclassing vs. delegation</vt:lpstr>
      <vt:lpstr>Types of adapter</vt:lpstr>
      <vt:lpstr>Decorator</vt:lpstr>
      <vt:lpstr>Decorator example:  Bordered windows</vt:lpstr>
      <vt:lpstr>Bordered window implementations</vt:lpstr>
      <vt:lpstr>A decorator can remove functionality</vt:lpstr>
      <vt:lpstr>Proxy</vt:lpstr>
      <vt:lpstr>Composite pattern</vt:lpstr>
      <vt:lpstr>Composite example:  Bicycle</vt:lpstr>
      <vt:lpstr>Methods on components</vt:lpstr>
      <vt:lpstr>Composite example:  Libraries</vt:lpstr>
      <vt:lpstr>Outline</vt:lpstr>
      <vt:lpstr>Traversing composites</vt:lpstr>
      <vt:lpstr>Representing Java code</vt:lpstr>
      <vt:lpstr>Abstract syntax tree (AST) for Java code</vt:lpstr>
      <vt:lpstr>Object model vs. type hierarchy</vt:lpstr>
      <vt:lpstr>Operations on abstract syntax trees</vt:lpstr>
      <vt:lpstr>Interpreter and procedural patterns</vt:lpstr>
      <vt:lpstr>Interpreter pattern</vt:lpstr>
      <vt:lpstr>Procedural pattern</vt:lpstr>
      <vt:lpstr>Definition of typeCheckExpr (using procedural pattern)</vt:lpstr>
      <vt:lpstr>Visitor pattern: A variant of the procedural pattern</vt:lpstr>
      <vt:lpstr>Example: accepting visitors</vt:lpstr>
      <vt:lpstr>Sequence of calls to accept and visit</vt:lpstr>
      <vt:lpstr>Example: Implementing visitors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357</cp:revision>
  <cp:lastPrinted>2013-10-30T05:15:40Z</cp:lastPrinted>
  <dcterms:created xsi:type="dcterms:W3CDTF">2012-02-17T18:07:42Z</dcterms:created>
  <dcterms:modified xsi:type="dcterms:W3CDTF">2016-12-03T06:01:23Z</dcterms:modified>
</cp:coreProperties>
</file>