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93" r:id="rId2"/>
  </p:sldMasterIdLst>
  <p:notesMasterIdLst>
    <p:notesMasterId r:id="rId22"/>
  </p:notesMasterIdLst>
  <p:handoutMasterIdLst>
    <p:handoutMasterId r:id="rId23"/>
  </p:handoutMasterIdLst>
  <p:sldIdLst>
    <p:sldId id="359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74" r:id="rId13"/>
    <p:sldId id="375" r:id="rId14"/>
    <p:sldId id="376" r:id="rId15"/>
    <p:sldId id="382" r:id="rId16"/>
    <p:sldId id="377" r:id="rId17"/>
    <p:sldId id="378" r:id="rId18"/>
    <p:sldId id="379" r:id="rId19"/>
    <p:sldId id="380" r:id="rId20"/>
    <p:sldId id="381" r:id="rId21"/>
  </p:sldIdLst>
  <p:sldSz cx="9144000" cy="6858000" type="screen4x3"/>
  <p:notesSz cx="6934200" cy="92202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9900"/>
    <a:srgbClr val="FFFF99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23" autoAdjust="0"/>
    <p:restoredTop sz="84499" autoAdjust="0"/>
  </p:normalViewPr>
  <p:slideViewPr>
    <p:cSldViewPr>
      <p:cViewPr varScale="1">
        <p:scale>
          <a:sx n="128" d="100"/>
          <a:sy n="128" d="100"/>
        </p:scale>
        <p:origin x="-96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552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tags" Target="tags/tag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17-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Fall 2016</a:t>
            </a:r>
            <a:endParaRPr lang="en-US" dirty="0"/>
          </a:p>
          <a:p>
            <a:r>
              <a:rPr lang="en-US" dirty="0"/>
              <a:t>GUI Event-</a:t>
            </a:r>
            <a:r>
              <a:rPr lang="en-US"/>
              <a:t>Driven </a:t>
            </a:r>
            <a:r>
              <a:rPr lang="en-US" smtClean="0"/>
              <a:t>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ButtonDemo1.java</a:t>
            </a:r>
            <a:r>
              <a:rPr lang="en-US" sz="2000" dirty="0"/>
              <a:t> defines a class that is used only once to create a listener for a single button</a:t>
            </a:r>
          </a:p>
          <a:p>
            <a:pPr lvl="1"/>
            <a:r>
              <a:rPr lang="en-US" sz="2000" dirty="0"/>
              <a:t>Could have been a top-level class, but in this example it was an inner class since it wasn’t needed elsewhere</a:t>
            </a:r>
          </a:p>
          <a:p>
            <a:pPr lvl="1"/>
            <a:r>
              <a:rPr lang="en-US" sz="2000" dirty="0"/>
              <a:t>But why a full</a:t>
            </a:r>
            <a:r>
              <a:rPr lang="en-US" sz="2000" dirty="0" smtClean="0"/>
              <a:t>-blown class </a:t>
            </a:r>
            <a:r>
              <a:rPr lang="en-US" sz="2000" dirty="0"/>
              <a:t>when all we want is to </a:t>
            </a:r>
            <a:r>
              <a:rPr lang="en-US" sz="2000" dirty="0" smtClean="0"/>
              <a:t>house a </a:t>
            </a:r>
            <a:r>
              <a:rPr lang="en-US" sz="2000" dirty="0"/>
              <a:t>method to be called after a button click?</a:t>
            </a:r>
          </a:p>
          <a:p>
            <a:pPr marL="0" indent="0">
              <a:buNone/>
            </a:pPr>
            <a:endParaRPr lang="en-US" sz="2000" dirty="0">
              <a:solidFill>
                <a:srgbClr val="009900"/>
              </a:solidFill>
            </a:endParaRPr>
          </a:p>
          <a:p>
            <a:pPr marL="0" indent="0">
              <a:buNone/>
            </a:pPr>
            <a:r>
              <a:rPr lang="en-US" sz="2000" dirty="0"/>
              <a:t>A more </a:t>
            </a:r>
            <a:r>
              <a:rPr lang="en-US" sz="2000" dirty="0" smtClean="0"/>
              <a:t>convenient(?) Java </a:t>
            </a:r>
            <a:r>
              <a:rPr lang="en-US" sz="2000" dirty="0"/>
              <a:t>shortcut: </a:t>
            </a:r>
            <a:r>
              <a:rPr lang="en-US" sz="2000" i="1" dirty="0">
                <a:solidFill>
                  <a:schemeClr val="accent2"/>
                </a:solidFill>
              </a:rPr>
              <a:t>anonymous inner </a:t>
            </a:r>
            <a:r>
              <a:rPr lang="en-US" sz="2000" i="1" dirty="0" smtClean="0">
                <a:solidFill>
                  <a:schemeClr val="accent2"/>
                </a:solidFill>
              </a:rPr>
              <a:t>classes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1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Anonymous inner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Idea: </a:t>
            </a:r>
            <a:r>
              <a:rPr lang="en-US" sz="2000" dirty="0" smtClean="0">
                <a:solidFill>
                  <a:srgbClr val="0000FF"/>
                </a:solidFill>
              </a:rPr>
              <a:t>define</a:t>
            </a:r>
            <a:r>
              <a:rPr lang="en-US" sz="2000" dirty="0" smtClean="0"/>
              <a:t> a </a:t>
            </a:r>
            <a:r>
              <a:rPr lang="en-US" sz="2000" dirty="0" smtClean="0">
                <a:solidFill>
                  <a:srgbClr val="0000FF"/>
                </a:solidFill>
              </a:rPr>
              <a:t>new class </a:t>
            </a:r>
            <a:r>
              <a:rPr lang="en-US" sz="2000" dirty="0" smtClean="0"/>
              <a:t>directly in the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new</a:t>
            </a:r>
            <a:r>
              <a:rPr lang="en-US" sz="2000" dirty="0" smtClean="0">
                <a:solidFill>
                  <a:srgbClr val="0000FF"/>
                </a:solidFill>
              </a:rPr>
              <a:t> expression </a:t>
            </a:r>
            <a:r>
              <a:rPr lang="en-US" sz="2000" dirty="0" smtClean="0"/>
              <a:t>that creates an object of the (new) anonymous inner class</a:t>
            </a:r>
          </a:p>
          <a:p>
            <a:pPr lvl="1"/>
            <a:r>
              <a:rPr lang="en-US" sz="2000" dirty="0" smtClean="0"/>
              <a:t>Specify the superclass to be extended or interface to be implemented</a:t>
            </a:r>
          </a:p>
          <a:p>
            <a:pPr lvl="1"/>
            <a:r>
              <a:rPr lang="en-US" sz="2000" dirty="0" smtClean="0"/>
              <a:t>Override or implement methods needed in the anonymous class instance</a:t>
            </a:r>
          </a:p>
          <a:p>
            <a:pPr lvl="1"/>
            <a:r>
              <a:rPr lang="en-US" sz="2000" dirty="0" smtClean="0"/>
              <a:t>Can have methods, fields, etc., but not constructors</a:t>
            </a:r>
          </a:p>
          <a:p>
            <a:pPr lvl="1"/>
            <a:r>
              <a:rPr lang="en-US" sz="2000" dirty="0" smtClean="0"/>
              <a:t>But if it starts to get complex, use an ordinary class for clarity (nested inner class if appropriate)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 smtClean="0"/>
              <a:t>Warning: ghastly </a:t>
            </a:r>
            <a:r>
              <a:rPr lang="en-US" sz="2000" dirty="0"/>
              <a:t>syntax </a:t>
            </a:r>
            <a:r>
              <a:rPr lang="en-US" sz="2000" dirty="0" smtClean="0"/>
              <a:t>ahead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19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495800"/>
          </a:xfrm>
        </p:spPr>
        <p:txBody>
          <a:bodyPr/>
          <a:lstStyle/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sz="2000" b="1" dirty="0" err="1" smtClean="0">
                <a:latin typeface="Courier New"/>
                <a:cs typeface="Courier New"/>
              </a:rPr>
              <a:t>button.addActionListener</a:t>
            </a:r>
            <a:r>
              <a:rPr lang="en-US" sz="2000" b="1" dirty="0">
                <a:solidFill>
                  <a:srgbClr val="660066"/>
                </a:solidFill>
                <a:latin typeface="Courier New"/>
                <a:cs typeface="Courier New"/>
              </a:rPr>
              <a:t>(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new </a:t>
            </a:r>
            <a:r>
              <a:rPr lang="en-US" sz="2000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ActionListener</a:t>
            </a:r>
            <a:r>
              <a:rPr lang="en-US" sz="2000" b="1" dirty="0" smtClean="0">
                <a:solidFill>
                  <a:srgbClr val="FF6600"/>
                </a:solidFill>
                <a:latin typeface="Courier New"/>
                <a:cs typeface="Courier New"/>
              </a:rPr>
              <a:t>()</a:t>
            </a:r>
            <a:r>
              <a:rPr lang="en-US" sz="2000" b="1" dirty="0" smtClean="0">
                <a:solidFill>
                  <a:srgbClr val="009900"/>
                </a:solidFill>
                <a:latin typeface="Courier New"/>
                <a:cs typeface="Courier New"/>
              </a:rPr>
              <a:t>{</a:t>
            </a:r>
            <a:endParaRPr lang="en-US" sz="2000" b="1" dirty="0">
              <a:solidFill>
                <a:srgbClr val="009900"/>
              </a:solidFill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  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public void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actionPerformed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ActionEvent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e) {</a:t>
            </a:r>
          </a:p>
          <a:p>
            <a:pPr marL="40005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    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model.doSomething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()</a:t>
            </a:r>
            <a:endParaRPr lang="en-US" sz="20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      }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solidFill>
                  <a:srgbClr val="009900"/>
                </a:solidFill>
                <a:latin typeface="Courier New"/>
                <a:cs typeface="Courier New"/>
              </a:rPr>
              <a:t>}</a:t>
            </a:r>
          </a:p>
          <a:p>
            <a:pPr marL="400050" lvl="1" indent="0">
              <a:buNone/>
            </a:pPr>
            <a:r>
              <a:rPr lang="en-US" sz="2000" b="1" dirty="0" smtClean="0">
                <a:solidFill>
                  <a:srgbClr val="660066"/>
                </a:solidFill>
                <a:latin typeface="Courier New"/>
                <a:cs typeface="Courier New"/>
              </a:rPr>
              <a:t>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2743200" y="1715869"/>
            <a:ext cx="2258952" cy="1255931"/>
            <a:chOff x="2743200" y="1715869"/>
            <a:chExt cx="2258952" cy="1255931"/>
          </a:xfrm>
        </p:grpSpPr>
        <p:sp>
          <p:nvSpPr>
            <p:cNvPr id="7" name="TextBox 6"/>
            <p:cNvSpPr txBox="1"/>
            <p:nvPr/>
          </p:nvSpPr>
          <p:spPr>
            <a:xfrm>
              <a:off x="2743200" y="1715869"/>
              <a:ext cx="22589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66"/>
                  </a:solidFill>
                  <a:latin typeface="Courier New"/>
                  <a:cs typeface="Courier New"/>
                </a:rPr>
                <a:t>new</a:t>
              </a:r>
              <a:r>
                <a:rPr lang="en-US" sz="2000" dirty="0" smtClean="0">
                  <a:solidFill>
                    <a:srgbClr val="FF0066"/>
                  </a:solidFill>
                </a:rPr>
                <a:t> expression to</a:t>
              </a:r>
              <a:br>
                <a:rPr lang="en-US" sz="2000" dirty="0" smtClean="0">
                  <a:solidFill>
                    <a:srgbClr val="FF0066"/>
                  </a:solidFill>
                </a:rPr>
              </a:br>
              <a:r>
                <a:rPr lang="en-US" sz="2000" dirty="0" smtClean="0">
                  <a:solidFill>
                    <a:srgbClr val="FF0066"/>
                  </a:solidFill>
                </a:rPr>
                <a:t>create class instance</a:t>
              </a:r>
              <a:endParaRPr lang="en-US" sz="2000" dirty="0">
                <a:solidFill>
                  <a:srgbClr val="FF0066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7" idx="2"/>
            </p:cNvCxnSpPr>
            <p:nvPr/>
          </p:nvCxnSpPr>
          <p:spPr>
            <a:xfrm>
              <a:off x="3872676" y="2423755"/>
              <a:ext cx="775524" cy="548045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1524000" y="3352800"/>
            <a:ext cx="6801983" cy="3070086"/>
            <a:chOff x="1524000" y="3352800"/>
            <a:chExt cx="6801983" cy="3070086"/>
          </a:xfrm>
        </p:grpSpPr>
        <p:sp>
          <p:nvSpPr>
            <p:cNvPr id="6" name="TextBox 5"/>
            <p:cNvSpPr txBox="1"/>
            <p:nvPr/>
          </p:nvSpPr>
          <p:spPr>
            <a:xfrm>
              <a:off x="5943600" y="5715000"/>
              <a:ext cx="23823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9900"/>
                  </a:solidFill>
                </a:rPr>
                <a:t>Brackets surrounding</a:t>
              </a:r>
              <a:br>
                <a:rPr lang="en-US" sz="2000" dirty="0" smtClean="0">
                  <a:solidFill>
                    <a:srgbClr val="009900"/>
                  </a:solidFill>
                </a:rPr>
              </a:br>
              <a:r>
                <a:rPr lang="en-US" sz="2000" dirty="0" smtClean="0">
                  <a:solidFill>
                    <a:srgbClr val="009900"/>
                  </a:solidFill>
                </a:rPr>
                <a:t>new</a:t>
              </a:r>
              <a:r>
                <a:rPr lang="en-US" sz="2000" dirty="0">
                  <a:solidFill>
                    <a:srgbClr val="009900"/>
                  </a:solidFill>
                </a:rPr>
                <a:t> </a:t>
              </a:r>
              <a:r>
                <a:rPr lang="en-US" sz="2000" dirty="0" smtClean="0">
                  <a:solidFill>
                    <a:srgbClr val="009900"/>
                  </a:solidFill>
                </a:rPr>
                <a:t>class definition</a:t>
              </a:r>
              <a:endParaRPr lang="en-US" sz="2000" dirty="0">
                <a:solidFill>
                  <a:srgbClr val="00990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1524000" y="4648200"/>
              <a:ext cx="5486400" cy="1066800"/>
            </a:xfrm>
            <a:prstGeom prst="straightConnector1">
              <a:avLst/>
            </a:prstGeom>
            <a:ln>
              <a:solidFill>
                <a:srgbClr val="0099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6" idx="0"/>
            </p:cNvCxnSpPr>
            <p:nvPr/>
          </p:nvCxnSpPr>
          <p:spPr>
            <a:xfrm flipV="1">
              <a:off x="7134792" y="3352800"/>
              <a:ext cx="561408" cy="2362200"/>
            </a:xfrm>
            <a:prstGeom prst="straightConnector1">
              <a:avLst/>
            </a:prstGeom>
            <a:ln>
              <a:solidFill>
                <a:srgbClr val="0099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886200" y="4038600"/>
            <a:ext cx="3371070" cy="823555"/>
            <a:chOff x="3886200" y="4038600"/>
            <a:chExt cx="3371070" cy="823555"/>
          </a:xfrm>
        </p:grpSpPr>
        <p:sp>
          <p:nvSpPr>
            <p:cNvPr id="8" name="TextBox 7"/>
            <p:cNvSpPr txBox="1"/>
            <p:nvPr/>
          </p:nvSpPr>
          <p:spPr>
            <a:xfrm>
              <a:off x="4344293" y="4154269"/>
              <a:ext cx="291297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Implementation of method</a:t>
              </a:r>
            </a:p>
            <a:p>
              <a:r>
                <a:rPr lang="en-US" sz="2000" dirty="0" smtClean="0">
                  <a:solidFill>
                    <a:srgbClr val="0000FF"/>
                  </a:solidFill>
                </a:rPr>
                <a:t>for this anonymous class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 flipV="1">
              <a:off x="3886200" y="4038600"/>
              <a:ext cx="457200" cy="38100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762000" y="2057400"/>
            <a:ext cx="3657600" cy="2743200"/>
            <a:chOff x="762000" y="2057400"/>
            <a:chExt cx="3657600" cy="2743200"/>
          </a:xfrm>
        </p:grpSpPr>
        <p:sp>
          <p:nvSpPr>
            <p:cNvPr id="24" name="TextBox 23"/>
            <p:cNvSpPr txBox="1"/>
            <p:nvPr/>
          </p:nvSpPr>
          <p:spPr>
            <a:xfrm>
              <a:off x="762000" y="2057400"/>
              <a:ext cx="15824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660066"/>
                  </a:solidFill>
                </a:rPr>
                <a:t>Method call</a:t>
              </a:r>
              <a:br>
                <a:rPr lang="en-US" sz="2000" dirty="0" smtClean="0">
                  <a:solidFill>
                    <a:srgbClr val="660066"/>
                  </a:solidFill>
                </a:rPr>
              </a:br>
              <a:r>
                <a:rPr lang="en-US" sz="2000" dirty="0" smtClean="0">
                  <a:solidFill>
                    <a:srgbClr val="660066"/>
                  </a:solidFill>
                </a:rPr>
                <a:t>parameter list</a:t>
              </a:r>
              <a:endParaRPr lang="en-US" sz="2000" dirty="0">
                <a:solidFill>
                  <a:srgbClr val="660066"/>
                </a:solidFill>
              </a:endParaRPr>
            </a:p>
          </p:txBody>
        </p:sp>
        <p:cxnSp>
          <p:nvCxnSpPr>
            <p:cNvPr id="27" name="Straight Arrow Connector 26"/>
            <p:cNvCxnSpPr>
              <a:stCxn id="24" idx="2"/>
            </p:cNvCxnSpPr>
            <p:nvPr/>
          </p:nvCxnSpPr>
          <p:spPr>
            <a:xfrm>
              <a:off x="1553242" y="2765286"/>
              <a:ext cx="2866358" cy="282714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4" idx="2"/>
            </p:cNvCxnSpPr>
            <p:nvPr/>
          </p:nvCxnSpPr>
          <p:spPr>
            <a:xfrm flipH="1">
              <a:off x="762000" y="2765286"/>
              <a:ext cx="791242" cy="2035314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0"/>
          <p:cNvGrpSpPr/>
          <p:nvPr/>
        </p:nvGrpSpPr>
        <p:grpSpPr>
          <a:xfrm>
            <a:off x="5867400" y="1447800"/>
            <a:ext cx="2978701" cy="1524000"/>
            <a:chOff x="5867400" y="1447800"/>
            <a:chExt cx="2978701" cy="1524000"/>
          </a:xfrm>
        </p:grpSpPr>
        <p:sp>
          <p:nvSpPr>
            <p:cNvPr id="5" name="TextBox 19"/>
            <p:cNvSpPr txBox="1"/>
            <p:nvPr/>
          </p:nvSpPr>
          <p:spPr>
            <a:xfrm>
              <a:off x="5867400" y="1447800"/>
              <a:ext cx="297870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6600"/>
                  </a:solidFill>
                </a:rPr>
                <a:t>Class or interface being</a:t>
              </a:r>
              <a:br>
                <a:rPr lang="en-US" sz="2000" dirty="0" smtClean="0">
                  <a:solidFill>
                    <a:srgbClr val="FF6600"/>
                  </a:solidFill>
                </a:rPr>
              </a:br>
              <a:r>
                <a:rPr lang="en-US" sz="2000" dirty="0" smtClean="0">
                  <a:solidFill>
                    <a:srgbClr val="FF6600"/>
                  </a:solidFill>
                </a:rPr>
                <a:t>extended/implemented</a:t>
              </a:r>
            </a:p>
            <a:p>
              <a:r>
                <a:rPr lang="en-US" sz="2000" dirty="0" smtClean="0">
                  <a:solidFill>
                    <a:srgbClr val="FF6600"/>
                  </a:solidFill>
                </a:rPr>
                <a:t>     (can include constructor</a:t>
              </a:r>
            </a:p>
            <a:p>
              <a:r>
                <a:rPr lang="en-US" sz="2000" dirty="0" smtClean="0">
                  <a:solidFill>
                    <a:srgbClr val="FF6600"/>
                  </a:solidFill>
                </a:rPr>
                <a:t>      parameters)</a:t>
              </a:r>
            </a:p>
          </p:txBody>
        </p:sp>
        <p:cxnSp>
          <p:nvCxnSpPr>
            <p:cNvPr id="12" name="Straight Arrow Connector 20"/>
            <p:cNvCxnSpPr/>
            <p:nvPr/>
          </p:nvCxnSpPr>
          <p:spPr>
            <a:xfrm>
              <a:off x="6019800" y="2133600"/>
              <a:ext cx="152400" cy="838200"/>
            </a:xfrm>
            <a:prstGeom prst="straightConnector1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22"/>
            <p:cNvCxnSpPr>
              <a:stCxn id="5" idx="2"/>
            </p:cNvCxnSpPr>
            <p:nvPr/>
          </p:nvCxnSpPr>
          <p:spPr>
            <a:xfrm>
              <a:off x="7356751" y="2771239"/>
              <a:ext cx="34651" cy="200561"/>
            </a:xfrm>
            <a:prstGeom prst="straightConnector1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7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ButtonDemo2.java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6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Lambdas (Java 8)  [optional]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Why create a complete class (anonymous or otherwise) if you just want to define a method to be called when a button is clicked?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Java 8 provides </a:t>
            </a:r>
            <a:r>
              <a:rPr lang="en-US" sz="2000" i="1" dirty="0" smtClean="0">
                <a:solidFill>
                  <a:srgbClr val="0000FF"/>
                </a:solidFill>
              </a:rPr>
              <a:t>lambdas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– anonymous methods – for situations like this</a:t>
            </a:r>
          </a:p>
          <a:p>
            <a:pPr lvl="1"/>
            <a:r>
              <a:rPr lang="en-US" sz="2000" dirty="0" smtClean="0"/>
              <a:t>Limitation: a lambda is not a complete object, so if you want private state, constructors, etc., you want an anonymous or named class instead</a:t>
            </a:r>
          </a:p>
          <a:p>
            <a:pPr lvl="1"/>
            <a:r>
              <a:rPr lang="en-US" sz="2000" dirty="0" smtClean="0"/>
              <a:t>Many other uses, </a:t>
            </a:r>
            <a:r>
              <a:rPr lang="en-US" sz="2000" dirty="0"/>
              <a:t>especially</a:t>
            </a:r>
            <a:r>
              <a:rPr lang="en-US" sz="2000" dirty="0" smtClean="0"/>
              <a:t> with container classes</a:t>
            </a:r>
          </a:p>
          <a:p>
            <a:pPr lvl="1"/>
            <a:r>
              <a:rPr lang="en-US" sz="2000" dirty="0" smtClean="0"/>
              <a:t>Feel free to use in your code </a:t>
            </a:r>
            <a:r>
              <a:rPr lang="en-US" sz="2000" i="1" dirty="0" smtClean="0"/>
              <a:t>if</a:t>
            </a:r>
            <a:r>
              <a:rPr lang="en-US" sz="2000" dirty="0" smtClean="0"/>
              <a:t> you understand what’s happening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ButtonDemo3.java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</a:t>
            </a:r>
            <a:r>
              <a:rPr lang="de-DE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1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thread and UI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Recall that the program and user interface are running in separate, concurrent threads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All UI actions happen in the UI thread – </a:t>
            </a:r>
            <a:r>
              <a:rPr lang="en-US" sz="2000" i="1" dirty="0" smtClean="0">
                <a:solidFill>
                  <a:srgbClr val="FF0000"/>
                </a:solidFill>
              </a:rPr>
              <a:t>including callbacks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like </a:t>
            </a:r>
            <a:r>
              <a:rPr lang="en-US" sz="2000" b="1" dirty="0" err="1" smtClean="0">
                <a:latin typeface="Courier New"/>
                <a:cs typeface="Courier New"/>
              </a:rPr>
              <a:t>actionListener</a:t>
            </a:r>
            <a:r>
              <a:rPr lang="en-US" sz="2000" dirty="0" smtClean="0"/>
              <a:t>  or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dirty="0" smtClean="0"/>
              <a:t>, etc. defined in your code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After </a:t>
            </a:r>
            <a:r>
              <a:rPr lang="en-US" sz="2000" dirty="0"/>
              <a:t>event </a:t>
            </a:r>
            <a:r>
              <a:rPr lang="en-US" sz="2000" dirty="0" smtClean="0"/>
              <a:t>handling and related work, call </a:t>
            </a:r>
            <a:r>
              <a:rPr lang="en-US" sz="2000" b="1" dirty="0" smtClean="0">
                <a:latin typeface="Courier New"/>
                <a:cs typeface="Courier New"/>
              </a:rPr>
              <a:t>repaint()</a:t>
            </a:r>
            <a:r>
              <a:rPr lang="en-US" sz="2000" dirty="0" smtClean="0"/>
              <a:t> if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/>
              <a:t> </a:t>
            </a:r>
            <a:r>
              <a:rPr lang="en-US" sz="2000" dirty="0" smtClean="0"/>
              <a:t>needs to run.  </a:t>
            </a:r>
            <a:r>
              <a:rPr lang="en-US" sz="2000" b="1" dirty="0" smtClean="0">
                <a:solidFill>
                  <a:srgbClr val="FF0000"/>
                </a:solidFill>
              </a:rPr>
              <a:t>Don’t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try to draw anything from inside the event handler itself (as in </a:t>
            </a:r>
            <a:r>
              <a:rPr lang="en-US" sz="2000" b="1" i="1" dirty="0" smtClean="0">
                <a:solidFill>
                  <a:srgbClr val="FF0000"/>
                </a:solidFill>
              </a:rPr>
              <a:t>you </a:t>
            </a:r>
            <a:r>
              <a:rPr lang="en-US" sz="2000" b="1" i="1" dirty="0">
                <a:solidFill>
                  <a:srgbClr val="FF0000"/>
                </a:solidFill>
              </a:rPr>
              <a:t>must not</a:t>
            </a:r>
            <a:r>
              <a:rPr lang="en-US" sz="2000" b="1" i="1" dirty="0" smtClean="0">
                <a:solidFill>
                  <a:srgbClr val="FF0000"/>
                </a:solidFill>
              </a:rPr>
              <a:t> do this!!!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smtClean="0"/>
              <a:t>Remember that </a:t>
            </a:r>
            <a:r>
              <a:rPr lang="en-US" sz="2000" b="1" dirty="0" err="1" smtClean="0">
                <a:latin typeface="Courier New"/>
                <a:cs typeface="Courier New"/>
              </a:rPr>
              <a:t>paintComponent</a:t>
            </a:r>
            <a:r>
              <a:rPr lang="en-US" sz="2000" dirty="0" smtClean="0"/>
              <a:t> must be able to do its job whenever the window manager calls it – so any data it needs to render must be prepared in advance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handling and repainting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90600" y="2133600"/>
            <a:ext cx="0" cy="41148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05400" y="2133600"/>
            <a:ext cx="0" cy="411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1524000"/>
            <a:ext cx="1227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</a:rPr>
              <a:t>program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1598" y="1524000"/>
            <a:ext cx="2919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window manager (UI)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90600" y="3500735"/>
            <a:ext cx="4114800" cy="537865"/>
            <a:chOff x="990600" y="3500735"/>
            <a:chExt cx="4114800" cy="53786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990600" y="3886200"/>
              <a:ext cx="4114800" cy="152400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963070" y="3500735"/>
              <a:ext cx="18469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9900"/>
                  </a:solidFill>
                  <a:latin typeface="Courier New"/>
                  <a:cs typeface="Courier New"/>
                </a:rPr>
                <a:t>repaint()</a:t>
              </a:r>
              <a:endParaRPr lang="en-US" b="1" dirty="0">
                <a:solidFill>
                  <a:srgbClr val="009900"/>
                </a:solidFill>
                <a:latin typeface="Courier New"/>
                <a:cs typeface="Courier New"/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990600" y="4038600"/>
            <a:ext cx="4114800" cy="1524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90600" y="5486400"/>
            <a:ext cx="41148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990600" y="4419600"/>
            <a:ext cx="4114800" cy="1066800"/>
            <a:chOff x="990600" y="4419600"/>
            <a:chExt cx="4114800" cy="1066800"/>
          </a:xfrm>
        </p:grpSpPr>
        <p:cxnSp>
          <p:nvCxnSpPr>
            <p:cNvPr id="18" name="Straight Arrow Connector 17"/>
            <p:cNvCxnSpPr/>
            <p:nvPr/>
          </p:nvCxnSpPr>
          <p:spPr>
            <a:xfrm flipH="1">
              <a:off x="990600" y="4800600"/>
              <a:ext cx="4114800" cy="2286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376686" y="4419600"/>
              <a:ext cx="33244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FF0000"/>
                  </a:solidFill>
                  <a:latin typeface="Courier New"/>
                  <a:cs typeface="Courier New"/>
                </a:rPr>
                <a:t>paintComponent</a:t>
              </a:r>
              <a:r>
                <a:rPr lang="en-US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(g)</a:t>
              </a:r>
              <a:endParaRPr lang="en-US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011590" y="5029200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5562600" y="2133600"/>
            <a:ext cx="3352800" cy="4038600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txBody>
          <a:bodyPr wrap="square" rtlCol="0">
            <a:normAutofit fontScale="92500" lnSpcReduction="10000"/>
          </a:bodyPr>
          <a:lstStyle/>
          <a:p>
            <a:r>
              <a:rPr lang="en-US" dirty="0" smtClean="0"/>
              <a:t>Remember: your program and the window manager are running concurrently:</a:t>
            </a:r>
          </a:p>
          <a:p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9900"/>
                </a:solidFill>
              </a:rPr>
              <a:t>Program thread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User Interface thread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It’s ok to call </a:t>
            </a:r>
            <a:r>
              <a:rPr lang="en-US" b="1" dirty="0" smtClean="0">
                <a:latin typeface="Courier New"/>
                <a:cs typeface="Courier New"/>
              </a:rPr>
              <a:t>repaint</a:t>
            </a:r>
            <a:r>
              <a:rPr lang="en-US" dirty="0" smtClean="0"/>
              <a:t> from an event handler, but </a:t>
            </a:r>
            <a:r>
              <a:rPr lang="en-US" b="1" dirty="0" smtClean="0">
                <a:solidFill>
                  <a:srgbClr val="FF6600"/>
                </a:solidFill>
              </a:rPr>
              <a:t>never call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paintComponent</a:t>
            </a:r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yourself </a:t>
            </a:r>
            <a:r>
              <a:rPr lang="en-US" dirty="0" smtClean="0"/>
              <a:t>from either thread.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990600" y="3200400"/>
            <a:ext cx="41148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990600" y="2209800"/>
            <a:ext cx="4114800" cy="995065"/>
            <a:chOff x="990600" y="2205335"/>
            <a:chExt cx="4114800" cy="995065"/>
          </a:xfrm>
        </p:grpSpPr>
        <p:cxnSp>
          <p:nvCxnSpPr>
            <p:cNvPr id="21" name="Straight Arrow Connector 20"/>
            <p:cNvCxnSpPr/>
            <p:nvPr/>
          </p:nvCxnSpPr>
          <p:spPr>
            <a:xfrm flipH="1">
              <a:off x="990600" y="2590800"/>
              <a:ext cx="4114800" cy="2286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284338" y="2205335"/>
              <a:ext cx="35091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FF0000"/>
                  </a:solidFill>
                  <a:latin typeface="Courier New"/>
                  <a:cs typeface="Courier New"/>
                </a:rPr>
                <a:t>actionPerformed</a:t>
              </a:r>
              <a:r>
                <a:rPr lang="en-US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(</a:t>
              </a:r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e</a:t>
              </a:r>
              <a:r>
                <a:rPr lang="en-US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)</a:t>
              </a:r>
              <a:endParaRPr lang="en-US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011590" y="2814935"/>
              <a:ext cx="0" cy="38546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115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in the UI thread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Event handlers should not do a lot of work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If the event handler does a lot of computing, the user interface will appear to freeze up</a:t>
            </a:r>
          </a:p>
          <a:p>
            <a:pPr lvl="2"/>
            <a:r>
              <a:rPr lang="en-US" sz="2000" dirty="0" smtClean="0"/>
              <a:t>(Why?)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 smtClean="0"/>
              <a:t>If there’s lots to do, the event handler should set a bit that the program thread will notice.  Do the heavy work back in the program thread.</a:t>
            </a:r>
          </a:p>
          <a:p>
            <a:pPr lvl="2"/>
            <a:r>
              <a:rPr lang="en-US" sz="2000" dirty="0" smtClean="0"/>
              <a:t>(Don’t worry – finding a path for campus maps should be fast enough to do in the UI thread)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8722-9256-42EB-B779-63A99D304B0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41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issues?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Yes, there can be synchronization problems </a:t>
            </a:r>
          </a:p>
          <a:p>
            <a:pPr lvl="1"/>
            <a:r>
              <a:rPr lang="en-US" sz="2000" dirty="0"/>
              <a:t>(cf. CSE332, CSE451, </a:t>
            </a:r>
            <a:r>
              <a:rPr lang="en-US" sz="2000" dirty="0" smtClean="0"/>
              <a:t>CSE452, …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 smtClean="0"/>
              <a:t>Not generally an </a:t>
            </a:r>
            <a:r>
              <a:rPr lang="en-US" sz="2000" dirty="0"/>
              <a:t>issue in well-behaved programs, but can happen</a:t>
            </a:r>
          </a:p>
          <a:p>
            <a:pPr marL="0" indent="0">
              <a:buNone/>
            </a:pPr>
            <a:r>
              <a:rPr lang="en-US" sz="2000" dirty="0"/>
              <a:t>A</a:t>
            </a:r>
            <a:r>
              <a:rPr lang="en-US" sz="2000" dirty="0" smtClean="0"/>
              <a:t>dvice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Keep event handling short</a:t>
            </a:r>
          </a:p>
          <a:p>
            <a:pPr lvl="1"/>
            <a:r>
              <a:rPr lang="en-US" sz="2000" dirty="0"/>
              <a:t>Call </a:t>
            </a:r>
            <a:r>
              <a:rPr lang="en-US" sz="2000" b="1" dirty="0">
                <a:latin typeface="Courier New"/>
                <a:cs typeface="Courier New"/>
              </a:rPr>
              <a:t>repaint</a:t>
            </a:r>
            <a:r>
              <a:rPr lang="en-US" sz="2000" dirty="0"/>
              <a:t> when data is ready, not when </a:t>
            </a:r>
            <a:r>
              <a:rPr lang="en-US" sz="2000" dirty="0" smtClean="0"/>
              <a:t>only partially </a:t>
            </a:r>
            <a:r>
              <a:rPr lang="en-US" sz="2000" dirty="0"/>
              <a:t>updated</a:t>
            </a:r>
          </a:p>
          <a:p>
            <a:pPr lvl="1"/>
            <a:r>
              <a:rPr lang="en-US" sz="2000" dirty="0"/>
              <a:t>Don’t update data in the UI and program threads at the same time (particularly for complex data)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Never </a:t>
            </a:r>
            <a:r>
              <a:rPr lang="en-US" sz="2000" dirty="0"/>
              <a:t>call </a:t>
            </a:r>
            <a:r>
              <a:rPr lang="en-US" sz="2000" b="1" dirty="0" err="1">
                <a:latin typeface="Courier New"/>
                <a:cs typeface="Courier New"/>
              </a:rPr>
              <a:t>paintComponent</a:t>
            </a:r>
            <a:r>
              <a:rPr lang="en-US" sz="2000" dirty="0"/>
              <a:t> directly</a:t>
            </a:r>
          </a:p>
          <a:p>
            <a:pPr lvl="2"/>
            <a:r>
              <a:rPr lang="en-US" sz="2000" dirty="0"/>
              <a:t>(Have we mentioned you should </a:t>
            </a:r>
            <a:r>
              <a:rPr lang="en-US" sz="2000" dirty="0" smtClean="0"/>
              <a:t>never ever call </a:t>
            </a:r>
            <a:r>
              <a:rPr lang="en-US" sz="2000" b="1" dirty="0" err="1">
                <a:latin typeface="Courier New"/>
                <a:cs typeface="Courier New"/>
              </a:rPr>
              <a:t>paintComponent</a:t>
            </a:r>
            <a:r>
              <a:rPr lang="en-US" sz="2000" dirty="0"/>
              <a:t>?  And don’t create a new </a:t>
            </a:r>
            <a:r>
              <a:rPr lang="en-US" sz="2000" b="1" dirty="0">
                <a:latin typeface="Courier New"/>
                <a:cs typeface="Courier New"/>
              </a:rPr>
              <a:t>Graphics</a:t>
            </a:r>
            <a:r>
              <a:rPr lang="en-US" sz="2000" dirty="0"/>
              <a:t> object either.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>If you are building industrial-strength UIs, learn more about threads and Swing and how to avoid potential </a:t>
            </a:r>
            <a:r>
              <a:rPr lang="en-US" sz="2000" dirty="0" smtClean="0"/>
              <a:t>problems by scheduling computations to be run by the UI thread </a:t>
            </a:r>
            <a:r>
              <a:rPr lang="en-US" sz="2000" dirty="0" smtClean="0"/>
              <a:t>(Swing tutorial, </a:t>
            </a:r>
            <a:r>
              <a:rPr lang="en-US" sz="2000" i="1" dirty="0" smtClean="0"/>
              <a:t>Core Java</a:t>
            </a:r>
            <a:r>
              <a:rPr lang="en-US" sz="2000" dirty="0" smtClean="0"/>
              <a:t>, </a:t>
            </a:r>
            <a:r>
              <a:rPr lang="is-IS" sz="2000" dirty="0" smtClean="0"/>
              <a:t>…</a:t>
            </a:r>
            <a:r>
              <a:rPr lang="is-IS" sz="2000" dirty="0" smtClean="0"/>
              <a:t>)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8722-9256-42EB-B779-63A99D304B0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10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Larger example – bouncing balls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hand-crafted MVC application.  Origin is somewhere back in the CSE142/3 mists.  Illustrates how some swing GUI components can be put to use.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Disclaimers: </a:t>
            </a:r>
          </a:p>
          <a:p>
            <a:pPr lvl="1" indent="-342900"/>
            <a:r>
              <a:rPr lang="en-US" sz="2000" dirty="0" smtClean="0"/>
              <a:t>Not the very best design (maybe not even particularly good)</a:t>
            </a:r>
          </a:p>
          <a:p>
            <a:pPr lvl="1" indent="-342900"/>
            <a:r>
              <a:rPr lang="en-US" sz="2000" dirty="0" smtClean="0"/>
              <a:t>Unlikely to be directly appropriate for your project</a:t>
            </a:r>
          </a:p>
          <a:p>
            <a:pPr lvl="1" indent="-342900"/>
            <a:r>
              <a:rPr lang="en-US" sz="2000" dirty="0" smtClean="0"/>
              <a:t>Use it for ideas and inspiration, and feel free to steal small bits if they </a:t>
            </a:r>
            <a:r>
              <a:rPr lang="en-US" sz="2000" i="1" dirty="0" smtClean="0">
                <a:solidFill>
                  <a:srgbClr val="009900"/>
                </a:solidFill>
              </a:rPr>
              <a:t>really</a:t>
            </a:r>
            <a:r>
              <a:rPr lang="en-US" sz="2000" dirty="0" smtClean="0">
                <a:solidFill>
                  <a:srgbClr val="009900"/>
                </a:solidFill>
              </a:rPr>
              <a:t> </a:t>
            </a:r>
            <a:r>
              <a:rPr lang="en-US" sz="2000" dirty="0" smtClean="0"/>
              <a:t>fit</a:t>
            </a:r>
          </a:p>
          <a:p>
            <a:pPr marL="400050" lvl="1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Enjoy!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49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User events and callbacks</a:t>
            </a:r>
          </a:p>
          <a:p>
            <a:pPr lvl="1"/>
            <a:r>
              <a:rPr lang="en-US" sz="2000" dirty="0" smtClean="0"/>
              <a:t>Event objects</a:t>
            </a:r>
          </a:p>
          <a:p>
            <a:pPr lvl="1"/>
            <a:r>
              <a:rPr lang="en-US" sz="2000" dirty="0" smtClean="0"/>
              <a:t>Event listeners</a:t>
            </a:r>
          </a:p>
          <a:p>
            <a:pPr lvl="1"/>
            <a:r>
              <a:rPr lang="en-US" sz="2000" dirty="0" smtClean="0"/>
              <a:t>Registering listeners to handle events</a:t>
            </a:r>
          </a:p>
          <a:p>
            <a:pPr lvl="1"/>
            <a:endParaRPr lang="en-US" sz="2000" dirty="0" smtClean="0"/>
          </a:p>
          <a:p>
            <a:r>
              <a:rPr lang="en-US" sz="2000" dirty="0"/>
              <a:t>Anonymous inner </a:t>
            </a:r>
            <a:r>
              <a:rPr lang="en-US" sz="2000" dirty="0" smtClean="0"/>
              <a:t>classes</a:t>
            </a:r>
          </a:p>
          <a:p>
            <a:pPr lvl="1"/>
            <a:r>
              <a:rPr lang="en-US" sz="2000" dirty="0" smtClean="0"/>
              <a:t>(and a quick look at Java 8 lambdas)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Proper interaction between UI and program threads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9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Event-driven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Many applications are </a:t>
            </a:r>
            <a:r>
              <a:rPr lang="en-US" sz="2000" i="1" dirty="0" smtClean="0">
                <a:solidFill>
                  <a:srgbClr val="0000FF"/>
                </a:solidFill>
              </a:rPr>
              <a:t>event-driven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GUI programs:</a:t>
            </a:r>
          </a:p>
          <a:p>
            <a:pPr marL="800100" lvl="1"/>
            <a:r>
              <a:rPr lang="en-US" sz="2000" dirty="0" smtClean="0"/>
              <a:t>Program initializes itself on startup then enters an         </a:t>
            </a:r>
            <a:r>
              <a:rPr lang="en-US" sz="2000" i="1" dirty="0" smtClean="0">
                <a:solidFill>
                  <a:schemeClr val="accent2"/>
                </a:solidFill>
              </a:rPr>
              <a:t>event loop</a:t>
            </a:r>
          </a:p>
          <a:p>
            <a:pPr marL="800100" lvl="1"/>
            <a:r>
              <a:rPr lang="en-US" sz="2000" dirty="0" smtClean="0"/>
              <a:t>Abstractly:</a:t>
            </a:r>
          </a:p>
          <a:p>
            <a:pPr marL="914400" lvl="2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do {</a:t>
            </a:r>
          </a:p>
          <a:p>
            <a:pPr marL="914400" lvl="2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  e = </a:t>
            </a:r>
            <a:r>
              <a:rPr lang="en-US" sz="2000" b="1" dirty="0" err="1" smtClean="0">
                <a:latin typeface="Courier New"/>
                <a:cs typeface="Courier New"/>
              </a:rPr>
              <a:t>getNextEvent</a:t>
            </a:r>
            <a:r>
              <a:rPr lang="en-US" sz="2000" b="1" dirty="0" smtClean="0">
                <a:latin typeface="Courier New"/>
                <a:cs typeface="Courier New"/>
              </a:rPr>
              <a:t>();</a:t>
            </a:r>
          </a:p>
          <a:p>
            <a:pPr marL="914400" lvl="2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process event e;</a:t>
            </a:r>
          </a:p>
          <a:p>
            <a:pPr marL="914400" lvl="2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} while (e != quit);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Contrast with application- or algorithm-driven control where program expects input data in a particular order</a:t>
            </a:r>
          </a:p>
          <a:p>
            <a:pPr lvl="1"/>
            <a:r>
              <a:rPr lang="en-US" sz="2000" dirty="0" smtClean="0"/>
              <a:t>Typical of large non-GUI applications like web crawling, payroll, simulation, …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37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inds of GUI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Typical </a:t>
            </a:r>
            <a:r>
              <a:rPr lang="en-US" sz="2000" i="1" dirty="0" smtClean="0"/>
              <a:t>events</a:t>
            </a:r>
            <a:r>
              <a:rPr lang="en-US" sz="2000" dirty="0" smtClean="0"/>
              <a:t> handled by a GUI program: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/>
              <a:t>Mouse move/drag/click, button press, button release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/>
              <a:t>Keyboard: key press or release, sometimes with modifiers like shift/control/alt/etc.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/>
              <a:t>Finger tap or drag on a touchscreen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/>
              <a:t>Joystick, drawing tablet, other device inputs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/>
              <a:t>Window resize/minimize/restore/close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/>
              <a:t>Network activity or file I/O (start, done, error)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/>
              <a:t>Timer interrupt (including animations)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46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in Java AWT/Swing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Many (most?) of the GUI widgets can generate events (button clicks, menu picks, key press, etc.)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Handled using the Observer Pattern:</a:t>
            </a:r>
          </a:p>
          <a:p>
            <a:pPr lvl="1"/>
            <a:r>
              <a:rPr lang="en-US" sz="2000" dirty="0" smtClean="0"/>
              <a:t>Objects wishing to handle events register as observers with the objects that generate them</a:t>
            </a:r>
          </a:p>
          <a:p>
            <a:pPr lvl="1"/>
            <a:r>
              <a:rPr lang="en-US" sz="2000" dirty="0" smtClean="0"/>
              <a:t>When an event happens, appropriate method in each observer is called</a:t>
            </a:r>
          </a:p>
          <a:p>
            <a:pPr lvl="1"/>
            <a:r>
              <a:rPr lang="en-US" sz="2000" dirty="0" smtClean="0"/>
              <a:t>As expected, multiple observers can watch for and be notified of an event generated by an object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87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A Java GUI event is represented by an </a:t>
            </a:r>
            <a:r>
              <a:rPr lang="en-US" sz="2000" i="1" dirty="0" smtClean="0">
                <a:solidFill>
                  <a:srgbClr val="0000FF"/>
                </a:solidFill>
              </a:rPr>
              <a:t>event object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800100" lvl="1"/>
            <a:r>
              <a:rPr lang="en-US" sz="2000" dirty="0" smtClean="0"/>
              <a:t>Superclass is </a:t>
            </a:r>
            <a:r>
              <a:rPr lang="en-US" sz="2000" b="1" dirty="0" err="1" smtClean="0">
                <a:latin typeface="Courier New"/>
                <a:cs typeface="Courier New"/>
              </a:rPr>
              <a:t>AWTEvent</a:t>
            </a:r>
            <a:endParaRPr lang="en-US" sz="2000" dirty="0" smtClean="0">
              <a:cs typeface="Courier New"/>
            </a:endParaRPr>
          </a:p>
          <a:p>
            <a:pPr marL="800100" lvl="1"/>
            <a:r>
              <a:rPr lang="en-US" sz="2000" dirty="0" smtClean="0"/>
              <a:t>Some subclasses:</a:t>
            </a:r>
          </a:p>
          <a:p>
            <a:pPr marL="51435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</a:t>
            </a:r>
            <a:r>
              <a:rPr lang="en-US" sz="2000" b="1" dirty="0" err="1" smtClean="0">
                <a:latin typeface="Courier New"/>
                <a:cs typeface="Courier New"/>
              </a:rPr>
              <a:t>ActionEvent</a:t>
            </a:r>
            <a:r>
              <a:rPr lang="en-US" sz="2000" dirty="0" smtClean="0"/>
              <a:t> – GUI-button press</a:t>
            </a:r>
          </a:p>
          <a:p>
            <a:pPr marL="51435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</a:t>
            </a:r>
            <a:r>
              <a:rPr lang="en-US" sz="2000" b="1" dirty="0" err="1" smtClean="0">
                <a:latin typeface="Courier New"/>
                <a:cs typeface="Courier New"/>
              </a:rPr>
              <a:t>KeyEvent</a:t>
            </a:r>
            <a:r>
              <a:rPr lang="en-US" sz="2000" dirty="0" smtClean="0"/>
              <a:t> – keyboard</a:t>
            </a:r>
          </a:p>
          <a:p>
            <a:pPr marL="51435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</a:t>
            </a:r>
            <a:r>
              <a:rPr lang="en-US" sz="2000" b="1" dirty="0" err="1" smtClean="0">
                <a:latin typeface="Courier New"/>
                <a:cs typeface="Courier New"/>
              </a:rPr>
              <a:t>MouseEvent</a:t>
            </a:r>
            <a:r>
              <a:rPr lang="en-US" sz="2000" dirty="0" smtClean="0"/>
              <a:t> – mouse move/drag/click/button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Event objects contain information about the event</a:t>
            </a:r>
          </a:p>
          <a:p>
            <a:pPr lvl="1"/>
            <a:r>
              <a:rPr lang="en-US" sz="2000" dirty="0" smtClean="0"/>
              <a:t>UI object that triggered the event</a:t>
            </a:r>
          </a:p>
          <a:p>
            <a:pPr lvl="1"/>
            <a:r>
              <a:rPr lang="en-US" sz="2000" dirty="0" smtClean="0"/>
              <a:t>Other information depending on event.  Examples:</a:t>
            </a:r>
          </a:p>
          <a:p>
            <a:pPr marL="914400" lvl="2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ActionEvent</a:t>
            </a:r>
            <a:r>
              <a:rPr lang="en-US" sz="2000" dirty="0"/>
              <a:t> </a:t>
            </a:r>
            <a:r>
              <a:rPr lang="en-US" sz="2000" dirty="0" smtClean="0"/>
              <a:t>– text string from a button</a:t>
            </a:r>
          </a:p>
          <a:p>
            <a:pPr marL="914400" lvl="2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MouseEvent</a:t>
            </a:r>
            <a:r>
              <a:rPr lang="en-US" sz="2000" dirty="0"/>
              <a:t> </a:t>
            </a:r>
            <a:r>
              <a:rPr lang="en-US" sz="2000" dirty="0" smtClean="0"/>
              <a:t>– mouse coordinates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17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listeners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Event listeners</a:t>
            </a:r>
            <a:r>
              <a:rPr lang="en-US" sz="2000" dirty="0" smtClean="0"/>
              <a:t> must implement the proper interface: </a:t>
            </a:r>
            <a:r>
              <a:rPr lang="en-US" sz="2000" b="1" dirty="0" err="1" smtClean="0">
                <a:latin typeface="Courier New"/>
                <a:cs typeface="Courier New"/>
              </a:rPr>
              <a:t>KeyListener</a:t>
            </a:r>
            <a:r>
              <a:rPr lang="en-US" sz="2000" dirty="0"/>
              <a:t>,</a:t>
            </a:r>
            <a:r>
              <a:rPr lang="en-US" sz="2000" dirty="0" smtClean="0"/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ActionListener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/>
                <a:cs typeface="Courier New"/>
              </a:rPr>
              <a:t>MouseListener</a:t>
            </a:r>
            <a:r>
              <a:rPr lang="en-US" sz="2000" dirty="0" smtClean="0"/>
              <a:t> (buttons), </a:t>
            </a:r>
            <a:r>
              <a:rPr lang="en-US" sz="2000" b="1" dirty="0" err="1" smtClean="0">
                <a:latin typeface="Courier New"/>
                <a:cs typeface="Courier New"/>
              </a:rPr>
              <a:t>MouseMotionListener</a:t>
            </a:r>
            <a:r>
              <a:rPr lang="en-US" sz="2000" dirty="0" smtClean="0"/>
              <a:t> (move/drag), …</a:t>
            </a:r>
          </a:p>
          <a:p>
            <a:pPr lvl="1" indent="-342900"/>
            <a:r>
              <a:rPr lang="en-US" sz="2000" dirty="0" smtClean="0"/>
              <a:t>Or extend the appropriate library </a:t>
            </a:r>
            <a:r>
              <a:rPr lang="en-US" sz="2000" i="1" dirty="0" smtClean="0"/>
              <a:t>abstract class</a:t>
            </a:r>
            <a:r>
              <a:rPr lang="en-US" sz="2000" dirty="0" smtClean="0"/>
              <a:t> that provides empty implementations of the </a:t>
            </a:r>
            <a:r>
              <a:rPr lang="en-US" sz="2000" i="1" dirty="0" smtClean="0"/>
              <a:t>interface</a:t>
            </a:r>
            <a:r>
              <a:rPr lang="en-US" sz="2000" dirty="0" smtClean="0"/>
              <a:t> methods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When an event occurs, the appropriate method specified in the interface is called: </a:t>
            </a:r>
            <a:r>
              <a:rPr lang="en-US" sz="2000" b="1" dirty="0" err="1">
                <a:latin typeface="Courier New"/>
                <a:cs typeface="Courier New"/>
              </a:rPr>
              <a:t>actionPerformed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/>
                <a:cs typeface="Courier New"/>
              </a:rPr>
              <a:t>keyPressed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/>
                <a:cs typeface="Courier New"/>
              </a:rPr>
              <a:t>mouseClicked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/>
                <a:cs typeface="Courier New"/>
              </a:rPr>
              <a:t>mouseDragged</a:t>
            </a:r>
            <a:r>
              <a:rPr lang="en-US" sz="2000" dirty="0" smtClean="0"/>
              <a:t>, …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 event object is passed as a parameter to the event listener method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127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Create a </a:t>
            </a:r>
            <a:r>
              <a:rPr lang="en-US" sz="2000" b="1" dirty="0" err="1" smtClean="0">
                <a:latin typeface="Courier New"/>
                <a:cs typeface="Courier New"/>
              </a:rPr>
              <a:t>JButton</a:t>
            </a:r>
            <a:r>
              <a:rPr lang="en-US" sz="2000" dirty="0" smtClean="0"/>
              <a:t> and add it to a window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Create an object that implements </a:t>
            </a:r>
            <a:r>
              <a:rPr lang="en-US" sz="2000" b="1" dirty="0" err="1" smtClean="0">
                <a:latin typeface="Courier New"/>
                <a:cs typeface="Courier New"/>
              </a:rPr>
              <a:t>ActionListener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(containing an </a:t>
            </a:r>
            <a:r>
              <a:rPr lang="en-US" sz="2000" b="1" dirty="0" err="1" smtClean="0">
                <a:latin typeface="Courier New"/>
                <a:cs typeface="Courier New"/>
              </a:rPr>
              <a:t>actionPerformed</a:t>
            </a:r>
            <a:r>
              <a:rPr lang="en-US" sz="2000" dirty="0" smtClean="0"/>
              <a:t> method)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Add the listener object to the button’s listeners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ButtonDemo1.java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59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button is which?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Q: A single button listener object often handles several buttons.  How to tell which button generated the event?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A: an </a:t>
            </a:r>
            <a:r>
              <a:rPr lang="en-US" sz="2000" b="1" dirty="0" err="1" smtClean="0">
                <a:latin typeface="Courier New"/>
                <a:cs typeface="Courier New"/>
              </a:rPr>
              <a:t>ActionEvent</a:t>
            </a:r>
            <a:r>
              <a:rPr lang="en-US" sz="2000" dirty="0" smtClean="0"/>
              <a:t> has a </a:t>
            </a:r>
            <a:r>
              <a:rPr lang="en-US" sz="2000" b="1" dirty="0" err="1" smtClean="0">
                <a:latin typeface="Courier New"/>
                <a:cs typeface="Courier New"/>
              </a:rPr>
              <a:t>getActionCommand</a:t>
            </a:r>
            <a:r>
              <a:rPr lang="en-US" sz="2000" dirty="0" smtClean="0"/>
              <a:t> method that returns (for a button) the “action command” string  </a:t>
            </a:r>
          </a:p>
          <a:p>
            <a:pPr lvl="1" indent="-342900"/>
            <a:r>
              <a:rPr lang="en-US" sz="2000" dirty="0" smtClean="0"/>
              <a:t>Default is the button name (text), but usually better to set it to some string that will remain the same </a:t>
            </a:r>
            <a:r>
              <a:rPr lang="en-US" sz="2000" dirty="0" smtClean="0"/>
              <a:t>inside </a:t>
            </a:r>
            <a:r>
              <a:rPr lang="en-US" sz="2000" dirty="0" smtClean="0"/>
              <a:t>the program code even if the UI is changed or button name is translated.  See button example.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Similar mechanisms to decode other events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06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20431</TotalTime>
  <Words>1378</Words>
  <Application>Microsoft Macintosh PowerPoint</Application>
  <PresentationFormat>On-screen Show (4:3)</PresentationFormat>
  <Paragraphs>210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simple</vt:lpstr>
      <vt:lpstr>1_simple</vt:lpstr>
      <vt:lpstr>CSE 331 Software Design &amp; Implementation</vt:lpstr>
      <vt:lpstr>The plan</vt:lpstr>
      <vt:lpstr>Event-driven programming</vt:lpstr>
      <vt:lpstr>Kinds of GUI events</vt:lpstr>
      <vt:lpstr>Events in Java AWT/Swing</vt:lpstr>
      <vt:lpstr>Event objects</vt:lpstr>
      <vt:lpstr>Event listeners</vt:lpstr>
      <vt:lpstr>Example: button</vt:lpstr>
      <vt:lpstr>Which button is which?</vt:lpstr>
      <vt:lpstr>Listener classes</vt:lpstr>
      <vt:lpstr>Anonymous inner classes</vt:lpstr>
      <vt:lpstr>Example</vt:lpstr>
      <vt:lpstr>Example</vt:lpstr>
      <vt:lpstr>Lambdas (Java 8)  [optional]</vt:lpstr>
      <vt:lpstr>Program thread and UI thread</vt:lpstr>
      <vt:lpstr>Event handling and repainting</vt:lpstr>
      <vt:lpstr>Working in the UI thread</vt:lpstr>
      <vt:lpstr>Synchronization issues?</vt:lpstr>
      <vt:lpstr>Larger example – bouncing balls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348</cp:revision>
  <cp:lastPrinted>2016-05-24T01:44:31Z</cp:lastPrinted>
  <dcterms:created xsi:type="dcterms:W3CDTF">2012-02-17T18:07:42Z</dcterms:created>
  <dcterms:modified xsi:type="dcterms:W3CDTF">2016-11-24T01:52:19Z</dcterms:modified>
</cp:coreProperties>
</file>