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59" r:id="rId2"/>
    <p:sldId id="360" r:id="rId3"/>
    <p:sldId id="361" r:id="rId4"/>
    <p:sldId id="399" r:id="rId5"/>
    <p:sldId id="362" r:id="rId6"/>
    <p:sldId id="364" r:id="rId7"/>
    <p:sldId id="365" r:id="rId8"/>
    <p:sldId id="366" r:id="rId9"/>
    <p:sldId id="400" r:id="rId10"/>
    <p:sldId id="367" r:id="rId11"/>
    <p:sldId id="368" r:id="rId12"/>
    <p:sldId id="369" r:id="rId13"/>
    <p:sldId id="402" r:id="rId14"/>
    <p:sldId id="370" r:id="rId15"/>
    <p:sldId id="404" r:id="rId16"/>
    <p:sldId id="405" r:id="rId17"/>
    <p:sldId id="407" r:id="rId18"/>
    <p:sldId id="373" r:id="rId19"/>
    <p:sldId id="408" r:id="rId20"/>
    <p:sldId id="376" r:id="rId21"/>
    <p:sldId id="377" r:id="rId22"/>
    <p:sldId id="409" r:id="rId23"/>
    <p:sldId id="412" r:id="rId24"/>
    <p:sldId id="413" r:id="rId25"/>
    <p:sldId id="414" r:id="rId26"/>
    <p:sldId id="415" r:id="rId27"/>
    <p:sldId id="416" r:id="rId28"/>
    <p:sldId id="417" r:id="rId29"/>
    <p:sldId id="422" r:id="rId30"/>
    <p:sldId id="423" r:id="rId31"/>
    <p:sldId id="424" r:id="rId32"/>
    <p:sldId id="425" r:id="rId33"/>
    <p:sldId id="421" r:id="rId34"/>
    <p:sldId id="426" r:id="rId35"/>
    <p:sldId id="427" r:id="rId36"/>
    <p:sldId id="428" r:id="rId37"/>
    <p:sldId id="430" r:id="rId38"/>
    <p:sldId id="446" r:id="rId39"/>
    <p:sldId id="429" r:id="rId40"/>
    <p:sldId id="380" r:id="rId41"/>
    <p:sldId id="381" r:id="rId42"/>
    <p:sldId id="419" r:id="rId43"/>
    <p:sldId id="433" r:id="rId44"/>
    <p:sldId id="420" r:id="rId45"/>
    <p:sldId id="434" r:id="rId46"/>
    <p:sldId id="435" r:id="rId47"/>
    <p:sldId id="436" r:id="rId48"/>
    <p:sldId id="437" r:id="rId49"/>
    <p:sldId id="438" r:id="rId50"/>
    <p:sldId id="439" r:id="rId51"/>
    <p:sldId id="445" r:id="rId52"/>
    <p:sldId id="384" r:id="rId53"/>
    <p:sldId id="385" r:id="rId54"/>
    <p:sldId id="386" r:id="rId55"/>
    <p:sldId id="387" r:id="rId56"/>
    <p:sldId id="441" r:id="rId57"/>
    <p:sldId id="442" r:id="rId58"/>
    <p:sldId id="443" r:id="rId59"/>
    <p:sldId id="444" r:id="rId60"/>
    <p:sldId id="390" r:id="rId61"/>
  </p:sldIdLst>
  <p:sldSz cx="9144000" cy="6858000" type="screen4x3"/>
  <p:notesSz cx="6934200" cy="9220200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4" autoAdjust="0"/>
    <p:restoredTop sz="84499" autoAdjust="0"/>
  </p:normalViewPr>
  <p:slideViewPr>
    <p:cSldViewPr>
      <p:cViewPr varScale="1">
        <p:scale>
          <a:sx n="128" d="100"/>
          <a:sy n="128" d="100"/>
        </p:scale>
        <p:origin x="-96" y="-5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tags" Target="tags/tag1.xml"/><Relationship Id="rId66" Type="http://schemas.openxmlformats.org/officeDocument/2006/relationships/commentAuthors" Target="commentAuthors.xml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16au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Fall 2016</a:t>
            </a:r>
            <a:endParaRPr lang="en-US" dirty="0"/>
          </a:p>
          <a:p>
            <a:r>
              <a:rPr lang="en-US" smtClean="0"/>
              <a:t>Generics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Code can perform any operation permitted by the bound</a:t>
            </a:r>
          </a:p>
          <a:p>
            <a:pPr lvl="1"/>
            <a:r>
              <a:rPr lang="en-US" sz="2000" dirty="0" smtClean="0"/>
              <a:t>Because we know all instantiations will be subtypes!</a:t>
            </a:r>
          </a:p>
          <a:p>
            <a:pPr lvl="1"/>
            <a:r>
              <a:rPr lang="en-US" sz="2000" dirty="0" smtClean="0"/>
              <a:t>An enforced precondition on type instantiations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implements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>
                <a:latin typeface="Courier New" pitchFamily="49" charset="0"/>
              </a:rPr>
              <a:t>, Set&lt;Tuple&lt;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Comparable&lt;Path&lt;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/>
              <a:t>Do </a:t>
            </a:r>
            <a:r>
              <a:rPr lang="en-US" sz="2000" b="1" i="1" dirty="0">
                <a:solidFill>
                  <a:srgbClr val="C00000"/>
                </a:solidFill>
              </a:rPr>
              <a:t>NOT</a:t>
            </a:r>
            <a:r>
              <a:rPr lang="en-US" sz="2000" dirty="0">
                <a:solidFill>
                  <a:srgbClr val="FF8000"/>
                </a:solidFill>
              </a:rPr>
              <a:t> </a:t>
            </a:r>
            <a:r>
              <a:rPr lang="en-US" sz="2000" dirty="0"/>
              <a:t>copy/paste </a:t>
            </a:r>
            <a:r>
              <a:rPr lang="en-US" sz="2000" dirty="0" smtClean="0"/>
              <a:t>this </a:t>
            </a:r>
            <a:r>
              <a:rPr lang="en-US" sz="2000" dirty="0"/>
              <a:t>stuff into your project unless it is what you want </a:t>
            </a:r>
          </a:p>
          <a:p>
            <a:pPr lvl="1"/>
            <a:r>
              <a:rPr lang="en-US" sz="2000" i="1" u="sng" dirty="0" smtClean="0"/>
              <a:t>And</a:t>
            </a:r>
            <a:r>
              <a:rPr lang="en-US" sz="2000" dirty="0" smtClean="0"/>
              <a:t> you </a:t>
            </a:r>
            <a:r>
              <a:rPr lang="en-US" sz="2000" dirty="0"/>
              <a:t>understand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 smtClean="0"/>
              <a:t>An </a:t>
            </a:r>
            <a:r>
              <a:rPr lang="en-US" sz="2000" i="1" dirty="0" smtClean="0">
                <a:solidFill>
                  <a:schemeClr val="accent2"/>
                </a:solidFill>
              </a:rPr>
              <a:t>upper bound</a:t>
            </a:r>
            <a:r>
              <a:rPr lang="en-US" sz="2000" dirty="0" smtClean="0"/>
              <a:t>; accepts given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or any of its subtypes</a:t>
            </a:r>
          </a:p>
          <a:p>
            <a:pPr marL="365760" lvl="1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…&gt;</a:t>
            </a:r>
          </a:p>
          <a:p>
            <a:pPr marL="708660" lvl="1" indent="-342900"/>
            <a:r>
              <a:rPr lang="en-US" sz="2000" i="1" dirty="0" smtClean="0">
                <a:solidFill>
                  <a:schemeClr val="accent2"/>
                </a:solidFill>
              </a:rPr>
              <a:t>Multiple</a:t>
            </a:r>
            <a:r>
              <a:rPr lang="en-US" sz="2000" dirty="0" smtClean="0"/>
              <a:t> upper bounds (superclass/interfaces) </a:t>
            </a:r>
            <a:r>
              <a:rPr lang="en-US" sz="2000" dirty="0"/>
              <a:t>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Generic </a:t>
            </a:r>
            <a:r>
              <a:rPr lang="en-US" sz="2000" i="1" dirty="0">
                <a:solidFill>
                  <a:srgbClr val="0000FF"/>
                </a:solidFill>
              </a:rPr>
              <a:t>methods</a:t>
            </a:r>
            <a:r>
              <a:rPr lang="en-US" sz="2000" dirty="0">
                <a:solidFill>
                  <a:srgbClr val="0000FF"/>
                </a:solidFill>
              </a:rPr>
              <a:t> [not just using type parameters of class]</a:t>
            </a:r>
            <a:endParaRPr lang="en-US" sz="2000" dirty="0" smtClean="0"/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generics are for collections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double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result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 smtClean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like to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/>
              <a:t> for any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/>
              <a:t>For example,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/>
              <a:t> 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/>
              <a:t>But as we will see,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/>
              <a:t> is not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Would like to 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I.e., any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Class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not generic</a:t>
            </a:r>
            <a:r>
              <a:rPr lang="en-US" sz="2000">
                <a:sym typeface="Wingdings" panose="05000000000000000000" pitchFamily="2" charset="2"/>
              </a:rPr>
              <a:t>, </a:t>
            </a:r>
            <a:r>
              <a:rPr lang="en-US" sz="2000" dirty="0">
                <a:sym typeface="Wingdings" panose="05000000000000000000" pitchFamily="2" charset="2"/>
              </a:rPr>
              <a:t>but</a:t>
            </a:r>
            <a:r>
              <a:rPr lang="en-US" sz="2000">
                <a:sym typeface="Wingdings" panose="05000000000000000000" pitchFamily="2" charset="2"/>
              </a:rPr>
              <a:t> the </a:t>
            </a:r>
            <a:r>
              <a:rPr lang="en-US" sz="2000" i="1" smtClean="0">
                <a:sym typeface="Wingdings" panose="05000000000000000000" pitchFamily="2" charset="2"/>
              </a:rPr>
              <a:t>methods</a:t>
            </a:r>
            <a:r>
              <a:rPr lang="en-US" sz="2000" smtClean="0">
                <a:sym typeface="Wingdings" panose="05000000000000000000" pitchFamily="2" charset="2"/>
              </a:rPr>
              <a:t> should </a:t>
            </a:r>
            <a:r>
              <a:rPr lang="en-US" sz="2000" dirty="0">
                <a:sym typeface="Wingdings" panose="05000000000000000000" pitchFamily="2" charset="2"/>
              </a:rPr>
              <a:t>be generic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 also works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result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267200" y="4333374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477000" y="1600200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Instance methods can use type parameters of the class</a:t>
            </a:r>
          </a:p>
          <a:p>
            <a:endParaRPr lang="en-US" sz="2000" dirty="0"/>
          </a:p>
          <a:p>
            <a:r>
              <a:rPr lang="en-US" sz="2000" dirty="0" smtClean="0"/>
              <a:t>Instance methods and static methods can have their own type parameters</a:t>
            </a:r>
          </a:p>
          <a:p>
            <a:pPr lvl="1"/>
            <a:r>
              <a:rPr lang="en-US" sz="2000" dirty="0" smtClean="0"/>
              <a:t>Generic methods</a:t>
            </a:r>
          </a:p>
          <a:p>
            <a:endParaRPr lang="en-US" sz="2000" dirty="0"/>
          </a:p>
          <a:p>
            <a:r>
              <a:rPr lang="en-US" sz="2000" dirty="0" smtClean="0"/>
              <a:t>Callers to generic methods need not explicitly instantiate the methods’ type parameters</a:t>
            </a:r>
          </a:p>
          <a:p>
            <a:pPr lvl="1"/>
            <a:r>
              <a:rPr lang="en-US" sz="2000" dirty="0" smtClean="0"/>
              <a:t>Compiler just figures it out for you</a:t>
            </a:r>
          </a:p>
          <a:p>
            <a:pPr lvl="1"/>
            <a:r>
              <a:rPr lang="en-US" sz="2000" i="1" dirty="0" smtClean="0"/>
              <a:t>Type inference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use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and T’s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</a:t>
            </a:r>
            <a:r>
              <a:rPr lang="en-US" sz="2000" dirty="0" smtClean="0">
                <a:cs typeface="Courier New" pitchFamily="49" charset="0"/>
              </a:rPr>
              <a:t>This one </a:t>
            </a:r>
            <a:r>
              <a:rPr lang="en-US" sz="2000" dirty="0">
                <a:cs typeface="Courier New" pitchFamily="49" charset="0"/>
              </a:rPr>
              <a:t>“</a:t>
            </a:r>
            <a:r>
              <a:rPr lang="en-US" sz="2000" dirty="0" smtClean="0">
                <a:cs typeface="Courier New" pitchFamily="49" charset="0"/>
              </a:rPr>
              <a:t>works” </a:t>
            </a:r>
            <a:r>
              <a:rPr lang="en-US" sz="2000" dirty="0">
                <a:cs typeface="Courier New" pitchFamily="49" charset="0"/>
              </a:rPr>
              <a:t>but will make </a:t>
            </a:r>
            <a:r>
              <a:rPr lang="en-US" sz="2000" dirty="0" smtClean="0">
                <a:cs typeface="Courier New" pitchFamily="49" charset="0"/>
              </a:rPr>
              <a:t>it </a:t>
            </a:r>
            <a:r>
              <a:rPr lang="en-US" sz="2000" dirty="0">
                <a:cs typeface="Courier New" pitchFamily="49" charset="0"/>
              </a:rPr>
              <a:t>even more useful later by adding more bounds</a:t>
            </a:r>
            <a:r>
              <a:rPr lang="en-US" sz="2000" dirty="0" smtClean="0"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Generics and </a:t>
            </a:r>
            <a:r>
              <a:rPr lang="en-US" sz="2000" i="1" dirty="0" smtClean="0">
                <a:solidFill>
                  <a:schemeClr val="accent2"/>
                </a:solidFill>
              </a:rPr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computation</a:t>
            </a:r>
            <a:r>
              <a:rPr lang="en-US" sz="2000" dirty="0" smtClean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oint p1, p2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types</a:t>
            </a:r>
            <a:r>
              <a:rPr lang="en-US" sz="2000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 smtClean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 smtClean="0"/>
              <a:t>&gt;?</a:t>
            </a:r>
          </a:p>
          <a:p>
            <a:endParaRPr lang="en-US" sz="2000" dirty="0" smtClean="0"/>
          </a:p>
          <a:p>
            <a:r>
              <a:rPr lang="en-US" sz="2000" dirty="0" smtClean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10247" y="269247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H="1" flipV="1">
            <a:off x="6002638" y="2318070"/>
            <a:ext cx="5264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Java subtyping is </a:t>
            </a:r>
            <a:r>
              <a:rPr lang="en-US" sz="2000" i="1" dirty="0" smtClean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 smtClean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Not covariant and not </a:t>
            </a:r>
            <a:r>
              <a:rPr lang="en-US" sz="2000" dirty="0" err="1" smtClean="0">
                <a:cs typeface="Courier New" pitchFamily="49" charset="0"/>
              </a:rPr>
              <a:t>contravariant</a:t>
            </a:r>
            <a:endParaRPr lang="en-US" sz="2000" dirty="0" smtClean="0">
              <a:cs typeface="Courier New" pitchFamily="49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Neither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nor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subtype of other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to remember?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Type3</a:t>
            </a:r>
            <a:r>
              <a:rPr lang="en-US" sz="2000" dirty="0" smtClean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Type1&lt;Type2&gt;</a:t>
            </a:r>
            <a:r>
              <a:rPr lang="en-US" sz="2000" dirty="0" smtClean="0"/>
              <a:t> is </a:t>
            </a:r>
            <a:r>
              <a:rPr lang="en-US" sz="2000" i="1" dirty="0" smtClean="0"/>
              <a:t>not</a:t>
            </a:r>
            <a:r>
              <a:rPr lang="en-US" sz="2000" dirty="0" smtClean="0"/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Type1&lt;Type3&gt;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Previous example shows why:</a:t>
            </a:r>
          </a:p>
          <a:p>
            <a:pPr lvl="1"/>
            <a:r>
              <a:rPr lang="en-US" sz="2000" dirty="0" smtClean="0"/>
              <a:t>Observer method prevents “one direction”</a:t>
            </a:r>
          </a:p>
          <a:p>
            <a:pPr lvl="1"/>
            <a:r>
              <a:rPr lang="en-US" sz="2000" dirty="0" err="1" smtClean="0"/>
              <a:t>Mutator</a:t>
            </a:r>
            <a:r>
              <a:rPr lang="en-US" sz="2000" dirty="0" smtClean="0"/>
              <a:t>/producer method prevents “the other direction”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If</a:t>
            </a:r>
            <a:r>
              <a:rPr lang="en-US" sz="2000" dirty="0" smtClean="0"/>
              <a:t> our types have only observers or only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, then one direction of subtyping would be sound</a:t>
            </a:r>
          </a:p>
          <a:p>
            <a:pPr lvl="1"/>
            <a:r>
              <a:rPr lang="en-US" sz="2000" dirty="0" smtClean="0"/>
              <a:t>But Java’s type system does not “notice this” so such subtyping is never allowed in 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smtClean="0">
                <a:cs typeface="Courier New" pitchFamily="49" charset="0"/>
              </a:rPr>
              <a:t>covariant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Write-only allows </a:t>
            </a:r>
            <a:r>
              <a:rPr lang="en-US" sz="3600" dirty="0" err="1" smtClean="0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err="1" smtClean="0">
                <a:cs typeface="Courier New" pitchFamily="49" charset="0"/>
              </a:rPr>
              <a:t>contravariant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 we have seen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/>
              <a:t> are not subtype-related</a:t>
            </a:r>
          </a:p>
          <a:p>
            <a:endParaRPr lang="en-US" sz="2000" dirty="0"/>
          </a:p>
          <a:p>
            <a:r>
              <a:rPr lang="en-US" sz="2000" dirty="0" smtClean="0"/>
              <a:t>But there is subtyping “as expected” on the generic types themselves</a:t>
            </a:r>
          </a:p>
          <a:p>
            <a:endParaRPr lang="en-US" sz="2000" dirty="0"/>
          </a:p>
          <a:p>
            <a:r>
              <a:rPr lang="en-US" sz="2000" dirty="0" smtClean="0"/>
              <a:t>Example: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 smtClean="0"/>
              <a:t>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 smtClean="0"/>
              <a:t>, then 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bounds</a:t>
            </a:r>
            <a:r>
              <a:rPr lang="en-US" sz="2000" dirty="0" smtClean="0">
                <a:solidFill>
                  <a:schemeClr val="accent2"/>
                </a:solidFill>
              </a:rPr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verbose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How to use </a:t>
            </a:r>
            <a:r>
              <a:rPr lang="en-US" sz="2000" i="1" dirty="0" smtClean="0">
                <a:solidFill>
                  <a:schemeClr val="accent2"/>
                </a:solidFill>
              </a:rPr>
              <a:t>type bounds</a:t>
            </a:r>
            <a:r>
              <a:rPr lang="en-US" sz="2000" dirty="0" smtClean="0"/>
              <a:t> to write reusable code despite invariant subtyping</a:t>
            </a:r>
          </a:p>
          <a:p>
            <a:pPr lvl="1"/>
            <a:r>
              <a:rPr lang="en-US" sz="2000" dirty="0" smtClean="0"/>
              <a:t>Elegant technique using generic methods</a:t>
            </a:r>
          </a:p>
          <a:p>
            <a:pPr lvl="1"/>
            <a:r>
              <a:rPr lang="en-US" sz="2000" dirty="0" smtClean="0"/>
              <a:t>General guidelines for making code as reusable as possible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Then: </a:t>
            </a:r>
            <a:r>
              <a:rPr lang="en-US" sz="2000" i="1" dirty="0" smtClean="0">
                <a:solidFill>
                  <a:schemeClr val="accent2"/>
                </a:solidFill>
              </a:rPr>
              <a:t>Java wildcards</a:t>
            </a:r>
            <a:endParaRPr lang="en-US" sz="2000" dirty="0" smtClean="0"/>
          </a:p>
          <a:p>
            <a:pPr lvl="1"/>
            <a:r>
              <a:rPr lang="en-US" sz="2000" dirty="0" smtClean="0"/>
              <a:t>Essentially provide the same expressiveness</a:t>
            </a:r>
          </a:p>
          <a:p>
            <a:pPr lvl="1"/>
            <a:r>
              <a:rPr lang="en-US" sz="2000" i="1" dirty="0" smtClean="0"/>
              <a:t>Less verbose</a:t>
            </a:r>
            <a:r>
              <a:rPr lang="en-US" sz="2000" dirty="0" smtClean="0"/>
              <a:t>: No need to declare type parameters that would be used only once</a:t>
            </a:r>
          </a:p>
          <a:p>
            <a:pPr lvl="1"/>
            <a:r>
              <a:rPr lang="en-US" sz="2000" i="1" dirty="0" smtClean="0"/>
              <a:t>Better style</a:t>
            </a:r>
            <a:r>
              <a:rPr lang="en-US" sz="2000" dirty="0" smtClean="0"/>
              <a:t> because Java programmers recognize how wildcards are used for common idioms</a:t>
            </a:r>
          </a:p>
          <a:p>
            <a:pPr lvl="2"/>
            <a:r>
              <a:rPr lang="en-US" sz="2000" dirty="0" smtClean="0"/>
              <a:t>Easier to read (?) once you get used to it</a:t>
            </a:r>
          </a:p>
          <a:p>
            <a:pPr lvl="2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elements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(that are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not already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present)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What is the best type for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err="1" smtClean="0">
                <a:latin typeface="+mj-lt"/>
              </a:rPr>
              <a:t>’s</a:t>
            </a:r>
            <a:r>
              <a:rPr lang="en-GB" sz="2000" dirty="0" smtClean="0">
                <a:latin typeface="+mj-lt"/>
              </a:rPr>
              <a:t> parameter?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Allow as many clients as possible…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… while allowing correct implementations</a:t>
            </a:r>
            <a:endParaRPr lang="en-GB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Does not let clients pass other collections, like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Better: use a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interface with just what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needs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not related to invariant subtyping [yet]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i="1" dirty="0" smtClean="0">
                <a:solidFill>
                  <a:srgbClr val="7030A0"/>
                </a:solidFill>
              </a:rPr>
              <a:t>love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 smtClean="0"/>
              <a:t>Avoid distraction</a:t>
            </a:r>
          </a:p>
          <a:p>
            <a:pPr lvl="1"/>
            <a:r>
              <a:rPr lang="en-US" sz="2000" dirty="0" smtClean="0"/>
              <a:t>Permit details to change later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Give a </a:t>
            </a:r>
            <a:r>
              <a:rPr lang="en-US" sz="2000" i="1" dirty="0" smtClean="0">
                <a:solidFill>
                  <a:schemeClr val="accent2"/>
                </a:solidFill>
              </a:rPr>
              <a:t>meaningful name</a:t>
            </a:r>
            <a:r>
              <a:rPr lang="en-US" sz="2000" dirty="0" smtClean="0"/>
              <a:t> to a concept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Permit </a:t>
            </a:r>
            <a:r>
              <a:rPr lang="en-US" sz="2000" i="1" dirty="0" smtClean="0">
                <a:solidFill>
                  <a:schemeClr val="accent2"/>
                </a:solidFill>
              </a:rPr>
              <a:t>reuse</a:t>
            </a:r>
            <a:r>
              <a:rPr lang="en-US" sz="2000" dirty="0" smtClean="0"/>
              <a:t> in new contexts</a:t>
            </a:r>
          </a:p>
          <a:p>
            <a:pPr lvl="1"/>
            <a:r>
              <a:rPr lang="en-US" sz="2000" dirty="0" smtClean="0"/>
              <a:t>Avoid duplication:  error-prone, confusing</a:t>
            </a:r>
          </a:p>
          <a:p>
            <a:pPr lvl="1"/>
            <a:r>
              <a:rPr lang="en-US" sz="2000" dirty="0" smtClean="0"/>
              <a:t>Save reimplementation effort</a:t>
            </a:r>
          </a:p>
          <a:p>
            <a:pPr lvl="1"/>
            <a:r>
              <a:rPr lang="en-US" sz="2000" dirty="0" smtClean="0"/>
              <a:t>Helps to “Don’t Repeat Yourself”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Client cannot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Should be okay because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only need to read from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, not put elements in it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the invariant-subtyping limitation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 extends E&gt;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 smtClean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The fix: A bounded generic type parameter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Now client </a:t>
            </a:r>
            <a:r>
              <a:rPr lang="en-GB" sz="2000" i="1" dirty="0" smtClean="0">
                <a:latin typeface="+mj-lt"/>
              </a:rPr>
              <a:t>can</a:t>
            </a:r>
            <a:r>
              <a:rPr lang="en-GB" sz="2000" dirty="0" smtClean="0">
                <a:latin typeface="+mj-lt"/>
              </a:rPr>
              <a:t>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won’t know what element type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 smtClean="0"/>
              <a:t> is, but will know it is a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So it cannot add anything to collection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 refers to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But this is enough to implement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copy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Earlier we saw this: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/>
              <a:t>Now </a:t>
            </a:r>
            <a:r>
              <a:rPr lang="en-US" sz="2000" dirty="0"/>
              <a:t>we</a:t>
            </a:r>
            <a:r>
              <a:rPr lang="en-US" sz="2000"/>
              <a:t> can do this</a:t>
            </a:r>
            <a:r>
              <a:rPr lang="en-US" sz="2000" dirty="0"/>
              <a:t>,</a:t>
            </a:r>
            <a:r>
              <a:rPr lang="en-US" sz="2000"/>
              <a:t> which </a:t>
            </a:r>
            <a:r>
              <a:rPr lang="en-US" sz="2000" dirty="0"/>
              <a:t>is more useful to clients: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T1, T2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T1&gt;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(List&lt;T1&gt;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               List&lt;T2&gt;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(T2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wildcards</a:t>
            </a:r>
            <a:r>
              <a:rPr lang="en-US" sz="2000" dirty="0" smtClean="0">
                <a:solidFill>
                  <a:schemeClr val="accent2"/>
                </a:solidFill>
              </a:rPr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Syntax:  For a type-parameter instantiation (inside the &lt;…&gt;), can write: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, some unspecified subtype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 is </a:t>
            </a:r>
            <a:r>
              <a:rPr lang="en-US" sz="2000" dirty="0"/>
              <a:t>shorthand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Object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super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, some unspecified </a:t>
            </a:r>
            <a:r>
              <a:rPr lang="en-US" sz="2000" dirty="0" err="1"/>
              <a:t>supertype</a:t>
            </a:r>
            <a:r>
              <a:rPr lang="en-US" sz="2000" dirty="0"/>
              <a:t>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A wildcard is essentially an </a:t>
            </a:r>
            <a:r>
              <a:rPr lang="en-US" sz="2000" i="1" dirty="0">
                <a:latin typeface="+mj-lt"/>
                <a:cs typeface="Courier New" panose="02070309020205020404" pitchFamily="49" charset="0"/>
              </a:rPr>
              <a:t>anonymous type variable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Each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stands for some possibly-different unknown type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Use a wildcard when you would use a type variable exactly once, so no need to give it a name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Avoids declaring generic type variables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Communicates to readers of your code that the type’s “identity” is not needed anywhere else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[Compare to earlier versions using explicit generic types]</a:t>
            </a:r>
          </a:p>
          <a:p>
            <a:pPr marL="0" indent="0">
              <a:buNone/>
            </a:pPr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flexible than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idiomatic (but equally powerful</a:t>
            </a:r>
            <a:r>
              <a:rPr lang="en-GB" sz="2000">
                <a:latin typeface="+mj-lt"/>
              </a:rPr>
              <a:t>) </a:t>
            </a:r>
            <a:r>
              <a:rPr lang="en-GB" sz="2000" dirty="0">
                <a:latin typeface="+mj-lt"/>
              </a:rPr>
              <a:t>compared</a:t>
            </a:r>
            <a:r>
              <a:rPr lang="en-GB" sz="2000">
                <a:latin typeface="+mj-lt"/>
              </a:rPr>
              <a:t> to</a:t>
            </a:r>
            <a:endParaRPr lang="en-GB" sz="2000" dirty="0">
              <a:latin typeface="+mj-lt"/>
            </a:endParaRPr>
          </a:p>
          <a:p>
            <a:pPr marL="457200" lvl="1" indent="0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4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No change because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</a:rPr>
              <a:t> used more than once</a:t>
            </a: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Why this “works”?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Lower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puts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Upper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gets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Callers get the subtyping they want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PECS: </a:t>
            </a:r>
            <a:r>
              <a:rPr lang="en-US" u="sng" dirty="0" smtClean="0"/>
              <a:t>P</a:t>
            </a:r>
            <a:r>
              <a:rPr lang="en-US" dirty="0" smtClean="0"/>
              <a:t>roducer </a:t>
            </a:r>
            <a:r>
              <a:rPr lang="en-US" u="sng" dirty="0" smtClean="0"/>
              <a:t>E</a:t>
            </a:r>
            <a:r>
              <a:rPr lang="en-US" dirty="0" smtClean="0"/>
              <a:t>xtends, </a:t>
            </a:r>
            <a:r>
              <a:rPr lang="en-US" u="sng" dirty="0"/>
              <a:t>C</a:t>
            </a:r>
            <a:r>
              <a:rPr lang="en-US" dirty="0" smtClean="0"/>
              <a:t>onsumer </a:t>
            </a:r>
            <a:r>
              <a:rPr lang="en-US" u="sng" dirty="0"/>
              <a:t>S</a:t>
            </a:r>
            <a:r>
              <a:rPr lang="en-US" dirty="0" smtClean="0"/>
              <a:t>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Where should you insert wildcards?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Should you use </a:t>
            </a:r>
            <a:r>
              <a:rPr lang="en-US" sz="2000" b="1" dirty="0" smtClean="0">
                <a:latin typeface="Courier New"/>
                <a:cs typeface="Courier New"/>
              </a:rPr>
              <a:t>extends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/>
                <a:cs typeface="Courier New"/>
              </a:rPr>
              <a:t>super</a:t>
            </a:r>
            <a:r>
              <a:rPr lang="en-US" sz="2000" dirty="0" smtClean="0"/>
              <a:t> or neither?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extends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get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(from a </a:t>
            </a:r>
            <a:r>
              <a:rPr lang="en-US" sz="2000" i="1" dirty="0" smtClean="0"/>
              <a:t>producer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subtype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super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(into </a:t>
            </a:r>
            <a:r>
              <a:rPr lang="en-US" sz="2000" dirty="0"/>
              <a:t>a </a:t>
            </a:r>
            <a:r>
              <a:rPr lang="en-US" sz="2000" i="1" dirty="0" smtClean="0"/>
              <a:t>consumer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</a:t>
            </a:r>
            <a:r>
              <a:rPr lang="en-US" sz="2000" dirty="0" err="1" smtClean="0"/>
              <a:t>supertype</a:t>
            </a:r>
            <a:endParaRPr lang="en-US" sz="2000" dirty="0" smtClean="0"/>
          </a:p>
          <a:p>
            <a:pPr lvl="1"/>
            <a:r>
              <a:rPr lang="en-US" sz="2000" dirty="0" smtClean="0"/>
              <a:t>Use neither (just </a:t>
            </a:r>
            <a:r>
              <a:rPr lang="en-US" sz="2000" b="1" dirty="0" smtClean="0">
                <a:latin typeface="Courier New"/>
                <a:cs typeface="Courier New"/>
              </a:rPr>
              <a:t>T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/>
                <a:cs typeface="Courier New"/>
              </a:rPr>
              <a:t>?</a:t>
            </a:r>
            <a:r>
              <a:rPr lang="en-US" sz="2000" dirty="0" smtClean="0"/>
              <a:t>) if you both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endParaRPr lang="en-US" sz="2000" dirty="0" smtClean="0"/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lower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cs typeface="Courier New"/>
              </a:rPr>
              <a:t>As we’ve seen, lower-bound </a:t>
            </a:r>
            <a:r>
              <a:rPr lang="en-US" sz="2000" b="1" dirty="0" smtClean="0">
                <a:latin typeface="Courier New"/>
                <a:cs typeface="Courier New"/>
              </a:rPr>
              <a:t>? </a:t>
            </a:r>
            <a:r>
              <a:rPr lang="en-US" sz="2000" b="1" dirty="0">
                <a:latin typeface="Courier New"/>
                <a:cs typeface="Courier New"/>
              </a:rPr>
              <a:t>super </a:t>
            </a:r>
            <a:r>
              <a:rPr lang="en-US" sz="2000" b="1" dirty="0" smtClean="0">
                <a:latin typeface="Courier New"/>
                <a:cs typeface="Courier New"/>
              </a:rPr>
              <a:t>T </a:t>
            </a:r>
            <a:r>
              <a:rPr lang="en-US" sz="2000" dirty="0" smtClean="0">
                <a:latin typeface="+mj-lt"/>
                <a:cs typeface="Courier New"/>
              </a:rPr>
              <a:t>is useful for “consumers”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 smtClean="0">
                <a:latin typeface="+mj-lt"/>
                <a:cs typeface="Courier New"/>
              </a:rPr>
              <a:t>For upper-bound </a:t>
            </a:r>
            <a:r>
              <a:rPr lang="en-US" sz="2000" b="1" dirty="0">
                <a:latin typeface="Courier New"/>
                <a:cs typeface="Courier New"/>
              </a:rPr>
              <a:t>? </a:t>
            </a:r>
            <a:r>
              <a:rPr lang="en-US" sz="2000" b="1" dirty="0" smtClean="0">
                <a:latin typeface="Courier New"/>
                <a:cs typeface="Courier New"/>
              </a:rPr>
              <a:t>extends T</a:t>
            </a:r>
            <a:r>
              <a:rPr lang="en-US" sz="2000" dirty="0" smtClean="0">
                <a:latin typeface="+mj-lt"/>
                <a:cs typeface="Courier New"/>
              </a:rPr>
              <a:t>, we could always rewrite it not to use wildcards, but wildcards preferred style where they suffice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 smtClean="0">
                <a:latin typeface="+mj-lt"/>
                <a:cs typeface="Courier New"/>
              </a:rPr>
              <a:t>But lower-bound is </a:t>
            </a:r>
            <a:r>
              <a:rPr lang="en-US" sz="2000" i="1" dirty="0" smtClean="0">
                <a:latin typeface="+mj-lt"/>
                <a:cs typeface="Courier New"/>
              </a:rPr>
              <a:t>only</a:t>
            </a:r>
            <a:r>
              <a:rPr lang="en-US" sz="2000" dirty="0" smtClean="0">
                <a:latin typeface="+mj-lt"/>
                <a:cs typeface="Courier New"/>
              </a:rPr>
              <a:t> available for wildcards in Java</a:t>
            </a:r>
          </a:p>
          <a:p>
            <a:pPr lvl="1"/>
            <a:r>
              <a:rPr lang="en-US" sz="2000" dirty="0" smtClean="0">
                <a:latin typeface="+mj-lt"/>
                <a:cs typeface="Courier New"/>
              </a:rPr>
              <a:t>This does not parse: </a:t>
            </a:r>
          </a:p>
          <a:p>
            <a:pPr marL="457200" lvl="1" indent="0" algn="ctr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 super Foo&gt; void m(Bar&lt;T&gt; x);</a:t>
            </a:r>
          </a:p>
          <a:p>
            <a:pPr lvl="1"/>
            <a:r>
              <a:rPr lang="en-US" sz="2000" dirty="0" smtClean="0">
                <a:latin typeface="+mj-lt"/>
                <a:cs typeface="Courier New"/>
              </a:rPr>
              <a:t>No good reason for Java not to support such lower bounds except designers decided it wasn’t useful enough to bother</a:t>
            </a:r>
          </a:p>
          <a:p>
            <a:pPr lvl="2"/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4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ersus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 smtClean="0"/>
              <a:t> indicates a particular but unknown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printAll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&lt;?&gt;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Can instantiate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with any type: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sz="2000" dirty="0" smtClean="0"/>
              <a:t>is restrictive; wouldn't take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sz="2000" dirty="0" smtClean="0"/>
              <a:t>&gt;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In latter, element type is </a:t>
            </a:r>
            <a:r>
              <a:rPr lang="en-US" sz="2000" b="1" i="1" dirty="0" smtClean="0"/>
              <a:t>one</a:t>
            </a:r>
            <a:r>
              <a:rPr lang="en-US" sz="2000" dirty="0" smtClean="0"/>
              <a:t> unknown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extends Animal&gt; </a:t>
            </a:r>
            <a:r>
              <a:rPr lang="en-US" sz="2000" dirty="0" smtClean="0"/>
              <a:t>might store only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 smtClean="0"/>
              <a:t> but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latin typeface="+mj-lt"/>
                <a:cs typeface="Courier New" pitchFamily="49" charset="0"/>
              </a:rPr>
              <a:t>s</a:t>
            </a:r>
          </a:p>
          <a:p>
            <a:pPr lvl="1"/>
            <a:r>
              <a:rPr lang="en-US" sz="2000" dirty="0" smtClean="0"/>
              <a:t>Former allows anything that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 smtClean="0"/>
              <a:t> in the same list</a:t>
            </a:r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sz="2000" dirty="0" smtClean="0"/>
              <a:t>&gt; could store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 smtClean="0">
                <a:cs typeface="Courier New" pitchFamily="49" charset="0"/>
              </a:rPr>
              <a:t>s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cs typeface="Courier New" pitchFamily="49" charset="0"/>
              </a:rPr>
              <a:t>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5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… and many, many more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i="1" dirty="0" smtClean="0">
                <a:solidFill>
                  <a:srgbClr val="7030A0"/>
                </a:solidFill>
              </a:rPr>
              <a:t>abstracts</a:t>
            </a:r>
            <a:r>
              <a:rPr lang="en-US" sz="2000" dirty="0" smtClean="0">
                <a:solidFill>
                  <a:srgbClr val="7030A0"/>
                </a:solidFill>
              </a:rPr>
              <a:t> over element type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43400" y="4191000"/>
            <a:ext cx="3505200" cy="22344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Lets us use types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List&lt;Integer&gt;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List&lt;String&gt;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628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First, which of these is legal?</a:t>
            </a:r>
            <a:endParaRPr lang="en-US" sz="31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</a:t>
            </a:r>
            <a:r>
              <a:rPr lang="en-US" sz="3100" dirty="0" smtClean="0">
                <a:cs typeface="Courier New" pitchFamily="49" charset="0"/>
              </a:rPr>
              <a:t>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Which </a:t>
            </a:r>
            <a:r>
              <a:rPr lang="en-US" sz="3100" dirty="0">
                <a:cs typeface="Courier New" pitchFamily="49" charset="0"/>
              </a:rPr>
              <a:t>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2514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25919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236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55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Related digression: Java’s </a:t>
            </a:r>
            <a:r>
              <a:rPr lang="en-US" sz="2000" i="1" dirty="0" smtClean="0">
                <a:solidFill>
                  <a:schemeClr val="accent2"/>
                </a:solidFill>
              </a:rPr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We know how to use arrays:</a:t>
            </a:r>
          </a:p>
          <a:p>
            <a:pPr lvl="1"/>
            <a:r>
              <a:rPr lang="en-US" sz="2000" dirty="0"/>
              <a:t>Declare an array holding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 elements: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Type[]</a:t>
            </a:r>
          </a:p>
          <a:p>
            <a:pPr lvl="1"/>
            <a:r>
              <a:rPr lang="en-US" sz="2000" dirty="0"/>
              <a:t>Get an element: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sz="2000" dirty="0"/>
              <a:t>Set an element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e;</a:t>
            </a:r>
          </a:p>
          <a:p>
            <a:pPr lvl="1"/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Java included the syntax above because it’s common and concise</a:t>
            </a:r>
          </a:p>
          <a:p>
            <a:pPr marL="0" indent="0">
              <a:buNone/>
            </a:pPr>
            <a:endParaRPr lang="en-US" sz="1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But can reason about how it should work the same as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T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public T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</a:t>
            </a:r>
            <a:r>
              <a:rPr 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…}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So: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, how should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be related??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7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everything we have learned, i</a:t>
            </a:r>
            <a:r>
              <a:rPr lang="en-US" sz="2000" dirty="0" smtClean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cs typeface="Courier New" panose="02070309020205020404" pitchFamily="49" charset="0"/>
              </a:rPr>
              <a:t>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cs typeface="Courier New" panose="02070309020205020404" pitchFamily="49" charset="0"/>
              </a:rPr>
              <a:t>should be unrelated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Invariant subtyping for generics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Because arrays are mutable</a:t>
            </a: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But in Java, </a:t>
            </a:r>
            <a:r>
              <a:rPr lang="en-US" sz="2000" dirty="0"/>
              <a:t>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i="1" dirty="0" smtClean="0">
                <a:cs typeface="Courier New" panose="02070309020205020404" pitchFamily="49" charset="0"/>
              </a:rPr>
              <a:t>is</a:t>
            </a:r>
            <a:r>
              <a:rPr lang="en-US" sz="2000" dirty="0" smtClean="0">
                <a:cs typeface="Courier New" panose="02070309020205020404" pitchFamily="49" charset="0"/>
              </a:rPr>
              <a:t> a </a:t>
            </a:r>
            <a:r>
              <a:rPr lang="en-US" sz="2000" dirty="0" smtClean="0">
                <a:cs typeface="Courier New" panose="02070309020205020404" pitchFamily="49" charset="0"/>
              </a:rPr>
              <a:t>(Java) subtype </a:t>
            </a:r>
            <a:r>
              <a:rPr lang="en-US" sz="2000" dirty="0" smtClean="0">
                <a:cs typeface="Courier New" panose="02070309020205020404" pitchFamily="49" charset="0"/>
              </a:rPr>
              <a:t>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sz="2000" dirty="0" smtClean="0">
                <a:latin typeface="+mj-lt"/>
              </a:rPr>
              <a:t>Not true subtyping: the subtype does not support setting an array element to hold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</a:p>
          <a:p>
            <a:pPr lvl="1"/>
            <a:r>
              <a:rPr lang="en-US" sz="2000" dirty="0" smtClean="0"/>
              <a:t>Java (and C#) made this decision in pre-generics days</a:t>
            </a:r>
          </a:p>
          <a:p>
            <a:pPr lvl="2"/>
            <a:r>
              <a:rPr lang="en-US" sz="2000" dirty="0" smtClean="0">
                <a:latin typeface="+mj-lt"/>
              </a:rPr>
              <a:t>Else cannot write reusable sorting routines, etc.</a:t>
            </a:r>
          </a:p>
          <a:p>
            <a:pPr lvl="1"/>
            <a:r>
              <a:rPr lang="en-US" sz="2000" dirty="0" smtClean="0">
                <a:latin typeface="+mj-lt"/>
              </a:rPr>
              <a:t>Now programmers are used to this too-lenient subtyping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3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Programmers can use this subtyping to “do okay stuff”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… swap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(books);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relies on covariant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array subtyping</a:t>
            </a:r>
            <a:endParaRPr lang="en-US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68431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3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Something in here must go wrong!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= h; </a:t>
            </a:r>
            <a:endParaRPr lang="en-US" sz="2000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CD("Pink Floyd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replace17(books,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books[17];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would hold a CD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b.getChapters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 this would fail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35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sz="2000" dirty="0" smtClean="0"/>
              <a:t>Recall Java’s guarantee: Run-time type is a subtype of the compile-time type</a:t>
            </a:r>
          </a:p>
          <a:p>
            <a:pPr lvl="1"/>
            <a:r>
              <a:rPr lang="en-US" sz="2000" dirty="0" smtClean="0"/>
              <a:t>This was violated for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b</a:t>
            </a:r>
            <a:r>
              <a:rPr lang="en-US" sz="2000" dirty="0" smtClean="0"/>
              <a:t> variable</a:t>
            </a:r>
          </a:p>
          <a:p>
            <a:pPr lvl="1"/>
            <a:endParaRPr lang="en-US" sz="900" dirty="0"/>
          </a:p>
          <a:p>
            <a:r>
              <a:rPr lang="en-US" sz="2000" dirty="0" smtClean="0"/>
              <a:t>To preserve the guarantee, Java would never get that far:</a:t>
            </a:r>
          </a:p>
          <a:p>
            <a:pPr lvl="1"/>
            <a:r>
              <a:rPr lang="en-US" sz="2000" dirty="0" smtClean="0"/>
              <a:t>Each array “knows” its actual run-time type (e.g.,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Trying to store a (run-time)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into an index causes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ArrayStoreException</a:t>
            </a:r>
            <a:endParaRPr lang="en-US" sz="20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900" dirty="0"/>
          </a:p>
          <a:p>
            <a:r>
              <a:rPr lang="en-US" sz="2000" dirty="0" smtClean="0"/>
              <a:t>So the body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would raise an exception</a:t>
            </a:r>
          </a:p>
          <a:p>
            <a:pPr lvl="1"/>
            <a:r>
              <a:rPr lang="en-US" sz="2000" dirty="0" smtClean="0"/>
              <a:t>Even though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is entirely reasonable</a:t>
            </a:r>
          </a:p>
          <a:p>
            <a:pPr lvl="2"/>
            <a:r>
              <a:rPr lang="en-US" sz="2000" dirty="0" smtClean="0"/>
              <a:t>And fine for plenty of “careful” clients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Every Java array-update includes this run-time check</a:t>
            </a:r>
          </a:p>
          <a:p>
            <a:pPr lvl="2"/>
            <a:r>
              <a:rPr lang="en-US" sz="2000" dirty="0" smtClean="0"/>
              <a:t>(Array-reads never fail this way – why?)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Beware array subtyping!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Java realities: type erasure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Unchecked </a:t>
            </a:r>
            <a:r>
              <a:rPr lang="en-US" sz="2000" dirty="0" smtClean="0">
                <a:solidFill>
                  <a:schemeClr val="accent2"/>
                </a:solidFill>
              </a:rPr>
              <a:t>casts</a:t>
            </a:r>
            <a:endParaRPr lang="en-US" sz="20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>
                <a:solidFill>
                  <a:schemeClr val="accent2"/>
                </a:solidFill>
              </a:rPr>
              <a:t> interactions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Creating generic arrays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All generic types become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 once compiled</a:t>
            </a:r>
          </a:p>
          <a:p>
            <a:pPr lvl="1"/>
            <a:r>
              <a:rPr lang="en-US" sz="2000" dirty="0"/>
              <a:t>Big reason: backward compatibility with ancient byte code</a:t>
            </a:r>
          </a:p>
          <a:p>
            <a:pPr lvl="1"/>
            <a:r>
              <a:rPr lang="en-US" sz="2000" dirty="0"/>
              <a:t>So, at run-time, all generic instantiations have the same type</a:t>
            </a:r>
          </a:p>
          <a:p>
            <a:pPr marL="457200" lvl="1" indent="0">
              <a:buNone/>
            </a:pPr>
            <a:endParaRPr lang="en-US" sz="2000" dirty="0"/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List&lt;String&gt; 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lst1.getClass() == lst2.getClass()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true!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Cannot use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dirty="0"/>
              <a:t> to discover a type parameter</a:t>
            </a:r>
          </a:p>
          <a:p>
            <a:pPr marL="365760" lvl="1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...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1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analogous parameter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50292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Declares a new </a:t>
            </a:r>
            <a:r>
              <a:rPr lang="en-US" sz="2000" b="1" i="1" dirty="0">
                <a:solidFill>
                  <a:schemeClr val="accent6"/>
                </a:solidFill>
              </a:rPr>
              <a:t>variable</a:t>
            </a:r>
            <a:r>
              <a:rPr lang="en-US" sz="2000" dirty="0">
                <a:solidFill>
                  <a:schemeClr val="tx1"/>
                </a:solidFill>
              </a:rPr>
              <a:t>, called a </a:t>
            </a:r>
            <a:r>
              <a:rPr lang="en-US" sz="2000" b="1" i="1" dirty="0">
                <a:solidFill>
                  <a:schemeClr val="accent6"/>
                </a:solidFill>
              </a:rPr>
              <a:t>(formal)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6"/>
                </a:solidFill>
              </a:rPr>
              <a:t>Instantiate </a:t>
            </a:r>
            <a:r>
              <a:rPr lang="en-US" sz="2000" dirty="0">
                <a:solidFill>
                  <a:schemeClr val="tx1"/>
                </a:solidFill>
              </a:rPr>
              <a:t>with any </a:t>
            </a:r>
            <a:r>
              <a:rPr lang="en-US" sz="2000" b="1" i="1" dirty="0">
                <a:solidFill>
                  <a:schemeClr val="accent2"/>
                </a:solidFill>
              </a:rPr>
              <a:t>expression</a:t>
            </a:r>
            <a:r>
              <a:rPr lang="en-US" sz="2000" dirty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E.g.,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4191000" y="4114800"/>
            <a:ext cx="4724400" cy="2209800"/>
          </a:xfrm>
          <a:prstGeom prst="wedgeRectCallout">
            <a:avLst>
              <a:gd name="adj1" fmla="val -75050"/>
              <a:gd name="adj2" fmla="val -4464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variable</a:t>
            </a:r>
            <a:r>
              <a:rPr lang="en-US" sz="2000" dirty="0" smtClean="0">
                <a:solidFill>
                  <a:schemeClr val="tx1"/>
                </a:solidFill>
              </a:rPr>
              <a:t>,  called a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 smtClean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 smtClean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 smtClean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smtClean="0">
                <a:solidFill>
                  <a:schemeClr val="tx1"/>
                </a:solidFill>
                <a:sym typeface="Symbol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Never just use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dirty="0" smtClean="0">
                <a:solidFill>
                  <a:schemeClr val="tx1"/>
                </a:solidFill>
              </a:rPr>
              <a:t>(in Java for backward-</a:t>
            </a:r>
            <a:r>
              <a:rPr lang="en-US" sz="2000" dirty="0" err="1" smtClean="0">
                <a:solidFill>
                  <a:schemeClr val="tx1"/>
                </a:solidFill>
              </a:rPr>
              <a:t>compatiblity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Casting to generic type results in an important warning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warn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Compiler gives an unchecked warning, since this is something the runtime system </a:t>
            </a:r>
            <a:r>
              <a:rPr lang="en-US" i="1" dirty="0" smtClean="0">
                <a:solidFill>
                  <a:srgbClr val="C00000"/>
                </a:solidFill>
              </a:rPr>
              <a:t>will not </a:t>
            </a:r>
            <a:r>
              <a:rPr lang="en-US" i="1" dirty="0" smtClean="0">
                <a:solidFill>
                  <a:srgbClr val="C00000"/>
                </a:solidFill>
              </a:rPr>
              <a:t>check for </a:t>
            </a:r>
            <a:r>
              <a:rPr lang="en-US" i="1" dirty="0" smtClean="0">
                <a:solidFill>
                  <a:srgbClr val="C00000"/>
                </a:solidFill>
              </a:rPr>
              <a:t>you</a:t>
            </a:r>
            <a:r>
              <a:rPr lang="en-US" dirty="0" smtClean="0"/>
              <a:t> (because it can’t!)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Usually, if you think you need to do this, you're wrong</a:t>
            </a:r>
          </a:p>
          <a:p>
            <a:pPr lvl="1"/>
            <a:r>
              <a:rPr lang="en-US" dirty="0" smtClean="0"/>
              <a:t>Most common real need is creating arrays with generic element types (discussed shortly), when doing things like implementing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can also be cast to any generic type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static &lt;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(T) o;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unchecked warning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Java guarantees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holds a (subtype of) the </a:t>
            </a:r>
            <a:r>
              <a:rPr lang="en-US" sz="2000" i="1" dirty="0" smtClean="0"/>
              <a:t>raw type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Java does not guarantee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has only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 elements at run-time</a:t>
            </a:r>
          </a:p>
          <a:p>
            <a:pPr lvl="1"/>
            <a:r>
              <a:rPr lang="en-US" sz="2000" dirty="0" smtClean="0"/>
              <a:t>Will be true unless unchecked casts involving generics are used</a:t>
            </a:r>
          </a:p>
          <a:p>
            <a:pPr lvl="1"/>
            <a:r>
              <a:rPr lang="en-US" sz="2000" dirty="0" smtClean="0"/>
              <a:t>Compiler inserts casts to/from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for generics</a:t>
            </a:r>
          </a:p>
          <a:p>
            <a:pPr lvl="2"/>
            <a:r>
              <a:rPr lang="en-US" sz="2000" dirty="0" smtClean="0"/>
              <a:t>If these </a:t>
            </a:r>
            <a:r>
              <a:rPr lang="en-US" sz="2000" smtClean="0"/>
              <a:t>casts fail, </a:t>
            </a:r>
            <a:r>
              <a:rPr lang="en-US" sz="2000" dirty="0" smtClean="0"/>
              <a:t>hard-to-debug errors result: Often far from where conceptual mistake occurred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So, two reasons not to ignore warnings:</a:t>
            </a:r>
          </a:p>
          <a:p>
            <a:pPr lvl="1"/>
            <a:r>
              <a:rPr lang="en-US" sz="2000" dirty="0" smtClean="0"/>
              <a:t>You’re violating good style/design/subtyping/generics</a:t>
            </a:r>
          </a:p>
          <a:p>
            <a:pPr lvl="1"/>
            <a:r>
              <a:rPr lang="en-US" sz="2000" dirty="0" smtClean="0"/>
              <a:t>You’re risking difficult debugging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quals</a:t>
            </a:r>
            <a:r>
              <a:rPr lang="en-US" dirty="0" smtClean="0"/>
              <a:t>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524000"/>
            <a:ext cx="2362200" cy="1066800"/>
          </a:xfrm>
          <a:prstGeom prst="wedgeRectCallout">
            <a:avLst>
              <a:gd name="adj1" fmla="val -82286"/>
              <a:gd name="adj2" fmla="val 1020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Erasure:  Type arguments do not exist at runtime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1155" y="2514600"/>
            <a:ext cx="2819400" cy="1752600"/>
          </a:xfrm>
          <a:prstGeom prst="wedgeRectCallout">
            <a:avLst>
              <a:gd name="adj1" fmla="val -121178"/>
              <a:gd name="adj2" fmla="val 476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More erasure: At run time, do not know what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 is and will not be checked, so don’t indicate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19400"/>
            <a:ext cx="2819400" cy="1222248"/>
          </a:xfrm>
          <a:prstGeom prst="wedgeRectCallout">
            <a:avLst>
              <a:gd name="adj1" fmla="val -127747"/>
              <a:gd name="adj2" fmla="val 680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Works if the type of </a:t>
            </a:r>
            <a:r>
              <a:rPr lang="en-US" sz="2000" dirty="0" err="1" smtClean="0">
                <a:solidFill>
                  <a:schemeClr val="tx1"/>
                </a:solidFill>
              </a:rPr>
              <a:t>obj</a:t>
            </a:r>
            <a:r>
              <a:rPr lang="en-US" sz="2000" dirty="0" smtClean="0">
                <a:solidFill>
                  <a:schemeClr val="tx1"/>
                </a:solidFill>
              </a:rPr>
              <a:t> is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or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2000" dirty="0" smtClean="0">
                <a:solidFill>
                  <a:schemeClr val="tx1"/>
                </a:solidFill>
              </a:rPr>
              <a:t> or …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Node&lt;Elephant&gt;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Node&lt;String&gt;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Node&lt;? extends Object&gt;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143000" y="5254752"/>
            <a:ext cx="3124200" cy="1222248"/>
          </a:xfrm>
          <a:prstGeom prst="wedgeRectCallout">
            <a:avLst>
              <a:gd name="adj1" fmla="val 57737"/>
              <a:gd name="adj2" fmla="val -807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Leave it to here to “do the right thing” if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 differ on element type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07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    public Foo()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T();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T[10];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/>
              <a:t>	(Actual type info not available at runtime)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array cast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T[]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(T[])(new Object[10])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 </a:t>
            </a:r>
            <a:r>
              <a:rPr lang="en-US" sz="2000" i="1" dirty="0"/>
              <a:t>can</a:t>
            </a:r>
            <a:r>
              <a:rPr lang="en-US" sz="2000" dirty="0"/>
              <a:t> declare </a:t>
            </a:r>
            <a:r>
              <a:rPr lang="en-US" sz="2000" dirty="0" smtClean="0"/>
              <a:t>variables </a:t>
            </a:r>
            <a:r>
              <a:rPr lang="en-US" sz="2000" dirty="0"/>
              <a:t>of type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, accept them as parameters, return them, or create arrays by casting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lvl="1"/>
            <a:r>
              <a:rPr lang="en-US" sz="2000" dirty="0"/>
              <a:t>Casting to generic types is not type-safe, so it generates a warning</a:t>
            </a:r>
          </a:p>
          <a:p>
            <a:pPr lvl="1"/>
            <a:r>
              <a:rPr lang="en-US" sz="2000" dirty="0"/>
              <a:t>Rare to need an array of a generic type (e.g.,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Some final thoughts…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clarify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Object put(Object key, Object value);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key,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Generics usually clarify the </a:t>
            </a:r>
            <a:r>
              <a:rPr lang="en-US" sz="2000" i="1" dirty="0" smtClean="0">
                <a:cs typeface="Courier New" pitchFamily="49" charset="0"/>
              </a:rPr>
              <a:t>implementation</a:t>
            </a:r>
          </a:p>
          <a:p>
            <a:pPr lvl="1" indent="-342900"/>
            <a:r>
              <a:rPr lang="en-US" sz="2000" dirty="0" smtClean="0">
                <a:cs typeface="Courier New" pitchFamily="49" charset="0"/>
              </a:rPr>
              <a:t>But sometimes ugly:  wildcards, arrays, instantiation</a:t>
            </a:r>
          </a:p>
          <a:p>
            <a:r>
              <a:rPr lang="en-US" sz="2000" dirty="0" smtClean="0">
                <a:cs typeface="Courier New" pitchFamily="49" charset="0"/>
              </a:rPr>
              <a:t>Generics always make the client code prettier and safer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plus casts in client code</a:t>
            </a:r>
          </a:p>
          <a:p>
            <a:r>
              <a:rPr lang="en-US" sz="2000" dirty="0" smtClean="0"/>
              <a:t>→ possibility of run-time errors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2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429000" y="1524000"/>
            <a:ext cx="1676400" cy="306324"/>
          </a:xfrm>
          <a:prstGeom prst="wedgeRectCallout">
            <a:avLst>
              <a:gd name="adj1" fmla="val -79059"/>
              <a:gd name="adj2" fmla="val 1502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Declaration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971800" y="5255514"/>
            <a:ext cx="1066800" cy="307086"/>
            <a:chOff x="2971800" y="5255514"/>
            <a:chExt cx="1066800" cy="307086"/>
          </a:xfrm>
        </p:grpSpPr>
        <p:sp>
          <p:nvSpPr>
            <p:cNvPr id="9" name="Rectangular Callout 8"/>
            <p:cNvSpPr/>
            <p:nvPr/>
          </p:nvSpPr>
          <p:spPr>
            <a:xfrm>
              <a:off x="3086100" y="5255514"/>
              <a:ext cx="533400" cy="306324"/>
            </a:xfrm>
            <a:prstGeom prst="wedgeRectCallout">
              <a:avLst>
                <a:gd name="adj1" fmla="val -385746"/>
                <a:gd name="adj2" fmla="val -4592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2971800" y="5256276"/>
              <a:ext cx="533400" cy="306324"/>
            </a:xfrm>
            <a:prstGeom prst="wedgeRectCallout">
              <a:avLst>
                <a:gd name="adj1" fmla="val 429096"/>
                <a:gd name="adj2" fmla="val -1048526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ular Callout 6"/>
            <p:cNvSpPr/>
            <p:nvPr/>
          </p:nvSpPr>
          <p:spPr>
            <a:xfrm>
              <a:off x="2971800" y="5256276"/>
              <a:ext cx="1066800" cy="306324"/>
            </a:xfrm>
            <a:prstGeom prst="wedgeRectCallout">
              <a:avLst>
                <a:gd name="adj1" fmla="val -146212"/>
                <a:gd name="adj2" fmla="val -5591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Use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Start by writing a concrete instantiation</a:t>
            </a:r>
          </a:p>
          <a:p>
            <a:pPr lvl="1"/>
            <a:r>
              <a:rPr lang="en-US" sz="2000" dirty="0" smtClean="0"/>
              <a:t>Get it correct (testing, reasoning, etc.)</a:t>
            </a:r>
          </a:p>
          <a:p>
            <a:pPr lvl="1"/>
            <a:r>
              <a:rPr lang="en-US" sz="2000" dirty="0" smtClean="0"/>
              <a:t>Consider writing a second concrete version</a:t>
            </a:r>
          </a:p>
          <a:p>
            <a:endParaRPr lang="en-US" sz="2000" dirty="0" smtClean="0"/>
          </a:p>
          <a:p>
            <a:r>
              <a:rPr lang="en-US" sz="2000" dirty="0" smtClean="0"/>
              <a:t>Generalize it by adding type parameters</a:t>
            </a:r>
          </a:p>
          <a:p>
            <a:pPr lvl="1"/>
            <a:r>
              <a:rPr lang="en-US" sz="2000" dirty="0" smtClean="0"/>
              <a:t>Think about which types are the same or different</a:t>
            </a:r>
          </a:p>
          <a:p>
            <a:pPr lvl="1"/>
            <a:r>
              <a:rPr lang="en-US" sz="2000" dirty="0" smtClean="0"/>
              <a:t>The compiler will help you find errors</a:t>
            </a:r>
          </a:p>
          <a:p>
            <a:endParaRPr lang="en-US" sz="2000" dirty="0" smtClean="0"/>
          </a:p>
          <a:p>
            <a:r>
              <a:rPr lang="en-US" sz="2000" dirty="0" smtClean="0"/>
              <a:t>As you gain experience, it will be easier to write generic code from the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8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/>
          </a:p>
          <a:p>
            <a:pPr lvl="1" indent="-342900"/>
            <a:r>
              <a:rPr lang="en-US" sz="2000" dirty="0"/>
              <a:t>Convention: One-letter name such as: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br>
              <a:rPr lang="en-US" sz="2000" b="1" dirty="0"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List1&lt;Date&gt;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Object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List2&lt;Date&gt;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error,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Date is not a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// subtype of Number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7086600" y="2438400"/>
            <a:ext cx="18288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Upper </a:t>
            </a:r>
            <a:r>
              <a:rPr lang="en-US" sz="2000" dirty="0" smtClean="0">
                <a:solidFill>
                  <a:schemeClr val="tx1"/>
                </a:solidFill>
              </a:rPr>
              <a:t>bounds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</a:t>
            </a:r>
            <a:r>
              <a:rPr lang="de-DE" dirty="0" smtClean="0"/>
              <a:t>Fall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Type1,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...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Name&lt;Type1,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+mj-lt"/>
                <a:cs typeface="Courier New" pitchFamily="49" charset="0"/>
              </a:rPr>
              <a:t>Compile-time error if type is not a subtype of the upper </a:t>
            </a:r>
            <a:r>
              <a:rPr lang="en-US" sz="2000" dirty="0" smtClean="0">
                <a:latin typeface="+mj-lt"/>
                <a:cs typeface="Courier New" pitchFamily="49" charset="0"/>
              </a:rPr>
              <a:t>bound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Convention: every type T is a subtype of itself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18629</TotalTime>
  <Words>5308</Words>
  <Application>Microsoft Macintosh PowerPoint</Application>
  <PresentationFormat>On-screen Show (4:3)</PresentationFormat>
  <Paragraphs>950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simple</vt:lpstr>
      <vt:lpstr>CSE 331 Software Design &amp; Implementation</vt:lpstr>
      <vt:lpstr>Varieties of abstraction</vt:lpstr>
      <vt:lpstr>Why we love abstraction</vt:lpstr>
      <vt:lpstr>Related abstractions</vt:lpstr>
      <vt:lpstr>An analogous parameter</vt:lpstr>
      <vt:lpstr>Type variables are types</vt:lpstr>
      <vt:lpstr>Declaring and instantiating generics</vt:lpstr>
      <vt:lpstr>Restricting instantiations by clients</vt:lpstr>
      <vt:lpstr>Revised definition</vt:lpstr>
      <vt:lpstr>Using type variables</vt:lpstr>
      <vt:lpstr>More examples</vt:lpstr>
      <vt:lpstr>More bounds</vt:lpstr>
      <vt:lpstr>Where are we?</vt:lpstr>
      <vt:lpstr>Not all generics are for collections</vt:lpstr>
      <vt:lpstr>Weaknesses</vt:lpstr>
      <vt:lpstr>Much better</vt:lpstr>
      <vt:lpstr>Using generics in methods</vt:lpstr>
      <vt:lpstr>More examples</vt:lpstr>
      <vt:lpstr>Where are we?</vt:lpstr>
      <vt:lpstr>Generics and subtyping</vt:lpstr>
      <vt:lpstr>List&lt;Number&gt; and List&lt;Integer&gt;</vt:lpstr>
      <vt:lpstr>Hard to remember?</vt:lpstr>
      <vt:lpstr>Read-only allows covariance</vt:lpstr>
      <vt:lpstr>Write-only allows contravariance</vt:lpstr>
      <vt:lpstr>About the parameters</vt:lpstr>
      <vt:lpstr>Where are we?</vt:lpstr>
      <vt:lpstr>More verbose first</vt:lpstr>
      <vt:lpstr>Best type for addAll</vt:lpstr>
      <vt:lpstr>Best type for addAll</vt:lpstr>
      <vt:lpstr>Best type for addAll</vt:lpstr>
      <vt:lpstr>Best type for addAll</vt:lpstr>
      <vt:lpstr>Revisit copy method</vt:lpstr>
      <vt:lpstr>Where are we?</vt:lpstr>
      <vt:lpstr>Wildcards</vt:lpstr>
      <vt:lpstr>Examples</vt:lpstr>
      <vt:lpstr>More examples</vt:lpstr>
      <vt:lpstr>PECS: Producer Extends, Consumer Super</vt:lpstr>
      <vt:lpstr>More on lower bounds</vt:lpstr>
      <vt:lpstr>? versus Object</vt:lpstr>
      <vt:lpstr>Legal operations on wildcard types</vt:lpstr>
      <vt:lpstr>Legal operations on wildcard types</vt:lpstr>
      <vt:lpstr>Where are we?</vt:lpstr>
      <vt:lpstr>Java arrays</vt:lpstr>
      <vt:lpstr>Surprise!</vt:lpstr>
      <vt:lpstr>What can happen: the good</vt:lpstr>
      <vt:lpstr>What can happen: the bad</vt:lpstr>
      <vt:lpstr>Java’s choice</vt:lpstr>
      <vt:lpstr>Where are we?</vt:lpstr>
      <vt:lpstr>Type erasure</vt:lpstr>
      <vt:lpstr>Generics and casting</vt:lpstr>
      <vt:lpstr>The bottom-line</vt:lpstr>
      <vt:lpstr>Recall equals</vt:lpstr>
      <vt:lpstr>equals for a parameterized class</vt:lpstr>
      <vt:lpstr>Equals for a parameterized class</vt:lpstr>
      <vt:lpstr>Equals for a parameterized class</vt:lpstr>
      <vt:lpstr>Generics and arrays</vt:lpstr>
      <vt:lpstr>Necessary array cast</vt:lpstr>
      <vt:lpstr>PowerPoint Presentation</vt:lpstr>
      <vt:lpstr>Generics clarify your code</vt:lpstr>
      <vt:lpstr>Tips when writing a generic class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253</cp:revision>
  <cp:lastPrinted>2016-11-07T17:31:11Z</cp:lastPrinted>
  <dcterms:created xsi:type="dcterms:W3CDTF">2012-02-17T18:07:42Z</dcterms:created>
  <dcterms:modified xsi:type="dcterms:W3CDTF">2016-11-16T17:46:41Z</dcterms:modified>
</cp:coreProperties>
</file>