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46" r:id="rId39"/>
    <p:sldId id="429" r:id="rId40"/>
    <p:sldId id="380" r:id="rId41"/>
    <p:sldId id="381" r:id="rId42"/>
    <p:sldId id="419" r:id="rId43"/>
    <p:sldId id="433" r:id="rId44"/>
    <p:sldId id="420" r:id="rId45"/>
    <p:sldId id="434" r:id="rId46"/>
    <p:sldId id="435" r:id="rId47"/>
    <p:sldId id="436" r:id="rId48"/>
    <p:sldId id="437" r:id="rId49"/>
    <p:sldId id="438" r:id="rId50"/>
    <p:sldId id="439" r:id="rId51"/>
    <p:sldId id="445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4" r:id="rId60"/>
    <p:sldId id="390" r:id="rId61"/>
  </p:sldIdLst>
  <p:sldSz cx="9144000" cy="6858000" type="screen4x3"/>
  <p:notesSz cx="6934200" cy="9220200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4" autoAdjust="0"/>
    <p:restoredTop sz="84499" autoAdjust="0"/>
  </p:normalViewPr>
  <p:slideViewPr>
    <p:cSldViewPr>
      <p:cViewPr varScale="1">
        <p:scale>
          <a:sx n="128" d="100"/>
          <a:sy n="128" d="100"/>
        </p:scale>
        <p:origin x="-96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interSettings" Target="printerSettings/printerSettings1.bin"/><Relationship Id="rId65" Type="http://schemas.openxmlformats.org/officeDocument/2006/relationships/tags" Target="tags/tag1.xml"/><Relationship Id="rId66" Type="http://schemas.openxmlformats.org/officeDocument/2006/relationships/commentAuthors" Target="commentAuthors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smtClean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</a:t>
            </a:r>
            <a:r>
              <a:rPr lang="en-US" sz="2000" dirty="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u="sng" dirty="0" smtClean="0"/>
              <a:t>And</a:t>
            </a:r>
            <a:r>
              <a:rPr lang="en-US" sz="2000" dirty="0" smtClean="0"/>
              <a:t> you </a:t>
            </a:r>
            <a:r>
              <a:rPr lang="en-US" sz="2000" dirty="0"/>
              <a:t>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 smtClean="0">
                <a:sym typeface="Wingdings" panose="05000000000000000000" pitchFamily="2" charset="2"/>
              </a:rPr>
              <a:t>methods</a:t>
            </a:r>
            <a:r>
              <a:rPr lang="en-US" sz="200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77000" y="16002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10247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i="1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, some unspecified subtype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 is </a:t>
            </a:r>
            <a:r>
              <a:rPr lang="en-US" sz="2000" dirty="0"/>
              <a:t>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/>
              </a:rPr>
              <a:t>As we’ve seen, lower-bound </a:t>
            </a:r>
            <a:r>
              <a:rPr lang="en-US" sz="2000" b="1" dirty="0" smtClean="0">
                <a:latin typeface="Courier New"/>
                <a:cs typeface="Courier New"/>
              </a:rPr>
              <a:t>? </a:t>
            </a:r>
            <a:r>
              <a:rPr lang="en-US" sz="2000" b="1" dirty="0">
                <a:latin typeface="Courier New"/>
                <a:cs typeface="Courier New"/>
              </a:rPr>
              <a:t>super </a:t>
            </a:r>
            <a:r>
              <a:rPr lang="en-US" sz="2000" b="1" dirty="0" smtClean="0">
                <a:latin typeface="Courier New"/>
                <a:cs typeface="Courier New"/>
              </a:rPr>
              <a:t>T </a:t>
            </a:r>
            <a:r>
              <a:rPr lang="en-US" sz="2000" dirty="0" smtClean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</a:t>
            </a:r>
            <a:r>
              <a:rPr lang="en-US" sz="2000" b="1" dirty="0" smtClean="0">
                <a:latin typeface="Courier New"/>
                <a:cs typeface="Courier New"/>
              </a:rPr>
              <a:t>extends T</a:t>
            </a:r>
            <a:r>
              <a:rPr lang="en-US" sz="2000" dirty="0" smtClean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But lower-bound is </a:t>
            </a:r>
            <a:r>
              <a:rPr lang="en-US" sz="2000" i="1" dirty="0" smtClean="0">
                <a:latin typeface="+mj-lt"/>
                <a:cs typeface="Courier New"/>
              </a:rPr>
              <a:t>only</a:t>
            </a:r>
            <a:r>
              <a:rPr lang="en-US" sz="2000" dirty="0" smtClean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</a:t>
            </a:r>
            <a:r>
              <a:rPr lang="en-US" sz="2000" dirty="0" smtClean="0">
                <a:cs typeface="Courier New" panose="02070309020205020404" pitchFamily="49" charset="0"/>
              </a:rPr>
              <a:t>(Java) subtype </a:t>
            </a:r>
            <a:r>
              <a:rPr lang="en-US" sz="2000" dirty="0" smtClean="0">
                <a:cs typeface="Courier New" panose="02070309020205020404" pitchFamily="49" charset="0"/>
              </a:rPr>
              <a:t>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element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true!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50292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191000" y="4114800"/>
            <a:ext cx="4724400" cy="2209800"/>
          </a:xfrm>
          <a:prstGeom prst="wedgeRectCallout">
            <a:avLst>
              <a:gd name="adj1" fmla="val -75050"/>
              <a:gd name="adj2" fmla="val -446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</a:t>
            </a:r>
            <a:r>
              <a:rPr lang="en-US" i="1" dirty="0" smtClean="0">
                <a:solidFill>
                  <a:srgbClr val="C00000"/>
                </a:solidFill>
              </a:rPr>
              <a:t>check for </a:t>
            </a:r>
            <a:r>
              <a:rPr lang="en-US" i="1" dirty="0" smtClean="0">
                <a:solidFill>
                  <a:srgbClr val="C00000"/>
                </a:solidFill>
              </a:rPr>
              <a:t>you</a:t>
            </a:r>
            <a:r>
              <a:rPr lang="en-US" dirty="0" smtClean="0"/>
              <a:t> (because it can’t!)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2547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</a:t>
            </a:r>
            <a:r>
              <a:rPr lang="en-US" sz="2000" dirty="0" smtClean="0"/>
              <a:t>variables </a:t>
            </a:r>
            <a:r>
              <a:rPr lang="en-US" sz="2000" dirty="0"/>
              <a:t>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429000" y="1524000"/>
            <a:ext cx="1676400" cy="306324"/>
          </a:xfrm>
          <a:prstGeom prst="wedgeRectCallout">
            <a:avLst>
              <a:gd name="adj1" fmla="val -79059"/>
              <a:gd name="adj2" fmla="val 1502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Use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4384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Upper </a:t>
            </a:r>
            <a:r>
              <a:rPr lang="en-US" sz="2000" dirty="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</a:t>
            </a:r>
            <a:r>
              <a:rPr lang="en-US" sz="2000" dirty="0" smtClean="0">
                <a:latin typeface="+mj-lt"/>
                <a:cs typeface="Courier New" pitchFamily="49" charset="0"/>
              </a:rPr>
              <a:t>bound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Convention: every type T is a subtype of itself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18629</TotalTime>
  <Words>5308</Words>
  <Application>Microsoft Macintosh PowerPoint</Application>
  <PresentationFormat>On-screen Show (4:3)</PresentationFormat>
  <Paragraphs>950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253</cp:revision>
  <cp:lastPrinted>2016-11-07T17:31:11Z</cp:lastPrinted>
  <dcterms:created xsi:type="dcterms:W3CDTF">2012-02-17T18:07:42Z</dcterms:created>
  <dcterms:modified xsi:type="dcterms:W3CDTF">2016-11-16T17:46:41Z</dcterms:modified>
</cp:coreProperties>
</file>