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5" r:id="rId2"/>
    <p:sldId id="318" r:id="rId3"/>
    <p:sldId id="288" r:id="rId4"/>
    <p:sldId id="289" r:id="rId5"/>
    <p:sldId id="290" r:id="rId6"/>
    <p:sldId id="291" r:id="rId7"/>
    <p:sldId id="292" r:id="rId8"/>
    <p:sldId id="317" r:id="rId9"/>
    <p:sldId id="338" r:id="rId10"/>
    <p:sldId id="339" r:id="rId11"/>
    <p:sldId id="319" r:id="rId12"/>
    <p:sldId id="320" r:id="rId13"/>
    <p:sldId id="321" r:id="rId14"/>
    <p:sldId id="322" r:id="rId15"/>
    <p:sldId id="340" r:id="rId16"/>
    <p:sldId id="323" r:id="rId17"/>
    <p:sldId id="324" r:id="rId18"/>
    <p:sldId id="341" r:id="rId19"/>
    <p:sldId id="325" r:id="rId20"/>
    <p:sldId id="327" r:id="rId21"/>
    <p:sldId id="330" r:id="rId22"/>
    <p:sldId id="331" r:id="rId23"/>
    <p:sldId id="342" r:id="rId24"/>
    <p:sldId id="334" r:id="rId25"/>
    <p:sldId id="335" r:id="rId26"/>
    <p:sldId id="343" r:id="rId27"/>
  </p:sldIdLst>
  <p:sldSz cx="9144000" cy="6858000" type="screen4x3"/>
  <p:notesSz cx="6934200" cy="92202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16" d="100"/>
          <a:sy n="116" d="100"/>
        </p:scale>
        <p:origin x="-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tags" Target="tags/tag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11-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1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Memset</a:t>
            </a:r>
            <a:r>
              <a:rPr lang="en-US" dirty="0" smtClean="0"/>
              <a:t> example from </a:t>
            </a:r>
            <a:r>
              <a:rPr lang="en-US" i="1" dirty="0" smtClean="0"/>
              <a:t>Zero Bugs and Program Faster</a:t>
            </a:r>
            <a:r>
              <a:rPr lang="en-US" i="0" dirty="0" smtClean="0"/>
              <a:t> by Kate Thompson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1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</a:t>
            </a:r>
            <a:r>
              <a:rPr lang="en-US" dirty="0" err="1" smtClean="0"/>
              <a:t>theSystemIsAboutToDie</a:t>
            </a:r>
            <a:r>
              <a:rPr lang="en-US" baseline="0" dirty="0" err="1" smtClean="0"/>
              <a:t>AHorribleDeath</a:t>
            </a:r>
            <a:r>
              <a:rPr lang="en-US" baseline="0" dirty="0" smtClean="0"/>
              <a:t> was pretty good in an old 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4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229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Fall 2016</a:t>
            </a:r>
            <a:endParaRPr lang="en-US" dirty="0"/>
          </a:p>
          <a:p>
            <a:r>
              <a:rPr lang="en-US" dirty="0"/>
              <a:t>Module Design and General </a:t>
            </a:r>
            <a:r>
              <a:rPr lang="en-US"/>
              <a:t>Style </a:t>
            </a:r>
            <a:r>
              <a:rPr lang="en-US" smtClean="0"/>
              <a:t>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 again…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Methods should do one thing well:</a:t>
            </a:r>
          </a:p>
          <a:p>
            <a:pPr lvl="1"/>
            <a:r>
              <a:rPr lang="en-US" sz="2000" dirty="0" smtClean="0"/>
              <a:t>Compute a value but let client decide what to do with it</a:t>
            </a:r>
          </a:p>
          <a:p>
            <a:pPr lvl="1"/>
            <a:r>
              <a:rPr lang="en-US" sz="2000" dirty="0" smtClean="0"/>
              <a:t>Observe or mutate, don’t do both</a:t>
            </a:r>
          </a:p>
          <a:p>
            <a:pPr lvl="1"/>
            <a:r>
              <a:rPr lang="en-US" sz="2000" dirty="0" smtClean="0"/>
              <a:t>Don’t print as a side effect of some other operation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Don’t limit future possible uses of the method by having it do multiple, not-necessarily-related things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“Flag” variables are often a symptom of poor method cohesion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57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design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Effective Java (EJ) Tip #40: Design method signatures carefully</a:t>
            </a:r>
          </a:p>
          <a:p>
            <a:pPr lvl="1"/>
            <a:r>
              <a:rPr lang="en-US" sz="2000" dirty="0" smtClean="0"/>
              <a:t>Avoid long parameter lists</a:t>
            </a:r>
          </a:p>
          <a:p>
            <a:pPr lvl="1"/>
            <a:r>
              <a:rPr lang="en-US" sz="2000" dirty="0" smtClean="0"/>
              <a:t>Perlis: “If you have a procedure with ten parameters, you probably missed some.”</a:t>
            </a:r>
          </a:p>
          <a:p>
            <a:pPr lvl="1"/>
            <a:r>
              <a:rPr lang="en-US" sz="2000" dirty="0" smtClean="0"/>
              <a:t>Especially error-prone if parameters are all the same type</a:t>
            </a:r>
          </a:p>
          <a:p>
            <a:pPr lvl="1"/>
            <a:r>
              <a:rPr lang="en-US" sz="2000" dirty="0" smtClean="0"/>
              <a:t>Avoid methods that take lots of Boolean “flag” parameters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Which of these has a bug?</a:t>
            </a:r>
          </a:p>
          <a:p>
            <a:pPr lvl="1" indent="-342900"/>
            <a:r>
              <a:rPr lang="en-US" sz="2000" b="1" dirty="0" err="1" smtClean="0">
                <a:latin typeface="Courier New"/>
                <a:cs typeface="Courier New"/>
              </a:rPr>
              <a:t>memset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ptr</a:t>
            </a:r>
            <a:r>
              <a:rPr lang="en-US" sz="2000" b="1" dirty="0" smtClean="0">
                <a:latin typeface="Courier New"/>
                <a:cs typeface="Courier New"/>
              </a:rPr>
              <a:t>, size, 0);</a:t>
            </a:r>
          </a:p>
          <a:p>
            <a:pPr lvl="1" indent="-342900"/>
            <a:r>
              <a:rPr lang="en-US" sz="2000" b="1" dirty="0" err="1" smtClean="0">
                <a:latin typeface="Courier New"/>
                <a:cs typeface="Courier New"/>
              </a:rPr>
              <a:t>memset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ptr</a:t>
            </a:r>
            <a:r>
              <a:rPr lang="en-US" sz="2000" b="1" dirty="0" smtClean="0">
                <a:latin typeface="Courier New"/>
                <a:cs typeface="Courier New"/>
              </a:rPr>
              <a:t>, 0, size);</a:t>
            </a: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EJ Tip #41: Use overloading judiciously</a:t>
            </a:r>
          </a:p>
          <a:p>
            <a:pPr marL="457200" lvl="1" indent="0">
              <a:buNone/>
            </a:pPr>
            <a:r>
              <a:rPr lang="en-US" sz="2000" dirty="0" smtClean="0"/>
              <a:t>Can be useful, but avoid overloading with same number of parameters, and think about whether methods really are related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26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Field design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variable should be made into a field if and only if:</a:t>
            </a:r>
          </a:p>
          <a:p>
            <a:pPr lvl="1"/>
            <a:r>
              <a:rPr lang="en-US" sz="2000" dirty="0" smtClean="0"/>
              <a:t>It is part of the inherent internal state of the object</a:t>
            </a:r>
          </a:p>
          <a:p>
            <a:pPr lvl="1"/>
            <a:r>
              <a:rPr lang="en-US" sz="2000" dirty="0" smtClean="0"/>
              <a:t>It has a value that retains meaning throughout the object's life</a:t>
            </a:r>
          </a:p>
          <a:p>
            <a:pPr lvl="1"/>
            <a:r>
              <a:rPr lang="en-US" sz="2000" dirty="0" smtClean="0"/>
              <a:t>Its state must persist past the end of any one public method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All other variables can and should be local to the methods in which they are used</a:t>
            </a:r>
          </a:p>
          <a:p>
            <a:pPr lvl="1"/>
            <a:r>
              <a:rPr lang="en-US" sz="2000" dirty="0" smtClean="0"/>
              <a:t>Fields should not be used to avoid parameter passing</a:t>
            </a:r>
          </a:p>
          <a:p>
            <a:pPr lvl="1"/>
            <a:r>
              <a:rPr lang="en-US" sz="2000" dirty="0" smtClean="0"/>
              <a:t>Not every constructor parameter needs to be a field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Exception to the rule: Certain cases where overriding is needed</a:t>
            </a:r>
          </a:p>
          <a:p>
            <a:pPr lvl="1"/>
            <a:r>
              <a:rPr lang="en-US" sz="2000" dirty="0" smtClean="0"/>
              <a:t>Example: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Thread.run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Constructor design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Constructors should have all the arguments necessary to initialize the object's state – no more, no less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Object should be completely initialized after constructor is done</a:t>
            </a:r>
          </a:p>
          <a:p>
            <a:pPr marL="400050" lvl="1" indent="0">
              <a:buNone/>
            </a:pPr>
            <a:r>
              <a:rPr lang="en-US" sz="2000" dirty="0"/>
              <a:t>(i.e., the rep invariant should hold)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Client s</a:t>
            </a:r>
            <a:r>
              <a:rPr lang="en-US" sz="2000" dirty="0" smtClean="0"/>
              <a:t>houldn't </a:t>
            </a:r>
            <a:r>
              <a:rPr lang="en-US" sz="2000" dirty="0"/>
              <a:t>need to call other methods to “finish” initialization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19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names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EJ Tip #56: Adhere to generally accepted naming conventions</a:t>
            </a:r>
          </a:p>
          <a:p>
            <a:r>
              <a:rPr lang="en-US" sz="2000" dirty="0" smtClean="0"/>
              <a:t>Class names: generally nouns </a:t>
            </a:r>
          </a:p>
          <a:p>
            <a:pPr lvl="1"/>
            <a:r>
              <a:rPr lang="en-US" sz="2000" dirty="0" smtClean="0"/>
              <a:t>Beware "verb + </a:t>
            </a:r>
            <a:r>
              <a:rPr lang="en-US" sz="2000" dirty="0" err="1" smtClean="0"/>
              <a:t>er</a:t>
            </a:r>
            <a:r>
              <a:rPr lang="en-US" sz="2000" dirty="0" smtClean="0"/>
              <a:t>" names, e.g.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Manager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Scheduler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ShapeDisplayer</a:t>
            </a:r>
            <a:endParaRPr lang="en-US" sz="2000" dirty="0" smtClean="0"/>
          </a:p>
          <a:p>
            <a:r>
              <a:rPr lang="en-US" sz="2000" dirty="0" smtClean="0"/>
              <a:t>Interface names often –able/-</a:t>
            </a:r>
            <a:r>
              <a:rPr lang="en-US" sz="2000" dirty="0" err="1" smtClean="0"/>
              <a:t>ible</a:t>
            </a:r>
            <a:r>
              <a:rPr lang="en-US" sz="2000" dirty="0" smtClean="0"/>
              <a:t> adjectives: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US" sz="2000" dirty="0" smtClean="0">
                <a:latin typeface="+mj-lt"/>
                <a:cs typeface="Courier New" pitchFamily="49" charset="0"/>
              </a:rPr>
              <a:t>, …</a:t>
            </a:r>
            <a:endParaRPr lang="en-US" sz="2000" dirty="0" smtClean="0">
              <a:latin typeface="+mj-lt"/>
            </a:endParaRPr>
          </a:p>
          <a:p>
            <a:r>
              <a:rPr lang="en-US" sz="2000" dirty="0" smtClean="0"/>
              <a:t>Method names: noun or verb phrases </a:t>
            </a:r>
          </a:p>
          <a:p>
            <a:pPr lvl="1"/>
            <a:r>
              <a:rPr lang="en-US" sz="2000" dirty="0"/>
              <a:t>N</a:t>
            </a:r>
            <a:r>
              <a:rPr lang="en-US" sz="2000" dirty="0" smtClean="0"/>
              <a:t>ouns for observers: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dirty="0" smtClean="0"/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totalSales</a:t>
            </a:r>
            <a:endParaRPr lang="en-US" sz="2000" dirty="0" smtClean="0"/>
          </a:p>
          <a:p>
            <a:pPr lvl="1"/>
            <a:r>
              <a:rPr lang="en-US" sz="2000" dirty="0" err="1" smtClean="0"/>
              <a:t>Verbs+noun</a:t>
            </a:r>
            <a:r>
              <a:rPr lang="en-US" sz="2000" dirty="0" smtClean="0"/>
              <a:t> for observers: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getX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isX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hasX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smtClean="0"/>
              <a:t>Verbs for </a:t>
            </a:r>
            <a:r>
              <a:rPr lang="en-US" sz="2000" dirty="0" err="1" smtClean="0"/>
              <a:t>mutators</a:t>
            </a:r>
            <a:r>
              <a:rPr lang="en-US" sz="2000" dirty="0" smtClean="0"/>
              <a:t>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</a:p>
          <a:p>
            <a:pPr lvl="1"/>
            <a:r>
              <a:rPr lang="en-US" sz="2000" dirty="0" err="1" smtClean="0"/>
              <a:t>Verbs+noun</a:t>
            </a:r>
            <a:r>
              <a:rPr lang="en-US" sz="2000" dirty="0" smtClean="0"/>
              <a:t> </a:t>
            </a:r>
            <a:r>
              <a:rPr lang="en-US" sz="2000" dirty="0"/>
              <a:t>for </a:t>
            </a:r>
            <a:r>
              <a:rPr lang="en-US" sz="2000" dirty="0" err="1"/>
              <a:t>mutators</a:t>
            </a:r>
            <a:r>
              <a:rPr lang="en-US" sz="2000" dirty="0"/>
              <a:t>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Choose affirmative, positive names over negative ones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isSafe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not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isUnsafe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371600" lvl="3" indent="0">
              <a:spcBef>
                <a:spcPts val="0"/>
              </a:spcBef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not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hasNoElements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371600" lvl="3" indent="0"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9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count, flag, status, compute, check, value, pointer</a:t>
            </a:r>
            <a:r>
              <a:rPr lang="en-US" dirty="0" smtClean="0">
                <a:cs typeface="Courier New" pitchFamily="49" charset="0"/>
              </a:rPr>
              <a:t>, names starting with </a:t>
            </a:r>
            <a:r>
              <a:rPr lang="en-US" b="1" dirty="0" smtClean="0">
                <a:latin typeface="Courier New"/>
                <a:cs typeface="Courier New"/>
              </a:rPr>
              <a:t>my…</a:t>
            </a:r>
            <a:r>
              <a:rPr lang="en-US" dirty="0" smtClean="0"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Convey </a:t>
            </a:r>
            <a:r>
              <a:rPr lang="en-US" dirty="0"/>
              <a:t>no useful </a:t>
            </a:r>
            <a:r>
              <a:rPr lang="en-US" dirty="0" smtClean="0"/>
              <a:t>information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Describe what is being counted, what the “flag” indicates, etc.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numberOfStudents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isCourseFull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calculatePayroll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validateWebForm</a:t>
            </a:r>
            <a:r>
              <a:rPr lang="en-US" dirty="0" smtClean="0"/>
              <a:t>, …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short names in local contexts are good:</a:t>
            </a:r>
          </a:p>
          <a:p>
            <a:pPr marL="457200" lvl="1" indent="0">
              <a:buNone/>
            </a:pPr>
            <a:r>
              <a:rPr lang="en-US" dirty="0" smtClean="0"/>
              <a:t>Good: </a:t>
            </a:r>
            <a:r>
              <a:rPr lang="en-US" b="1" dirty="0" smtClean="0">
                <a:latin typeface="Courier New"/>
                <a:cs typeface="Courier New"/>
              </a:rPr>
              <a:t>for(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 = 0; 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 &lt; size; 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++) items[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]=0;</a:t>
            </a:r>
          </a:p>
          <a:p>
            <a:pPr marL="457200" lvl="1" indent="0">
              <a:buNone/>
            </a:pPr>
            <a:r>
              <a:rPr lang="en-US" dirty="0" smtClean="0"/>
              <a:t>Bad:   </a:t>
            </a:r>
            <a:r>
              <a:rPr lang="en-US" b="1" dirty="0" smtClean="0">
                <a:latin typeface="Courier New"/>
                <a:cs typeface="Courier New"/>
              </a:rPr>
              <a:t>for(</a:t>
            </a:r>
            <a:r>
              <a:rPr lang="en-US" b="1" dirty="0" err="1" smtClean="0"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latin typeface="Courier New"/>
                <a:cs typeface="Courier New"/>
              </a:rPr>
              <a:t> =  0; 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		</a:t>
            </a:r>
            <a:r>
              <a:rPr lang="en-US" b="1" dirty="0" err="1" smtClean="0"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latin typeface="Courier New"/>
                <a:cs typeface="Courier New"/>
              </a:rPr>
              <a:t> &lt; </a:t>
            </a:r>
            <a:r>
              <a:rPr lang="en-US" b="1" dirty="0" err="1" smtClean="0">
                <a:latin typeface="Courier New"/>
                <a:cs typeface="Courier New"/>
              </a:rPr>
              <a:t>theCollectionSize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		</a:t>
            </a:r>
            <a:r>
              <a:rPr lang="en-US" b="1" dirty="0" err="1" smtClean="0"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latin typeface="Courier New"/>
                <a:cs typeface="Courier New"/>
              </a:rPr>
              <a:t>++) 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	    </a:t>
            </a:r>
            <a:r>
              <a:rPr lang="en-US" b="1" dirty="0" err="1" smtClean="0">
                <a:latin typeface="Courier New"/>
                <a:cs typeface="Courier New"/>
              </a:rPr>
              <a:t>theCollectionItems</a:t>
            </a:r>
            <a:r>
              <a:rPr lang="en-US" b="1" dirty="0" smtClean="0">
                <a:latin typeface="Courier New"/>
                <a:cs typeface="Courier New"/>
              </a:rPr>
              <a:t>[</a:t>
            </a:r>
            <a:r>
              <a:rPr lang="en-US" b="1" dirty="0" err="1" smtClean="0"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latin typeface="Courier New"/>
                <a:cs typeface="Courier New"/>
              </a:rPr>
              <a:t>]=0;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14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Class design ideals</a:t>
            </a:r>
            <a:endParaRPr lang="en-US" dirty="0" smtClean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5438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Cohesion and coupling, already discussed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6"/>
                </a:solidFill>
              </a:rPr>
              <a:t>Completeness</a:t>
            </a:r>
            <a:r>
              <a:rPr lang="en-US" sz="2000" dirty="0" smtClean="0"/>
              <a:t>: Every class should present a complete interface</a:t>
            </a:r>
          </a:p>
          <a:p>
            <a:pPr marL="0" indent="0">
              <a:buNone/>
            </a:pPr>
            <a:endParaRPr lang="en-US" sz="2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6"/>
                </a:solidFill>
              </a:rPr>
              <a:t>Consistency</a:t>
            </a:r>
            <a:r>
              <a:rPr lang="en-US" sz="2000" dirty="0" smtClean="0"/>
              <a:t>: In names, </a:t>
            </a:r>
            <a:r>
              <a:rPr lang="en-US" sz="2000" dirty="0" err="1" smtClean="0"/>
              <a:t>param</a:t>
            </a:r>
            <a:r>
              <a:rPr lang="en-US" sz="2000" dirty="0" smtClean="0"/>
              <a:t>/returns, ordering, and behavior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3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Include </a:t>
            </a:r>
            <a:r>
              <a:rPr lang="en-US" sz="2000" i="1" dirty="0" smtClean="0">
                <a:solidFill>
                  <a:srgbClr val="0000FF"/>
                </a:solidFill>
              </a:rPr>
              <a:t>important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methods to make a class easy to use</a:t>
            </a:r>
          </a:p>
          <a:p>
            <a:pPr marL="457200" lvl="1" indent="0">
              <a:buNone/>
            </a:pPr>
            <a:r>
              <a:rPr lang="en-US" sz="2000" dirty="0"/>
              <a:t>C</a:t>
            </a:r>
            <a:r>
              <a:rPr lang="en-US" sz="2000" dirty="0" smtClean="0"/>
              <a:t>ounterexamples: </a:t>
            </a:r>
          </a:p>
          <a:p>
            <a:pPr marL="1200150" lvl="2" indent="-342900"/>
            <a:r>
              <a:rPr lang="en-US" sz="2000" dirty="0" smtClean="0"/>
              <a:t>A mutable collection with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dirty="0" smtClean="0"/>
              <a:t> but no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remove</a:t>
            </a:r>
            <a:endParaRPr lang="en-US" sz="2000" dirty="0" smtClean="0"/>
          </a:p>
          <a:p>
            <a:pPr marL="1200150" lvl="2" indent="-342900"/>
            <a:r>
              <a:rPr lang="en-US" sz="2000" dirty="0" smtClean="0"/>
              <a:t>A </a:t>
            </a:r>
            <a:r>
              <a:rPr lang="en-US" sz="2000" dirty="0" smtClean="0"/>
              <a:t>tool object with a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setHighlighted</a:t>
            </a:r>
            <a:r>
              <a:rPr lang="en-US" sz="2000" dirty="0" smtClean="0"/>
              <a:t> method to select it, but no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setUnhighlighted</a:t>
            </a:r>
            <a:r>
              <a:rPr lang="en-US" sz="2000" dirty="0" smtClean="0"/>
              <a:t> method to deselect it</a:t>
            </a:r>
          </a:p>
          <a:p>
            <a:pPr marL="1200150" lvl="2" indent="-34290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2000" dirty="0" smtClean="0"/>
              <a:t> class with no date-arithmetic operations</a:t>
            </a:r>
          </a:p>
          <a:p>
            <a:pPr marL="0" indent="0">
              <a:buNone/>
            </a:pPr>
            <a:r>
              <a:rPr lang="en-US" sz="2000" dirty="0" smtClean="0"/>
              <a:t>Also:</a:t>
            </a:r>
          </a:p>
          <a:p>
            <a:pPr lvl="1"/>
            <a:r>
              <a:rPr lang="en-US" sz="2000" dirty="0" smtClean="0"/>
              <a:t>Objects that have a natural ordering should implement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endParaRPr lang="en-US" sz="2000" dirty="0" smtClean="0"/>
          </a:p>
          <a:p>
            <a:pPr lvl="1"/>
            <a:r>
              <a:rPr lang="en-US" sz="2000" dirty="0" smtClean="0"/>
              <a:t>Objects that might have duplicates should implement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 </a:t>
            </a:r>
            <a:r>
              <a:rPr lang="en-US" sz="2000" dirty="0" smtClean="0"/>
              <a:t>(and therefore </a:t>
            </a:r>
            <a:r>
              <a:rPr lang="en-US" sz="2000" b="1" dirty="0" err="1" smtClean="0">
                <a:latin typeface="Courier New"/>
                <a:cs typeface="Courier New"/>
              </a:rPr>
              <a:t>hashCode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Most objects should implement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US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64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rgbClr val="C00000"/>
                </a:solidFill>
              </a:rPr>
              <a:t>Don’t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include everything you can possibly think of</a:t>
            </a:r>
          </a:p>
          <a:p>
            <a:pPr lvl="1"/>
            <a:r>
              <a:rPr lang="en-US" sz="2000" dirty="0" smtClean="0"/>
              <a:t>If you include it, you’re stuck with it forever (even if almost nobody ever uses it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Example: </a:t>
            </a:r>
            <a:r>
              <a:rPr lang="en-US" sz="2000" dirty="0" smtClean="0"/>
              <a:t>does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sz="2000" dirty="0" smtClean="0"/>
              <a:t> make any sense in normal use even if the collection is mutable and supports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dirty="0"/>
              <a:t> 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Tricky balancing act: include what’s useful, but don’t make things overly complicated</a:t>
            </a:r>
          </a:p>
          <a:p>
            <a:pPr lvl="1"/>
            <a:r>
              <a:rPr lang="en-US" sz="2000" dirty="0" smtClean="0"/>
              <a:t>You can always add it later if you really need it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57150" indent="0" algn="r">
              <a:buNone/>
            </a:pPr>
            <a:r>
              <a:rPr lang="en-US" sz="2000" dirty="0"/>
              <a:t>“Everything should be made as simple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as </a:t>
            </a:r>
            <a:r>
              <a:rPr lang="en-US" sz="2000" dirty="0"/>
              <a:t>possible</a:t>
            </a:r>
            <a:r>
              <a:rPr lang="en-US" sz="2000" dirty="0" smtClean="0"/>
              <a:t>,</a:t>
            </a:r>
            <a:r>
              <a:rPr lang="en-US" sz="2000" dirty="0"/>
              <a:t> </a:t>
            </a:r>
            <a:r>
              <a:rPr lang="en-US" sz="2000" dirty="0" smtClean="0"/>
              <a:t>but </a:t>
            </a:r>
            <a:r>
              <a:rPr lang="en-US" sz="2000" dirty="0"/>
              <a:t>not simpler.</a:t>
            </a:r>
            <a:r>
              <a:rPr lang="en-US" sz="2000" dirty="0" smtClean="0"/>
              <a:t>”</a:t>
            </a:r>
          </a:p>
          <a:p>
            <a:pPr marL="57150" indent="0" algn="r">
              <a:buNone/>
            </a:pPr>
            <a:r>
              <a:rPr lang="en-US" sz="2000" dirty="0" smtClean="0"/>
              <a:t>- Einstein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2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Consistency</a:t>
            </a:r>
            <a:endParaRPr lang="en-US" dirty="0" smtClean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 class or interface should have consistent names, parameters/returns, ordering, and behavior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Use similar naming; accept parameters in the same order</a:t>
            </a:r>
          </a:p>
          <a:p>
            <a:pPr marL="0" indent="0">
              <a:buNone/>
            </a:pPr>
            <a:r>
              <a:rPr lang="en-US" sz="2000" dirty="0" smtClean="0"/>
              <a:t>Counterexamples: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setFirst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index, String value)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setLast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(String value,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index) </a:t>
            </a:r>
            <a:endParaRPr lang="en-US" sz="2000" dirty="0" smtClean="0"/>
          </a:p>
          <a:p>
            <a:pPr marL="457200" lvl="1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Date/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GregorianCalendar</a:t>
            </a:r>
            <a:r>
              <a:rPr lang="en-US" sz="2000" dirty="0" smtClean="0"/>
              <a:t> use 0-based months</a:t>
            </a:r>
          </a:p>
          <a:p>
            <a:pPr marL="457200" lvl="1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methods:</a:t>
            </a:r>
            <a:r>
              <a:rPr lang="en-US" sz="2000" dirty="0" smtClean="0"/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equalsIgnoreCase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compareToIgnoreCase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        but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regionMatches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ignoreCase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0" lvl="1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String.length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cs typeface="Courier New" pitchFamily="49" charset="0"/>
              </a:rPr>
              <a:t>,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000" b="1" dirty="0" smtClean="0">
                <a:cs typeface="Courier New" pitchFamily="49" charset="0"/>
              </a:rPr>
              <a:t>,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collection.size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10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Style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5" name="Picture 2" descr="Product Detai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155736"/>
            <a:ext cx="205740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Elements of Programming Sty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192713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4235526"/>
            <a:ext cx="3390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“Use the active voice.”</a:t>
            </a:r>
          </a:p>
          <a:p>
            <a:pPr algn="ctr"/>
            <a:r>
              <a:rPr lang="en-US" sz="2400" b="1" dirty="0" smtClean="0"/>
              <a:t>“Omit needless words.”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481947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“Don't </a:t>
            </a:r>
            <a:r>
              <a:rPr lang="en-US" sz="2400" b="1" dirty="0"/>
              <a:t>patch bad code - rewrite it</a:t>
            </a:r>
            <a:r>
              <a:rPr lang="en-US" sz="2400" b="1" dirty="0" smtClean="0"/>
              <a:t>.”</a:t>
            </a:r>
          </a:p>
          <a:p>
            <a:pPr algn="ctr"/>
            <a:r>
              <a:rPr lang="en-US" sz="2400" b="1" dirty="0" smtClean="0"/>
              <a:t>“Make </a:t>
            </a:r>
            <a:r>
              <a:rPr lang="en-US" sz="2400" b="1" dirty="0"/>
              <a:t>sure your code 'does nothing' gracefully</a:t>
            </a:r>
            <a:r>
              <a:rPr lang="en-US" sz="2400" b="1" dirty="0" smtClean="0"/>
              <a:t>.”</a:t>
            </a:r>
            <a:endParaRPr lang="en-US" sz="2400" b="1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12775" y="3721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13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Open-Closed Principle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Software entities should be </a:t>
            </a:r>
            <a:r>
              <a:rPr lang="en-US" sz="2000" i="1" dirty="0" smtClean="0"/>
              <a:t>open for extension</a:t>
            </a:r>
            <a:r>
              <a:rPr lang="en-US" sz="2000" dirty="0" smtClean="0"/>
              <a:t>, but closed for modification</a:t>
            </a:r>
          </a:p>
          <a:p>
            <a:pPr lvl="1"/>
            <a:r>
              <a:rPr lang="en-US" sz="2000" dirty="0" smtClean="0"/>
              <a:t>When features are added to your system, do so by adding new classes or reusing existing ones in new ways</a:t>
            </a:r>
          </a:p>
          <a:p>
            <a:pPr lvl="1"/>
            <a:r>
              <a:rPr lang="en-US" sz="2000" dirty="0" smtClean="0"/>
              <a:t>If possible, don't make changes by modifying existing ones – existing code works and changing it can introduce bugs and errors.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Related: Code to interfaces, not to classes</a:t>
            </a:r>
          </a:p>
          <a:p>
            <a:pPr marL="457200" lvl="1" indent="0">
              <a:buNone/>
            </a:pPr>
            <a:r>
              <a:rPr lang="en-US" sz="2000" dirty="0" smtClean="0"/>
              <a:t>Example: accept 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dirty="0" smtClean="0"/>
              <a:t> parameter, not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dirty="0" smtClean="0"/>
              <a:t> 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LinkedList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dirty="0" smtClean="0"/>
              <a:t>EJ Tip #52: Refer to objects by their interfaces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59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Documenting a class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Keep internal and external documentation separate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E</a:t>
            </a:r>
            <a:r>
              <a:rPr lang="en-US" sz="2000" dirty="0" smtClean="0"/>
              <a:t>xternal: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/** ... */ </a:t>
            </a:r>
            <a:r>
              <a:rPr lang="en-US" sz="2000" dirty="0" err="1" smtClean="0"/>
              <a:t>Javadoc</a:t>
            </a:r>
            <a:r>
              <a:rPr lang="en-US" sz="2000" dirty="0" smtClean="0"/>
              <a:t> for classes, interfaces, methods</a:t>
            </a:r>
          </a:p>
          <a:p>
            <a:pPr lvl="1"/>
            <a:r>
              <a:rPr lang="en-US" sz="2000" dirty="0" smtClean="0"/>
              <a:t>Describes things that clients need to know about the class</a:t>
            </a:r>
          </a:p>
          <a:p>
            <a:pPr lvl="1"/>
            <a:r>
              <a:rPr lang="en-US" sz="2000" dirty="0" smtClean="0"/>
              <a:t>Should be specific enough to exclude unacceptable implementations, but general enough to allow for all correct implementations</a:t>
            </a:r>
          </a:p>
          <a:p>
            <a:pPr lvl="1"/>
            <a:r>
              <a:rPr lang="en-US" sz="2000" dirty="0" smtClean="0"/>
              <a:t>Includes all pre/</a:t>
            </a:r>
            <a:r>
              <a:rPr lang="en-US" sz="2000" dirty="0" err="1" smtClean="0"/>
              <a:t>postconditons</a:t>
            </a:r>
            <a:r>
              <a:rPr lang="en-US" sz="2000" dirty="0" smtClean="0"/>
              <a:t>, etc.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Internal: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 comments inside method bodies</a:t>
            </a:r>
          </a:p>
          <a:p>
            <a:pPr lvl="1"/>
            <a:r>
              <a:rPr lang="en-US" sz="2000" dirty="0" smtClean="0"/>
              <a:t>Describes details of how the code is implemented</a:t>
            </a:r>
          </a:p>
          <a:p>
            <a:pPr lvl="1"/>
            <a:r>
              <a:rPr lang="en-US" sz="2000" dirty="0" smtClean="0"/>
              <a:t>Information that clients wouldn't and shouldn't need, but a fellow developer working on this class would want – invariants and internal pre/post conditions especially</a:t>
            </a:r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dirty="0" smtClean="0"/>
              <a:t>The role of documentation</a:t>
            </a:r>
            <a:br>
              <a:rPr lang="en-US" sz="3200" dirty="0" smtClean="0"/>
            </a:br>
            <a:r>
              <a:rPr lang="en-US" sz="3200" dirty="0" smtClean="0"/>
              <a:t>From Kernighan and </a:t>
            </a:r>
            <a:r>
              <a:rPr lang="en-US" sz="3200" dirty="0" err="1" smtClean="0"/>
              <a:t>Plauger</a:t>
            </a:r>
            <a:endParaRPr lang="en-US" sz="3200" dirty="0" smtClean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a program is incorrect, it matters little what the docs say</a:t>
            </a:r>
          </a:p>
          <a:p>
            <a:endParaRPr lang="en-US" dirty="0" smtClean="0"/>
          </a:p>
          <a:p>
            <a:r>
              <a:rPr lang="en-US" dirty="0" smtClean="0"/>
              <a:t>If documentation does not agree with the code, it is not worth much</a:t>
            </a:r>
          </a:p>
          <a:p>
            <a:endParaRPr lang="en-US" dirty="0" smtClean="0"/>
          </a:p>
          <a:p>
            <a:r>
              <a:rPr lang="en-US" dirty="0" smtClean="0"/>
              <a:t>Consequently, code must largely document itself.  If not, rewrite the code rather than increasing the documentation of the existing complex code.  Good code needs fewer comments than bad code.</a:t>
            </a:r>
          </a:p>
          <a:p>
            <a:endParaRPr lang="en-US" dirty="0" smtClean="0"/>
          </a:p>
          <a:p>
            <a:r>
              <a:rPr lang="en-US" dirty="0" smtClean="0"/>
              <a:t>Comments should provide additional information from the code itself.  They should not echo the code.</a:t>
            </a:r>
          </a:p>
          <a:p>
            <a:endParaRPr lang="en-US" dirty="0" smtClean="0"/>
          </a:p>
          <a:p>
            <a:r>
              <a:rPr lang="en-US" dirty="0" smtClean="0"/>
              <a:t>Mnemonic variable names and labels, and a layout that emphasizes logical structure, help make a program “self-documenting”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76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Enums</a:t>
            </a:r>
            <a:r>
              <a:rPr lang="en-US" dirty="0" smtClean="0"/>
              <a:t> help document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Consider use of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enums</a:t>
            </a:r>
            <a:r>
              <a:rPr lang="en-US" sz="2000" dirty="0" smtClean="0"/>
              <a:t>, even with only two values – which of the following is better? 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oven.setTemp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(97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true);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oven.setTemp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(97,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Temperature.CELSIUS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3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types – some hints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Numbers: Favor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dirty="0" smtClean="0"/>
              <a:t> for most numeric computations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EJ Tip #48: Avoid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dirty="0" smtClean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dirty="0" smtClean="0"/>
              <a:t> if exact answers are required</a:t>
            </a:r>
          </a:p>
          <a:p>
            <a:pPr marL="457200" lvl="1" indent="0">
              <a:buNone/>
            </a:pPr>
            <a:r>
              <a:rPr lang="en-US" sz="2000" dirty="0" smtClean="0"/>
              <a:t>Classic example: Money  (round-off is bad here)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Strings are often overused since much data is read as text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6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views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Confine user interaction to a core set of “view” classes and isolate these from the classes that maintain the key system data</a:t>
            </a:r>
          </a:p>
          <a:p>
            <a:endParaRPr lang="en-US" sz="2000" dirty="0" smtClean="0"/>
          </a:p>
          <a:p>
            <a:r>
              <a:rPr lang="en-US" sz="2000" dirty="0" smtClean="0"/>
              <a:t>Do not put print statements in your core classes</a:t>
            </a:r>
          </a:p>
          <a:p>
            <a:pPr lvl="1"/>
            <a:r>
              <a:rPr lang="en-US" sz="2000" dirty="0" smtClean="0"/>
              <a:t>This locks your code into a text representation</a:t>
            </a:r>
          </a:p>
          <a:p>
            <a:pPr lvl="1"/>
            <a:r>
              <a:rPr lang="en-US" sz="2000" dirty="0" smtClean="0"/>
              <a:t>Makes it less useful if the client wants a GUI, a web app, etc.</a:t>
            </a:r>
          </a:p>
          <a:p>
            <a:endParaRPr lang="en-US" sz="2000" dirty="0" smtClean="0"/>
          </a:p>
          <a:p>
            <a:r>
              <a:rPr lang="en-US" sz="2000" dirty="0" smtClean="0"/>
              <a:t>Instead, have your core classes return data that can be displayed by the view classes</a:t>
            </a:r>
          </a:p>
          <a:p>
            <a:pPr lvl="1"/>
            <a:r>
              <a:rPr lang="en-US" sz="2000" dirty="0" smtClean="0"/>
              <a:t>Which of the following is better?</a:t>
            </a:r>
          </a:p>
          <a:p>
            <a:pPr lvl="2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printMyself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1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thoughts (for now)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Always remember your reader</a:t>
            </a:r>
          </a:p>
          <a:p>
            <a:pPr lvl="1"/>
            <a:r>
              <a:rPr lang="en-US" sz="2000" dirty="0" smtClean="0"/>
              <a:t>Who are they?</a:t>
            </a:r>
          </a:p>
          <a:p>
            <a:pPr lvl="2"/>
            <a:r>
              <a:rPr lang="en-US" sz="2000" dirty="0" smtClean="0"/>
              <a:t>Clients of your code</a:t>
            </a:r>
          </a:p>
          <a:p>
            <a:pPr lvl="2"/>
            <a:r>
              <a:rPr lang="en-US" sz="2000" dirty="0"/>
              <a:t>O</a:t>
            </a:r>
            <a:r>
              <a:rPr lang="en-US" sz="2000" dirty="0" smtClean="0"/>
              <a:t>ther programmers working with the code </a:t>
            </a:r>
          </a:p>
          <a:p>
            <a:pPr lvl="3"/>
            <a:r>
              <a:rPr lang="en-US" dirty="0" smtClean="0"/>
              <a:t>(including yourself in 3 weeks/months/years)</a:t>
            </a:r>
          </a:p>
          <a:p>
            <a:pPr lvl="1"/>
            <a:r>
              <a:rPr lang="en-US" sz="2000" dirty="0" smtClean="0"/>
              <a:t>What do they need to know?</a:t>
            </a:r>
          </a:p>
          <a:p>
            <a:pPr lvl="2"/>
            <a:r>
              <a:rPr lang="en-US" sz="2000" dirty="0" smtClean="0"/>
              <a:t>How to use it (clients)</a:t>
            </a:r>
          </a:p>
          <a:p>
            <a:pPr lvl="2"/>
            <a:r>
              <a:rPr lang="en-US" sz="2000" dirty="0" smtClean="0"/>
              <a:t>How it works, but more important, </a:t>
            </a:r>
            <a:r>
              <a:rPr lang="en-US" sz="2000" i="1" dirty="0" smtClean="0">
                <a:solidFill>
                  <a:srgbClr val="000090"/>
                </a:solidFill>
              </a:rPr>
              <a:t>why</a:t>
            </a:r>
            <a:r>
              <a:rPr lang="en-US" sz="2000" dirty="0" smtClean="0">
                <a:solidFill>
                  <a:srgbClr val="000090"/>
                </a:solidFill>
              </a:rPr>
              <a:t> </a:t>
            </a:r>
            <a:r>
              <a:rPr lang="en-US" sz="2000" dirty="0" smtClean="0"/>
              <a:t>it was done this way (implementers)</a:t>
            </a:r>
          </a:p>
          <a:p>
            <a:r>
              <a:rPr lang="en-US" sz="2000" dirty="0" smtClean="0"/>
              <a:t>Read/reread style and design advice regularly</a:t>
            </a:r>
          </a:p>
          <a:p>
            <a:r>
              <a:rPr lang="en-US" sz="2000" dirty="0" smtClean="0"/>
              <a:t>Keep practicing – mastery takes time and experience</a:t>
            </a:r>
          </a:p>
          <a:p>
            <a:r>
              <a:rPr lang="en-US" sz="2000" dirty="0" smtClean="0"/>
              <a:t>You’ll always be learning. Keep looking for better ways to do things!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99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i="1" dirty="0" smtClean="0">
                <a:solidFill>
                  <a:srgbClr val="0000FF"/>
                </a:solidFill>
              </a:rPr>
              <a:t>module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is a relatively general term for a class or a type or any kind of design unit in software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i="1" dirty="0" smtClean="0">
                <a:solidFill>
                  <a:srgbClr val="0000FF"/>
                </a:solidFill>
              </a:rPr>
              <a:t>modular design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focuses on what modules are defined, what their specifications are, how they relate to each other</a:t>
            </a:r>
          </a:p>
          <a:p>
            <a:pPr lvl="1"/>
            <a:r>
              <a:rPr lang="en-US" sz="2000" dirty="0" smtClean="0"/>
              <a:t>Not the implementations of the modules</a:t>
            </a:r>
          </a:p>
          <a:p>
            <a:pPr lvl="1"/>
            <a:r>
              <a:rPr lang="en-US" sz="2000" dirty="0" smtClean="0"/>
              <a:t>Each module respects other modules’ abstraction barriers!</a:t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8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Ideals of modular software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6092952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Decomposable </a:t>
            </a:r>
            <a:r>
              <a:rPr lang="en-US" sz="2000" dirty="0" smtClean="0"/>
              <a:t>– can be broken down into modules to reduce complexity and allow teamwork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Composable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– “Having </a:t>
            </a:r>
            <a:r>
              <a:rPr lang="en-US" sz="2000" dirty="0"/>
              <a:t>divided to conquer, we must reunite to </a:t>
            </a:r>
            <a:r>
              <a:rPr lang="en-US" sz="2000" dirty="0" smtClean="0"/>
              <a:t>rule [M. Jackson].”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Understandable </a:t>
            </a:r>
            <a:r>
              <a:rPr lang="en-US" sz="2000" dirty="0" smtClean="0"/>
              <a:t>– one module can be examined, reasoned about, developed, etc. in isolation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Continuity </a:t>
            </a:r>
            <a:r>
              <a:rPr lang="en-US" sz="2000" dirty="0" smtClean="0"/>
              <a:t>– a small change in the requirements should affect a small number of modules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Isolation </a:t>
            </a:r>
            <a:r>
              <a:rPr lang="en-US" sz="2000" dirty="0" smtClean="0"/>
              <a:t>– an error in one module should be as contained as possible</a:t>
            </a:r>
          </a:p>
        </p:txBody>
      </p:sp>
      <p:pic>
        <p:nvPicPr>
          <p:cNvPr id="436228" name="Picture 4" descr="intro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00200"/>
            <a:ext cx="1828800" cy="73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29" name="Picture 5" descr="int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6764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0" name="Picture 6" descr="intro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505200"/>
            <a:ext cx="1522413" cy="77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1" name="Picture 7" descr="intro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419600"/>
            <a:ext cx="1751189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2" name="Picture 8" descr="intro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257800"/>
            <a:ext cx="1825625" cy="6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418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general design issues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Cohesion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– how well components fit together to form something that is self-contained, independent, and with a single, well-defined purpose</a:t>
            </a:r>
          </a:p>
          <a:p>
            <a:pPr marL="0" indent="0">
              <a:buNone/>
            </a:pPr>
            <a:endParaRPr lang="en-US" sz="2000" i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Coupling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– how much dependency there is between components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Guideline: </a:t>
            </a:r>
            <a:r>
              <a:rPr lang="en-US" sz="2000" i="1" dirty="0">
                <a:solidFill>
                  <a:srgbClr val="FF0000"/>
                </a:solidFill>
              </a:rPr>
              <a:t>decrease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coupling, </a:t>
            </a:r>
            <a:r>
              <a:rPr lang="en-US" sz="2000" i="1" dirty="0">
                <a:solidFill>
                  <a:srgbClr val="008000"/>
                </a:solidFill>
              </a:rPr>
              <a:t>increase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cohesion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Applies to modules and smaller units</a:t>
            </a:r>
          </a:p>
          <a:p>
            <a:pPr lvl="1"/>
            <a:r>
              <a:rPr lang="en-US" sz="2000" dirty="0" smtClean="0"/>
              <a:t>Each method should do one thing well</a:t>
            </a:r>
          </a:p>
          <a:p>
            <a:pPr lvl="1"/>
            <a:r>
              <a:rPr lang="en-US" sz="2000" dirty="0" smtClean="0"/>
              <a:t>Each module should provide a single abstraction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42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Cohesion</a:t>
            </a:r>
            <a:endParaRPr lang="en-US" dirty="0" smtClean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common design objective of </a:t>
            </a:r>
            <a:r>
              <a:rPr lang="en-US" sz="2000" i="1" dirty="0">
                <a:solidFill>
                  <a:schemeClr val="accent6"/>
                </a:solidFill>
              </a:rPr>
              <a:t>separation of concerns </a:t>
            </a:r>
            <a:r>
              <a:rPr lang="en-US" sz="2000" dirty="0"/>
              <a:t>suggests a module should represent a single concept </a:t>
            </a:r>
          </a:p>
          <a:p>
            <a:pPr lvl="1"/>
            <a:r>
              <a:rPr lang="en-US" sz="2000" dirty="0"/>
              <a:t>A </a:t>
            </a:r>
            <a:r>
              <a:rPr lang="en-US" sz="2000"/>
              <a:t>common </a:t>
            </a:r>
            <a:r>
              <a:rPr lang="en-US" sz="2000" dirty="0"/>
              <a:t>kind</a:t>
            </a:r>
            <a:r>
              <a:rPr lang="en-US" sz="2000"/>
              <a:t> of “concept</a:t>
            </a:r>
            <a:r>
              <a:rPr lang="en-US" sz="2000" dirty="0"/>
              <a:t>” is an ADT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If a module implements more than one abstraction, consider breaking it into separate modules for each one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4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Coupling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How are modules dependent on one another?</a:t>
            </a:r>
          </a:p>
          <a:p>
            <a:pPr lvl="1"/>
            <a:r>
              <a:rPr lang="en-US" sz="2000" dirty="0" smtClean="0"/>
              <a:t>Statically (in the code)?  Dynamically (at run-time)?  More?</a:t>
            </a:r>
          </a:p>
          <a:p>
            <a:pPr lvl="1"/>
            <a:r>
              <a:rPr lang="en-GB" sz="2000" dirty="0" smtClean="0"/>
              <a:t>Ideally, split design into parts that don't interact much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Roughly, the more coupled modules are, the more they need to be reasoned about as though they are a single, larger module</a:t>
            </a:r>
          </a:p>
        </p:txBody>
      </p:sp>
      <p:sp>
        <p:nvSpPr>
          <p:cNvPr id="493587" name="AutoShape 19"/>
          <p:cNvSpPr>
            <a:spLocks noChangeArrowheads="1"/>
          </p:cNvSpPr>
          <p:nvPr/>
        </p:nvSpPr>
        <p:spPr bwMode="auto">
          <a:xfrm>
            <a:off x="554038" y="4724400"/>
            <a:ext cx="1452562" cy="415925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An application</a:t>
            </a:r>
          </a:p>
        </p:txBody>
      </p:sp>
      <p:sp>
        <p:nvSpPr>
          <p:cNvPr id="493572" name="AutoShape 3"/>
          <p:cNvSpPr>
            <a:spLocks noChangeArrowheads="1"/>
          </p:cNvSpPr>
          <p:nvPr/>
        </p:nvSpPr>
        <p:spPr bwMode="auto">
          <a:xfrm>
            <a:off x="304800" y="2895600"/>
            <a:ext cx="1658938" cy="1657350"/>
          </a:xfrm>
          <a:prstGeom prst="roundRect">
            <a:avLst>
              <a:gd name="adj" fmla="val 83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MY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FINAL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PROJECT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501900" y="2944812"/>
            <a:ext cx="2743200" cy="2195513"/>
            <a:chOff x="2501900" y="2944812"/>
            <a:chExt cx="2743200" cy="2195513"/>
          </a:xfrm>
        </p:grpSpPr>
        <p:sp>
          <p:nvSpPr>
            <p:cNvPr id="493588" name="AutoShape 20"/>
            <p:cNvSpPr>
              <a:spLocks noChangeArrowheads="1"/>
            </p:cNvSpPr>
            <p:nvPr/>
          </p:nvSpPr>
          <p:spPr bwMode="auto">
            <a:xfrm>
              <a:off x="2959100" y="4724400"/>
              <a:ext cx="2286000" cy="415925"/>
            </a:xfrm>
            <a:prstGeom prst="roundRect">
              <a:avLst>
                <a:gd name="adj" fmla="val 34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1800" i="1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A poor decomposition</a:t>
              </a:r>
            </a:p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1800" i="1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(parts strongly coupled)</a:t>
              </a:r>
            </a:p>
          </p:txBody>
        </p:sp>
        <p:sp>
          <p:nvSpPr>
            <p:cNvPr id="493573" name="AutoShape 4"/>
            <p:cNvSpPr>
              <a:spLocks noChangeArrowheads="1"/>
            </p:cNvSpPr>
            <p:nvPr/>
          </p:nvSpPr>
          <p:spPr bwMode="auto">
            <a:xfrm>
              <a:off x="3328988" y="2944812"/>
              <a:ext cx="1036637" cy="387350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</p:txBody>
        </p:sp>
        <p:sp>
          <p:nvSpPr>
            <p:cNvPr id="493574" name="AutoShape 5"/>
            <p:cNvSpPr>
              <a:spLocks noChangeArrowheads="1"/>
            </p:cNvSpPr>
            <p:nvPr/>
          </p:nvSpPr>
          <p:spPr bwMode="auto">
            <a:xfrm>
              <a:off x="2501900" y="3963987"/>
              <a:ext cx="990600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FINAL</a:t>
              </a:r>
            </a:p>
          </p:txBody>
        </p:sp>
        <p:sp>
          <p:nvSpPr>
            <p:cNvPr id="493575" name="AutoShape 6"/>
            <p:cNvSpPr>
              <a:spLocks noChangeArrowheads="1"/>
            </p:cNvSpPr>
            <p:nvPr/>
          </p:nvSpPr>
          <p:spPr bwMode="auto">
            <a:xfrm>
              <a:off x="4178300" y="3954462"/>
              <a:ext cx="1017588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PROJECT</a:t>
              </a:r>
            </a:p>
          </p:txBody>
        </p:sp>
        <p:cxnSp>
          <p:nvCxnSpPr>
            <p:cNvPr id="493576" name="AutoShape 7"/>
            <p:cNvCxnSpPr>
              <a:cxnSpLocks noChangeShapeType="1"/>
              <a:stCxn id="493574" idx="1"/>
              <a:endCxn id="493573" idx="1"/>
            </p:cNvCxnSpPr>
            <p:nvPr/>
          </p:nvCxnSpPr>
          <p:spPr bwMode="auto">
            <a:xfrm rot="10800000" flipH="1">
              <a:off x="2501900" y="3138487"/>
              <a:ext cx="827088" cy="1019175"/>
            </a:xfrm>
            <a:prstGeom prst="curvedConnector3">
              <a:avLst>
                <a:gd name="adj1" fmla="val -2763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7" name="AutoShape 8"/>
            <p:cNvCxnSpPr>
              <a:cxnSpLocks noChangeShapeType="1"/>
            </p:cNvCxnSpPr>
            <p:nvPr/>
          </p:nvCxnSpPr>
          <p:spPr bwMode="auto">
            <a:xfrm rot="10800000">
              <a:off x="3492500" y="4268787"/>
              <a:ext cx="6858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8" name="AutoShape 9"/>
            <p:cNvCxnSpPr>
              <a:cxnSpLocks noChangeShapeType="1"/>
              <a:stCxn id="493573" idx="2"/>
              <a:endCxn id="493574" idx="0"/>
            </p:cNvCxnSpPr>
            <p:nvPr/>
          </p:nvCxnSpPr>
          <p:spPr bwMode="auto">
            <a:xfrm rot="5400000">
              <a:off x="3106737" y="3222625"/>
              <a:ext cx="631825" cy="8509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9" name="AutoShape 10"/>
            <p:cNvCxnSpPr>
              <a:cxnSpLocks noChangeShapeType="1"/>
              <a:stCxn id="493573" idx="2"/>
              <a:endCxn id="493575" idx="0"/>
            </p:cNvCxnSpPr>
            <p:nvPr/>
          </p:nvCxnSpPr>
          <p:spPr bwMode="auto">
            <a:xfrm rot="16200000" flipH="1">
              <a:off x="3956844" y="3223418"/>
              <a:ext cx="622300" cy="8397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0" name="AutoShape 11"/>
            <p:cNvCxnSpPr>
              <a:cxnSpLocks noChangeShapeType="1"/>
            </p:cNvCxnSpPr>
            <p:nvPr/>
          </p:nvCxnSpPr>
          <p:spPr bwMode="auto">
            <a:xfrm>
              <a:off x="3492500" y="4040187"/>
              <a:ext cx="6858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1" name="AutoShape 12"/>
            <p:cNvCxnSpPr>
              <a:cxnSpLocks noChangeShapeType="1"/>
              <a:stCxn id="493575" idx="3"/>
              <a:endCxn id="493573" idx="3"/>
            </p:cNvCxnSpPr>
            <p:nvPr/>
          </p:nvCxnSpPr>
          <p:spPr bwMode="auto">
            <a:xfrm flipH="1" flipV="1">
              <a:off x="4365625" y="3138487"/>
              <a:ext cx="830263" cy="1009650"/>
            </a:xfrm>
            <a:prstGeom prst="curvedConnector3">
              <a:avLst>
                <a:gd name="adj1" fmla="val -27551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5"/>
          <p:cNvGrpSpPr/>
          <p:nvPr/>
        </p:nvGrpSpPr>
        <p:grpSpPr>
          <a:xfrm>
            <a:off x="6002338" y="2917825"/>
            <a:ext cx="2697162" cy="2222500"/>
            <a:chOff x="6002338" y="2917825"/>
            <a:chExt cx="2697162" cy="2222500"/>
          </a:xfrm>
        </p:grpSpPr>
        <p:sp>
          <p:nvSpPr>
            <p:cNvPr id="493589" name="AutoShape 21"/>
            <p:cNvSpPr>
              <a:spLocks noChangeArrowheads="1"/>
            </p:cNvSpPr>
            <p:nvPr/>
          </p:nvSpPr>
          <p:spPr bwMode="auto">
            <a:xfrm>
              <a:off x="6388100" y="4724400"/>
              <a:ext cx="2286000" cy="415925"/>
            </a:xfrm>
            <a:prstGeom prst="roundRect">
              <a:avLst>
                <a:gd name="adj" fmla="val 34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1800" i="1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A better decomposition</a:t>
              </a:r>
            </a:p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1800" i="1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(parts weakly coupled)</a:t>
              </a:r>
            </a:p>
          </p:txBody>
        </p:sp>
        <p:sp>
          <p:nvSpPr>
            <p:cNvPr id="493582" name="AutoShape 13"/>
            <p:cNvSpPr>
              <a:spLocks noChangeArrowheads="1"/>
            </p:cNvSpPr>
            <p:nvPr/>
          </p:nvSpPr>
          <p:spPr bwMode="auto">
            <a:xfrm>
              <a:off x="6853238" y="2917825"/>
              <a:ext cx="1036637" cy="388937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</p:txBody>
        </p:sp>
        <p:sp>
          <p:nvSpPr>
            <p:cNvPr id="493583" name="AutoShape 14"/>
            <p:cNvSpPr>
              <a:spLocks noChangeArrowheads="1"/>
            </p:cNvSpPr>
            <p:nvPr/>
          </p:nvSpPr>
          <p:spPr bwMode="auto">
            <a:xfrm>
              <a:off x="6002338" y="3954462"/>
              <a:ext cx="1036637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FINECT</a:t>
              </a:r>
            </a:p>
          </p:txBody>
        </p:sp>
        <p:sp>
          <p:nvSpPr>
            <p:cNvPr id="493584" name="AutoShape 15"/>
            <p:cNvSpPr>
              <a:spLocks noChangeArrowheads="1"/>
            </p:cNvSpPr>
            <p:nvPr/>
          </p:nvSpPr>
          <p:spPr bwMode="auto">
            <a:xfrm>
              <a:off x="7661275" y="3954462"/>
              <a:ext cx="1038225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PROJAL</a:t>
              </a:r>
            </a:p>
          </p:txBody>
        </p:sp>
        <p:cxnSp>
          <p:nvCxnSpPr>
            <p:cNvPr id="493585" name="AutoShape 16"/>
            <p:cNvCxnSpPr>
              <a:cxnSpLocks noChangeShapeType="1"/>
              <a:stCxn id="493583" idx="1"/>
              <a:endCxn id="493582" idx="1"/>
            </p:cNvCxnSpPr>
            <p:nvPr/>
          </p:nvCxnSpPr>
          <p:spPr bwMode="auto">
            <a:xfrm flipV="1">
              <a:off x="6002338" y="3113087"/>
              <a:ext cx="850900" cy="1035050"/>
            </a:xfrm>
            <a:prstGeom prst="curvedConnector3">
              <a:avLst>
                <a:gd name="adj1" fmla="val -2856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6" name="AutoShape 18"/>
            <p:cNvCxnSpPr>
              <a:cxnSpLocks noChangeShapeType="1"/>
              <a:stCxn id="493583" idx="3"/>
              <a:endCxn id="493584" idx="1"/>
            </p:cNvCxnSpPr>
            <p:nvPr/>
          </p:nvCxnSpPr>
          <p:spPr bwMode="auto">
            <a:xfrm>
              <a:off x="7038975" y="4148137"/>
              <a:ext cx="6223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90" name="AutoShape 9"/>
            <p:cNvCxnSpPr>
              <a:cxnSpLocks noChangeShapeType="1"/>
              <a:stCxn id="493582" idx="2"/>
              <a:endCxn id="493583" idx="0"/>
            </p:cNvCxnSpPr>
            <p:nvPr/>
          </p:nvCxnSpPr>
          <p:spPr bwMode="auto">
            <a:xfrm rot="5400000">
              <a:off x="6622257" y="3205955"/>
              <a:ext cx="647700" cy="849313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2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Coupling </a:t>
            </a:r>
            <a:r>
              <a:rPr lang="en-GB" dirty="0"/>
              <a:t>is the path to the dark side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5032802" cy="4495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Coupling leads to complexity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Complexity leads to confusion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Confusion leads to suffering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Once you start down the dark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path</a:t>
            </a:r>
            <a:r>
              <a:rPr lang="en-GB" sz="2000" dirty="0"/>
              <a:t>, forever will it dominate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your </a:t>
            </a:r>
            <a:r>
              <a:rPr lang="en-GB" sz="2000" dirty="0"/>
              <a:t>destiny, consume you it will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 r="10399"/>
          <a:stretch>
            <a:fillRect/>
          </a:stretch>
        </p:blipFill>
        <p:spPr bwMode="auto">
          <a:xfrm>
            <a:off x="5718602" y="1451063"/>
            <a:ext cx="3200688" cy="4877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327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God classes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god class</a:t>
            </a:r>
            <a:r>
              <a:rPr lang="en-US" sz="2000" dirty="0" smtClean="0"/>
              <a:t>: a class that hoards much of the data or functionality of a system</a:t>
            </a:r>
          </a:p>
          <a:p>
            <a:pPr lvl="1"/>
            <a:r>
              <a:rPr lang="en-US" sz="2000" dirty="0" smtClean="0"/>
              <a:t>Poor cohesion – little thought about why all the elements are placed together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educes coupling but only by collapsing multiple modules into one (which replaces dependences between modules with dependences within a module)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god class is an example of an </a:t>
            </a:r>
            <a:r>
              <a:rPr lang="en-US" sz="2000" i="1" dirty="0" smtClean="0">
                <a:solidFill>
                  <a:schemeClr val="accent2"/>
                </a:solidFill>
              </a:rPr>
              <a:t>anti-pattern</a:t>
            </a:r>
            <a:r>
              <a:rPr lang="en-US" sz="2000" dirty="0" smtClean="0"/>
              <a:t>: a known bad way of doing things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36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2209</TotalTime>
  <Words>1836</Words>
  <Application>Microsoft Macintosh PowerPoint</Application>
  <PresentationFormat>On-screen Show (4:3)</PresentationFormat>
  <Paragraphs>298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simple</vt:lpstr>
      <vt:lpstr>CSE 331 Software Design &amp; Implementation</vt:lpstr>
      <vt:lpstr>Style</vt:lpstr>
      <vt:lpstr>Modules</vt:lpstr>
      <vt:lpstr>Ideals of modular software</vt:lpstr>
      <vt:lpstr>Two general design issues</vt:lpstr>
      <vt:lpstr>Cohesion</vt:lpstr>
      <vt:lpstr>Coupling</vt:lpstr>
      <vt:lpstr>Coupling is the path to the dark side</vt:lpstr>
      <vt:lpstr>God classes</vt:lpstr>
      <vt:lpstr>Cohesion again…</vt:lpstr>
      <vt:lpstr>Method design</vt:lpstr>
      <vt:lpstr>Field design</vt:lpstr>
      <vt:lpstr>Constructor design</vt:lpstr>
      <vt:lpstr>Good names</vt:lpstr>
      <vt:lpstr>Bad names</vt:lpstr>
      <vt:lpstr>Class design ideals</vt:lpstr>
      <vt:lpstr>Completeness</vt:lpstr>
      <vt:lpstr>But…</vt:lpstr>
      <vt:lpstr>Consistency</vt:lpstr>
      <vt:lpstr>Open-Closed Principle</vt:lpstr>
      <vt:lpstr>Documenting a class</vt:lpstr>
      <vt:lpstr>The role of documentation From Kernighan and Plauger</vt:lpstr>
      <vt:lpstr>Enums help document</vt:lpstr>
      <vt:lpstr>Choosing types – some hints</vt:lpstr>
      <vt:lpstr>Independence of views</vt:lpstr>
      <vt:lpstr>Last thoughts (for now)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160</cp:revision>
  <cp:lastPrinted>2016-04-25T21:03:54Z</cp:lastPrinted>
  <dcterms:created xsi:type="dcterms:W3CDTF">2012-02-06T17:35:54Z</dcterms:created>
  <dcterms:modified xsi:type="dcterms:W3CDTF">2016-10-20T23:15:43Z</dcterms:modified>
</cp:coreProperties>
</file>