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5" r:id="rId2"/>
    <p:sldId id="320" r:id="rId3"/>
    <p:sldId id="290" r:id="rId4"/>
    <p:sldId id="297" r:id="rId5"/>
    <p:sldId id="291" r:id="rId6"/>
    <p:sldId id="330" r:id="rId7"/>
    <p:sldId id="332" r:id="rId8"/>
    <p:sldId id="293" r:id="rId9"/>
    <p:sldId id="294" r:id="rId10"/>
    <p:sldId id="295" r:id="rId11"/>
    <p:sldId id="296" r:id="rId12"/>
    <p:sldId id="298" r:id="rId13"/>
    <p:sldId id="299" r:id="rId14"/>
    <p:sldId id="331" r:id="rId15"/>
    <p:sldId id="300" r:id="rId16"/>
    <p:sldId id="301" r:id="rId17"/>
    <p:sldId id="302" r:id="rId18"/>
    <p:sldId id="324" r:id="rId19"/>
    <p:sldId id="325" r:id="rId20"/>
    <p:sldId id="326" r:id="rId21"/>
    <p:sldId id="333" r:id="rId22"/>
    <p:sldId id="303" r:id="rId23"/>
    <p:sldId id="304" r:id="rId24"/>
    <p:sldId id="334" r:id="rId25"/>
    <p:sldId id="305" r:id="rId26"/>
    <p:sldId id="306" r:id="rId27"/>
    <p:sldId id="307" r:id="rId28"/>
    <p:sldId id="308" r:id="rId29"/>
    <p:sldId id="310" r:id="rId30"/>
    <p:sldId id="311" r:id="rId31"/>
    <p:sldId id="316" r:id="rId32"/>
    <p:sldId id="335" r:id="rId33"/>
    <p:sldId id="329" r:id="rId34"/>
    <p:sldId id="337" r:id="rId35"/>
    <p:sldId id="336" r:id="rId36"/>
    <p:sldId id="317" r:id="rId37"/>
    <p:sldId id="318" r:id="rId38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69" autoAdjust="0"/>
    <p:restoredTop sz="84553" autoAdjust="0"/>
  </p:normalViewPr>
  <p:slideViewPr>
    <p:cSldViewPr>
      <p:cViewPr varScale="1">
        <p:scale>
          <a:sx n="134" d="100"/>
          <a:sy n="134" d="100"/>
        </p:scale>
        <p:origin x="-120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9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3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20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25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26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27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28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Wi12: Is this really a good thing to do?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29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30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33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36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4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37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5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8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9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12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13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Exceptions </a:t>
            </a:r>
            <a:r>
              <a:rPr lang="en-US"/>
              <a:t>and </a:t>
            </a:r>
            <a:r>
              <a:rPr lang="en-US" smtClean="0"/>
              <a:t>Assertions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ssert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CSE 331’s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is another dynamic check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Strategy: use </a:t>
            </a:r>
            <a:r>
              <a:rPr lang="en-US" sz="2000" b="1" dirty="0" smtClean="0">
                <a:latin typeface="Courier New"/>
                <a:cs typeface="Courier New"/>
              </a:rPr>
              <a:t>assert</a:t>
            </a:r>
            <a:r>
              <a:rPr lang="en-US" sz="2000" dirty="0" smtClean="0"/>
              <a:t> in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to test and fail with meaningful </a:t>
            </a:r>
            <a:r>
              <a:rPr lang="en-US" sz="2000" dirty="0" err="1" smtClean="0"/>
              <a:t>traceback</a:t>
            </a:r>
            <a:r>
              <a:rPr lang="en-US" sz="2000" dirty="0" smtClean="0"/>
              <a:t>/message </a:t>
            </a:r>
            <a:r>
              <a:rPr lang="en-US" sz="2000" dirty="0"/>
              <a:t>if trouble </a:t>
            </a:r>
            <a:r>
              <a:rPr lang="en-US" sz="2000" dirty="0" smtClean="0"/>
              <a:t>found</a:t>
            </a:r>
          </a:p>
          <a:p>
            <a:pPr lvl="1" indent="-342900"/>
            <a:r>
              <a:rPr lang="en-US" sz="2000" dirty="0" smtClean="0"/>
              <a:t>Be sure to enable asserts when you do this!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Asserts should be enabled always for CSE 331 projects</a:t>
            </a:r>
          </a:p>
          <a:p>
            <a:pPr lvl="1" indent="-342900"/>
            <a:r>
              <a:rPr lang="en-US" sz="2000" dirty="0" smtClean="0"/>
              <a:t>We will enable them for grading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3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Expensive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 smtClean="0"/>
              <a:t>Detailed checks can be too slow in production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No perfect answers; suggested strategy for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Create a static, global “debug” or “</a:t>
            </a:r>
            <a:r>
              <a:rPr lang="en-US" sz="2000" dirty="0" err="1" smtClean="0"/>
              <a:t>debugLevel</a:t>
            </a:r>
            <a:r>
              <a:rPr lang="en-US" sz="2000" dirty="0" smtClean="0"/>
              <a:t>” variable </a:t>
            </a:r>
          </a:p>
          <a:p>
            <a:pPr lvl="1"/>
            <a:r>
              <a:rPr lang="en-US" sz="2000" dirty="0" smtClean="0"/>
              <a:t>Run expensive tests when this is enabled</a:t>
            </a:r>
          </a:p>
          <a:p>
            <a:pPr lvl="1"/>
            <a:r>
              <a:rPr lang="en-US" sz="2000" dirty="0" smtClean="0"/>
              <a:t>Turn it off in graded / production code if tests are too expensive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...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4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9530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assert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(x &gt;= 0.0);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double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i="1" dirty="0" smtClean="0">
                <a:latin typeface="Courier New" pitchFamily="49" charset="0"/>
              </a:rPr>
              <a:t>  … compute result …</a:t>
            </a:r>
            <a:endParaRPr lang="en-US" sz="2000" b="1" i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Math.abs(result*result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–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) &lt; .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+mj-lt"/>
              </a:rPr>
              <a:t>These two assertions serve very different purposes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(Note: the Java library </a:t>
            </a:r>
            <a:r>
              <a:rPr lang="en-US" sz="1400" dirty="0" err="1" smtClean="0">
                <a:latin typeface="+mj-lt"/>
              </a:rPr>
              <a:t>Math.sqrt</a:t>
            </a:r>
            <a:r>
              <a:rPr lang="en-US" sz="1400" dirty="0" smtClean="0">
                <a:latin typeface="+mj-lt"/>
              </a:rPr>
              <a:t> method returns </a:t>
            </a:r>
            <a:r>
              <a:rPr lang="en-US" sz="1400" dirty="0" err="1" smtClean="0">
                <a:latin typeface="+mj-lt"/>
              </a:rPr>
              <a:t>NaN</a:t>
            </a:r>
            <a:r>
              <a:rPr lang="en-US" sz="1400" dirty="0" smtClean="0">
                <a:latin typeface="+mj-lt"/>
              </a:rPr>
              <a:t> for x&lt;0. We use different specifications in this lecture as examples.)</a:t>
            </a:r>
            <a:endParaRPr lang="en-US" sz="1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9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6"/>
                </a:solidFill>
              </a:rPr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How to throw, catch, and declare exceptions </a:t>
            </a:r>
            <a:r>
              <a:rPr lang="en-US" sz="2000" i="1" dirty="0" smtClean="0">
                <a:solidFill>
                  <a:schemeClr val="accent6"/>
                </a:solidFill>
              </a:rPr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root, specified </a:t>
            </a:r>
            <a:r>
              <a:rPr lang="en-US" dirty="0"/>
              <a:t>for all </a:t>
            </a:r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x &lt; 0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  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>
              <a:latin typeface="Courier New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2000" dirty="0" smtClean="0">
                <a:latin typeface="+mj-lt"/>
              </a:rPr>
              <a:t> is part of a method signature: “it might happen”</a:t>
            </a:r>
          </a:p>
          <a:p>
            <a:pPr lvl="1"/>
            <a:r>
              <a:rPr lang="en-US" sz="2000" dirty="0" smtClean="0">
                <a:latin typeface="+mj-lt"/>
              </a:rPr>
              <a:t>Comma-separated list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sz="2000" dirty="0" smtClean="0">
                <a:latin typeface="+mj-lt"/>
              </a:rPr>
              <a:t> is a statement that actually causes exception-throw</a:t>
            </a:r>
          </a:p>
          <a:p>
            <a:pPr lvl="1"/>
            <a:r>
              <a:rPr lang="en-US" sz="2000" dirty="0" smtClean="0">
                <a:latin typeface="+mj-lt"/>
              </a:rPr>
              <a:t>Immediate control transfer [like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 smtClean="0">
                <a:latin typeface="+mj-lt"/>
              </a:rPr>
              <a:t> but different]</a:t>
            </a:r>
            <a:endParaRPr lang="en-US" sz="2000" dirty="0">
              <a:latin typeface="+mj-lt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Using try-catch to handle exceptions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latin typeface="Courier New" pitchFamily="49" charset="0"/>
              </a:rPr>
              <a:t>throws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Client </a:t>
            </a:r>
            <a:r>
              <a:rPr lang="en-US" sz="2000" dirty="0"/>
              <a:t>code: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y =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 smtClean="0">
                <a:latin typeface="Courier New" pitchFamily="49" charset="0"/>
              </a:rPr>
              <a:t>(…);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e.printStackTrace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//and/or take other actions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Handled by nearest </a:t>
            </a:r>
            <a:r>
              <a:rPr lang="en-US" sz="2000" i="1" dirty="0" smtClean="0"/>
              <a:t>dynamically</a:t>
            </a:r>
            <a:r>
              <a:rPr lang="en-US" sz="2000" dirty="0" smtClean="0"/>
              <a:t> </a:t>
            </a:r>
            <a:r>
              <a:rPr lang="en-US" sz="2000" dirty="0"/>
              <a:t>enclosing </a:t>
            </a:r>
            <a:r>
              <a:rPr lang="en-US" sz="2000" b="1" dirty="0" smtClean="0">
                <a:latin typeface="Courier New"/>
                <a:cs typeface="Courier New"/>
              </a:rPr>
              <a:t>try/catch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48" y="1600200"/>
            <a:ext cx="5178552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Executing program has a stack of currently executing methods</a:t>
            </a:r>
          </a:p>
          <a:p>
            <a:pPr lvl="1"/>
            <a:r>
              <a:rPr lang="en-US" sz="2000" dirty="0" smtClean="0"/>
              <a:t>Dynamic: reflects </a:t>
            </a:r>
            <a:r>
              <a:rPr lang="en-US" sz="2000" dirty="0"/>
              <a:t>r</a:t>
            </a:r>
            <a:r>
              <a:rPr lang="en-US" sz="2000" dirty="0" smtClean="0"/>
              <a:t>untime order of method calls</a:t>
            </a:r>
          </a:p>
          <a:p>
            <a:pPr lvl="1"/>
            <a:r>
              <a:rPr lang="en-US" sz="2000" dirty="0" smtClean="0"/>
              <a:t>No relation to static nesting of classes, packages, etc.</a:t>
            </a:r>
          </a:p>
          <a:p>
            <a:r>
              <a:rPr lang="en-US" sz="2000" dirty="0" smtClean="0"/>
              <a:t>When an exception is thrown, control transfers to nearest method with a </a:t>
            </a:r>
            <a:r>
              <a:rPr lang="en-US" sz="2000" i="1" dirty="0" smtClean="0"/>
              <a:t>matching</a:t>
            </a:r>
            <a:r>
              <a:rPr lang="en-US" sz="2000" dirty="0" smtClean="0"/>
              <a:t> catch block</a:t>
            </a:r>
          </a:p>
          <a:p>
            <a:pPr lvl="1"/>
            <a:r>
              <a:rPr lang="en-US" sz="2000" dirty="0" smtClean="0"/>
              <a:t>If none found, top-level handler prints stack trace and terminates</a:t>
            </a:r>
          </a:p>
          <a:p>
            <a:r>
              <a:rPr lang="en-US" sz="2000" dirty="0" smtClean="0"/>
              <a:t>Exceptions allow </a:t>
            </a:r>
            <a:r>
              <a:rPr lang="en-US" sz="2000" i="1" dirty="0" smtClean="0"/>
              <a:t>non-local</a:t>
            </a:r>
            <a:r>
              <a:rPr lang="en-US" sz="2000" dirty="0" smtClean="0"/>
              <a:t> error handling</a:t>
            </a:r>
          </a:p>
          <a:p>
            <a:pPr lvl="1"/>
            <a:r>
              <a:rPr lang="en-US" sz="2000" dirty="0" smtClean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6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Catching with inheritance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code…</a:t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FileNotFoundException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fnfe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 file not found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IOException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ioe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I/O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(Exception </a:t>
            </a:r>
            <a:r>
              <a:rPr lang="en-US" sz="2000" b="1" dirty="0" smtClean="0">
                <a:solidFill>
                  <a:schemeClr val="accent6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exception</a:t>
            </a:r>
            <a:br>
              <a:rPr lang="en-US" sz="2000" i="1" dirty="0" smtClean="0"/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775537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SocketException</a:t>
            </a:r>
            <a:r>
              <a:rPr lang="en-US" sz="2000" dirty="0">
                <a:latin typeface="+mj-lt"/>
              </a:rPr>
              <a:t> would match the second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sz="2000" dirty="0">
                <a:latin typeface="+mj-lt"/>
              </a:rPr>
              <a:t> would match the third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Subsequent catch blocks need not be </a:t>
            </a:r>
            <a:r>
              <a:rPr lang="en-US" sz="2000" dirty="0" err="1" smtClean="0">
                <a:latin typeface="+mj-lt"/>
              </a:rPr>
              <a:t>supertypes</a:t>
            </a:r>
            <a:r>
              <a:rPr lang="en-US" sz="2000" dirty="0" smtClean="0">
                <a:latin typeface="+mj-lt"/>
              </a:rPr>
              <a:t> like this</a:t>
            </a:r>
            <a:endParaRPr lang="en-US" sz="2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0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Hierarchy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1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4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Java’s checked/unchecked distinction</a:t>
            </a:r>
            <a:endParaRPr lang="en-US" sz="3200" dirty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Checked</a:t>
            </a:r>
            <a:r>
              <a:rPr lang="en-US" sz="2000" dirty="0"/>
              <a:t> 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i="1" dirty="0">
                <a:solidFill>
                  <a:schemeClr val="accent6"/>
                </a:solidFill>
              </a:rPr>
              <a:t>special </a:t>
            </a:r>
            <a:r>
              <a:rPr lang="en-US" sz="2000" i="1" dirty="0" smtClean="0">
                <a:solidFill>
                  <a:schemeClr val="accent6"/>
                </a:solidFill>
              </a:rPr>
              <a:t>cases</a:t>
            </a:r>
            <a:r>
              <a:rPr lang="en-US" sz="2000" dirty="0" smtClean="0"/>
              <a:t>)</a:t>
            </a:r>
            <a:endParaRPr lang="en-US" sz="2000" i="1" dirty="0">
              <a:solidFill>
                <a:schemeClr val="accent6"/>
              </a:solidFill>
            </a:endParaRPr>
          </a:p>
          <a:p>
            <a:pPr lvl="1"/>
            <a:r>
              <a:rPr lang="en-US" sz="2000" dirty="0" err="1" smtClean="0"/>
              <a:t>Callee</a:t>
            </a:r>
            <a:r>
              <a:rPr lang="en-US" sz="2000" dirty="0" smtClean="0"/>
              <a:t>:  </a:t>
            </a:r>
            <a:r>
              <a:rPr lang="en-US" sz="2000" i="1" dirty="0"/>
              <a:t>M</a:t>
            </a:r>
            <a:r>
              <a:rPr lang="en-US" sz="2000" i="1" dirty="0" smtClean="0"/>
              <a:t>ust</a:t>
            </a:r>
            <a:r>
              <a:rPr lang="en-US" sz="2000" dirty="0" smtClean="0"/>
              <a:t> </a:t>
            </a:r>
            <a:r>
              <a:rPr lang="en-US" sz="2000" dirty="0"/>
              <a:t>declare in </a:t>
            </a:r>
            <a:r>
              <a:rPr lang="en-US" sz="2000" dirty="0" smtClean="0"/>
              <a:t>signature (else type error)</a:t>
            </a:r>
            <a:endParaRPr lang="en-US" sz="2000" dirty="0"/>
          </a:p>
          <a:p>
            <a:pPr lvl="1"/>
            <a:r>
              <a:rPr lang="en-US" sz="2000" dirty="0"/>
              <a:t>Client:  </a:t>
            </a:r>
            <a:r>
              <a:rPr lang="en-US" sz="2000" dirty="0" smtClean="0"/>
              <a:t>Must </a:t>
            </a:r>
            <a:r>
              <a:rPr lang="en-US" sz="2000" dirty="0"/>
              <a:t>either catch or </a:t>
            </a:r>
            <a:r>
              <a:rPr lang="en-US" sz="2000" dirty="0" smtClean="0"/>
              <a:t>declare (else type error)</a:t>
            </a:r>
            <a:endParaRPr lang="en-US" sz="2000" dirty="0"/>
          </a:p>
          <a:p>
            <a:pPr lvl="2"/>
            <a:r>
              <a:rPr lang="en-US" sz="2000" dirty="0"/>
              <a:t>Even if </a:t>
            </a:r>
            <a:r>
              <a:rPr lang="en-US" sz="2000" i="1" dirty="0"/>
              <a:t>you</a:t>
            </a:r>
            <a:r>
              <a:rPr lang="en-US" sz="2000" dirty="0"/>
              <a:t> can prove it will never happen at run </a:t>
            </a:r>
            <a:r>
              <a:rPr lang="en-US" sz="2000" dirty="0" smtClean="0"/>
              <a:t>time, the type system does not “believe you”</a:t>
            </a:r>
            <a:endParaRPr lang="en-US" sz="2000" dirty="0"/>
          </a:p>
          <a:p>
            <a:pPr lvl="1"/>
            <a:r>
              <a:rPr lang="en-US" sz="2000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Unchecked</a:t>
            </a:r>
            <a:r>
              <a:rPr lang="en-US" sz="2000" dirty="0" smtClean="0"/>
              <a:t> </a:t>
            </a:r>
            <a:r>
              <a:rPr lang="en-US" sz="2000" dirty="0"/>
              <a:t>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dirty="0" smtClean="0">
                <a:solidFill>
                  <a:schemeClr val="accent6"/>
                </a:solidFill>
              </a:rPr>
              <a:t>never-expected</a:t>
            </a:r>
            <a:r>
              <a:rPr lang="en-US" sz="2000" dirty="0" smtClean="0"/>
              <a:t>)</a:t>
            </a:r>
            <a:endParaRPr lang="en-US" sz="2000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N</a:t>
            </a:r>
            <a:r>
              <a:rPr lang="en-US" sz="2000" dirty="0" smtClean="0"/>
              <a:t>o </a:t>
            </a:r>
            <a:r>
              <a:rPr lang="en-US" sz="2000" dirty="0"/>
              <a:t>need to declare</a:t>
            </a:r>
          </a:p>
          <a:p>
            <a:pPr lvl="1"/>
            <a:r>
              <a:rPr lang="en-US" sz="2000" dirty="0"/>
              <a:t>Client:  N</a:t>
            </a:r>
            <a:r>
              <a:rPr lang="en-US" sz="2000" dirty="0" smtClean="0"/>
              <a:t>o </a:t>
            </a:r>
            <a:r>
              <a:rPr lang="en-US" sz="2000" i="1" dirty="0"/>
              <a:t>need</a:t>
            </a:r>
            <a:r>
              <a:rPr lang="en-US" sz="2000" dirty="0"/>
              <a:t> to catch</a:t>
            </a:r>
          </a:p>
          <a:p>
            <a:pPr lvl="1"/>
            <a:r>
              <a:rPr lang="en-US" sz="2000" dirty="0" smtClean="0"/>
              <a:t>Subclasses of  </a:t>
            </a:r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sz="2000" dirty="0" smtClean="0"/>
              <a:t> 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" name="Group 1"/>
          <p:cNvGrpSpPr/>
          <p:nvPr/>
        </p:nvGrpSpPr>
        <p:grpSpPr>
          <a:xfrm>
            <a:off x="4953001" y="3695700"/>
            <a:ext cx="4038601" cy="2552700"/>
            <a:chOff x="4495800" y="3581400"/>
            <a:chExt cx="4419600" cy="30480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324600" y="35814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Throwable</a:t>
              </a:r>
              <a:endPara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3246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Runtime</a:t>
              </a: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/>
              </a:r>
              <a:b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3914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079520" y="4800600"/>
              <a:ext cx="1854681" cy="68580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6294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5438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66294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495800" y="5943600"/>
              <a:ext cx="1524000" cy="685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 smtClean="0">
                  <a:latin typeface="Times New Roman" pitchFamily="18" charset="0"/>
                </a:rPr>
                <a:t>Checked</a:t>
              </a:r>
              <a:br>
                <a:rPr lang="en-US" u="none" dirty="0" smtClean="0">
                  <a:latin typeface="Times New Roman" pitchFamily="18" charset="0"/>
                </a:rPr>
              </a:br>
              <a:r>
                <a:rPr lang="en-US" u="none" dirty="0" smtClean="0">
                  <a:latin typeface="Times New Roman" pitchFamily="18" charset="0"/>
                </a:rPr>
                <a:t>exceptions</a:t>
              </a:r>
              <a:endParaRPr lang="en-US" u="none" dirty="0">
                <a:latin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5496463" y="5486401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V="1">
            <a:off x="60960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V="1">
            <a:off x="56388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 flipV="1">
            <a:off x="73914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69342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V="1">
            <a:off x="71628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5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Checked vs. unchecked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sz="2000" dirty="0"/>
              <a:t>No perfect answer to “should possible exceptions thrown” be part of a method signature</a:t>
            </a:r>
          </a:p>
          <a:p>
            <a:pPr lvl="1"/>
            <a:r>
              <a:rPr lang="en-US" sz="2000" dirty="0"/>
              <a:t>So Java provided both</a:t>
            </a:r>
          </a:p>
          <a:p>
            <a:pPr lvl="1"/>
            <a:endParaRPr lang="en-US" sz="1000" dirty="0"/>
          </a:p>
          <a:p>
            <a:r>
              <a:rPr lang="en-US" sz="2000" dirty="0"/>
              <a:t>Advantages to checked exceptions:</a:t>
            </a:r>
          </a:p>
          <a:p>
            <a:pPr lvl="1"/>
            <a:r>
              <a:rPr lang="en-US" sz="2000" dirty="0"/>
              <a:t>Static checking of </a:t>
            </a:r>
            <a:r>
              <a:rPr lang="en-US" sz="2000" dirty="0" err="1"/>
              <a:t>callee</a:t>
            </a:r>
            <a:r>
              <a:rPr lang="en-US" sz="2000" dirty="0"/>
              <a:t> ensures no other checked exceptions get thrown</a:t>
            </a:r>
          </a:p>
          <a:p>
            <a:pPr lvl="1"/>
            <a:r>
              <a:rPr lang="en-US" sz="2000" dirty="0"/>
              <a:t>Static checking of caller ensures caller does not forget to check</a:t>
            </a:r>
          </a:p>
          <a:p>
            <a:pPr lvl="1"/>
            <a:endParaRPr lang="en-US" sz="1000" dirty="0"/>
          </a:p>
          <a:p>
            <a:r>
              <a:rPr lang="en-US" sz="2000" dirty="0"/>
              <a:t>Disadvantages:</a:t>
            </a:r>
          </a:p>
          <a:p>
            <a:pPr lvl="1"/>
            <a:r>
              <a:rPr lang="en-US" sz="2000" dirty="0"/>
              <a:t>Impedes implementations and overrides</a:t>
            </a:r>
          </a:p>
          <a:p>
            <a:pPr lvl="1"/>
            <a:r>
              <a:rPr lang="en-US" sz="2000" dirty="0"/>
              <a:t>Often in your way when prototyping</a:t>
            </a:r>
          </a:p>
          <a:p>
            <a:pPr lvl="1"/>
            <a:r>
              <a:rPr lang="en-US" sz="2000" dirty="0"/>
              <a:t>Have to catch or declare even in clients where the exception is not 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8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finally</a:t>
            </a:r>
            <a:r>
              <a:rPr lang="en-US" sz="2000" dirty="0" smtClean="0"/>
              <a:t> block is always executed</a:t>
            </a:r>
          </a:p>
          <a:p>
            <a:pPr lvl="1" indent="-342900"/>
            <a:r>
              <a:rPr lang="en-US" sz="2000" dirty="0" smtClean="0"/>
              <a:t>Whether an exception is thrown or not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code…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catch (Type 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finally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is for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is used </a:t>
            </a:r>
            <a:r>
              <a:rPr lang="en-US" sz="2000"/>
              <a:t>for common </a:t>
            </a:r>
            <a:r>
              <a:rPr lang="en-US" sz="2000" dirty="0"/>
              <a:t>“must-always-run” or “clean-up” code</a:t>
            </a:r>
          </a:p>
          <a:p>
            <a:pPr lvl="1"/>
            <a:r>
              <a:rPr lang="en-US" sz="2000" dirty="0"/>
              <a:t>Avoids duplicated code in catch branch[</a:t>
            </a:r>
            <a:r>
              <a:rPr lang="en-US" sz="2000" dirty="0" err="1"/>
              <a:t>es</a:t>
            </a:r>
            <a:r>
              <a:rPr lang="en-US" sz="2000" dirty="0"/>
              <a:t>] and after</a:t>
            </a:r>
          </a:p>
          <a:p>
            <a:pPr lvl="1"/>
            <a:r>
              <a:rPr lang="en-US" sz="2000" dirty="0"/>
              <a:t>Avoids having to catch all exceptions</a:t>
            </a:r>
          </a:p>
          <a:p>
            <a:pPr marL="0" indent="0">
              <a:buNone/>
            </a:pPr>
            <a:endParaRPr lang="en-US" sz="2000" dirty="0"/>
          </a:p>
          <a:p>
            <a:pPr marL="44577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finally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3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Exceptions: why </a:t>
            </a:r>
            <a:r>
              <a:rPr lang="en-US" sz="2000" i="1" dirty="0" smtClean="0">
                <a:solidFill>
                  <a:schemeClr val="accent2"/>
                </a:solidFill>
              </a:rPr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0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if no real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soln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                        </a:t>
            </a:r>
            <a:r>
              <a:rPr lang="en-US" sz="1800" b="1" dirty="0" smtClean="0">
                <a:latin typeface="Courier New" pitchFamily="49" charset="0"/>
              </a:rPr>
              <a:t>throws </a:t>
            </a:r>
            <a:r>
              <a:rPr lang="en-US" sz="1800" b="1" dirty="0" err="1" smtClean="0">
                <a:latin typeface="Courier New" pitchFamily="49" charset="0"/>
              </a:rPr>
              <a:t>IllegalArgumentException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sqrt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pPr>
              <a:buNone/>
            </a:pPr>
            <a:r>
              <a:rPr lang="en-US" sz="2000" b="0" dirty="0" smtClean="0"/>
              <a:t>Aside: How </a:t>
            </a:r>
            <a:r>
              <a:rPr lang="en-US" sz="2000" b="0" dirty="0"/>
              <a:t>can clients know </a:t>
            </a:r>
            <a:r>
              <a:rPr lang="en-US" sz="2000" b="0" dirty="0" smtClean="0"/>
              <a:t>if a </a:t>
            </a:r>
            <a:r>
              <a:rPr lang="en-US" sz="2000" b="0" dirty="0"/>
              <a:t>set of arguments 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b="0" dirty="0" smtClean="0"/>
              <a:t>to </a:t>
            </a:r>
            <a:r>
              <a:rPr lang="en-US" sz="2000" b="1" dirty="0" err="1">
                <a:latin typeface="Courier New"/>
                <a:cs typeface="Courier New"/>
              </a:rPr>
              <a:t>solveQuad</a:t>
            </a:r>
            <a:r>
              <a:rPr lang="en-US" sz="2000" b="0" dirty="0"/>
              <a:t> is illegal?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9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Failure to catch exceptions usually violates modularity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Call chain:   A  </a:t>
            </a:r>
            <a:r>
              <a:rPr lang="en-US" sz="2000" dirty="0">
                <a:latin typeface="+mj-lt"/>
                <a:sym typeface="Symbol" pitchFamily="18" charset="2"/>
              </a:rPr>
              <a:t>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>
                <a:latin typeface="+mj-lt"/>
                <a:sym typeface="Symbol" pitchFamily="18" charset="2"/>
              </a:rPr>
              <a:t>  </a:t>
            </a:r>
            <a:r>
              <a:rPr lang="en-US" sz="2000" dirty="0" err="1">
                <a:latin typeface="+mj-lt"/>
              </a:rPr>
              <a:t>IntegerList.insert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+mj-lt"/>
              </a:rPr>
              <a:t>IntegerList.insert</a:t>
            </a:r>
            <a:r>
              <a:rPr lang="en-US" sz="2000" dirty="0">
                <a:latin typeface="+mj-lt"/>
              </a:rPr>
              <a:t> throws some exception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knows how list is being used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A may not even know that </a:t>
            </a:r>
            <a:r>
              <a:rPr lang="en-US" sz="2000" dirty="0" err="1">
                <a:latin typeface="+mj-lt"/>
              </a:rPr>
              <a:t>IntegerList</a:t>
            </a:r>
            <a:r>
              <a:rPr lang="en-US" sz="2000" dirty="0">
                <a:latin typeface="+mj-lt"/>
              </a:rPr>
              <a:t> exists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Method on the stack may think that it is handling an exception raised by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a different call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Better alternative:  catch it and </a:t>
            </a:r>
            <a:r>
              <a:rPr lang="en-US" sz="2000">
                <a:latin typeface="+mj-lt"/>
              </a:rPr>
              <a:t>throw </a:t>
            </a:r>
            <a:r>
              <a:rPr lang="en-US" sz="2000" smtClean="0">
                <a:latin typeface="+mj-lt"/>
              </a:rPr>
              <a:t>again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“chaining” or “translation”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Do this even if the exception is better handled up a level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Makes 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9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447800"/>
            <a:ext cx="92202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if no real solution exists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</a:rPr>
              <a:t>             		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return (-b +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(b*b - 4*a*c)) / (2*a);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throw 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“chaining”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extends Exception {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) { super();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</a:rPr>
              <a:t>NotRealException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 smtClean="0">
                <a:latin typeface="Courier New" pitchFamily="49" charset="0"/>
              </a:rPr>
              <a:t>{ super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 smtClean="0">
                <a:latin typeface="Courier New" pitchFamily="49" charset="0"/>
              </a:rPr>
              <a:t>, c</a:t>
            </a:r>
            <a:r>
              <a:rPr lang="en-US" sz="1800" b="1" dirty="0">
                <a:latin typeface="Courier New" pitchFamily="49" charset="0"/>
              </a:rPr>
              <a:t>)</a:t>
            </a:r>
            <a:r>
              <a:rPr lang="en-US" sz="1800" b="1" dirty="0" smtClean="0">
                <a:latin typeface="Courier New" pitchFamily="49" charset="0"/>
              </a:rPr>
              <a:t>; }</a:t>
            </a:r>
            <a:endParaRPr lang="en-US" sz="18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</a:t>
            </a:r>
            <a:r>
              <a:rPr lang="en-US" sz="2000" b="1" dirty="0" smtClean="0">
                <a:latin typeface="Courier New" pitchFamily="49" charset="0"/>
              </a:rPr>
              <a:t>("Failed</a:t>
            </a:r>
            <a:r>
              <a:rPr lang="en-US" sz="2000" b="1" dirty="0">
                <a:latin typeface="Courier New" pitchFamily="49" charset="0"/>
              </a:rPr>
              <a:t>: </a:t>
            </a:r>
            <a:r>
              <a:rPr lang="en-US" sz="2000" b="1" dirty="0" smtClean="0">
                <a:latin typeface="Courier New" pitchFamily="49" charset="0"/>
              </a:rPr>
              <a:t>"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Not common – usually bad style, particularly at small scale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Java/C++, etc. exceptions are expensive if thrown/caught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Reserve exceptions for exceptional conditions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9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Unexpected</a:t>
            </a:r>
          </a:p>
          <a:p>
            <a:pPr lvl="1"/>
            <a:r>
              <a:rPr lang="en-US" sz="2000" dirty="0"/>
              <a:t>Should </a:t>
            </a:r>
            <a:r>
              <a:rPr lang="en-US" sz="2000" dirty="0" smtClean="0"/>
              <a:t>be rare with </a:t>
            </a:r>
            <a:r>
              <a:rPr lang="en-US" sz="2000" dirty="0"/>
              <a:t>well-written client and library</a:t>
            </a:r>
          </a:p>
          <a:p>
            <a:pPr lvl="1"/>
            <a:r>
              <a:rPr lang="en-US" sz="2000" dirty="0"/>
              <a:t>Can be the client’s fault or the library’s</a:t>
            </a:r>
          </a:p>
          <a:p>
            <a:pPr lvl="1"/>
            <a:r>
              <a:rPr lang="en-US" sz="2000" dirty="0"/>
              <a:t>Usually unrecoverable</a:t>
            </a:r>
          </a:p>
          <a:p>
            <a:endParaRPr lang="en-US" sz="2000" dirty="0" smtClean="0"/>
          </a:p>
          <a:p>
            <a:r>
              <a:rPr lang="en-US" sz="2000" dirty="0" smtClean="0"/>
              <a:t>Special </a:t>
            </a:r>
            <a:r>
              <a:rPr lang="en-US" sz="2000" dirty="0"/>
              <a:t>results</a:t>
            </a:r>
          </a:p>
          <a:p>
            <a:pPr lvl="1"/>
            <a:r>
              <a:rPr lang="en-US" sz="2000" dirty="0" smtClean="0"/>
              <a:t>Expected but not the common case</a:t>
            </a:r>
            <a:endParaRPr lang="en-US" sz="2000" dirty="0"/>
          </a:p>
          <a:p>
            <a:pPr lvl="1"/>
            <a:r>
              <a:rPr lang="en-US" sz="2000" dirty="0"/>
              <a:t>Unpredictable or unpreventable by client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89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Goal:  prevent complete failure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Some </a:t>
            </a:r>
            <a:r>
              <a:rPr lang="en-US" sz="2000" dirty="0"/>
              <a:t>failure causes: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1</a:t>
            </a:r>
            <a:r>
              <a:rPr lang="en-US" sz="2000" dirty="0"/>
              <a:t>. Misuse of your code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Precondition violation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2</a:t>
            </a:r>
            <a:r>
              <a:rPr lang="en-US" sz="2000" dirty="0"/>
              <a:t>. Errors in your code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Bugs, representation exposure, …</a:t>
            </a:r>
          </a:p>
          <a:p>
            <a:pPr lvl="1">
              <a:lnSpc>
                <a:spcPct val="110000"/>
              </a:lnSpc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3</a:t>
            </a:r>
            <a:r>
              <a:rPr lang="en-US" sz="2000" dirty="0"/>
              <a:t>. Unpredictable external problems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Out of </a:t>
            </a:r>
            <a:r>
              <a:rPr lang="en-US" sz="2000" dirty="0" smtClean="0"/>
              <a:t>memory, missing file, …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2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Usually can’t recover</a:t>
            </a:r>
          </a:p>
          <a:p>
            <a:pPr lvl="1"/>
            <a:r>
              <a:rPr lang="en-US" sz="2000" dirty="0"/>
              <a:t>If condition not checked, exception propagates up the stack</a:t>
            </a:r>
          </a:p>
          <a:p>
            <a:pPr lvl="1"/>
            <a:r>
              <a:rPr lang="en-US" sz="2000" dirty="0"/>
              <a:t>The top-level handler prints the stack trace</a:t>
            </a:r>
          </a:p>
          <a:p>
            <a:pPr lvl="1"/>
            <a:r>
              <a:rPr lang="en-US" sz="2000" dirty="0"/>
              <a:t>Unchecked exceptions the better choice (else many methods have to declare </a:t>
            </a:r>
            <a:r>
              <a:rPr lang="en-US" sz="2000"/>
              <a:t>they </a:t>
            </a:r>
            <a:r>
              <a:rPr lang="en-US" sz="2000" dirty="0"/>
              <a:t>could</a:t>
            </a:r>
            <a:r>
              <a:rPr lang="en-US" sz="2000"/>
              <a:t> throw </a:t>
            </a:r>
            <a:r>
              <a:rPr lang="en-US" sz="2000" dirty="0"/>
              <a:t>it)</a:t>
            </a:r>
          </a:p>
          <a:p>
            <a:endParaRPr lang="en-US" sz="2000" dirty="0"/>
          </a:p>
          <a:p>
            <a:r>
              <a:rPr lang="en-US" sz="2000" dirty="0"/>
              <a:t>Special results</a:t>
            </a:r>
          </a:p>
          <a:p>
            <a:pPr lvl="1"/>
            <a:r>
              <a:rPr lang="en-US" sz="2000" dirty="0"/>
              <a:t>Take special action and continue computing</a:t>
            </a:r>
          </a:p>
          <a:p>
            <a:pPr lvl="1"/>
            <a:r>
              <a:rPr lang="en-US" sz="2000" dirty="0"/>
              <a:t>Should always check for this condition</a:t>
            </a:r>
          </a:p>
          <a:p>
            <a:pPr lvl="1"/>
            <a:r>
              <a:rPr lang="en-US" sz="2000" dirty="0"/>
              <a:t>Should handle locally by code that knows how to continue</a:t>
            </a:r>
          </a:p>
          <a:p>
            <a:pPr lvl="1"/>
            <a:r>
              <a:rPr lang="en-US" sz="2000" dirty="0"/>
              <a:t>Checked exceptions the better choice (encourages local handling)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1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 smtClean="0"/>
              <a:t>Effective Java</a:t>
            </a:r>
            <a:r>
              <a:rPr lang="en-US" sz="2000" dirty="0" smtClean="0"/>
              <a:t> Tip #65: Don't ignore exceptions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Empty catch block is (common) poor style – often done to get code to compile despite checked exceptions</a:t>
            </a:r>
          </a:p>
          <a:p>
            <a:pPr lvl="1"/>
            <a:r>
              <a:rPr lang="en-US" sz="2000" dirty="0" smtClean="0"/>
              <a:t>Worse reason: to silently hide an error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{}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silent failure</a:t>
            </a:r>
            <a:endParaRPr lang="en-US" sz="2000" dirty="0" smtClean="0">
              <a:solidFill>
                <a:srgbClr val="7030A0"/>
              </a:solidFill>
            </a:endParaRP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At a minimum, print out the exception so you know it happened</a:t>
            </a:r>
          </a:p>
          <a:p>
            <a:pPr lvl="1"/>
            <a:r>
              <a:rPr lang="en-US" sz="2000" dirty="0" smtClean="0"/>
              <a:t>And exit if that’s appropriate for the application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Special </a:t>
            </a:r>
            <a:r>
              <a:rPr lang="en-US" sz="2000" dirty="0" smtClean="0"/>
              <a:t>value: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Map.get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/>
              <a:t> of negative number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Advantages:</a:t>
            </a:r>
          </a:p>
          <a:p>
            <a:pPr lvl="1"/>
            <a:r>
              <a:rPr lang="en-US" sz="2000" dirty="0" smtClean="0"/>
              <a:t>For a normal-</a:t>
            </a:r>
            <a:r>
              <a:rPr lang="en-US" sz="2000" dirty="0" err="1" smtClean="0"/>
              <a:t>ish</a:t>
            </a:r>
            <a:r>
              <a:rPr lang="en-US" sz="2000" dirty="0" smtClean="0"/>
              <a:t>, common case, it “is” the result</a:t>
            </a:r>
          </a:p>
          <a:p>
            <a:pPr lvl="1"/>
            <a:r>
              <a:rPr lang="en-US" sz="2000" dirty="0" smtClean="0"/>
              <a:t>Less verbose clients than try/catch machinery</a:t>
            </a:r>
            <a:endParaRPr lang="en-US" sz="2000" dirty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Error-prone: Callers forget to check, forget spec, etc.</a:t>
            </a:r>
          </a:p>
          <a:p>
            <a:pPr lvl="1"/>
            <a:r>
              <a:rPr lang="en-US" sz="2000" dirty="0" smtClean="0"/>
              <a:t>Need “extra” result: Doesn’t work if every result could be real </a:t>
            </a:r>
          </a:p>
          <a:p>
            <a:pPr lvl="2"/>
            <a:r>
              <a:rPr lang="en-US" sz="2000" dirty="0" smtClean="0"/>
              <a:t>Example: if a map could store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keys</a:t>
            </a:r>
          </a:p>
          <a:p>
            <a:pPr lvl="1"/>
            <a:r>
              <a:rPr lang="en-US" sz="2000" dirty="0" smtClean="0"/>
              <a:t>Has to be propagated manually one call at a time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General Java style advice: Exceptions for exceptional conditions</a:t>
            </a:r>
          </a:p>
          <a:p>
            <a:pPr lvl="1"/>
            <a:r>
              <a:rPr lang="en-US" sz="2000" dirty="0" smtClean="0"/>
              <a:t>Up for debate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dirty="0" smtClean="0"/>
              <a:t> not-present-value is exceptional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0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values in C/C++/others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For errors and exceptional conditions in Java, use exceptions!</a:t>
            </a:r>
          </a:p>
          <a:p>
            <a:endParaRPr lang="en-US" sz="1000" dirty="0"/>
          </a:p>
          <a:p>
            <a:r>
              <a:rPr lang="en-US" sz="2000" dirty="0" smtClean="0"/>
              <a:t>But C doesn’t have exceptions and some C++ projects avoid them</a:t>
            </a:r>
          </a:p>
          <a:p>
            <a:endParaRPr lang="en-US" sz="1000" dirty="0"/>
          </a:p>
          <a:p>
            <a:r>
              <a:rPr lang="en-US" sz="2000" dirty="0" smtClean="0"/>
              <a:t>Over decades, a common idiom has emerged</a:t>
            </a:r>
          </a:p>
          <a:p>
            <a:pPr lvl="1"/>
            <a:r>
              <a:rPr lang="en-US" sz="2000" dirty="0" smtClean="0"/>
              <a:t>Error-prone but you can get used to it </a:t>
            </a:r>
            <a:r>
              <a:rPr lang="en-US" sz="2000" dirty="0" smtClean="0">
                <a:sym typeface="Wingdings" panose="05000000000000000000" pitchFamily="2" charset="2"/>
              </a:rPr>
              <a:t></a:t>
            </a:r>
            <a:endParaRPr lang="en-US" sz="2000" dirty="0" smtClean="0"/>
          </a:p>
          <a:p>
            <a:pPr lvl="1"/>
            <a:r>
              <a:rPr lang="en-US" sz="2000" dirty="0" smtClean="0"/>
              <a:t>Affects how you read code</a:t>
            </a:r>
          </a:p>
          <a:p>
            <a:pPr lvl="1"/>
            <a:r>
              <a:rPr lang="en-US" sz="2000" dirty="0" smtClean="0"/>
              <a:t>Put “results” in “out-parameters”</a:t>
            </a:r>
          </a:p>
          <a:p>
            <a:pPr lvl="1"/>
            <a:r>
              <a:rPr lang="en-US" sz="2000" dirty="0" smtClean="0"/>
              <a:t>Result is a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(</a:t>
            </a:r>
            <a:r>
              <a:rPr lang="en-US" sz="2000" dirty="0" err="1" smtClean="0"/>
              <a:t>int</a:t>
            </a:r>
            <a:r>
              <a:rPr lang="en-US" sz="2000" dirty="0" smtClean="0"/>
              <a:t> in C) to indicate success or failure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 result;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computeSomething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(&amp;result)) { … return 1;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no "exception", use result</a:t>
            </a:r>
          </a:p>
          <a:p>
            <a:pPr marL="457200" lvl="1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Bad, but less bad than error-code-in-global-variable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5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exception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Used in a broad or unpredictable context</a:t>
            </a:r>
          </a:p>
          <a:p>
            <a:pPr lvl="1"/>
            <a:r>
              <a:rPr lang="en-US" sz="2000" dirty="0"/>
              <a:t>Checking the condition is feasible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000" dirty="0" smtClean="0"/>
              <a:t>Use </a:t>
            </a:r>
            <a:r>
              <a:rPr lang="en-US" sz="2000" dirty="0"/>
              <a:t>a </a:t>
            </a:r>
            <a:r>
              <a:rPr lang="en-US" sz="2000" dirty="0">
                <a:solidFill>
                  <a:schemeClr val="accent2"/>
                </a:solidFill>
              </a:rPr>
              <a:t>precondition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Checking would be prohibitive</a:t>
            </a:r>
          </a:p>
          <a:p>
            <a:pPr lvl="2"/>
            <a:r>
              <a:rPr lang="en-US" sz="2000" dirty="0"/>
              <a:t>E.g., requiring that a list be sorted</a:t>
            </a:r>
          </a:p>
          <a:p>
            <a:pPr lvl="1"/>
            <a:r>
              <a:rPr lang="en-US" sz="2000" dirty="0"/>
              <a:t>Used in a narrow context in which calls can be </a:t>
            </a:r>
            <a:r>
              <a:rPr lang="en-US" sz="2000" dirty="0" smtClean="0"/>
              <a:t>checked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Use a </a:t>
            </a:r>
            <a:r>
              <a:rPr lang="en-US" sz="2000" dirty="0" smtClean="0">
                <a:solidFill>
                  <a:schemeClr val="accent2"/>
                </a:solidFill>
              </a:rPr>
              <a:t>special value </a:t>
            </a:r>
            <a:r>
              <a:rPr lang="en-US" sz="2000" dirty="0" smtClean="0"/>
              <a:t>when</a:t>
            </a:r>
          </a:p>
          <a:p>
            <a:pPr lvl="1"/>
            <a:r>
              <a:rPr lang="en-US" sz="2000" dirty="0" smtClean="0"/>
              <a:t>It is a reasonable common-</a:t>
            </a:r>
            <a:r>
              <a:rPr lang="en-US" sz="2000" dirty="0" err="1" smtClean="0"/>
              <a:t>ish</a:t>
            </a:r>
            <a:r>
              <a:rPr lang="en-US" sz="2000" dirty="0" smtClean="0"/>
              <a:t> situation</a:t>
            </a:r>
          </a:p>
          <a:p>
            <a:pPr lvl="1"/>
            <a:r>
              <a:rPr lang="en-US" sz="2000" dirty="0" smtClean="0"/>
              <a:t>Clients are likely (?) to remember to check for it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Use an </a:t>
            </a:r>
            <a:r>
              <a:rPr lang="en-US" sz="2000" dirty="0" smtClean="0">
                <a:solidFill>
                  <a:schemeClr val="accent2"/>
                </a:solidFill>
              </a:rPr>
              <a:t>assertion</a:t>
            </a:r>
            <a:r>
              <a:rPr lang="en-US" sz="2000" dirty="0" smtClean="0"/>
              <a:t> for internal consistency checks that should not fail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8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r>
              <a:rPr lang="en-US" dirty="0"/>
              <a:t>, continued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/>
              <a:t>checked</a:t>
            </a:r>
            <a:r>
              <a:rPr lang="en-US" sz="2000" dirty="0"/>
              <a:t> exceptions most of the </a:t>
            </a:r>
            <a:r>
              <a:rPr lang="en-US" sz="2000" dirty="0" smtClean="0"/>
              <a:t>time</a:t>
            </a:r>
          </a:p>
          <a:p>
            <a:pPr lvl="1"/>
            <a:r>
              <a:rPr lang="en-US" sz="2000" dirty="0" smtClean="0"/>
              <a:t>Static checking is helpful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But maybe avoid checked exceptions if possible for many callers to </a:t>
            </a:r>
            <a:r>
              <a:rPr lang="en-US" sz="2000" i="1" dirty="0" smtClean="0"/>
              <a:t>guarantee</a:t>
            </a:r>
            <a:r>
              <a:rPr lang="en-US" sz="2000" dirty="0" smtClean="0"/>
              <a:t> exception cannot occur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 </a:t>
            </a:r>
            <a:r>
              <a:rPr lang="en-US" sz="2000" dirty="0"/>
              <a:t>exceptions sooner rather than later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Not </a:t>
            </a:r>
            <a:r>
              <a:rPr lang="en-US" sz="2000" dirty="0"/>
              <a:t>all exceptions are errors</a:t>
            </a:r>
          </a:p>
          <a:p>
            <a:pPr lvl="1"/>
            <a:r>
              <a:rPr lang="en-US" sz="2000" dirty="0" smtClean="0"/>
              <a:t>Example: File not found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Good reference: Effective Java, Chapter 9</a:t>
            </a:r>
          </a:p>
          <a:p>
            <a:pPr lvl="1"/>
            <a:r>
              <a:rPr lang="en-US" sz="2000" dirty="0" smtClean="0"/>
              <a:t>A whole chapter? Exception-handling design matters!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6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Fail early, fail friendly </a:t>
            </a:r>
            <a:endParaRPr lang="en-US" sz="2000" dirty="0">
              <a:solidFill>
                <a:schemeClr val="accent6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Goal </a:t>
            </a:r>
            <a:r>
              <a:rPr lang="en-US" sz="2000" dirty="0"/>
              <a:t>1:  </a:t>
            </a:r>
            <a:r>
              <a:rPr lang="en-US" sz="2000" i="1" dirty="0"/>
              <a:t>Give information about the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</a:t>
            </a:r>
            <a:r>
              <a:rPr lang="en-US" sz="2000" dirty="0" smtClean="0"/>
              <a:t>programmer – a good </a:t>
            </a:r>
            <a:r>
              <a:rPr lang="en-US" sz="2000" dirty="0"/>
              <a:t>error message is key</a:t>
            </a:r>
            <a:r>
              <a:rPr lang="en-US" sz="2000" dirty="0" smtClean="0"/>
              <a:t>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client </a:t>
            </a:r>
            <a:r>
              <a:rPr lang="en-US" sz="2000" dirty="0" smtClean="0"/>
              <a:t>code: via exception or return-value or …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2:  </a:t>
            </a:r>
            <a:r>
              <a:rPr lang="en-US" sz="2000" i="1" dirty="0"/>
              <a:t>Prevent </a:t>
            </a:r>
            <a:r>
              <a:rPr lang="en-US" sz="2000" i="1" dirty="0" smtClean="0"/>
              <a:t>harm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Abort:  inform a </a:t>
            </a:r>
            <a:r>
              <a:rPr lang="en-US" sz="2000" dirty="0" smtClean="0"/>
              <a:t>human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Re-try: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Skip a </a:t>
            </a:r>
            <a:r>
              <a:rPr lang="en-US" sz="2000" dirty="0" err="1" smtClean="0"/>
              <a:t>subcomputation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Fix </a:t>
            </a:r>
            <a:r>
              <a:rPr lang="en-US" sz="2000" dirty="0"/>
              <a:t>the </a:t>
            </a:r>
            <a:r>
              <a:rPr lang="en-US" sz="2000" dirty="0" smtClean="0"/>
              <a:t>problem? 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Usually</a:t>
            </a:r>
            <a:r>
              <a:rPr lang="en-US" sz="2000" dirty="0" smtClean="0"/>
              <a:t> infeasible to repair from an unexpected state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5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Avoiding errors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 precondition prohibits misuse of your code</a:t>
            </a:r>
          </a:p>
          <a:p>
            <a:pPr lvl="1"/>
            <a:r>
              <a:rPr lang="en-US" sz="2000" dirty="0"/>
              <a:t>Adding a precondition weakens the spec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ducks the </a:t>
            </a:r>
            <a:r>
              <a:rPr lang="en-US" sz="2000" dirty="0" smtClean="0"/>
              <a:t>problem of errors-will-happen</a:t>
            </a:r>
            <a:endParaRPr lang="en-US" sz="2000" dirty="0"/>
          </a:p>
          <a:p>
            <a:pPr lvl="1"/>
            <a:r>
              <a:rPr lang="en-US" sz="2000" dirty="0" smtClean="0"/>
              <a:t>Mistakes </a:t>
            </a:r>
            <a:r>
              <a:rPr lang="en-US" sz="2000" dirty="0"/>
              <a:t>in your own code</a:t>
            </a:r>
          </a:p>
          <a:p>
            <a:pPr lvl="1"/>
            <a:r>
              <a:rPr lang="en-US" sz="2000" dirty="0" smtClean="0"/>
              <a:t>Misuse of your code by others</a:t>
            </a: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Removing </a:t>
            </a:r>
            <a:r>
              <a:rPr lang="en-US" sz="2000" dirty="0" smtClean="0"/>
              <a:t>a </a:t>
            </a:r>
            <a:r>
              <a:rPr lang="en-US" sz="2000" dirty="0"/>
              <a:t>precondition requires specifying </a:t>
            </a:r>
            <a:r>
              <a:rPr lang="en-US" sz="2000" dirty="0" smtClean="0"/>
              <a:t>more behavior </a:t>
            </a:r>
          </a:p>
          <a:p>
            <a:pPr lvl="1"/>
            <a:r>
              <a:rPr lang="en-US" sz="2000" dirty="0" smtClean="0"/>
              <a:t>Often a good thing, but there are tradeoffs</a:t>
            </a:r>
            <a:endParaRPr lang="en-US" sz="2000" dirty="0"/>
          </a:p>
          <a:p>
            <a:pPr lvl="1"/>
            <a:r>
              <a:rPr lang="en-US" sz="2000" dirty="0"/>
              <a:t>Strengthens the spec</a:t>
            </a:r>
          </a:p>
          <a:p>
            <a:pPr lvl="1"/>
            <a:r>
              <a:rPr lang="en-US" sz="2000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Assertions: what, why, how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 </a:t>
            </a:r>
            <a:r>
              <a:rPr lang="en-US" sz="2000" i="1" dirty="0" smtClean="0"/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Check:</a:t>
            </a:r>
            <a:endParaRPr lang="en-US" sz="2000" dirty="0"/>
          </a:p>
          <a:p>
            <a:pPr lvl="1"/>
            <a:r>
              <a:rPr lang="en-US" sz="2000" dirty="0" smtClean="0"/>
              <a:t>Precondition</a:t>
            </a:r>
            <a:endParaRPr lang="en-US" sz="2000" dirty="0"/>
          </a:p>
          <a:p>
            <a:pPr lvl="1"/>
            <a:r>
              <a:rPr lang="en-US" sz="2000" dirty="0" err="1" smtClean="0"/>
              <a:t>Postcondition</a:t>
            </a:r>
            <a:endParaRPr lang="en-US" sz="2000" dirty="0"/>
          </a:p>
          <a:p>
            <a:pPr lvl="1"/>
            <a:r>
              <a:rPr lang="en-US" sz="2000" dirty="0" smtClean="0"/>
              <a:t>Representation </a:t>
            </a:r>
            <a:r>
              <a:rPr lang="en-US" sz="2000" dirty="0"/>
              <a:t>invariant</a:t>
            </a:r>
          </a:p>
          <a:p>
            <a:pPr lvl="1"/>
            <a:r>
              <a:rPr lang="en-US" sz="2000" dirty="0" smtClean="0"/>
              <a:t>Other </a:t>
            </a:r>
            <a:r>
              <a:rPr lang="en-US" sz="2000" dirty="0"/>
              <a:t>properties that you know to be true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statically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</a:t>
            </a:r>
            <a:r>
              <a:rPr lang="en-US" sz="2000" dirty="0" smtClean="0"/>
              <a:t>reasoning and tools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dynamically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via </a:t>
            </a:r>
            <a:r>
              <a:rPr lang="en-US" sz="2000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assert items != null : "null item list argument"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</a:t>
            </a:r>
            <a:r>
              <a:rPr lang="en-US" sz="2000" b="1" dirty="0" smtClean="0">
                <a:latin typeface="Courier New" pitchFamily="49" charset="0"/>
              </a:rPr>
              <a:t>"Bad </a:t>
            </a:r>
            <a:r>
              <a:rPr lang="en-US" sz="2000" b="1" dirty="0">
                <a:latin typeface="Courier New" pitchFamily="49" charset="0"/>
              </a:rPr>
              <a:t>size for " + </a:t>
            </a:r>
            <a:r>
              <a:rPr lang="en-US" sz="2000" b="1" dirty="0" smtClean="0">
                <a:latin typeface="Courier New" pitchFamily="49" charset="0"/>
              </a:rPr>
              <a:t>						</a:t>
            </a:r>
            <a:r>
              <a:rPr lang="en-US" sz="2000" b="1" dirty="0" err="1" smtClean="0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/>
            <a:r>
              <a:rPr lang="en-US" sz="2000" dirty="0"/>
              <a:t>Write </a:t>
            </a:r>
            <a:r>
              <a:rPr lang="en-US" sz="2000" dirty="0" smtClean="0"/>
              <a:t>assertions </a:t>
            </a:r>
            <a:r>
              <a:rPr lang="en-US" sz="2000" dirty="0"/>
              <a:t>as you write </a:t>
            </a:r>
            <a:r>
              <a:rPr lang="en-US" sz="2000" dirty="0" smtClean="0"/>
              <a:t>code</a:t>
            </a:r>
          </a:p>
          <a:p>
            <a:pPr lvl="1"/>
            <a:r>
              <a:rPr lang="en-US" sz="2000" dirty="0" smtClean="0"/>
              <a:t>Include descriptive messages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Java, assertions can be enabled or disabled at runtime without recompiling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Command line: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</a:t>
            </a:r>
            <a:r>
              <a:rPr lang="en-US" sz="2000" b="1" dirty="0" smtClean="0">
                <a:latin typeface="Courier New"/>
                <a:cs typeface="Courier New"/>
              </a:rPr>
              <a:t>ava –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dirty="0" smtClean="0"/>
              <a:t>runs code with assertions enabled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java </a:t>
            </a:r>
            <a:r>
              <a:rPr lang="en-US" sz="2000" dirty="0" smtClean="0"/>
              <a:t>runs code with assertions disabled (default)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Eclipse:</a:t>
            </a:r>
          </a:p>
          <a:p>
            <a:pPr marL="457200" lvl="1" indent="0">
              <a:buNone/>
            </a:pPr>
            <a:r>
              <a:rPr lang="en-US" sz="2000" dirty="0" smtClean="0"/>
              <a:t>Select Run&gt;Run Configurations… then add </a:t>
            </a:r>
            <a:r>
              <a:rPr lang="en-US" sz="2000" b="1" dirty="0" smtClean="0">
                <a:latin typeface="Courier New"/>
                <a:cs typeface="Courier New"/>
              </a:rPr>
              <a:t>-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dirty="0" smtClean="0"/>
              <a:t> to VM arguments under (x)=arguments tab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(These tool details were covered in section already)</a:t>
            </a:r>
          </a:p>
          <a:p>
            <a:pPr marL="5715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Don’t clutter the code with useless, distracting repetition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x == y + 1;</a:t>
            </a:r>
            <a:r>
              <a:rPr lang="en-US" sz="2000" dirty="0"/>
              <a:t> </a:t>
            </a:r>
          </a:p>
          <a:p>
            <a:pPr lvl="1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Don’t perform side effects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 assert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7030A0"/>
                </a:solidFill>
              </a:rPr>
              <a:t>// won’t happen if disabled</a:t>
            </a:r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r>
              <a:rPr lang="en-US" sz="2000" dirty="0">
                <a:solidFill>
                  <a:srgbClr val="7030A0"/>
                </a:solidFill>
              </a:rPr>
              <a:t>// Better:</a:t>
            </a:r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found =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found;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Turn them off in rare </a:t>
            </a:r>
            <a:r>
              <a:rPr lang="en-US" sz="2000"/>
              <a:t>circumstances (production </a:t>
            </a:r>
            <a:r>
              <a:rPr lang="en-US" sz="2000" smtClean="0"/>
              <a:t>code(?) 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Most assertions better left enabled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9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11578</TotalTime>
  <Words>2636</Words>
  <Application>Microsoft Macintosh PowerPoint</Application>
  <PresentationFormat>On-screen Show (4:3)</PresentationFormat>
  <Paragraphs>564</Paragraphs>
  <Slides>37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simple</vt:lpstr>
      <vt:lpstr>CSE 331 Software Design &amp; Implementation</vt:lpstr>
      <vt:lpstr>Outline</vt:lpstr>
      <vt:lpstr>Failure causes</vt:lpstr>
      <vt:lpstr>What to do when something goes wrong</vt:lpstr>
      <vt:lpstr>Avoiding errors</vt:lpstr>
      <vt:lpstr>Outline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Square root</vt:lpstr>
      <vt:lpstr>Square root with assertion</vt:lpstr>
      <vt:lpstr>Outline</vt:lpstr>
      <vt:lpstr>Square root, specified for all inputs</vt:lpstr>
      <vt:lpstr>Using try-catch to handle exceptions</vt:lpstr>
      <vt:lpstr>Throwing and catching</vt:lpstr>
      <vt:lpstr>Catching with inheritance</vt:lpstr>
      <vt:lpstr>Exception Hierarchy</vt:lpstr>
      <vt:lpstr>Java’s checked/unchecked distinction</vt:lpstr>
      <vt:lpstr>Checked vs. unchecked</vt:lpstr>
      <vt:lpstr>The finally block</vt:lpstr>
      <vt:lpstr>What finally is for</vt:lpstr>
      <vt:lpstr>Outline</vt:lpstr>
      <vt:lpstr>Propagating an exception</vt:lpstr>
      <vt:lpstr>Why catch exceptions locally?</vt:lpstr>
      <vt:lpstr>Exception translation</vt:lpstr>
      <vt:lpstr>Exceptions as non-local control flow</vt:lpstr>
      <vt:lpstr>Two distinct uses of exceptions</vt:lpstr>
      <vt:lpstr>Handling exceptions</vt:lpstr>
      <vt:lpstr>Don’t ignore exceptions</vt:lpstr>
      <vt:lpstr>Outline</vt:lpstr>
      <vt:lpstr>Informing the client of a problem</vt:lpstr>
      <vt:lpstr>Special values in C/C++/others</vt:lpstr>
      <vt:lpstr>Outline</vt:lpstr>
      <vt:lpstr>Exceptions: review</vt:lpstr>
      <vt:lpstr>Exceptions: review, continued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251</cp:revision>
  <cp:lastPrinted>2016-10-27T22:43:10Z</cp:lastPrinted>
  <dcterms:created xsi:type="dcterms:W3CDTF">2012-02-06T17:35:54Z</dcterms:created>
  <dcterms:modified xsi:type="dcterms:W3CDTF">2016-10-27T22:43:15Z</dcterms:modified>
</cp:coreProperties>
</file>