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5" r:id="rId2"/>
    <p:sldId id="425" r:id="rId3"/>
    <p:sldId id="380" r:id="rId4"/>
    <p:sldId id="419" r:id="rId5"/>
    <p:sldId id="381" r:id="rId6"/>
    <p:sldId id="382" r:id="rId7"/>
    <p:sldId id="383" r:id="rId8"/>
    <p:sldId id="384" r:id="rId9"/>
    <p:sldId id="426" r:id="rId10"/>
    <p:sldId id="386" r:id="rId11"/>
    <p:sldId id="387" r:id="rId12"/>
    <p:sldId id="388" r:id="rId13"/>
    <p:sldId id="389" r:id="rId14"/>
    <p:sldId id="420" r:id="rId15"/>
    <p:sldId id="391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24" r:id="rId38"/>
    <p:sldId id="422" r:id="rId39"/>
    <p:sldId id="421" r:id="rId40"/>
    <p:sldId id="415" r:id="rId41"/>
    <p:sldId id="416" r:id="rId42"/>
    <p:sldId id="417" r:id="rId43"/>
    <p:sldId id="418" r:id="rId44"/>
  </p:sldIdLst>
  <p:sldSz cx="9144000" cy="6858000" type="screen4x3"/>
  <p:notesSz cx="6934200" cy="9220200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0" autoAdjust="0"/>
    <p:restoredTop sz="84499" autoAdjust="0"/>
  </p:normalViewPr>
  <p:slideViewPr>
    <p:cSldViewPr>
      <p:cViewPr varScale="1">
        <p:scale>
          <a:sx n="116" d="100"/>
          <a:sy n="116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16au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79450"/>
            <a:ext cx="46482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7406" y="4392097"/>
            <a:ext cx="5069730" cy="4160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922338"/>
            <a:ext cx="4211637" cy="3160712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7888" y="4389048"/>
            <a:ext cx="4824446" cy="35078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9392" y="4390571"/>
            <a:ext cx="4824446" cy="35078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7848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/>
          </a:p>
          <a:p>
            <a:r>
              <a:rPr lang="de-DE" dirty="0" smtClean="0"/>
              <a:t>Fall 2016</a:t>
            </a:r>
            <a:endParaRPr lang="en-US" dirty="0"/>
          </a:p>
          <a:p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EBA81-96FB-474D-A3C6-C60125E85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Unit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system/integration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Black-box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clear-box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Specification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i="1" dirty="0" smtClean="0">
                <a:solidFill>
                  <a:srgbClr val="0000FF"/>
                </a:solidFill>
              </a:rPr>
              <a:t>implementation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/>
            <a:r>
              <a:rPr lang="en-US" sz="2000" dirty="0"/>
              <a:t>Small enough 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/>
            <a:r>
              <a:rPr lang="en-US" sz="2000" dirty="0"/>
              <a:t>Large enough 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HW4 due Thursday night</a:t>
            </a:r>
          </a:p>
          <a:p>
            <a:pPr lvl="1"/>
            <a:r>
              <a:rPr lang="en-US" dirty="0" err="1"/>
              <a:t>Gotta</a:t>
            </a:r>
            <a:r>
              <a:rPr lang="en-US" dirty="0"/>
              <a:t> implement things as specified</a:t>
            </a:r>
          </a:p>
          <a:p>
            <a:endParaRPr lang="en-US" dirty="0"/>
          </a:p>
          <a:p>
            <a:r>
              <a:rPr lang="en-US" dirty="0"/>
              <a:t>HW5 </a:t>
            </a:r>
            <a:r>
              <a:rPr lang="en-US" dirty="0" smtClean="0"/>
              <a:t>out by </a:t>
            </a:r>
            <a:r>
              <a:rPr lang="en-US" dirty="0"/>
              <a:t>late </a:t>
            </a:r>
            <a:r>
              <a:rPr lang="en-US" dirty="0" smtClean="0"/>
              <a:t>Wed</a:t>
            </a:r>
            <a:r>
              <a:rPr lang="en-US" dirty="0"/>
              <a:t>.; HW6 </a:t>
            </a:r>
            <a:r>
              <a:rPr lang="en-US" dirty="0" smtClean="0"/>
              <a:t>out shortly after that</a:t>
            </a:r>
            <a:endParaRPr lang="en-US" dirty="0"/>
          </a:p>
          <a:p>
            <a:pPr lvl="1"/>
            <a:r>
              <a:rPr lang="en-US" dirty="0"/>
              <a:t>HW5: design/implement/test a Graph ADT</a:t>
            </a:r>
          </a:p>
          <a:p>
            <a:pPr lvl="2"/>
            <a:r>
              <a:rPr lang="en-US" dirty="0"/>
              <a:t>Will take time – start </a:t>
            </a:r>
            <a:r>
              <a:rPr lang="en-US" dirty="0" smtClean="0"/>
              <a:t>early (we’re </a:t>
            </a:r>
            <a:r>
              <a:rPr lang="en-US" i="1" u="sng" dirty="0" smtClean="0"/>
              <a:t>not</a:t>
            </a:r>
            <a:r>
              <a:rPr lang="en-US" dirty="0" smtClean="0"/>
              <a:t> kidding)</a:t>
            </a:r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in sections </a:t>
            </a:r>
            <a:r>
              <a:rPr lang="en-US" dirty="0" smtClean="0"/>
              <a:t>this week (</a:t>
            </a:r>
            <a:r>
              <a:rPr lang="en-US" i="1" dirty="0" smtClean="0"/>
              <a:t>don’t</a:t>
            </a:r>
            <a:r>
              <a:rPr lang="en-US" dirty="0" smtClean="0"/>
              <a:t> miss)</a:t>
            </a:r>
            <a:endParaRPr lang="en-US" dirty="0"/>
          </a:p>
          <a:p>
            <a:pPr lvl="1"/>
            <a:r>
              <a:rPr lang="en-US" dirty="0" smtClean="0"/>
              <a:t>Do a </a:t>
            </a:r>
            <a:r>
              <a:rPr lang="en-US" dirty="0"/>
              <a:t>preliminary </a:t>
            </a:r>
            <a:r>
              <a:rPr lang="en-US" dirty="0" smtClean="0"/>
              <a:t>design yourself then </a:t>
            </a:r>
            <a:r>
              <a:rPr lang="en-US" dirty="0"/>
              <a:t>definitely bounce ideas off of others (white boards, etc.)</a:t>
            </a:r>
          </a:p>
          <a:p>
            <a:pPr lvl="1"/>
            <a:r>
              <a:rPr lang="en-US" dirty="0"/>
              <a:t>HW6: graph application.  Use for insight on the kinds of things your </a:t>
            </a:r>
            <a:r>
              <a:rPr lang="en-US" dirty="0" smtClean="0"/>
              <a:t>Graph ADT </a:t>
            </a:r>
            <a:r>
              <a:rPr lang="en-US" dirty="0"/>
              <a:t>needs to support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OK, x = -2 or x= -1 (BAD)</a:t>
            </a:r>
          </a:p>
          <a:p>
            <a:pPr lvl="1"/>
            <a:r>
              <a:rPr lang="en-US" sz="2000" dirty="0" smtClean="0"/>
              <a:t>x &gt;=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/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=&gt; 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=&gt; 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E: </a:t>
            </a:r>
            <a:r>
              <a:rPr lang="en-US" sz="2000" dirty="0" smtClean="0"/>
              <a:t>High probability that some subdomain is revealing for E 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=&gt; 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=&gt; 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=&gt; 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=&gt;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=&gt;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=&gt;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=&gt; 1</a:t>
            </a:r>
            <a:br>
              <a:rPr lang="en-US" sz="2000" dirty="0" smtClean="0"/>
            </a:br>
            <a:r>
              <a:rPr lang="en-US" sz="2000" dirty="0" smtClean="0"/>
              <a:t>	(  [4, 5, 6], 7  )	=&gt;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624416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=&gt;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x)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 Box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a “moot point” 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control 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</a:t>
            </a:r>
            <a:r>
              <a:rPr lang="en-US" sz="2000" dirty="0" smtClean="0"/>
              <a:t>htm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$440 million loss by Knight Capital Group in 30 minutes</a:t>
            </a:r>
          </a:p>
          <a:p>
            <a:pPr lvl="1"/>
            <a:r>
              <a:rPr lang="en-US" sz="2000" dirty="0" smtClean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 smtClean="0"/>
              <a:t>$6 billion loss from 2003 blackout in NE USA &amp; Canada</a:t>
            </a:r>
          </a:p>
          <a:p>
            <a:pPr lvl="1"/>
            <a:r>
              <a:rPr lang="en-US" sz="2000" dirty="0" smtClean="0"/>
              <a:t>Software bug in alarm system in Ohio power control room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de-DE" dirty="0" smtClean="0"/>
              <a:t>Fall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3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11512</TotalTime>
  <Words>2786</Words>
  <Application>Microsoft Macintosh PowerPoint</Application>
  <PresentationFormat>On-screen Show (4:3)</PresentationFormat>
  <Paragraphs>602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simple</vt:lpstr>
      <vt:lpstr>CSE 331 Software Design &amp; Implementation</vt:lpstr>
      <vt:lpstr>Administrivia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 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284</cp:revision>
  <cp:lastPrinted>2013-01-22T01:05:00Z</cp:lastPrinted>
  <dcterms:created xsi:type="dcterms:W3CDTF">2012-01-27T17:46:36Z</dcterms:created>
  <dcterms:modified xsi:type="dcterms:W3CDTF">2016-10-14T23:56:43Z</dcterms:modified>
</cp:coreProperties>
</file>