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59" r:id="rId2"/>
    <p:sldId id="418" r:id="rId3"/>
    <p:sldId id="403" r:id="rId4"/>
    <p:sldId id="367" r:id="rId5"/>
    <p:sldId id="369" r:id="rId6"/>
    <p:sldId id="370" r:id="rId7"/>
    <p:sldId id="371" r:id="rId8"/>
    <p:sldId id="372" r:id="rId9"/>
    <p:sldId id="373" r:id="rId10"/>
    <p:sldId id="404" r:id="rId11"/>
    <p:sldId id="375" r:id="rId12"/>
    <p:sldId id="376" r:id="rId13"/>
    <p:sldId id="378" r:id="rId14"/>
    <p:sldId id="379" r:id="rId15"/>
    <p:sldId id="405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406" r:id="rId24"/>
    <p:sldId id="389" r:id="rId25"/>
    <p:sldId id="390" r:id="rId26"/>
    <p:sldId id="391" r:id="rId27"/>
    <p:sldId id="394" r:id="rId28"/>
    <p:sldId id="395" r:id="rId29"/>
    <p:sldId id="396" r:id="rId30"/>
    <p:sldId id="397" r:id="rId31"/>
    <p:sldId id="410" r:id="rId32"/>
    <p:sldId id="412" r:id="rId33"/>
    <p:sldId id="413" r:id="rId34"/>
    <p:sldId id="411" r:id="rId35"/>
    <p:sldId id="409" r:id="rId36"/>
    <p:sldId id="414" r:id="rId37"/>
    <p:sldId id="407" r:id="rId38"/>
    <p:sldId id="415" r:id="rId39"/>
  </p:sldIdLst>
  <p:sldSz cx="9144000" cy="6858000" type="screen4x3"/>
  <p:notesSz cx="6934200" cy="92202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7" autoAdjust="0"/>
    <p:restoredTop sz="84499" autoAdjust="0"/>
  </p:normalViewPr>
  <p:slideViewPr>
    <p:cSldViewPr>
      <p:cViewPr varScale="1">
        <p:scale>
          <a:sx n="113" d="100"/>
          <a:sy n="113" d="100"/>
        </p:scale>
        <p:origin x="-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16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18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403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20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88381"/>
            <a:ext cx="5136532" cy="1526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</a:t>
            </a:r>
            <a:r>
              <a:rPr lang="en-GB" sz="2000" dirty="0" smtClean="0"/>
              <a:t>done for </a:t>
            </a:r>
            <a:r>
              <a:rPr lang="en-GB" sz="2000" dirty="0"/>
              <a:t>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2575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800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2110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5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27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1017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28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877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29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30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722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31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32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33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329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35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5253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36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49810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37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274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9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69925"/>
            <a:ext cx="4691062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8518" y="4411390"/>
            <a:ext cx="5105661" cy="24983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 smtClean="0"/>
              <a:t>autobuilder</a:t>
            </a:r>
            <a:r>
              <a:rPr lang="en-US" dirty="0" smtClean="0"/>
              <a:t> – not everyone uses it and it might change from one release to the next.</a:t>
            </a:r>
          </a:p>
          <a:p>
            <a:endParaRPr lang="en-US" dirty="0" smtClean="0"/>
          </a:p>
          <a:p>
            <a:r>
              <a:rPr lang="en-US" dirty="0" smtClean="0"/>
              <a:t>In medium to large projects</a:t>
            </a:r>
            <a:r>
              <a:rPr lang="en-US" baseline="0" dirty="0" smtClean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System Integration and Software Process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 smtClean="0"/>
              <a:t>Java compiler, C/C++ compiler, GUI builder, Device driver build tool, </a:t>
            </a:r>
            <a:r>
              <a:rPr lang="en-US" sz="2000" dirty="0" err="1" smtClean="0"/>
              <a:t>InstallShield</a:t>
            </a:r>
            <a:r>
              <a:rPr lang="en-US" sz="2000" dirty="0" smtClean="0"/>
              <a:t>, Web server, Database, scripting language for build automation, parser generator, test generator, test harness </a:t>
            </a:r>
          </a:p>
          <a:p>
            <a:r>
              <a:rPr lang="en-US" sz="2000" dirty="0" smtClean="0"/>
              <a:t>Reproducibility is essential</a:t>
            </a:r>
          </a:p>
          <a:p>
            <a:r>
              <a:rPr lang="en-US" sz="2000" dirty="0" smtClean="0"/>
              <a:t>System may run on multiple devices</a:t>
            </a:r>
          </a:p>
          <a:p>
            <a:pPr lvl="1"/>
            <a:r>
              <a:rPr lang="en-US" sz="2000" dirty="0" smtClean="0"/>
              <a:t>Each has its own build tools</a:t>
            </a:r>
          </a:p>
          <a:p>
            <a:r>
              <a:rPr lang="en-US" sz="2000" dirty="0" smtClean="0"/>
              <a:t>Everyone needs to have the same toolset!</a:t>
            </a:r>
          </a:p>
          <a:p>
            <a:pPr lvl="1"/>
            <a:r>
              <a:rPr lang="en-US" sz="2000" dirty="0" smtClean="0"/>
              <a:t>Wrong or missing tool can drastically reduce productivity </a:t>
            </a:r>
          </a:p>
          <a:p>
            <a:r>
              <a:rPr lang="en-US" sz="2000" dirty="0" smtClean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 smtClean="0"/>
              <a:t>If you’re doing work the computer could do for you</a:t>
            </a:r>
            <a:r>
              <a:rPr lang="en-US" sz="2000" i="1" dirty="0" smtClean="0"/>
              <a:t>,</a:t>
            </a:r>
            <a:br>
              <a:rPr lang="en-US" sz="2000" i="1" dirty="0" smtClean="0"/>
            </a:br>
            <a:r>
              <a:rPr lang="en-US" sz="2000" i="1" dirty="0" smtClean="0"/>
              <a:t>then </a:t>
            </a:r>
            <a:r>
              <a:rPr lang="en-US" sz="2000" i="1" dirty="0" smtClean="0"/>
              <a:t>you’re probably doing it wrong</a:t>
            </a:r>
            <a:endParaRPr lang="en-US" sz="20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version control system lets you:</a:t>
            </a:r>
          </a:p>
          <a:p>
            <a:pPr lvl="1"/>
            <a:r>
              <a:rPr lang="en-US" sz="2000" dirty="0" smtClean="0"/>
              <a:t>Collect work (code, documents) from all team members</a:t>
            </a:r>
          </a:p>
          <a:p>
            <a:pPr lvl="1"/>
            <a:r>
              <a:rPr lang="en-US" sz="2000" dirty="0" smtClean="0"/>
              <a:t>Synchronize team members to current source</a:t>
            </a:r>
          </a:p>
          <a:p>
            <a:pPr lvl="1"/>
            <a:r>
              <a:rPr lang="en-US" sz="2000" dirty="0" smtClean="0"/>
              <a:t>Have multiple teams make progress in parallel</a:t>
            </a:r>
          </a:p>
          <a:p>
            <a:pPr lvl="1"/>
            <a:r>
              <a:rPr lang="en-US" sz="2000" dirty="0" smtClean="0"/>
              <a:t>Manage multiple versions, releases of the software</a:t>
            </a:r>
          </a:p>
          <a:p>
            <a:pPr lvl="1"/>
            <a:r>
              <a:rPr lang="en-US" sz="2000" dirty="0" smtClean="0"/>
              <a:t>Identify regressions more easily</a:t>
            </a:r>
          </a:p>
          <a:p>
            <a:r>
              <a:rPr lang="en-US" sz="2000" dirty="0" smtClean="0"/>
              <a:t>Example tools:</a:t>
            </a:r>
          </a:p>
          <a:p>
            <a:pPr lvl="1"/>
            <a:r>
              <a:rPr lang="en-US" sz="2000" dirty="0" smtClean="0"/>
              <a:t>Subversion (SVN), Mercurial (Hg), </a:t>
            </a:r>
            <a:r>
              <a:rPr lang="en-US" sz="2000" dirty="0" err="1" smtClean="0"/>
              <a:t>Git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 smtClean="0"/>
              <a:t>When to check in, when to update, when to branch and merge, how builds are done</a:t>
            </a:r>
          </a:p>
          <a:p>
            <a:pPr lvl="1"/>
            <a:r>
              <a:rPr lang="en-US" sz="2000" dirty="0" smtClean="0"/>
              <a:t>Policies need to change to match the state of the project</a:t>
            </a:r>
          </a:p>
          <a:p>
            <a:r>
              <a:rPr lang="en-US" sz="2000" dirty="0" smtClean="0"/>
              <a:t>Always diff before you commit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issue tracking system supports:</a:t>
            </a:r>
          </a:p>
          <a:p>
            <a:pPr lvl="1"/>
            <a:r>
              <a:rPr lang="en-US" sz="2000" dirty="0" smtClean="0"/>
              <a:t>Tracking and fixing bugs</a:t>
            </a:r>
          </a:p>
          <a:p>
            <a:pPr lvl="1"/>
            <a:r>
              <a:rPr lang="en-US" sz="2000" dirty="0" smtClean="0"/>
              <a:t>Identifying problem areas and managing them</a:t>
            </a:r>
          </a:p>
          <a:p>
            <a:pPr lvl="1"/>
            <a:r>
              <a:rPr lang="en-US" sz="2000" dirty="0" smtClean="0"/>
              <a:t>Communicating among team members</a:t>
            </a:r>
          </a:p>
          <a:p>
            <a:pPr lvl="1"/>
            <a:r>
              <a:rPr lang="en-US" sz="2000" dirty="0" smtClean="0"/>
              <a:t>Tracking regressions and repeated bugs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Essential for any non-small or non-short project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Example tools:</a:t>
            </a:r>
          </a:p>
          <a:p>
            <a:pPr marL="457200" lvl="1" indent="0">
              <a:buNone/>
            </a:pPr>
            <a:r>
              <a:rPr lang="en-US" sz="2000" dirty="0" err="1" smtClean="0"/>
              <a:t>Bugzilla</a:t>
            </a:r>
            <a:r>
              <a:rPr lang="en-US" sz="2000" dirty="0" smtClean="0"/>
              <a:t>, </a:t>
            </a:r>
            <a:r>
              <a:rPr lang="en-US" sz="2000" dirty="0" err="1" smtClean="0"/>
              <a:t>Flyspray</a:t>
            </a:r>
            <a:r>
              <a:rPr lang="en-US" sz="2000" dirty="0" smtClean="0"/>
              <a:t>, </a:t>
            </a:r>
            <a:r>
              <a:rPr lang="en-US" sz="2000" dirty="0" err="1" smtClean="0"/>
              <a:t>Trac</a:t>
            </a:r>
            <a:r>
              <a:rPr lang="en-US" sz="2000" dirty="0" smtClean="0"/>
              <a:t>, hosted tools (</a:t>
            </a:r>
            <a:r>
              <a:rPr lang="en-US" sz="2000" dirty="0" err="1" smtClean="0"/>
              <a:t>Sourceforge</a:t>
            </a:r>
            <a:r>
              <a:rPr lang="en-US" sz="2000" dirty="0" smtClean="0"/>
              <a:t>, Google Developers, </a:t>
            </a:r>
            <a:r>
              <a:rPr lang="en-US" sz="2000" dirty="0" err="1" smtClean="0"/>
              <a:t>GitHub</a:t>
            </a:r>
            <a:r>
              <a:rPr lang="en-US" sz="2000" dirty="0" smtClean="0"/>
              <a:t>, </a:t>
            </a:r>
            <a:r>
              <a:rPr lang="en-US" sz="2000" dirty="0" err="1" smtClean="0"/>
              <a:t>Bitbucket</a:t>
            </a:r>
            <a:r>
              <a:rPr lang="en-US" sz="2000" dirty="0" smtClean="0"/>
              <a:t>, …)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</a:t>
            </a:r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Need </a:t>
            </a:r>
            <a:r>
              <a:rPr lang="en-US" sz="2000" dirty="0"/>
              <a:t>to configure the bug tracking system to match the project</a:t>
            </a:r>
          </a:p>
          <a:p>
            <a:pPr lvl="1"/>
            <a:r>
              <a:rPr lang="en-US" sz="2000" dirty="0"/>
              <a:t>Many </a:t>
            </a:r>
            <a:r>
              <a:rPr lang="en-US" sz="2000" dirty="0" smtClean="0"/>
              <a:t>configurations can be too </a:t>
            </a:r>
            <a:r>
              <a:rPr lang="en-US" sz="2000" dirty="0"/>
              <a:t>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explicit policy that everyone </a:t>
            </a:r>
            <a:r>
              <a:rPr lang="en-US" sz="2000" dirty="0" smtClean="0"/>
              <a:t>knows, follows, and believes in</a:t>
            </a:r>
            <a:endParaRPr lang="en-US" sz="2000" dirty="0"/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Scheduling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Three </a:t>
            </a:r>
            <a:r>
              <a:rPr lang="en-GB" sz="2000" dirty="0"/>
              <a:t>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3.		When </a:t>
            </a:r>
            <a:r>
              <a:rPr lang="en-GB" sz="2000" dirty="0"/>
              <a:t>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2.		How </a:t>
            </a:r>
            <a:r>
              <a:rPr lang="en-GB" sz="2000" dirty="0"/>
              <a:t>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1.		When </a:t>
            </a:r>
            <a:r>
              <a:rPr lang="en-GB" sz="2000" dirty="0"/>
              <a:t>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are almost </a:t>
            </a:r>
            <a:r>
              <a:rPr lang="en-GB" sz="2000" dirty="0"/>
              <a:t>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</a:t>
            </a:r>
            <a:r>
              <a:rPr lang="en-GB" sz="2000" dirty="0"/>
              <a:t>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Progress </a:t>
            </a:r>
            <a:r>
              <a:rPr lang="en-GB" sz="2000" dirty="0"/>
              <a:t>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Slippage </a:t>
            </a:r>
            <a:r>
              <a:rPr lang="en-GB" sz="2000" dirty="0"/>
              <a:t>is not aggressively treated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Scheduling is </a:t>
            </a:r>
            <a:r>
              <a:rPr lang="en-GB" sz="3200" dirty="0"/>
              <a:t>c</a:t>
            </a:r>
            <a:r>
              <a:rPr lang="en-GB" sz="3200" dirty="0" smtClean="0"/>
              <a:t>rucial but underappreciated</a:t>
            </a:r>
            <a:endParaRPr lang="en-GB" sz="32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Scheduling is underappreciated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schedule is </a:t>
            </a:r>
            <a:r>
              <a:rPr lang="en-GB" sz="2000" dirty="0"/>
              <a:t>n</a:t>
            </a:r>
            <a:r>
              <a:rPr lang="en-GB" sz="2000" dirty="0" smtClean="0"/>
              <a:t>eeded </a:t>
            </a:r>
            <a:r>
              <a:rPr lang="en-GB" sz="2000" dirty="0"/>
              <a:t>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</a:t>
            </a:r>
            <a:r>
              <a:rPr lang="en-GB" sz="2000" dirty="0" smtClean="0"/>
              <a:t>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Hofstadter’s Law: </a:t>
            </a:r>
            <a:r>
              <a:rPr lang="en-US" sz="2000" dirty="0" smtClean="0"/>
              <a:t>It </a:t>
            </a:r>
            <a:r>
              <a:rPr lang="en-US" sz="2000" dirty="0"/>
              <a:t>always takes longer than you expect, even when you take into account Hofstadter's </a:t>
            </a:r>
            <a:r>
              <a:rPr lang="en-US" sz="2000" dirty="0" smtClean="0"/>
              <a:t>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</a:t>
            </a:r>
            <a:r>
              <a:rPr lang="en-GB" dirty="0" smtClean="0"/>
              <a:t>s not the same as progress</a:t>
            </a:r>
            <a:endParaRPr lang="en-GB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</a:t>
            </a:r>
            <a:r>
              <a:rPr lang="en-GB" sz="2000" dirty="0" smtClean="0"/>
              <a:t>the product </a:t>
            </a:r>
            <a:r>
              <a:rPr lang="en-GB" sz="2000" dirty="0"/>
              <a:t>of workers and </a:t>
            </a:r>
            <a:r>
              <a:rPr lang="en-GB" sz="2000" dirty="0" smtClean="0"/>
              <a:t>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Reasonable approximation: All non-people costs (mostly salary) are zero (?!)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</a:t>
            </a:r>
            <a:r>
              <a:rPr lang="en-GB" sz="2000" dirty="0" smtClean="0"/>
              <a:t>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</a:t>
            </a:r>
            <a:r>
              <a:rPr lang="en-GB" sz="2000" dirty="0" smtClean="0"/>
              <a:t>complicated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Hard </a:t>
            </a:r>
            <a:r>
              <a:rPr lang="en-GB" sz="2000" dirty="0"/>
              <a:t>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People </a:t>
            </a:r>
            <a:r>
              <a:rPr lang="en-GB" sz="2000" dirty="0"/>
              <a:t>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Assume they (you) are wrong</a:t>
            </a: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</a:t>
            </a:r>
            <a:r>
              <a:rPr lang="en-GB" sz="2000" dirty="0" smtClean="0"/>
              <a:t>the process </a:t>
            </a:r>
            <a:r>
              <a:rPr lang="en-GB" sz="2000" dirty="0"/>
              <a:t>and architecture to facilitate </a:t>
            </a:r>
            <a:r>
              <a:rPr lang="en-GB" sz="2000" dirty="0" smtClean="0"/>
              <a:t>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 smtClean="0"/>
              <a:t>How does a project get to be one year late?</a:t>
            </a:r>
            <a:endParaRPr lang="en-GB" sz="3200" dirty="0"/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One day at a time…</a:t>
            </a:r>
          </a:p>
          <a:p>
            <a:r>
              <a:rPr lang="en-GB" sz="2000" dirty="0" smtClean="0"/>
              <a:t>It’s not the hurricanes that get you</a:t>
            </a:r>
          </a:p>
          <a:p>
            <a:r>
              <a:rPr lang="en-GB" sz="2000" dirty="0" smtClean="0"/>
              <a:t>It’s the termites</a:t>
            </a:r>
          </a:p>
          <a:p>
            <a:pPr lvl="1"/>
            <a:r>
              <a:rPr lang="en-GB" sz="2000" dirty="0" smtClean="0"/>
              <a:t>Tom missed a meeting</a:t>
            </a:r>
          </a:p>
          <a:p>
            <a:pPr lvl="1"/>
            <a:r>
              <a:rPr lang="en-GB" sz="2000" dirty="0" smtClean="0"/>
              <a:t>Mary’s keyboard broke</a:t>
            </a:r>
          </a:p>
          <a:p>
            <a:pPr lvl="1"/>
            <a:r>
              <a:rPr lang="en-GB" sz="2000" dirty="0" smtClean="0"/>
              <a:t>The compiler wasn’t updated</a:t>
            </a:r>
          </a:p>
          <a:p>
            <a:pPr lvl="1"/>
            <a:r>
              <a:rPr lang="en-GB" sz="2000" dirty="0" smtClean="0"/>
              <a:t>…</a:t>
            </a:r>
          </a:p>
          <a:p>
            <a:pPr lvl="1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If you find yourself ahead of schedule</a:t>
            </a:r>
          </a:p>
          <a:p>
            <a:pPr lvl="1"/>
            <a:r>
              <a:rPr lang="en-GB" sz="2000" dirty="0" smtClean="0"/>
              <a:t>Don’t relax</a:t>
            </a:r>
          </a:p>
          <a:p>
            <a:pPr lvl="1"/>
            <a:r>
              <a:rPr lang="en-GB" sz="2000" dirty="0" smtClean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– same as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HW9 due </a:t>
            </a:r>
            <a:r>
              <a:rPr lang="en-US" dirty="0" smtClean="0"/>
              <a:t>tonight</a:t>
            </a:r>
            <a:endParaRPr lang="en-US" dirty="0" smtClean="0"/>
          </a:p>
          <a:p>
            <a:pPr lvl="1"/>
            <a:r>
              <a:rPr lang="en-US" dirty="0" smtClean="0"/>
              <a:t>Usual late days apply if any left</a:t>
            </a:r>
          </a:p>
          <a:p>
            <a:r>
              <a:rPr lang="en-US" dirty="0" smtClean="0"/>
              <a:t>We want to show off projects on Friday – please let us know if we can use yours!</a:t>
            </a:r>
          </a:p>
          <a:p>
            <a:r>
              <a:rPr lang="en-US" dirty="0" smtClean="0"/>
              <a:t>No more quizzes (everyone has enough to do already)</a:t>
            </a:r>
          </a:p>
          <a:p>
            <a:r>
              <a:rPr lang="en-US" dirty="0" smtClean="0"/>
              <a:t>Final exam </a:t>
            </a:r>
            <a:r>
              <a:rPr lang="en-US" dirty="0" smtClean="0"/>
              <a:t>Monday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8:30 am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(sigh), here</a:t>
            </a:r>
          </a:p>
          <a:p>
            <a:pPr lvl="1"/>
            <a:r>
              <a:rPr lang="en-US" dirty="0" smtClean="0"/>
              <a:t>Review Q&amp;A Sunday, 2 pm, EEB 037</a:t>
            </a:r>
          </a:p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: please fill them out sometime this week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the schedule</a:t>
            </a:r>
            <a:endParaRPr lang="en-GB"/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First, you must have one</a:t>
            </a:r>
          </a:p>
          <a:p>
            <a:r>
              <a:rPr lang="en-GB" sz="2000" dirty="0" smtClean="0"/>
              <a:t>Avoid non-verifiable milestones</a:t>
            </a:r>
          </a:p>
          <a:p>
            <a:pPr lvl="1"/>
            <a:r>
              <a:rPr lang="en-GB" sz="2000" dirty="0" smtClean="0"/>
              <a:t>90% of coding done</a:t>
            </a:r>
          </a:p>
          <a:p>
            <a:pPr lvl="1"/>
            <a:r>
              <a:rPr lang="en-GB" sz="2000" dirty="0" smtClean="0"/>
              <a:t>90% of debugging done</a:t>
            </a:r>
          </a:p>
          <a:p>
            <a:pPr lvl="1"/>
            <a:r>
              <a:rPr lang="en-GB" sz="2000" dirty="0" smtClean="0"/>
              <a:t>Design complete</a:t>
            </a:r>
          </a:p>
          <a:p>
            <a:r>
              <a:rPr lang="en-GB" sz="2000" dirty="0" smtClean="0"/>
              <a:t>100% events are </a:t>
            </a:r>
            <a:r>
              <a:rPr lang="en-GB" sz="2000" i="1" dirty="0" smtClean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 smtClean="0"/>
              <a:t>Module 100% coded</a:t>
            </a:r>
          </a:p>
          <a:p>
            <a:pPr lvl="1"/>
            <a:r>
              <a:rPr lang="en-GB" sz="2000" dirty="0" smtClean="0"/>
              <a:t>Unit testing successfully complete</a:t>
            </a:r>
          </a:p>
          <a:p>
            <a:r>
              <a:rPr lang="en-GB" sz="2000" dirty="0" smtClean="0"/>
              <a:t>Need </a:t>
            </a:r>
            <a:r>
              <a:rPr lang="en-GB" sz="2000" i="1" dirty="0" smtClean="0">
                <a:solidFill>
                  <a:schemeClr val="accent2"/>
                </a:solidFill>
              </a:rPr>
              <a:t>critical path</a:t>
            </a:r>
            <a:r>
              <a:rPr lang="en-GB" sz="2000" dirty="0" smtClean="0">
                <a:solidFill>
                  <a:schemeClr val="accent2"/>
                </a:solidFill>
              </a:rPr>
              <a:t> </a:t>
            </a:r>
            <a:r>
              <a:rPr lang="en-GB" sz="2000" dirty="0" smtClean="0"/>
              <a:t>chart (Gantt chart, PERT chart)</a:t>
            </a:r>
          </a:p>
          <a:p>
            <a:pPr lvl="1"/>
            <a:r>
              <a:rPr lang="en-GB" sz="2000" dirty="0" smtClean="0"/>
              <a:t>Know effects of slippage</a:t>
            </a:r>
          </a:p>
          <a:p>
            <a:pPr lvl="1"/>
            <a:r>
              <a:rPr lang="en-GB" sz="2000" dirty="0" smtClean="0"/>
              <a:t>Know what to work on when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Milestones are critical keep the project on track</a:t>
            </a:r>
          </a:p>
          <a:p>
            <a:pPr lvl="1"/>
            <a:r>
              <a:rPr lang="en-US" sz="2000" dirty="0" smtClean="0"/>
              <a:t>Policies may change at major milestones</a:t>
            </a:r>
          </a:p>
          <a:p>
            <a:pPr lvl="1"/>
            <a:r>
              <a:rPr lang="en-US" sz="2000" dirty="0" smtClean="0"/>
              <a:t>Check-in rules, build process, etc.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Some typical milestones (names)</a:t>
            </a:r>
          </a:p>
          <a:p>
            <a:pPr lvl="1"/>
            <a:r>
              <a:rPr lang="en-US" sz="2000" dirty="0" smtClean="0"/>
              <a:t>Design complete</a:t>
            </a:r>
          </a:p>
          <a:p>
            <a:pPr lvl="1"/>
            <a:r>
              <a:rPr lang="en-US" sz="2000" dirty="0" smtClean="0"/>
              <a:t>Interfaces complete / feature complete</a:t>
            </a:r>
          </a:p>
          <a:p>
            <a:pPr lvl="1"/>
            <a:r>
              <a:rPr lang="en-US" sz="2000" dirty="0" smtClean="0"/>
              <a:t>Code complete / code freeze</a:t>
            </a:r>
          </a:p>
          <a:p>
            <a:pPr lvl="1"/>
            <a:r>
              <a:rPr lang="en-US" sz="2000" dirty="0" smtClean="0"/>
              <a:t>Alpha release</a:t>
            </a:r>
          </a:p>
          <a:p>
            <a:pPr lvl="1"/>
            <a:r>
              <a:rPr lang="en-US" sz="2000" dirty="0" smtClean="0"/>
              <a:t>Beta release</a:t>
            </a:r>
          </a:p>
          <a:p>
            <a:pPr lvl="1"/>
            <a:r>
              <a:rPr lang="en-US" sz="2000" dirty="0" smtClean="0"/>
              <a:t>Release candidate (RC)</a:t>
            </a:r>
          </a:p>
          <a:p>
            <a:pPr lvl="1"/>
            <a:r>
              <a:rPr lang="en-US" sz="2000" dirty="0" smtClean="0"/>
              <a:t>FCS (First Commercial Shipment) release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People must be held accountable</a:t>
            </a:r>
          </a:p>
          <a:p>
            <a:pPr lvl="1"/>
            <a:r>
              <a:rPr lang="en-GB" sz="2000" dirty="0" smtClean="0"/>
              <a:t>Slippage is not inevitable</a:t>
            </a:r>
          </a:p>
          <a:p>
            <a:pPr lvl="1"/>
            <a:r>
              <a:rPr lang="en-GB" sz="2000" dirty="0" smtClean="0"/>
              <a:t>Software should be on time, on budget, and on function</a:t>
            </a:r>
          </a:p>
          <a:p>
            <a:endParaRPr lang="en-GB" sz="2000" dirty="0" smtClean="0"/>
          </a:p>
          <a:p>
            <a:r>
              <a:rPr lang="en-GB" sz="2000" dirty="0" smtClean="0"/>
              <a:t>Four options</a:t>
            </a:r>
          </a:p>
          <a:p>
            <a:pPr lvl="1"/>
            <a:r>
              <a:rPr lang="en-GB" sz="2000" dirty="0" smtClean="0"/>
              <a:t>Add people – </a:t>
            </a:r>
            <a:r>
              <a:rPr lang="en-GB" sz="2000" dirty="0" err="1" smtClean="0"/>
              <a:t>startup</a:t>
            </a:r>
            <a:r>
              <a:rPr lang="en-GB" sz="2000" dirty="0" smtClean="0"/>
              <a:t> cost (“</a:t>
            </a:r>
            <a:r>
              <a:rPr lang="en-GB" sz="2000" i="1" dirty="0" smtClean="0"/>
              <a:t>mythical man-month</a:t>
            </a:r>
            <a:r>
              <a:rPr lang="en-GB" sz="2000" dirty="0" smtClean="0"/>
              <a:t>”)</a:t>
            </a:r>
          </a:p>
          <a:p>
            <a:pPr lvl="1"/>
            <a:r>
              <a:rPr lang="en-GB" sz="2000" dirty="0" smtClean="0"/>
              <a:t>Buy components – hard in mid-stream</a:t>
            </a:r>
          </a:p>
          <a:p>
            <a:pPr lvl="1"/>
            <a:r>
              <a:rPr lang="en-GB" sz="2000" dirty="0" smtClean="0"/>
              <a:t>Change deliverables – customer must approve</a:t>
            </a:r>
          </a:p>
          <a:p>
            <a:pPr lvl="1"/>
            <a:r>
              <a:rPr lang="en-GB" sz="2000" dirty="0" smtClean="0"/>
              <a:t>Change schedule– customer must approve</a:t>
            </a:r>
          </a:p>
          <a:p>
            <a:endParaRPr lang="en-GB" sz="2000" dirty="0" smtClean="0"/>
          </a:p>
          <a:p>
            <a:r>
              <a:rPr lang="en-GB" sz="2000" dirty="0" smtClean="0"/>
              <a:t>Take no small slips</a:t>
            </a:r>
          </a:p>
          <a:p>
            <a:pPr lvl="1"/>
            <a:r>
              <a:rPr lang="en-GB" sz="2000" dirty="0" smtClean="0"/>
              <a:t>One big adjustment is better than three small ones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Implementation </a:t>
            </a:r>
            <a:r>
              <a:rPr lang="en-US" sz="2000" dirty="0">
                <a:solidFill>
                  <a:schemeClr val="accent2"/>
                </a:solidFill>
              </a:rPr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</a:t>
            </a:r>
            <a:r>
              <a:rPr lang="en-GB" sz="2000" dirty="0" smtClean="0"/>
              <a:t>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Suppose </a:t>
            </a:r>
            <a:r>
              <a:rPr lang="en-GB" sz="2000" dirty="0"/>
              <a:t>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</a:t>
            </a:r>
            <a:r>
              <a:rPr lang="en-GB" sz="2000" dirty="0" smtClean="0"/>
              <a:t>should</a:t>
            </a:r>
            <a:br>
              <a:rPr lang="en-GB" sz="2000" dirty="0" smtClean="0"/>
            </a:br>
            <a:r>
              <a:rPr lang="en-GB" sz="2000" dirty="0" smtClean="0"/>
              <a:t>you </a:t>
            </a:r>
            <a:r>
              <a:rPr lang="en-GB" sz="2000" dirty="0"/>
              <a:t>address the pieces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Bottom-up</a:t>
            </a:r>
            <a:endParaRPr lang="en-GB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 works, </a:t>
            </a:r>
            <a:r>
              <a:rPr lang="en-GB" sz="2000" i="1" dirty="0" smtClean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Integration testing is hard, irrespective of order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</a:t>
            </a:r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</a:t>
            </a:r>
            <a:r>
              <a:rPr lang="en-GB" sz="2000" dirty="0" smtClean="0"/>
              <a:t>are not </a:t>
            </a:r>
            <a:r>
              <a:rPr lang="en-GB" sz="2000" dirty="0"/>
              <a:t>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Better </a:t>
            </a:r>
            <a:r>
              <a:rPr lang="en-GB" sz="2000" dirty="0"/>
              <a:t>alternative:  Automated drivers in a test harness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Top-down</a:t>
            </a:r>
            <a:endParaRPr lang="en-GB" dirty="0"/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parents (clients) first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To </a:t>
            </a:r>
            <a:r>
              <a:rPr lang="en-GB" sz="2000" dirty="0"/>
              <a:t>run </a:t>
            </a:r>
            <a:r>
              <a:rPr lang="en-GB" sz="2000" dirty="0" smtClean="0"/>
              <a:t>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</a:t>
            </a:r>
            <a:r>
              <a:rPr lang="en-GB" sz="2000" dirty="0" smtClean="0"/>
              <a:t>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</a:t>
            </a:r>
            <a:r>
              <a:rPr lang="en-GB" sz="2000" dirty="0"/>
              <a:t>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</a:t>
            </a:r>
            <a:r>
              <a:rPr lang="en-GB" sz="2000" dirty="0" smtClean="0"/>
              <a:t>a stub </a:t>
            </a:r>
            <a:r>
              <a:rPr lang="en-GB" sz="2000" dirty="0"/>
              <a:t>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</a:t>
            </a:r>
            <a:r>
              <a:rPr lang="en-GB" dirty="0" smtClean="0"/>
              <a:t>stub</a:t>
            </a:r>
            <a:endParaRPr lang="en-GB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</a:t>
            </a:r>
            <a:r>
              <a:rPr lang="en-GB" sz="2000" dirty="0" smtClean="0"/>
              <a:t>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More </a:t>
            </a:r>
            <a:r>
              <a:rPr lang="en-GB" sz="2000" dirty="0"/>
              <a:t>common than you might </a:t>
            </a:r>
            <a:r>
              <a:rPr lang="en-GB" sz="2000" dirty="0" smtClean="0"/>
              <a:t>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</a:t>
            </a:r>
            <a:r>
              <a:rPr lang="en-GB" sz="2000" dirty="0" smtClean="0"/>
              <a:t>“canned” </a:t>
            </a:r>
            <a:r>
              <a:rPr lang="en-GB" sz="2000" dirty="0"/>
              <a:t>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Often </a:t>
            </a:r>
            <a:r>
              <a:rPr lang="en-GB" sz="2000" dirty="0"/>
              <a:t>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</a:t>
            </a:r>
            <a:r>
              <a:rPr lang="en-GB" sz="2000" dirty="0" smtClean="0"/>
              <a:t>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</a:t>
            </a:r>
            <a:r>
              <a:rPr lang="en-GB" sz="2000" dirty="0" smtClean="0"/>
              <a:t>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Sometimes called “</a:t>
            </a:r>
            <a:r>
              <a:rPr lang="en-GB" sz="2000" i="1" dirty="0" smtClean="0">
                <a:solidFill>
                  <a:schemeClr val="accent2"/>
                </a:solidFill>
              </a:rPr>
              <a:t>mock objects</a:t>
            </a:r>
            <a:r>
              <a:rPr lang="en-GB" sz="2000" dirty="0" smtClean="0"/>
              <a:t>” (ignoring technical definitions?)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 smtClean="0"/>
              <a:t>Criteria</a:t>
            </a:r>
          </a:p>
          <a:p>
            <a:pPr lvl="1"/>
            <a:r>
              <a:rPr lang="en-GB" sz="2000" dirty="0" smtClean="0"/>
              <a:t>What kinds of errors are caught when?</a:t>
            </a:r>
          </a:p>
          <a:p>
            <a:pPr lvl="1"/>
            <a:r>
              <a:rPr lang="en-GB" sz="2000" dirty="0" smtClean="0"/>
              <a:t>How much integration is done at a time?</a:t>
            </a:r>
          </a:p>
          <a:p>
            <a:pPr lvl="1"/>
            <a:r>
              <a:rPr lang="en-GB" sz="2000" dirty="0" smtClean="0"/>
              <a:t>Distribution of testing time?</a:t>
            </a:r>
          </a:p>
          <a:p>
            <a:pPr lvl="1"/>
            <a:r>
              <a:rPr lang="en-GB" sz="2000" dirty="0" smtClean="0"/>
              <a:t>Amount of work?</a:t>
            </a:r>
          </a:p>
          <a:p>
            <a:pPr lvl="1"/>
            <a:r>
              <a:rPr lang="en-GB" sz="2000" dirty="0" smtClean="0"/>
              <a:t>What is working when (during the process)?</a:t>
            </a:r>
          </a:p>
          <a:p>
            <a:endParaRPr lang="en-GB" sz="2000" dirty="0" smtClean="0"/>
          </a:p>
          <a:p>
            <a:r>
              <a:rPr lang="en-GB" sz="2000" dirty="0" smtClean="0"/>
              <a:t>Neither dominates</a:t>
            </a:r>
          </a:p>
          <a:p>
            <a:pPr lvl="1"/>
            <a:r>
              <a:rPr lang="en-GB" sz="2000" dirty="0" smtClean="0"/>
              <a:t>Useful to understand advantages/disadvantages of each</a:t>
            </a:r>
          </a:p>
          <a:p>
            <a:pPr lvl="1"/>
            <a:r>
              <a:rPr lang="en-GB" sz="2000" dirty="0" smtClean="0"/>
              <a:t>Helps you to design an appropriate mixed strategy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Another lecture: didn’t fit this quarter</a:t>
            </a:r>
            <a:endParaRPr lang="en-US" sz="2000" dirty="0">
              <a:sym typeface="Wingdings" panose="05000000000000000000" pitchFamily="2" charset="2"/>
            </a:endParaRP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design errors</a:t>
            </a:r>
            <a:endParaRPr lang="en-GB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Top-down tests global decisions first</a:t>
            </a:r>
          </a:p>
          <a:p>
            <a:pPr lvl="1"/>
            <a:r>
              <a:rPr lang="en-GB" sz="2000" dirty="0" smtClean="0"/>
              <a:t>E.g., what system does</a:t>
            </a:r>
          </a:p>
          <a:p>
            <a:pPr lvl="1"/>
            <a:r>
              <a:rPr lang="en-GB" sz="2000" dirty="0" smtClean="0"/>
              <a:t>Most devastating place to be wrong</a:t>
            </a:r>
          </a:p>
          <a:p>
            <a:pPr lvl="1"/>
            <a:r>
              <a:rPr lang="en-GB" sz="2000" dirty="0" smtClean="0"/>
              <a:t>Good to find early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Bottom-up uncovers efficiency problems earlier</a:t>
            </a:r>
          </a:p>
          <a:p>
            <a:pPr lvl="1"/>
            <a:r>
              <a:rPr lang="en-GB" sz="2000" dirty="0" smtClean="0"/>
              <a:t>Constraints often propagate downward</a:t>
            </a:r>
          </a:p>
          <a:p>
            <a:pPr lvl="1"/>
            <a:r>
              <a:rPr lang="en-GB" sz="2000" dirty="0" smtClean="0"/>
              <a:t>You may discover they can’t be met at lower levels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Bottom-up involves lots of invisible activity</a:t>
            </a:r>
          </a:p>
          <a:p>
            <a:pPr lvl="1"/>
            <a:r>
              <a:rPr lang="en-GB" sz="2000" dirty="0" smtClean="0"/>
              <a:t>90% of code written and debugged</a:t>
            </a:r>
          </a:p>
          <a:p>
            <a:pPr lvl="1"/>
            <a:r>
              <a:rPr lang="en-GB" sz="2000" dirty="0" smtClean="0"/>
              <a:t>Yet little that can be demonstrated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depth-first</a:t>
            </a:r>
          </a:p>
          <a:p>
            <a:pPr lvl="1"/>
            <a:r>
              <a:rPr lang="en-GB" sz="2000" dirty="0" smtClean="0"/>
              <a:t>Earlier completion of useful partial versions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Less is better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Top-down adds one module at a time</a:t>
            </a:r>
          </a:p>
          <a:p>
            <a:pPr lvl="1"/>
            <a:r>
              <a:rPr lang="en-GB" sz="2000" dirty="0" smtClean="0"/>
              <a:t>When an error is detected, either:</a:t>
            </a:r>
          </a:p>
          <a:p>
            <a:pPr lvl="2"/>
            <a:r>
              <a:rPr lang="en-GB" sz="2000" dirty="0" smtClean="0"/>
              <a:t>Lower-level module doesn’t meet specification</a:t>
            </a:r>
          </a:p>
          <a:p>
            <a:pPr lvl="2"/>
            <a:r>
              <a:rPr lang="en-GB" sz="2000" dirty="0" smtClean="0"/>
              <a:t>Higher-level module tested with bad stub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adds one module at a time</a:t>
            </a:r>
          </a:p>
          <a:p>
            <a:pPr lvl="1"/>
            <a:r>
              <a:rPr lang="en-GB" sz="2000" dirty="0" smtClean="0"/>
              <a:t>Connect it to multiple modules</a:t>
            </a:r>
          </a:p>
          <a:p>
            <a:pPr lvl="1"/>
            <a:r>
              <a:rPr lang="en-GB" sz="2000" dirty="0" smtClean="0"/>
              <a:t>Thus integrating more modules at each step</a:t>
            </a:r>
          </a:p>
          <a:p>
            <a:pPr lvl="1"/>
            <a:r>
              <a:rPr lang="en-GB" sz="2000" dirty="0" smtClean="0"/>
              <a:t>More places to look for error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 smtClean="0"/>
              <a:t>Always need test harness</a:t>
            </a:r>
          </a:p>
          <a:p>
            <a:endParaRPr lang="en-GB" sz="1000" dirty="0" smtClean="0"/>
          </a:p>
          <a:p>
            <a:r>
              <a:rPr lang="en-GB" sz="2000" dirty="0" smtClean="0"/>
              <a:t>Top-down</a:t>
            </a:r>
          </a:p>
          <a:p>
            <a:pPr lvl="1"/>
            <a:r>
              <a:rPr lang="en-GB" sz="2000" dirty="0" smtClean="0"/>
              <a:t>Build stubs but not drivers</a:t>
            </a:r>
          </a:p>
          <a:p>
            <a:endParaRPr lang="en-GB" sz="1000" dirty="0" smtClean="0"/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Build drivers but not stubs</a:t>
            </a:r>
          </a:p>
          <a:p>
            <a:endParaRPr lang="en-GB" sz="1000" dirty="0" smtClean="0"/>
          </a:p>
          <a:p>
            <a:r>
              <a:rPr lang="en-GB" sz="2000" dirty="0" smtClean="0"/>
              <a:t>Stubs are usually more work than drivers</a:t>
            </a:r>
          </a:p>
          <a:p>
            <a:pPr lvl="1"/>
            <a:r>
              <a:rPr lang="en-GB" sz="2000" dirty="0" smtClean="0"/>
              <a:t>Particularly true for data abstractions</a:t>
            </a:r>
          </a:p>
          <a:p>
            <a:endParaRPr lang="en-GB" sz="1000" dirty="0" smtClean="0"/>
          </a:p>
          <a:p>
            <a:r>
              <a:rPr lang="en-GB" sz="2000" dirty="0" smtClean="0"/>
              <a:t>On average, top-down requires more non-deliverable code</a:t>
            </a:r>
          </a:p>
          <a:p>
            <a:pPr lvl="1"/>
            <a:r>
              <a:rPr lang="en-GB" sz="2000" dirty="0" smtClean="0"/>
              <a:t>Not necessarily bad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Integration is what takes the time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gets harder as you proceed</a:t>
            </a:r>
          </a:p>
          <a:p>
            <a:pPr lvl="1"/>
            <a:r>
              <a:rPr lang="en-GB" sz="2000" dirty="0" smtClean="0"/>
              <a:t>You may have tested 90% of code</a:t>
            </a:r>
          </a:p>
          <a:p>
            <a:pPr lvl="2"/>
            <a:r>
              <a:rPr lang="en-GB" sz="2000" dirty="0" smtClean="0"/>
              <a:t>But you still have far more than 10% of the work left</a:t>
            </a:r>
          </a:p>
          <a:p>
            <a:pPr lvl="1"/>
            <a:r>
              <a:rPr lang="en-GB" sz="2000" dirty="0" smtClean="0"/>
              <a:t>Makes prediction difficult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more evenly distributed</a:t>
            </a:r>
          </a:p>
          <a:p>
            <a:pPr lvl="1"/>
            <a:r>
              <a:rPr lang="en-GB" sz="2000" dirty="0" smtClean="0"/>
              <a:t>Better predictions</a:t>
            </a:r>
          </a:p>
          <a:p>
            <a:pPr lvl="1"/>
            <a:r>
              <a:rPr lang="en-GB" sz="2000" dirty="0" smtClean="0"/>
              <a:t>Uses more machine time (could be an issue)</a:t>
            </a:r>
          </a:p>
          <a:p>
            <a:pPr lvl="2"/>
            <a:r>
              <a:rPr lang="en-GB" sz="2000" dirty="0" smtClean="0"/>
              <a:t>Because testing overall (even if stubbed)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 smtClean="0"/>
              <a:t>One good way to structure an implementation</a:t>
            </a:r>
            <a:endParaRPr lang="en-GB" sz="32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Largely top-down</a:t>
            </a:r>
          </a:p>
          <a:p>
            <a:pPr lvl="1"/>
            <a:r>
              <a:rPr lang="en-GB" sz="2000" dirty="0" smtClean="0"/>
              <a:t>But always unit test modules</a:t>
            </a:r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When stubs are too much work [just implement real thing]</a:t>
            </a:r>
          </a:p>
          <a:p>
            <a:pPr lvl="1"/>
            <a:r>
              <a:rPr lang="en-GB" sz="2000" dirty="0" smtClean="0"/>
              <a:t>Low level module that is used in lots of places</a:t>
            </a:r>
          </a:p>
          <a:p>
            <a:pPr lvl="1"/>
            <a:r>
              <a:rPr lang="en-GB" sz="2000" dirty="0" smtClean="0"/>
              <a:t>Low-level performance concerns</a:t>
            </a:r>
          </a:p>
          <a:p>
            <a:r>
              <a:rPr lang="en-GB" sz="2000" dirty="0" smtClean="0"/>
              <a:t>Depth-first, visible-first</a:t>
            </a:r>
          </a:p>
          <a:p>
            <a:pPr lvl="1"/>
            <a:r>
              <a:rPr lang="en-GB" sz="2000" dirty="0" smtClean="0"/>
              <a:t>Allows interaction with customers, like prototyping</a:t>
            </a:r>
          </a:p>
          <a:p>
            <a:pPr lvl="1"/>
            <a:r>
              <a:rPr lang="en-GB" sz="2000" dirty="0" smtClean="0"/>
              <a:t>Lowers risk of having nothing useful</a:t>
            </a:r>
          </a:p>
          <a:p>
            <a:pPr lvl="1"/>
            <a:r>
              <a:rPr lang="en-GB" sz="2000" dirty="0" smtClean="0"/>
              <a:t>Improves morale of customers and programmers</a:t>
            </a:r>
          </a:p>
          <a:p>
            <a:pPr lvl="2"/>
            <a:r>
              <a:rPr lang="en-GB" sz="2000" dirty="0" smtClean="0"/>
              <a:t>Needn’t explain how much invisible work done</a:t>
            </a:r>
          </a:p>
          <a:p>
            <a:pPr lvl="2"/>
            <a:r>
              <a:rPr lang="en-GB" sz="2000" dirty="0" smtClean="0"/>
              <a:t>Better understanding of where the project is</a:t>
            </a:r>
          </a:p>
          <a:p>
            <a:pPr lvl="2"/>
            <a:r>
              <a:rPr lang="en-GB" sz="2000" dirty="0" smtClean="0"/>
              <a:t>Don’t have integration hanging over your head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Goals:</a:t>
            </a:r>
          </a:p>
          <a:p>
            <a:pPr lvl="1"/>
            <a:r>
              <a:rPr lang="en-GB" sz="2000" dirty="0" smtClean="0"/>
              <a:t>Increase amount of testing over time</a:t>
            </a:r>
          </a:p>
          <a:p>
            <a:pPr lvl="1"/>
            <a:r>
              <a:rPr lang="en-GB" sz="2000" dirty="0" smtClean="0"/>
              <a:t>Facilitate regression testing</a:t>
            </a:r>
          </a:p>
          <a:p>
            <a:pPr lvl="1"/>
            <a:r>
              <a:rPr lang="en-GB" sz="2000" dirty="0" smtClean="0"/>
              <a:t>Reduce human time spent on testing</a:t>
            </a:r>
          </a:p>
          <a:p>
            <a:r>
              <a:rPr lang="en-GB" sz="2000" dirty="0" smtClean="0"/>
              <a:t>Take input from a file</a:t>
            </a:r>
          </a:p>
          <a:p>
            <a:r>
              <a:rPr lang="en-GB" sz="2000" dirty="0" smtClean="0"/>
              <a:t>Call module being tested</a:t>
            </a:r>
          </a:p>
          <a:p>
            <a:r>
              <a:rPr lang="en-GB" sz="2000" dirty="0" smtClean="0"/>
              <a:t>Save results (if possible)</a:t>
            </a:r>
          </a:p>
          <a:p>
            <a:pPr lvl="1"/>
            <a:r>
              <a:rPr lang="en-GB" sz="2000" dirty="0" smtClean="0"/>
              <a:t>Including performance information</a:t>
            </a:r>
          </a:p>
          <a:p>
            <a:r>
              <a:rPr lang="en-GB" sz="2000" dirty="0" smtClean="0"/>
              <a:t>Check results</a:t>
            </a:r>
          </a:p>
          <a:p>
            <a:pPr lvl="1"/>
            <a:r>
              <a:rPr lang="en-GB" sz="2000" dirty="0" smtClean="0"/>
              <a:t>At best, is correct</a:t>
            </a:r>
          </a:p>
          <a:p>
            <a:pPr lvl="1"/>
            <a:r>
              <a:rPr lang="en-GB" sz="2000" dirty="0" smtClean="0"/>
              <a:t>At worst, same as last time</a:t>
            </a:r>
          </a:p>
          <a:p>
            <a:r>
              <a:rPr lang="en-GB" sz="2000" dirty="0" smtClean="0"/>
              <a:t>Generate reports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</a:t>
            </a:r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Whenever </a:t>
            </a:r>
            <a:r>
              <a:rPr lang="en-GB" sz="2000" dirty="0"/>
              <a:t>a change is </a:t>
            </a:r>
            <a:r>
              <a:rPr lang="en-GB" sz="2000" dirty="0" smtClean="0"/>
              <a:t>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Software project management is challenging</a:t>
            </a:r>
          </a:p>
          <a:p>
            <a:pPr lvl="1"/>
            <a:r>
              <a:rPr lang="en-US" smtClean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smtClean="0"/>
              <a:t>We’re better at it than we used to be, but not there yet (is “software engineering” real “engineering”?)</a:t>
            </a:r>
          </a:p>
          <a:p>
            <a:pPr lvl="1"/>
            <a:endParaRPr lang="en-US" smtClean="0"/>
          </a:p>
          <a:p>
            <a:r>
              <a:rPr lang="en-US" smtClean="0"/>
              <a:t>Project management is a mix of hard and soft skills</a:t>
            </a:r>
          </a:p>
          <a:p>
            <a:endParaRPr lang="en-US" smtClean="0"/>
          </a:p>
          <a:p>
            <a:r>
              <a:rPr lang="en-US" smtClean="0"/>
              <a:t>We’ve only skimmed the surface</a:t>
            </a:r>
          </a:p>
          <a:p>
            <a:pPr lvl="1"/>
            <a:r>
              <a:rPr lang="en-US" smtClean="0"/>
              <a:t>CSE 403 is the next step, but just a start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Software architecture</a:t>
            </a:r>
            <a:r>
              <a:rPr lang="en-GB" sz="2000" dirty="0" smtClean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good architecture </a:t>
            </a:r>
            <a:r>
              <a:rPr lang="en-GB" sz="2000" dirty="0" smtClean="0"/>
              <a:t>ensures: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Pipe-and-filter (think: iterators)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Layered (think: levels of abstraction)</a:t>
            </a:r>
          </a:p>
          <a:p>
            <a:pPr marL="0" indent="0">
              <a:buNone/>
            </a:pPr>
            <a:r>
              <a:rPr lang="en-GB" dirty="0" smtClean="0"/>
              <a:t>Blackboard (think:</a:t>
            </a:r>
            <a:br>
              <a:rPr lang="en-GB" dirty="0" smtClean="0"/>
            </a:br>
            <a:r>
              <a:rPr lang="en-GB" dirty="0" err="1" smtClean="0"/>
              <a:t>callbacks</a:t>
            </a:r>
            <a:r>
              <a:rPr lang="en-GB" dirty="0" smtClean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4463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4191000" y="24463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6732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981132" y="24463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1478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772400" y="24406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446373" y="220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0" y="22098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59145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305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212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43140" y="2002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999130" y="5029200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Message store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84730" y="449580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76200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64195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523130" y="5329238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294530" y="4524233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32430" y="4838700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23900" y="6038139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218330" y="5500688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042090" y="6096000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065930" y="4876800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1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 smtClean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markets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Have one!</a:t>
            </a:r>
          </a:p>
          <a:p>
            <a:r>
              <a:rPr lang="en-GB" sz="2000" dirty="0" smtClean="0"/>
              <a:t>Subject it to serious scrutiny</a:t>
            </a:r>
          </a:p>
          <a:p>
            <a:pPr lvl="1"/>
            <a:r>
              <a:rPr lang="en-GB" sz="2000" dirty="0" smtClean="0"/>
              <a:t>At relatively high level of abstraction</a:t>
            </a:r>
          </a:p>
          <a:p>
            <a:pPr lvl="1"/>
            <a:r>
              <a:rPr lang="en-GB" sz="2000" dirty="0" smtClean="0"/>
              <a:t>Basically lays down communication protocols</a:t>
            </a:r>
          </a:p>
          <a:p>
            <a:r>
              <a:rPr lang="en-GB" sz="2000" dirty="0" smtClean="0"/>
              <a:t>Strive for simplicity</a:t>
            </a:r>
          </a:p>
          <a:p>
            <a:pPr lvl="1"/>
            <a:r>
              <a:rPr lang="en-GB" sz="2000" dirty="0" smtClean="0"/>
              <a:t>Flat is good</a:t>
            </a:r>
          </a:p>
          <a:p>
            <a:pPr lvl="1"/>
            <a:r>
              <a:rPr lang="en-GB" sz="2000" dirty="0" smtClean="0"/>
              <a:t>Know when to say no</a:t>
            </a:r>
          </a:p>
          <a:p>
            <a:pPr lvl="1"/>
            <a:r>
              <a:rPr lang="en-GB" sz="2000" dirty="0" smtClean="0"/>
              <a:t>A good architecture rules things out</a:t>
            </a:r>
          </a:p>
          <a:p>
            <a:r>
              <a:rPr lang="en-GB" sz="2000" dirty="0" smtClean="0"/>
              <a:t>Reusable components should be a design goal</a:t>
            </a:r>
          </a:p>
          <a:p>
            <a:pPr lvl="1"/>
            <a:r>
              <a:rPr lang="en-GB" sz="2000" dirty="0" smtClean="0"/>
              <a:t>Software is capital</a:t>
            </a:r>
          </a:p>
          <a:p>
            <a:pPr lvl="1"/>
            <a:r>
              <a:rPr lang="en-GB" sz="2000" dirty="0" smtClean="0"/>
              <a:t>This will not happen by accident</a:t>
            </a:r>
          </a:p>
          <a:p>
            <a:pPr lvl="1"/>
            <a:r>
              <a:rPr lang="en-GB" sz="2000" dirty="0" smtClean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Avoid </a:t>
            </a:r>
            <a:r>
              <a:rPr lang="en-GB" sz="2000" dirty="0" err="1" smtClean="0"/>
              <a:t>featuritis</a:t>
            </a:r>
            <a:endParaRPr lang="en-GB" sz="2000" dirty="0" smtClean="0"/>
          </a:p>
          <a:p>
            <a:pPr lvl="1"/>
            <a:r>
              <a:rPr lang="en-GB" sz="2000" dirty="0" smtClean="0"/>
              <a:t>Costs under-estimated</a:t>
            </a:r>
          </a:p>
          <a:p>
            <a:pPr lvl="2"/>
            <a:r>
              <a:rPr lang="en-GB" sz="2000" dirty="0" smtClean="0"/>
              <a:t>Effects of scale discounted</a:t>
            </a:r>
          </a:p>
          <a:p>
            <a:pPr lvl="1"/>
            <a:r>
              <a:rPr lang="en-GB" sz="2000" dirty="0" smtClean="0"/>
              <a:t>Benefits over-estimated</a:t>
            </a:r>
          </a:p>
          <a:p>
            <a:pPr lvl="2"/>
            <a:r>
              <a:rPr lang="en-GB" sz="2000" dirty="0" smtClean="0"/>
              <a:t>A Swiss Army knife is rarely the right tool</a:t>
            </a:r>
          </a:p>
          <a:p>
            <a:r>
              <a:rPr lang="en-GB" sz="2000" dirty="0" smtClean="0"/>
              <a:t>Avoid digressions</a:t>
            </a:r>
          </a:p>
          <a:p>
            <a:pPr lvl="1"/>
            <a:r>
              <a:rPr lang="en-GB" sz="2000" dirty="0" smtClean="0"/>
              <a:t>Infrastructure</a:t>
            </a:r>
          </a:p>
          <a:p>
            <a:pPr lvl="1"/>
            <a:r>
              <a:rPr lang="en-GB" sz="2000" dirty="0" smtClean="0"/>
              <a:t>Premature tuning</a:t>
            </a:r>
          </a:p>
          <a:p>
            <a:pPr lvl="2"/>
            <a:r>
              <a:rPr lang="en-GB" sz="2000" dirty="0" smtClean="0"/>
              <a:t>Often addresses the wrong problem</a:t>
            </a:r>
          </a:p>
          <a:p>
            <a:r>
              <a:rPr lang="en-GB" sz="2000" dirty="0" smtClean="0"/>
              <a:t>Avoid quantum leaps</a:t>
            </a:r>
          </a:p>
          <a:p>
            <a:pPr lvl="1"/>
            <a:r>
              <a:rPr lang="en-GB" sz="2000" dirty="0" smtClean="0"/>
              <a:t>Occasionally, great leaps forward</a:t>
            </a:r>
          </a:p>
          <a:p>
            <a:pPr lvl="1"/>
            <a:r>
              <a:rPr lang="en-GB" sz="2000" dirty="0" smtClean="0"/>
              <a:t>More often, into the abyss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21976</TotalTime>
  <Words>3217</Words>
  <Application>Microsoft Macintosh PowerPoint</Application>
  <PresentationFormat>On-screen Show (4:3)</PresentationFormat>
  <Paragraphs>635</Paragraphs>
  <Slides>38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simple</vt:lpstr>
      <vt:lpstr>CSE 331 Software Design &amp; Implementation</vt:lpstr>
      <vt:lpstr>Administrivia – same as last time</vt:lpstr>
      <vt:lpstr>Context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  <vt:lpstr>Perspective…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374</cp:revision>
  <cp:lastPrinted>2013-10-30T05:15:40Z</cp:lastPrinted>
  <dcterms:created xsi:type="dcterms:W3CDTF">2012-02-17T18:07:42Z</dcterms:created>
  <dcterms:modified xsi:type="dcterms:W3CDTF">2015-03-11T17:04:44Z</dcterms:modified>
</cp:coreProperties>
</file>