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3.xml" ContentType="application/vnd.openxmlformats-officedocument.presentationml.notesSlide+xml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59" r:id="rId2"/>
    <p:sldId id="402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80" r:id="rId17"/>
    <p:sldId id="381" r:id="rId18"/>
    <p:sldId id="382" r:id="rId19"/>
    <p:sldId id="383" r:id="rId20"/>
    <p:sldId id="397" r:id="rId21"/>
    <p:sldId id="400" r:id="rId22"/>
    <p:sldId id="401" r:id="rId23"/>
    <p:sldId id="384" r:id="rId24"/>
    <p:sldId id="385" r:id="rId25"/>
    <p:sldId id="386" r:id="rId26"/>
    <p:sldId id="387" r:id="rId27"/>
    <p:sldId id="388" r:id="rId28"/>
    <p:sldId id="389" r:id="rId29"/>
    <p:sldId id="390" r:id="rId30"/>
    <p:sldId id="391" r:id="rId31"/>
    <p:sldId id="392" r:id="rId32"/>
    <p:sldId id="393" r:id="rId33"/>
    <p:sldId id="398" r:id="rId34"/>
    <p:sldId id="394" r:id="rId35"/>
    <p:sldId id="399" r:id="rId36"/>
  </p:sldIdLst>
  <p:sldSz cx="9144000" cy="6858000" type="screen4x3"/>
  <p:notesSz cx="6934200" cy="9220200"/>
  <p:custDataLst>
    <p:tags r:id="rId4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41" autoAdjust="0"/>
    <p:restoredTop sz="84499" autoAdjust="0"/>
  </p:normalViewPr>
  <p:slideViewPr>
    <p:cSldViewPr>
      <p:cViewPr varScale="1">
        <p:scale>
          <a:sx n="101" d="100"/>
          <a:sy n="101" d="100"/>
        </p:scale>
        <p:origin x="-120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80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tags" Target="tags/tag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15wi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19-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C1333-030B-46B2-A48C-47C0B455D8F0}" type="slidenum">
              <a:rPr lang="en-US"/>
              <a:pPr/>
              <a:t>23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6013" y="682625"/>
            <a:ext cx="4643437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90572"/>
            <a:ext cx="5138953" cy="4166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Should give a figure here, showing runtime structure and compile-time structure.</a:t>
            </a:r>
          </a:p>
          <a:p>
            <a:r>
              <a:rPr lang="en-US"/>
              <a:t>Also give the signature for Expression, indicating the permitted operations.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MDD is something else entirely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BD794-1010-4D20-9B83-B61152BAE79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71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FA45B-5734-4203-92EF-466243DA712F}" type="slidenum">
              <a:rPr lang="en-US"/>
              <a:pPr/>
              <a:t>31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/>
              <a:t>Recall what Expression.typecheck() looked like in the Interpreter pattern:  it was empty (abstract).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2015</a:t>
            </a:r>
          </a:p>
          <a:p>
            <a:r>
              <a:rPr lang="en-US" dirty="0" smtClean="0"/>
              <a:t>Design Patterns, Part 2</a:t>
            </a:r>
            <a:endParaRPr lang="en-US" dirty="0"/>
          </a:p>
          <a:p>
            <a:r>
              <a:rPr lang="en-US" sz="1800" dirty="0" smtClean="0"/>
              <a:t>(</a:t>
            </a:r>
            <a:r>
              <a:rPr lang="en-US" sz="1800" dirty="0"/>
              <a:t>Based on slides by Mike Ernst, </a:t>
            </a:r>
            <a:r>
              <a:rPr lang="en-US" sz="1800" dirty="0" smtClean="0"/>
              <a:t>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Types of adapter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28600" y="1508125"/>
            <a:ext cx="4014788" cy="1766888"/>
            <a:chOff x="144" y="576"/>
            <a:chExt cx="2529" cy="1113"/>
          </a:xfrm>
        </p:grpSpPr>
        <p:graphicFrame>
          <p:nvGraphicFramePr>
            <p:cNvPr id="230409" name="Object 9"/>
            <p:cNvGraphicFramePr>
              <a:graphicFrameLocks noChangeAspect="1"/>
            </p:cNvGraphicFramePr>
            <p:nvPr/>
          </p:nvGraphicFramePr>
          <p:xfrm>
            <a:off x="288" y="1008"/>
            <a:ext cx="2385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8" name="VISIO" r:id="rId3" imgW="4149360" imgH="1183680" progId="Visio.Drawing.6">
                    <p:embed/>
                  </p:oleObj>
                </mc:Choice>
                <mc:Fallback>
                  <p:oleObj name="VISIO" r:id="rId3" imgW="4149360" imgH="118368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008"/>
                          <a:ext cx="2385" cy="6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1" name="Text Box 11"/>
            <p:cNvSpPr txBox="1">
              <a:spLocks noChangeArrowheads="1"/>
            </p:cNvSpPr>
            <p:nvPr/>
          </p:nvSpPr>
          <p:spPr bwMode="auto">
            <a:xfrm>
              <a:off x="144" y="576"/>
              <a:ext cx="2166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Goal of adapter:</a:t>
              </a:r>
            </a:p>
            <a:p>
              <a:r>
                <a:rPr lang="en-US" sz="2000" u="none" dirty="0">
                  <a:latin typeface="Times New Roman" pitchFamily="18" charset="0"/>
                </a:rPr>
                <a:t>connect incompatible interfaces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953000" y="1965325"/>
            <a:ext cx="3841750" cy="1214438"/>
            <a:chOff x="3120" y="864"/>
            <a:chExt cx="2420" cy="765"/>
          </a:xfrm>
        </p:grpSpPr>
        <p:graphicFrame>
          <p:nvGraphicFramePr>
            <p:cNvPr id="230406" name="Object 6"/>
            <p:cNvGraphicFramePr>
              <a:graphicFrameLocks noChangeAspect="1"/>
            </p:cNvGraphicFramePr>
            <p:nvPr/>
          </p:nvGraphicFramePr>
          <p:xfrm>
            <a:off x="3120" y="1344"/>
            <a:ext cx="2420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9" name="VISIO" r:id="rId5" imgW="4212360" imgH="494640" progId="Visio.Drawing.6">
                    <p:embed/>
                  </p:oleObj>
                </mc:Choice>
                <mc:Fallback>
                  <p:oleObj name="VISIO" r:id="rId5" imgW="4212360" imgH="494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1344"/>
                          <a:ext cx="2420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2" name="Text Box 12"/>
            <p:cNvSpPr txBox="1">
              <a:spLocks noChangeArrowheads="1"/>
            </p:cNvSpPr>
            <p:nvPr/>
          </p:nvSpPr>
          <p:spPr bwMode="auto">
            <a:xfrm>
              <a:off x="3312" y="864"/>
              <a:ext cx="1675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delegation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33400" y="4403725"/>
            <a:ext cx="2773363" cy="1997075"/>
            <a:chOff x="336" y="2400"/>
            <a:chExt cx="1747" cy="1258"/>
          </a:xfrm>
        </p:grpSpPr>
        <p:graphicFrame>
          <p:nvGraphicFramePr>
            <p:cNvPr id="230404" name="Object 4"/>
            <p:cNvGraphicFramePr>
              <a:graphicFrameLocks noChangeAspect="1"/>
            </p:cNvGraphicFramePr>
            <p:nvPr/>
          </p:nvGraphicFramePr>
          <p:xfrm>
            <a:off x="432" y="2784"/>
            <a:ext cx="1498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0" name="VISIO" r:id="rId7" imgW="2606400" imgH="1520640" progId="Visio.Drawing.6">
                    <p:embed/>
                  </p:oleObj>
                </mc:Choice>
                <mc:Fallback>
                  <p:oleObj name="VISIO" r:id="rId7" imgW="2606400" imgH="1520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2784"/>
                          <a:ext cx="1498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3" name="Text Box 13"/>
            <p:cNvSpPr txBox="1">
              <a:spLocks noChangeArrowheads="1"/>
            </p:cNvSpPr>
            <p:nvPr/>
          </p:nvSpPr>
          <p:spPr bwMode="auto">
            <a:xfrm>
              <a:off x="336" y="2400"/>
              <a:ext cx="174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</a:t>
              </a:r>
              <a:r>
                <a:rPr lang="en-US" sz="2000" u="none" dirty="0" err="1">
                  <a:latin typeface="Times New Roman" pitchFamily="18" charset="0"/>
                </a:rPr>
                <a:t>subclassing</a:t>
              </a:r>
              <a:endParaRPr lang="en-US" sz="2000" u="none" dirty="0">
                <a:latin typeface="Times New Roman" pitchFamily="18" charset="0"/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876800" y="4016375"/>
            <a:ext cx="3733800" cy="2308225"/>
            <a:chOff x="3072" y="2156"/>
            <a:chExt cx="2352" cy="1454"/>
          </a:xfrm>
        </p:grpSpPr>
        <p:graphicFrame>
          <p:nvGraphicFramePr>
            <p:cNvPr id="230408" name="Object 8"/>
            <p:cNvGraphicFramePr>
              <a:graphicFrameLocks noChangeAspect="1"/>
            </p:cNvGraphicFramePr>
            <p:nvPr/>
          </p:nvGraphicFramePr>
          <p:xfrm>
            <a:off x="3072" y="2736"/>
            <a:ext cx="2352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1" name="VISIO" r:id="rId9" imgW="4092480" imgH="1520640" progId="Visio.Drawing.6">
                    <p:embed/>
                  </p:oleObj>
                </mc:Choice>
                <mc:Fallback>
                  <p:oleObj name="VISIO" r:id="rId9" imgW="4092480" imgH="1520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2736"/>
                          <a:ext cx="2352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4" name="Text Box 14"/>
            <p:cNvSpPr txBox="1">
              <a:spLocks noChangeArrowheads="1"/>
            </p:cNvSpPr>
            <p:nvPr/>
          </p:nvSpPr>
          <p:spPr bwMode="auto">
            <a:xfrm>
              <a:off x="3120" y="2156"/>
              <a:ext cx="1792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</a:t>
              </a:r>
              <a:r>
                <a:rPr lang="en-US" sz="2000" u="none" dirty="0" err="1">
                  <a:latin typeface="Times New Roman" pitchFamily="18" charset="0"/>
                </a:rPr>
                <a:t>subclassing</a:t>
              </a:r>
              <a:r>
                <a:rPr lang="en-US" sz="2000" u="none" dirty="0">
                  <a:latin typeface="Times New Roman" pitchFamily="18" charset="0"/>
                </a:rPr>
                <a:t>:</a:t>
              </a:r>
            </a:p>
            <a:p>
              <a:r>
                <a:rPr lang="en-US" sz="2000" u="none" dirty="0">
                  <a:latin typeface="Times New Roman" pitchFamily="18" charset="0"/>
                </a:rPr>
                <a:t>no extension is permitted</a:t>
              </a:r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9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Decorator</a:t>
            </a: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038600"/>
          </a:xfrm>
        </p:spPr>
        <p:txBody>
          <a:bodyPr/>
          <a:lstStyle/>
          <a:p>
            <a:r>
              <a:rPr lang="en-US" sz="2000" dirty="0" smtClean="0"/>
              <a:t>Add functionality without changing the interface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Add to existing methods to do something additional </a:t>
            </a:r>
          </a:p>
          <a:p>
            <a:pPr lvl="1"/>
            <a:r>
              <a:rPr lang="en-US" sz="2000" dirty="0" smtClean="0"/>
              <a:t>(while still preserving the previous specification)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Not all </a:t>
            </a:r>
            <a:r>
              <a:rPr lang="en-US" sz="2000" dirty="0" err="1" smtClean="0"/>
              <a:t>subclassing</a:t>
            </a:r>
            <a:r>
              <a:rPr lang="en-US" sz="2000" dirty="0" smtClean="0"/>
              <a:t> is decoration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1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Decorator example:  Bordered windows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Window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rectangle bounding the window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Rectangle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bounds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draw this on the specified screen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implements Window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67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Bordered </a:t>
            </a:r>
            <a:r>
              <a:rPr lang="en-US" dirty="0" smtClean="0"/>
              <a:t>window implementations</a:t>
            </a:r>
            <a:endParaRPr lang="en-US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Via </a:t>
            </a:r>
            <a:r>
              <a:rPr lang="en-US" sz="2000" dirty="0" err="1"/>
              <a:t>subclasssing</a:t>
            </a:r>
            <a:r>
              <a:rPr lang="en-US" sz="2000" dirty="0" smtClean="0"/>
              <a:t>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BorderedWindow1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super</a:t>
            </a:r>
            <a:r>
              <a:rPr lang="en-US" sz="2000" b="1" dirty="0" err="1">
                <a:latin typeface="Courier New" pitchFamily="49" charset="0"/>
              </a:rPr>
              <a:t>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bounds().draw(s);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Via delegation: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BorderedWindow2 </a:t>
            </a:r>
            <a:r>
              <a:rPr lang="en-US" sz="2000" b="1" dirty="0">
                <a:latin typeface="Courier New" pitchFamily="49" charset="0"/>
              </a:rPr>
              <a:t>implements Window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BorderedWindow2(Window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this.innerWindow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innerWindow.bounds</a:t>
            </a:r>
            <a:r>
              <a:rPr lang="en-US" sz="2000" b="1" dirty="0">
                <a:latin typeface="Courier New" pitchFamily="49" charset="0"/>
              </a:rPr>
              <a:t>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9140" name="Comment 4"/>
          <p:cNvSpPr>
            <a:spLocks noChangeArrowheads="1"/>
          </p:cNvSpPr>
          <p:nvPr/>
        </p:nvSpPr>
        <p:spPr bwMode="auto">
          <a:xfrm>
            <a:off x="5410200" y="2362200"/>
            <a:ext cx="3260725" cy="1323439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Delegation permits multiple borders on a window, or a window that is both bordered and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shaded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9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decorator can remove functionality</a:t>
            </a:r>
            <a:endParaRPr lang="en-US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Remove functionality without changing the interface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Example: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UnmodifiableList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What does it do about methods like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sz="2000" dirty="0" smtClean="0"/>
              <a:t>?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Problem: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UnmodifiableList</a:t>
            </a:r>
            <a:r>
              <a:rPr lang="en-US" sz="2000" dirty="0"/>
              <a:t> is a Java subtype, but not a true subtype,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Decoration via delegation can </a:t>
            </a:r>
            <a:r>
              <a:rPr lang="en-US" sz="2000" dirty="0"/>
              <a:t>create a class with no Java subtyping relationship, which is </a:t>
            </a:r>
            <a:r>
              <a:rPr lang="en-US" sz="2000" dirty="0" smtClean="0"/>
              <a:t>often desirable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16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Proxy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Same interface </a:t>
            </a:r>
            <a:r>
              <a:rPr lang="en-US" sz="2000" i="1" dirty="0" smtClean="0"/>
              <a:t>and</a:t>
            </a:r>
            <a:r>
              <a:rPr lang="en-US" sz="2000" dirty="0" smtClean="0"/>
              <a:t> functionality as the wrapped class</a:t>
            </a:r>
          </a:p>
          <a:p>
            <a:pPr lvl="1"/>
            <a:r>
              <a:rPr lang="en-US" sz="2000" dirty="0" smtClean="0"/>
              <a:t>So, uh, why wrap it?...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Control access to other objects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Communication:  manage network details when using a remote object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Locking:  serialize access by multiple clients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Security:  permit access only if proper credentials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Creation:  object might not yet exist (creation is expensive)</a:t>
            </a:r>
          </a:p>
          <a:p>
            <a:pPr lvl="2">
              <a:spcBef>
                <a:spcPts val="480"/>
              </a:spcBef>
            </a:pPr>
            <a:r>
              <a:rPr lang="en-US" sz="2000" dirty="0" smtClean="0"/>
              <a:t>Hide latency when creating object</a:t>
            </a:r>
          </a:p>
          <a:p>
            <a:pPr lvl="2">
              <a:spcBef>
                <a:spcPts val="480"/>
              </a:spcBef>
            </a:pPr>
            <a:r>
              <a:rPr lang="en-US" sz="2000" dirty="0" smtClean="0"/>
              <a:t>Avoid work if object is never used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61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Composite pattern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Composite permits a client to manipulate either an </a:t>
            </a:r>
            <a:r>
              <a:rPr lang="en-US" sz="2000" i="1" dirty="0" smtClean="0">
                <a:solidFill>
                  <a:schemeClr val="accent2"/>
                </a:solidFill>
              </a:rPr>
              <a:t>atomic</a:t>
            </a:r>
            <a:r>
              <a:rPr lang="en-US" sz="2000" dirty="0" smtClean="0"/>
              <a:t> unit or a </a:t>
            </a:r>
            <a:r>
              <a:rPr lang="en-US" sz="2000" i="1" dirty="0" smtClean="0">
                <a:solidFill>
                  <a:schemeClr val="accent2"/>
                </a:solidFill>
              </a:rPr>
              <a:t>collection</a:t>
            </a:r>
            <a:r>
              <a:rPr lang="en-US" sz="2000" dirty="0" smtClean="0"/>
              <a:t> of units in the same way</a:t>
            </a:r>
          </a:p>
          <a:p>
            <a:pPr lvl="1"/>
            <a:r>
              <a:rPr lang="en-US" sz="2000" dirty="0" smtClean="0"/>
              <a:t>So no need to “always know” if an object is a collection of smaller objects or not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Good for dealing with “part-whole” relationships</a:t>
            </a:r>
          </a:p>
          <a:p>
            <a:endParaRPr lang="en-US" sz="2000" dirty="0"/>
          </a:p>
          <a:p>
            <a:r>
              <a:rPr lang="en-US" sz="2000" dirty="0" smtClean="0"/>
              <a:t>An extended example…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98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Bicycle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1800"/>
              </a:lnSpc>
            </a:pPr>
            <a:r>
              <a:rPr lang="en-US" sz="2000" dirty="0"/>
              <a:t>Bicycle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Wheel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Skewer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Lever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Body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Cam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Rod</a:t>
            </a:r>
            <a:endParaRPr lang="en-US" dirty="0"/>
          </a:p>
          <a:p>
            <a:pPr lvl="2">
              <a:lnSpc>
                <a:spcPts val="1800"/>
              </a:lnSpc>
            </a:pPr>
            <a:r>
              <a:rPr lang="en-US" sz="2000" dirty="0"/>
              <a:t>Hub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Spokes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Nipples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Rim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Tape</a:t>
            </a:r>
            <a:endParaRPr lang="en-US" sz="2000" dirty="0"/>
          </a:p>
          <a:p>
            <a:pPr lvl="2">
              <a:lnSpc>
                <a:spcPts val="1800"/>
              </a:lnSpc>
            </a:pPr>
            <a:r>
              <a:rPr lang="en-US" sz="2000" dirty="0"/>
              <a:t>Tube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Tire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Frame</a:t>
            </a:r>
          </a:p>
          <a:p>
            <a:pPr lvl="1">
              <a:lnSpc>
                <a:spcPts val="1800"/>
              </a:lnSpc>
            </a:pPr>
            <a:r>
              <a:rPr lang="en-US" sz="2000" dirty="0" err="1"/>
              <a:t>Drivetrain</a:t>
            </a:r>
            <a:endParaRPr lang="en-US" sz="2000" dirty="0"/>
          </a:p>
          <a:p>
            <a:pPr lvl="1">
              <a:lnSpc>
                <a:spcPts val="1800"/>
              </a:lnSpc>
            </a:pPr>
            <a:r>
              <a:rPr lang="en-US" sz="2000" dirty="0" smtClean="0"/>
              <a:t>...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10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Methods on components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abstract class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BicycleComponent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 </a:t>
            </a:r>
            <a:r>
              <a:rPr lang="en-US" sz="2000" b="1" dirty="0">
                <a:solidFill>
                  <a:srgbClr val="00279F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price;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assemblyCost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Skewer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Hub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hub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</a:t>
            </a:r>
            <a:r>
              <a:rPr lang="en-US" sz="2000" b="1" dirty="0" err="1" smtClean="0">
                <a:latin typeface="Courier New" pitchFamily="49" charset="0"/>
              </a:rPr>
              <a:t>assemblyCost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+ </a:t>
            </a:r>
            <a:r>
              <a:rPr lang="en-US" sz="2000" b="1" dirty="0" err="1">
                <a:latin typeface="Courier New" pitchFamily="49" charset="0"/>
              </a:rPr>
              <a:t>skewer.cost</a:t>
            </a:r>
            <a:r>
              <a:rPr lang="en-US" sz="2000" b="1" dirty="0">
                <a:latin typeface="Courier New" pitchFamily="49" charset="0"/>
              </a:rPr>
              <a:t>()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     + </a:t>
            </a:r>
            <a:r>
              <a:rPr lang="en-US" sz="2000" b="1" dirty="0" err="1">
                <a:latin typeface="Courier New" pitchFamily="49" charset="0"/>
              </a:rPr>
              <a:t>hub.cost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+ ...;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18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Libraries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953000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Library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Section (for a given genre)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Shelf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Volume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Page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Column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  Word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    Letter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Text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Page</a:t>
            </a:r>
            <a:r>
              <a:rPr lang="en-US" sz="2000" b="1" dirty="0">
                <a:latin typeface="Courier New" pitchFamily="49" charset="0"/>
              </a:rPr>
              <a:t> implements Text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... return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concatenation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of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column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texts ...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76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HW9 due Wednesday night</a:t>
            </a:r>
          </a:p>
          <a:p>
            <a:pPr lvl="1"/>
            <a:r>
              <a:rPr lang="en-US" dirty="0" smtClean="0"/>
              <a:t>Usual late days apply if any left</a:t>
            </a:r>
          </a:p>
          <a:p>
            <a:r>
              <a:rPr lang="en-US" dirty="0" smtClean="0"/>
              <a:t>We want to show off projects on Friday – please let us know if we can use yours!</a:t>
            </a:r>
          </a:p>
          <a:p>
            <a:r>
              <a:rPr lang="en-US" dirty="0" smtClean="0"/>
              <a:t>No more quizzes (everyone has enough to do already)</a:t>
            </a:r>
          </a:p>
          <a:p>
            <a:r>
              <a:rPr lang="en-US" dirty="0" smtClean="0"/>
              <a:t>Final exam next Monday, </a:t>
            </a:r>
            <a:r>
              <a:rPr lang="en-US" dirty="0" smtClean="0">
                <a:solidFill>
                  <a:srgbClr val="FF6600"/>
                </a:solidFill>
              </a:rPr>
              <a:t>8:30 am </a:t>
            </a:r>
            <a:r>
              <a:rPr lang="en-US" dirty="0" smtClean="0"/>
              <a:t>(sigh), here</a:t>
            </a:r>
          </a:p>
          <a:p>
            <a:pPr lvl="1"/>
            <a:r>
              <a:rPr lang="en-US" dirty="0" smtClean="0"/>
              <a:t>Review Q&amp;A Sunday, 2 pm, EEB </a:t>
            </a:r>
            <a:r>
              <a:rPr lang="en-US" dirty="0" smtClean="0"/>
              <a:t>037</a:t>
            </a:r>
          </a:p>
          <a:p>
            <a:r>
              <a:rPr lang="en-US" dirty="0" smtClean="0"/>
              <a:t>Course </a:t>
            </a:r>
            <a:r>
              <a:rPr lang="en-US" dirty="0" err="1" smtClean="0"/>
              <a:t>evals</a:t>
            </a:r>
            <a:r>
              <a:rPr lang="en-US" dirty="0" smtClean="0"/>
              <a:t>: please fill them out </a:t>
            </a:r>
            <a:r>
              <a:rPr lang="en-US" smtClean="0"/>
              <a:t>sometime this week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779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Introduction to design patterns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 smtClean="0"/>
              <a:t>Creational </a:t>
            </a:r>
            <a:r>
              <a:rPr lang="en-US" sz="2000" dirty="0"/>
              <a:t>patterns (constructing objects)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Structural patterns (controlling heap layout)</a:t>
            </a:r>
          </a:p>
          <a:p>
            <a:pPr>
              <a:spcBef>
                <a:spcPts val="2000"/>
              </a:spcBef>
              <a:buFont typeface="Symbol" pitchFamily="18" charset="2"/>
              <a:buChar char="Þ"/>
            </a:pPr>
            <a:r>
              <a:rPr lang="en-US" sz="2000" dirty="0" smtClean="0"/>
              <a:t>Behavioral </a:t>
            </a:r>
            <a:r>
              <a:rPr lang="en-US" sz="2000" dirty="0"/>
              <a:t>patterns (affecting object semantics</a:t>
            </a:r>
            <a:r>
              <a:rPr lang="en-US" sz="2000" dirty="0" smtClean="0"/>
              <a:t>)</a:t>
            </a:r>
          </a:p>
          <a:p>
            <a:pPr lvl="1">
              <a:spcBef>
                <a:spcPts val="2000"/>
              </a:spcBef>
            </a:pPr>
            <a:r>
              <a:rPr lang="en-US" sz="2000" dirty="0" smtClean="0"/>
              <a:t>Already seen: Observer</a:t>
            </a:r>
          </a:p>
          <a:p>
            <a:pPr lvl="1">
              <a:spcBef>
                <a:spcPts val="2000"/>
              </a:spcBef>
            </a:pPr>
            <a:r>
              <a:rPr lang="en-US" sz="2000" dirty="0" smtClean="0"/>
              <a:t>Will just do 2-3 related ones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70280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Situation: We have an abstraction that needs to exhibit different behaviors or use different variants of an algorithm</a:t>
            </a:r>
          </a:p>
          <a:p>
            <a:pPr lvl="1"/>
            <a:r>
              <a:rPr lang="en-US" dirty="0" smtClean="0"/>
              <a:t>We don’t want to, or can’t, predetermine all of the possible behaviors (might want to expand later, can’t anticipate all possible future uses, …)</a:t>
            </a:r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reate a Strategy (algorithm, behavior) interface</a:t>
            </a:r>
          </a:p>
          <a:p>
            <a:pPr lvl="1"/>
            <a:r>
              <a:rPr lang="en-US" dirty="0" smtClean="0"/>
              <a:t>Provide multiple implementations of the Strategy to work with the core abstraction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4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been using this already!</a:t>
            </a:r>
          </a:p>
          <a:p>
            <a:r>
              <a:rPr lang="en-US" dirty="0" smtClean="0"/>
              <a:t>Graph ADT for the project:</a:t>
            </a:r>
          </a:p>
          <a:p>
            <a:pPr lvl="1"/>
            <a:r>
              <a:rPr lang="en-US" dirty="0" smtClean="0"/>
              <a:t>Want different kinds of searches (BFS, </a:t>
            </a:r>
            <a:r>
              <a:rPr lang="en-US" dirty="0" err="1" smtClean="0"/>
              <a:t>Dijkstra’s</a:t>
            </a:r>
            <a:r>
              <a:rPr lang="en-US" dirty="0" smtClean="0"/>
              <a:t>, maybe others later)</a:t>
            </a:r>
          </a:p>
          <a:p>
            <a:pPr lvl="1"/>
            <a:r>
              <a:rPr lang="en-US" dirty="0" smtClean="0"/>
              <a:t>Don’t want to have to modify core Graph when we add or change search strategies</a:t>
            </a:r>
          </a:p>
          <a:p>
            <a:pPr lvl="1"/>
            <a:r>
              <a:rPr lang="en-US" dirty="0" smtClean="0"/>
              <a:t>Doesn’t make sense to have some strategies included in the basic Graph and others external</a:t>
            </a:r>
          </a:p>
          <a:p>
            <a:r>
              <a:rPr lang="en-US" dirty="0" smtClean="0"/>
              <a:t>Solution: define search strategies external to the Graph and compose the search(</a:t>
            </a:r>
            <a:r>
              <a:rPr lang="en-US" dirty="0" err="1" smtClean="0"/>
              <a:t>es</a:t>
            </a:r>
            <a:r>
              <a:rPr lang="en-US" dirty="0" smtClean="0"/>
              <a:t>) and Graph to solve specific problems (Marvel, campus paths, …)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58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Traversing composites</a:t>
            </a:r>
            <a:endParaRPr 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Goal:  perform operations on all parts of a composite</a:t>
            </a:r>
          </a:p>
          <a:p>
            <a:endParaRPr lang="en-US" smtClean="0"/>
          </a:p>
          <a:p>
            <a:r>
              <a:rPr lang="en-US" smtClean="0"/>
              <a:t>Idea: generalize the notion of an iterator – process the components of a composite in an order appropriate for the application</a:t>
            </a:r>
          </a:p>
          <a:p>
            <a:endParaRPr lang="en-US" smtClean="0"/>
          </a:p>
          <a:p>
            <a:r>
              <a:rPr lang="en-US" smtClean="0"/>
              <a:t>Example: arithmetic expressions in Java</a:t>
            </a:r>
          </a:p>
          <a:p>
            <a:pPr lvl="1"/>
            <a:r>
              <a:rPr lang="en-US" smtClean="0"/>
              <a:t>How do we represent, say, x=foo*b+c/d;</a:t>
            </a:r>
          </a:p>
          <a:p>
            <a:pPr lvl="1"/>
            <a:r>
              <a:rPr lang="en-US" smtClean="0"/>
              <a:t>How do we traverse/process these expressions?</a:t>
            </a:r>
          </a:p>
          <a:p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CSE331 Winter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5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example: Representing Java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 *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c / d;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838200" y="2590800"/>
            <a:ext cx="6781800" cy="3326642"/>
            <a:chOff x="838200" y="2590800"/>
            <a:chExt cx="6781800" cy="3326642"/>
          </a:xfrm>
        </p:grpSpPr>
        <p:sp>
          <p:nvSpPr>
            <p:cNvPr id="5" name="Oval 4"/>
            <p:cNvSpPr/>
            <p:nvPr/>
          </p:nvSpPr>
          <p:spPr>
            <a:xfrm>
              <a:off x="838200" y="3479042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581400" y="3555242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+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2590800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=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905000" y="4428699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*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743200" y="5307842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1036093" y="5307842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foo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5410200" y="4393442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248400" y="5272585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4541293" y="5272585"/>
              <a:ext cx="13716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5" name="Straight Arrow Connector 14"/>
            <p:cNvCxnSpPr>
              <a:stCxn id="7" idx="3"/>
              <a:endCxn id="5" idx="0"/>
            </p:cNvCxnSpPr>
            <p:nvPr/>
          </p:nvCxnSpPr>
          <p:spPr>
            <a:xfrm flipH="1">
              <a:off x="1524000" y="3111126"/>
              <a:ext cx="1039066" cy="3679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6" idx="5"/>
              <a:endCxn id="11" idx="0"/>
            </p:cNvCxnSpPr>
            <p:nvPr/>
          </p:nvCxnSpPr>
          <p:spPr>
            <a:xfrm>
              <a:off x="4752134" y="4075568"/>
              <a:ext cx="1343866" cy="3178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7" idx="5"/>
              <a:endCxn id="6" idx="0"/>
            </p:cNvCxnSpPr>
            <p:nvPr/>
          </p:nvCxnSpPr>
          <p:spPr>
            <a:xfrm>
              <a:off x="3532934" y="3111126"/>
              <a:ext cx="734266" cy="4441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8" idx="5"/>
              <a:endCxn id="9" idx="0"/>
            </p:cNvCxnSpPr>
            <p:nvPr/>
          </p:nvCxnSpPr>
          <p:spPr>
            <a:xfrm>
              <a:off x="3075734" y="4949025"/>
              <a:ext cx="353266" cy="3588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5"/>
              <a:endCxn id="12" idx="0"/>
            </p:cNvCxnSpPr>
            <p:nvPr/>
          </p:nvCxnSpPr>
          <p:spPr>
            <a:xfrm>
              <a:off x="6580934" y="4913768"/>
              <a:ext cx="353266" cy="3588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6" idx="3"/>
              <a:endCxn id="8" idx="0"/>
            </p:cNvCxnSpPr>
            <p:nvPr/>
          </p:nvCxnSpPr>
          <p:spPr>
            <a:xfrm flipH="1">
              <a:off x="2590800" y="4075568"/>
              <a:ext cx="1191466" cy="35313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1" idx="3"/>
              <a:endCxn id="13" idx="0"/>
            </p:cNvCxnSpPr>
            <p:nvPr/>
          </p:nvCxnSpPr>
          <p:spPr>
            <a:xfrm flipH="1">
              <a:off x="5227093" y="4913768"/>
              <a:ext cx="383973" cy="3588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8" idx="3"/>
              <a:endCxn id="10" idx="0"/>
            </p:cNvCxnSpPr>
            <p:nvPr/>
          </p:nvCxnSpPr>
          <p:spPr>
            <a:xfrm flipH="1">
              <a:off x="1721893" y="4949025"/>
              <a:ext cx="383973" cy="3588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49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Abstract syntax tree (AST) for Java code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76800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PlusOp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</a:t>
            </a:r>
            <a:r>
              <a:rPr lang="en-US" sz="2000" b="1" dirty="0" smtClean="0">
                <a:latin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+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VarRef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</a:t>
            </a:r>
            <a:r>
              <a:rPr lang="en-US" sz="2000" b="1" dirty="0" smtClean="0">
                <a:latin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variable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use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varname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test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a==b;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left-hand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side: a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==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b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right-hand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side: b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==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b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a?b:c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testExp</a:t>
            </a:r>
            <a:r>
              <a:rPr lang="en-US" sz="2000" b="1" dirty="0" smtClean="0">
                <a:latin typeface="Courier New" pitchFamily="49" charset="0"/>
              </a:rPr>
              <a:t>;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thenExp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elseExp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772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</a:t>
            </a:r>
            <a:r>
              <a:rPr lang="en-US" dirty="0" smtClean="0"/>
              <a:t>model</a:t>
            </a:r>
            <a:r>
              <a:rPr lang="en-US" dirty="0"/>
              <a:t> </a:t>
            </a:r>
            <a:r>
              <a:rPr lang="en-US" dirty="0" smtClean="0"/>
              <a:t>vs</a:t>
            </a:r>
            <a:r>
              <a:rPr lang="en-US" dirty="0"/>
              <a:t>. </a:t>
            </a:r>
            <a:r>
              <a:rPr lang="en-US" dirty="0" smtClean="0"/>
              <a:t>type hierarchy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AST for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+ b</a:t>
            </a:r>
            <a:r>
              <a:rPr lang="en-US" sz="2000" dirty="0" smtClean="0"/>
              <a:t>:</a:t>
            </a:r>
          </a:p>
          <a:p>
            <a:endParaRPr lang="en-US" sz="2000" dirty="0"/>
          </a:p>
          <a:p>
            <a:endParaRPr lang="en-US" sz="2000" dirty="0"/>
          </a:p>
          <a:p>
            <a:pPr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Class </a:t>
            </a:r>
            <a:r>
              <a:rPr lang="en-US" sz="2000" dirty="0"/>
              <a:t>hierarchy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sz="2000" dirty="0"/>
              <a:t>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2293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825148"/>
              </p:ext>
            </p:extLst>
          </p:nvPr>
        </p:nvGraphicFramePr>
        <p:xfrm>
          <a:off x="3581399" y="1600200"/>
          <a:ext cx="3832092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Visio" r:id="rId4" imgW="2320600" imgH="1291902" progId="Visio.Drawing.11">
                  <p:embed/>
                </p:oleObj>
              </mc:Choice>
              <mc:Fallback>
                <p:oleObj name="Visio" r:id="rId4" imgW="2320600" imgH="12919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399" y="1600200"/>
                        <a:ext cx="3832092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666205"/>
              </p:ext>
            </p:extLst>
          </p:nvPr>
        </p:nvGraphicFramePr>
        <p:xfrm>
          <a:off x="1981199" y="4343400"/>
          <a:ext cx="6486977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VISIO" r:id="rId6" imgW="4606560" imgH="1406160" progId="Visio.Drawing.6">
                  <p:embed/>
                </p:oleObj>
              </mc:Choice>
              <mc:Fallback>
                <p:oleObj name="VISIO" r:id="rId6" imgW="4606560" imgH="14061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199" y="4343400"/>
                        <a:ext cx="6486977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43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</a:t>
            </a:r>
            <a:r>
              <a:rPr lang="en-US" sz="3600" dirty="0" smtClean="0"/>
              <a:t>perations </a:t>
            </a:r>
            <a:r>
              <a:rPr lang="en-US" sz="3600" dirty="0"/>
              <a:t>on abstract syntax trees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Need to write code </a:t>
            </a:r>
            <a:r>
              <a:rPr lang="en-US" sz="2000" dirty="0" smtClean="0"/>
              <a:t>for each entry in this table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Question</a:t>
            </a:r>
            <a:r>
              <a:rPr lang="en-US" sz="2000" dirty="0"/>
              <a:t>:  Should we group together the code for a particular operation or the code for a particular expression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That is, do we group the code into rows or columns?</a:t>
            </a:r>
          </a:p>
          <a:p>
            <a:endParaRPr lang="en-US" sz="800" dirty="0" smtClean="0"/>
          </a:p>
          <a:p>
            <a:r>
              <a:rPr lang="en-US" sz="2000" dirty="0" smtClean="0"/>
              <a:t>Given </a:t>
            </a:r>
            <a:r>
              <a:rPr lang="en-US" sz="2000" dirty="0"/>
              <a:t>an operation and an expression, how </a:t>
            </a:r>
            <a:r>
              <a:rPr lang="en-US" sz="2000" dirty="0" smtClean="0"/>
              <a:t>do we “find” </a:t>
            </a:r>
            <a:r>
              <a:rPr lang="en-US" sz="2000" dirty="0"/>
              <a:t>the proper piece of code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23149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5678"/>
              </p:ext>
            </p:extLst>
          </p:nvPr>
        </p:nvGraphicFramePr>
        <p:xfrm>
          <a:off x="1066800" y="1981200"/>
          <a:ext cx="6858000" cy="1879600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Types of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Operations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70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and procedural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Interpreter:</a:t>
            </a:r>
            <a:r>
              <a:rPr lang="en-US" sz="2000" dirty="0"/>
              <a:t>  collects code for similar </a:t>
            </a:r>
            <a:r>
              <a:rPr lang="en-US" sz="2000" dirty="0">
                <a:solidFill>
                  <a:srgbClr val="C00000"/>
                </a:solidFill>
              </a:rPr>
              <a:t>objects</a:t>
            </a:r>
            <a:r>
              <a:rPr lang="en-US" sz="2000" dirty="0"/>
              <a:t>, spreads apart code for similar operations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Makes it easy to add </a:t>
            </a:r>
            <a:r>
              <a:rPr lang="en-US" sz="2000" dirty="0" smtClean="0"/>
              <a:t>types of objects</a:t>
            </a:r>
            <a:r>
              <a:rPr lang="en-US" sz="2000" dirty="0"/>
              <a:t>, hard to add </a:t>
            </a:r>
            <a:r>
              <a:rPr lang="en-US" sz="2000" dirty="0" smtClean="0"/>
              <a:t>operations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An instance of the </a:t>
            </a:r>
            <a:r>
              <a:rPr lang="en-US" sz="2000" dirty="0" smtClean="0">
                <a:solidFill>
                  <a:schemeClr val="accent2"/>
                </a:solidFill>
              </a:rPr>
              <a:t>Composite</a:t>
            </a:r>
            <a:r>
              <a:rPr lang="en-US" sz="2000" dirty="0" smtClean="0"/>
              <a:t> pattern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Procedural:</a:t>
            </a:r>
            <a:r>
              <a:rPr lang="en-US" sz="2000" dirty="0"/>
              <a:t>  collects code for similar </a:t>
            </a:r>
            <a:r>
              <a:rPr lang="en-US" sz="2000" dirty="0">
                <a:solidFill>
                  <a:srgbClr val="C00000"/>
                </a:solidFill>
              </a:rPr>
              <a:t>operations</a:t>
            </a:r>
            <a:r>
              <a:rPr lang="en-US" sz="2000" dirty="0"/>
              <a:t>, spreads apart code for similar objects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Makes it easy to add operations, hard to add </a:t>
            </a:r>
            <a:r>
              <a:rPr lang="en-US" sz="2000" dirty="0" smtClean="0"/>
              <a:t>types of objects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The </a:t>
            </a:r>
            <a:r>
              <a:rPr lang="en-US" sz="2000" dirty="0" smtClean="0">
                <a:solidFill>
                  <a:srgbClr val="000090"/>
                </a:solidFill>
              </a:rPr>
              <a:t>Visitor</a:t>
            </a:r>
            <a:r>
              <a:rPr lang="en-US" sz="2000" dirty="0" smtClean="0"/>
              <a:t> </a:t>
            </a:r>
            <a:r>
              <a:rPr lang="en-US" sz="2000" dirty="0"/>
              <a:t>pattern is a variety of the procedural pattern</a:t>
            </a:r>
          </a:p>
          <a:p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693384"/>
            <a:ext cx="79688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(See also many offerings of CSE341 for an extended take</a:t>
            </a:r>
          </a:p>
          <a:p>
            <a:r>
              <a:rPr lang="en-US" sz="2000" dirty="0" smtClean="0">
                <a:latin typeface="+mj-lt"/>
              </a:rPr>
              <a:t>on this question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Statically typed functional languages help with procedural</a:t>
            </a:r>
          </a:p>
          <a:p>
            <a:pPr lvl="1"/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   whereas statically typed object-oriented languages help with</a:t>
            </a:r>
          </a:p>
          <a:p>
            <a:pPr lvl="1"/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   interpreter)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4241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pattern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Add a method to each class for each supported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abstract 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Expression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prettyPrint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prettyPrint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prettyPrint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38800" y="1981200"/>
            <a:ext cx="3429000" cy="193899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Dynamic dispatch chooses the right implementation, for a call like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e.typeCheck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Overall type-checker spread across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classes</a:t>
            </a: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479938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pretty-print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890658" y="228600"/>
            <a:ext cx="685800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11572" y="228600"/>
            <a:ext cx="685801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03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Introduction to design </a:t>
            </a:r>
            <a:r>
              <a:rPr lang="en-US" sz="2000" dirty="0" smtClean="0"/>
              <a:t>patterns</a:t>
            </a:r>
            <a:endParaRPr lang="en-US" sz="2000" dirty="0"/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Creational patterns (constructing objects)</a:t>
            </a:r>
          </a:p>
          <a:p>
            <a:pPr>
              <a:spcBef>
                <a:spcPts val="2000"/>
              </a:spcBef>
              <a:buFont typeface="Symbol" pitchFamily="18" charset="2"/>
              <a:buChar char="Þ"/>
            </a:pPr>
            <a:r>
              <a:rPr lang="en-US" sz="2000" dirty="0"/>
              <a:t>Structural patterns (controlling heap layout)</a:t>
            </a:r>
          </a:p>
          <a:p>
            <a:pPr>
              <a:spcBef>
                <a:spcPts val="2000"/>
              </a:spcBef>
            </a:pPr>
            <a:r>
              <a:rPr lang="en-US" sz="2000" dirty="0"/>
              <a:t>Behavioral patterns (affecting object semantics)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39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Create </a:t>
            </a:r>
            <a:r>
              <a:rPr lang="en-US" sz="2000" dirty="0"/>
              <a:t>a class per operation, with a method per operand type</a:t>
            </a:r>
          </a:p>
          <a:p>
            <a:pPr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Type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typeCheckCondExpr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e.condition</a:t>
            </a:r>
            <a:r>
              <a:rPr lang="en-US" sz="2000" b="1" dirty="0">
                <a:latin typeface="Courier New" pitchFamily="49" charset="0"/>
              </a:rPr>
              <a:t>);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e.thenExpr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elseType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e.elseExpr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condType.equals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BoolType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</a:rPr>
              <a:t>&amp;&amp; </a:t>
            </a:r>
            <a:r>
              <a:rPr lang="en-US" sz="2000" b="1" dirty="0" smtClean="0">
                <a:latin typeface="Courier New" pitchFamily="49" charset="0"/>
              </a:rPr>
              <a:t>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 </a:t>
            </a:r>
            <a:r>
              <a:rPr lang="en-US" sz="2000" b="1" dirty="0" err="1" smtClean="0">
                <a:latin typeface="Courier New" pitchFamily="49" charset="0"/>
              </a:rPr>
              <a:t>thenType.equals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elseType</a:t>
            </a:r>
            <a:r>
              <a:rPr lang="en-US" sz="2000" b="1" dirty="0" smtClean="0">
                <a:latin typeface="Courier New" pitchFamily="49" charset="0"/>
              </a:rPr>
              <a:t>))) 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else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ErrorType</a:t>
            </a:r>
            <a:r>
              <a:rPr lang="en-US" sz="2000" b="1" dirty="0" smtClean="0">
                <a:latin typeface="Courier New" pitchFamily="49" charset="0"/>
              </a:rPr>
              <a:t>;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tcEqualOp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43948" y="4587585"/>
            <a:ext cx="2966652" cy="1015663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How to invoke the right method for an expression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 smtClean="0">
                <a:latin typeface="+mj-lt"/>
              </a:rPr>
              <a:t>?</a:t>
            </a:r>
            <a:endParaRPr lang="en-US" sz="2000" b="1" dirty="0">
              <a:latin typeface="+mj-lt"/>
              <a:cs typeface="Courier New" pitchFamily="49" charset="0"/>
            </a:endParaRP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509685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pretty-print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704114" y="6096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8763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30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typeCheckExpr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(using procedural </a:t>
            </a:r>
            <a:r>
              <a:rPr lang="en-US" dirty="0"/>
              <a:t>pattern)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</a:rPr>
              <a:t>Expression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typeCheckPlusOp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typeCheckVarRef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typeCheckEqualOp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typeCheckCondExpr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35524" name="Comment 4"/>
          <p:cNvSpPr>
            <a:spLocks noChangeArrowheads="1"/>
          </p:cNvSpPr>
          <p:nvPr/>
        </p:nvSpPr>
        <p:spPr bwMode="auto">
          <a:xfrm>
            <a:off x="2590800" y="4341412"/>
            <a:ext cx="6308725" cy="209288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Maintaining this code is tedious and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error-prone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No help from type-checker to get all the cases (unlike in functional languages)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Cascaded </a:t>
            </a: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if tests are likely to run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slowly (in Java)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Need similar code for each operation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88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Visitor </a:t>
            </a:r>
            <a:r>
              <a:rPr lang="en-US" dirty="0" smtClean="0"/>
              <a:t>pattern: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variant of the procedural pattern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Nodes </a:t>
            </a:r>
            <a:r>
              <a:rPr lang="en-US" dirty="0"/>
              <a:t>(objects in the hierarchy) accept </a:t>
            </a:r>
            <a:r>
              <a:rPr lang="en-US" dirty="0" smtClean="0"/>
              <a:t>visitors for traversal</a:t>
            </a:r>
            <a:endParaRPr lang="en-US" dirty="0"/>
          </a:p>
          <a:p>
            <a:r>
              <a:rPr lang="en-US" dirty="0"/>
              <a:t>Visitors visit nodes (objects)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SomeExpression </a:t>
            </a:r>
            <a:r>
              <a:rPr lang="en-US" sz="2200" b="1" dirty="0" smtClean="0">
                <a:latin typeface="Courier New" pitchFamily="49" charset="0"/>
              </a:rPr>
              <a:t>extends Expression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</a:rPr>
              <a:t>{</a:t>
            </a:r>
            <a:endParaRPr lang="en-US" sz="22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2200" b="1" dirty="0">
                <a:latin typeface="Courier New" pitchFamily="49" charset="0"/>
              </a:rPr>
              <a:t>(Visitor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for each child of this node</a:t>
            </a:r>
            <a:r>
              <a:rPr lang="en-US" sz="22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  </a:t>
            </a:r>
            <a:r>
              <a:rPr lang="en-US" sz="2200" b="1" dirty="0" err="1">
                <a:latin typeface="Courier New" pitchFamily="49" charset="0"/>
              </a:rPr>
              <a:t>child.accept</a:t>
            </a:r>
            <a:r>
              <a:rPr lang="en-US" sz="2200" b="1" dirty="0">
                <a:latin typeface="Courier New" pitchFamily="49" charset="0"/>
              </a:rPr>
              <a:t>(v);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dirty="0" err="1">
                <a:latin typeface="Courier New" pitchFamily="49" charset="0"/>
              </a:rPr>
              <a:t>v.visit</a:t>
            </a:r>
            <a:r>
              <a:rPr lang="en-US" sz="2200" b="1" dirty="0">
                <a:latin typeface="Courier New" pitchFamily="49" charset="0"/>
              </a:rPr>
              <a:t>(this);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 err="1" smtClean="0">
                <a:solidFill>
                  <a:srgbClr val="0000FF"/>
                </a:solidFill>
                <a:latin typeface="Courier New" pitchFamily="49" charset="0"/>
              </a:rPr>
              <a:t>SomeVisitor</a:t>
            </a:r>
            <a:r>
              <a:rPr lang="en-US" sz="2200" b="1" dirty="0">
                <a:latin typeface="Courier New" pitchFamily="49" charset="0"/>
              </a:rPr>
              <a:t> extends </a:t>
            </a:r>
            <a:r>
              <a:rPr lang="en-US" sz="2200" b="1" dirty="0" smtClean="0">
                <a:latin typeface="Courier New" pitchFamily="49" charset="0"/>
              </a:rPr>
              <a:t>Visitor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</a:rPr>
              <a:t>{</a:t>
            </a:r>
            <a:endParaRPr lang="en-US" sz="22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200" b="1" dirty="0" smtClean="0">
                <a:latin typeface="Courier New" pitchFamily="49" charset="0"/>
              </a:rPr>
              <a:t>(SomeExpression 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perform work on n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4724400" y="3733800"/>
            <a:ext cx="3962400" cy="132343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latin typeface="Courier New" pitchFamily="49" charset="0"/>
              </a:rPr>
              <a:t>n.accept</a:t>
            </a:r>
            <a:r>
              <a:rPr lang="en-US" sz="2000" b="1" u="none" dirty="0">
                <a:latin typeface="Courier New" pitchFamily="49" charset="0"/>
              </a:rPr>
              <a:t>(v)</a:t>
            </a:r>
            <a:r>
              <a:rPr lang="en-US" sz="2000" u="none" dirty="0"/>
              <a:t> </a:t>
            </a:r>
            <a:r>
              <a:rPr lang="en-US" sz="2000" u="none" dirty="0" smtClean="0">
                <a:latin typeface="+mj-lt"/>
              </a:rPr>
              <a:t>traverses </a:t>
            </a:r>
            <a:r>
              <a:rPr lang="en-US" sz="2000" u="none" dirty="0">
                <a:latin typeface="+mj-lt"/>
              </a:rPr>
              <a:t>the structure rooted at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u="none" dirty="0">
                <a:latin typeface="+mj-lt"/>
              </a:rPr>
              <a:t>, performing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000" u="none" dirty="0">
                <a:latin typeface="+mj-lt"/>
              </a:rPr>
              <a:t>'s operation on each element of the structure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49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accepting visitors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5105400" cy="502920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VarOp</a:t>
            </a:r>
            <a:r>
              <a:rPr lang="en-US" sz="1600" b="1" dirty="0" smtClean="0">
                <a:latin typeface="Courier New" pitchFamily="49" charset="0"/>
              </a:rPr>
              <a:t> extends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EqualsOp</a:t>
            </a:r>
            <a:r>
              <a:rPr lang="en-US" sz="1600" b="1" dirty="0" smtClean="0">
                <a:latin typeface="Courier New" pitchFamily="49" charset="0"/>
              </a:rPr>
              <a:t> extends Expression </a:t>
            </a: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</a:rPr>
              <a:t>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leftExp.accept</a:t>
            </a:r>
            <a:r>
              <a:rPr lang="en-US" sz="1600" b="1" dirty="0" smtClean="0">
                <a:latin typeface="Courier New" pitchFamily="49" charset="0"/>
              </a:rPr>
              <a:t>(v);</a:t>
            </a:r>
            <a:endParaRPr lang="en-US" sz="1600" b="1" dirty="0"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rightExp.accept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CondOp</a:t>
            </a:r>
            <a:r>
              <a:rPr lang="en-US" sz="1600" b="1" dirty="0" smtClean="0">
                <a:latin typeface="Courier New" pitchFamily="49" charset="0"/>
              </a:rPr>
              <a:t> extends Expression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{</a:t>
            </a:r>
            <a:endParaRPr lang="en-US" sz="16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testExp.accept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thenExp.accept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elseExp.accept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  <a:endParaRPr lang="en-US" sz="1600" b="1" dirty="0" smtClean="0"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First visit all children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Then pass “self” back to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 visitor has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visit</a:t>
            </a:r>
            <a:r>
              <a:rPr lang="en-US" sz="2000" dirty="0" smtClean="0">
                <a:latin typeface="+mj-lt"/>
              </a:rPr>
              <a:t> method for each kind of expression, thus picking the right code for this kind of expression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u="none" dirty="0" smtClean="0">
                <a:latin typeface="+mj-lt"/>
              </a:rPr>
              <a:t>Overloading makes this look more magical than it is…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r>
              <a:rPr lang="en-US" sz="2000" u="none" dirty="0" smtClean="0">
                <a:latin typeface="+mj-lt"/>
              </a:rPr>
              <a:t>Lets clients provide unexpected visitors</a:t>
            </a:r>
            <a:endParaRPr lang="en-US" sz="2000" u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0555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Sequence of calls to accept and visit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dirty="0" err="1"/>
              <a:t>a.accept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b.accept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d.accept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(d)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e.accept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(e)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(b)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c.accept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f.accept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(f)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(c)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v.visit</a:t>
            </a:r>
            <a:r>
              <a:rPr lang="en-US" dirty="0"/>
              <a:t>(a)</a:t>
            </a:r>
          </a:p>
          <a:p>
            <a:pPr>
              <a:buNone/>
            </a:pPr>
            <a:r>
              <a:rPr lang="en-US" dirty="0"/>
              <a:t>Sequence of calls to visit:  d, e, b, f, c, 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237572" name="Object 4"/>
          <p:cNvGraphicFramePr>
            <a:graphicFrameLocks noChangeAspect="1"/>
          </p:cNvGraphicFramePr>
          <p:nvPr/>
        </p:nvGraphicFramePr>
        <p:xfrm>
          <a:off x="4495800" y="1600200"/>
          <a:ext cx="3921125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VISIO" r:id="rId3" imgW="3920760" imgH="1863360" progId="Visio.Drawing.6">
                  <p:embed/>
                </p:oleObj>
              </mc:Choice>
              <mc:Fallback>
                <p:oleObj name="VISIO" r:id="rId3" imgW="3920760" imgH="18633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00200"/>
                        <a:ext cx="3921125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023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Implementing visitors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Content Placeholder 4"/>
          <p:cNvSpPr>
            <a:spLocks noGrp="1"/>
          </p:cNvSpPr>
          <p:nvPr>
            <p:ph sz="half" idx="4294967295"/>
          </p:nvPr>
        </p:nvSpPr>
        <p:spPr>
          <a:xfrm>
            <a:off x="533400" y="1600200"/>
            <a:ext cx="4876800" cy="5029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TypeCheckVisitor</a:t>
            </a:r>
            <a:r>
              <a:rPr lang="en-US" sz="2000" b="1" dirty="0" smtClean="0">
                <a:latin typeface="Courier New" pitchFamily="49" charset="0"/>
              </a:rPr>
              <a:t> implements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VarOp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EqualsOp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CondOp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PrintVisitor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implements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VarOp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EqualsOp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Now each operation has its cases back together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And type-checker should tell us if we fail to implement an abstract method in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Again: overloading just a nicety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Again: An OOP workaround for procedural pattern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none" dirty="0" smtClean="0">
                <a:latin typeface="+mj-lt"/>
              </a:rPr>
              <a:t>Because language/type-checker is not instance-of-test friendly</a:t>
            </a:r>
            <a:endParaRPr lang="en-US" sz="2000" u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4170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Structural patterns:  Wrappers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olidFill>
                  <a:schemeClr val="accent6"/>
                </a:solidFill>
              </a:rPr>
              <a:t>wrapper</a:t>
            </a:r>
            <a:r>
              <a:rPr lang="en-US" sz="2000" dirty="0" smtClean="0"/>
              <a:t> translates between incompatible interfaces </a:t>
            </a:r>
          </a:p>
          <a:p>
            <a:pPr marL="0" indent="0">
              <a:buNone/>
            </a:pPr>
            <a:r>
              <a:rPr lang="en-US" sz="2000" dirty="0" smtClean="0"/>
              <a:t>Wrappers are a thin veneer over an encapsulated class </a:t>
            </a:r>
          </a:p>
          <a:p>
            <a:pPr lvl="1"/>
            <a:r>
              <a:rPr lang="en-US" sz="2000" dirty="0"/>
              <a:t>M</a:t>
            </a:r>
            <a:r>
              <a:rPr lang="en-US" sz="2000" dirty="0" smtClean="0"/>
              <a:t>odify the interface</a:t>
            </a:r>
          </a:p>
          <a:p>
            <a:pPr lvl="1"/>
            <a:r>
              <a:rPr lang="en-US" sz="2000" dirty="0" smtClean="0"/>
              <a:t>Extend behavior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estrict access </a:t>
            </a:r>
          </a:p>
          <a:p>
            <a:pPr marL="0" indent="0">
              <a:buNone/>
            </a:pPr>
            <a:r>
              <a:rPr lang="en-US" sz="2000" dirty="0" smtClean="0"/>
              <a:t>The encapsulated class does most of the work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dirty="0" smtClean="0"/>
              <a:t>Some </a:t>
            </a:r>
            <a:r>
              <a:rPr lang="en-US" sz="2000" dirty="0"/>
              <a:t>wrappers have qualities of more than one of adapter, decorator, and proxy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2129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463135"/>
              </p:ext>
            </p:extLst>
          </p:nvPr>
        </p:nvGraphicFramePr>
        <p:xfrm>
          <a:off x="1905000" y="4038600"/>
          <a:ext cx="5410200" cy="1584960"/>
        </p:xfrm>
        <a:graphic>
          <a:graphicData uri="http://schemas.openxmlformats.org/drawingml/2006/table">
            <a:tbl>
              <a:tblPr/>
              <a:tblGrid>
                <a:gridCol w="1803400"/>
                <a:gridCol w="1803400"/>
                <a:gridCol w="1803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Functionality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Adapter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Decorator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Proxy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68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Adapter</a:t>
            </a:r>
            <a:endParaRPr 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Change an interface without changing functionality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ename a method</a:t>
            </a:r>
          </a:p>
          <a:p>
            <a:pPr lvl="1"/>
            <a:r>
              <a:rPr lang="en-US" sz="2000" dirty="0" smtClean="0"/>
              <a:t>Convert units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mplement a method in terms of another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Example: angles passed in radians vs. degrees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Example: use “old” method names for legacy code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94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Adapter example:  scaling rectangles</a:t>
            </a:r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We have this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 smtClean="0"/>
              <a:t> interface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grow or shrink this by the given factor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scale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area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Goal: client code wants to use this library to “implement”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Rectangle </a:t>
            </a:r>
            <a:r>
              <a:rPr lang="en-US" sz="2000" dirty="0" smtClean="0"/>
              <a:t>without rewriting code that uses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/>
              <a:t>: </a:t>
            </a:r>
            <a:endParaRPr lang="en-US" sz="20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NonScaleableRectangle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 /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 not a Rectangle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setHeight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no scale method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568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Adapter: Use </a:t>
            </a:r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82000" cy="44958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ScaleableRectangle1</a:t>
            </a:r>
            <a:r>
              <a:rPr lang="en-US" sz="2000" b="1" dirty="0">
                <a:latin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           extends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endParaRPr lang="en-US" sz="2000" b="1" dirty="0" smtClean="0">
              <a:solidFill>
                <a:srgbClr val="C00000"/>
              </a:solidFill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           implements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setWidth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setHeight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getHeight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274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Adapter: use delegation</a:t>
            </a: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Delegation:  forward requests to another object</a:t>
            </a:r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ScaleableRectangle2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implements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ScaleableRectangle2(float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w</a:t>
            </a:r>
            <a:r>
              <a:rPr lang="en-US" sz="2000" b="1" dirty="0" smtClean="0">
                <a:latin typeface="Courier New" pitchFamily="49" charset="0"/>
              </a:rPr>
              <a:t>,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this.r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w,h</a:t>
            </a:r>
            <a:r>
              <a:rPr lang="en-US" sz="2000" b="1" dirty="0" smtClean="0">
                <a:latin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</a:rPr>
              <a:t>r.setWidth</a:t>
            </a:r>
            <a:r>
              <a:rPr lang="en-US" sz="2000" b="1" dirty="0" smtClean="0">
                <a:latin typeface="Courier New" pitchFamily="49" charset="0"/>
              </a:rPr>
              <a:t>(factor </a:t>
            </a:r>
            <a:r>
              <a:rPr lang="en-US" sz="2000" b="1" dirty="0">
                <a:latin typeface="Courier New" pitchFamily="49" charset="0"/>
              </a:rPr>
              <a:t>* </a:t>
            </a:r>
            <a:r>
              <a:rPr lang="en-US" sz="2000" b="1" dirty="0" err="1">
                <a:latin typeface="Courier New" pitchFamily="49" charset="0"/>
              </a:rPr>
              <a:t>r.getWidth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</a:rPr>
              <a:t>r.setHeight</a:t>
            </a:r>
            <a:r>
              <a:rPr lang="en-US" sz="2000" b="1" dirty="0" smtClean="0">
                <a:latin typeface="Courier New" pitchFamily="49" charset="0"/>
              </a:rPr>
              <a:t>(factor </a:t>
            </a:r>
            <a:r>
              <a:rPr lang="en-US" sz="2000" b="1" dirty="0">
                <a:latin typeface="Courier New" pitchFamily="49" charset="0"/>
              </a:rPr>
              <a:t>* </a:t>
            </a:r>
            <a:r>
              <a:rPr lang="en-US" sz="2000" b="1" dirty="0" err="1">
                <a:latin typeface="Courier New" pitchFamily="49" charset="0"/>
              </a:rPr>
              <a:t>r.getHeight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</a:rPr>
              <a:t>() { return </a:t>
            </a:r>
            <a:r>
              <a:rPr lang="en-US" sz="2000" b="1" dirty="0" err="1">
                <a:latin typeface="Courier New" pitchFamily="49" charset="0"/>
              </a:rPr>
              <a:t>r.getWidth</a:t>
            </a:r>
            <a:r>
              <a:rPr lang="en-US" sz="2000" b="1" dirty="0">
                <a:latin typeface="Courier New" pitchFamily="49" charset="0"/>
              </a:rPr>
              <a:t>();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circumference</a:t>
            </a:r>
            <a:r>
              <a:rPr lang="en-US" sz="2000" b="1" dirty="0">
                <a:latin typeface="Courier New" pitchFamily="49" charset="0"/>
              </a:rPr>
              <a:t>() {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</a:rPr>
              <a:t>r.circumference</a:t>
            </a:r>
            <a:r>
              <a:rPr lang="en-US" sz="2000" b="1" dirty="0">
                <a:latin typeface="Courier New" pitchFamily="49" charset="0"/>
              </a:rPr>
              <a:t>();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76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Subclassing vs. delegation</a:t>
            </a:r>
            <a:endParaRPr 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Subclassing</a:t>
            </a:r>
            <a:endParaRPr lang="en-US" sz="2000" dirty="0" smtClean="0"/>
          </a:p>
          <a:p>
            <a:pPr lvl="1"/>
            <a:r>
              <a:rPr lang="en-US" sz="2000" dirty="0" smtClean="0"/>
              <a:t>automatically gives access to </a:t>
            </a:r>
            <a:r>
              <a:rPr lang="en-US" sz="2000" dirty="0" smtClean="0">
                <a:solidFill>
                  <a:srgbClr val="0000FF"/>
                </a:solidFill>
              </a:rPr>
              <a:t>all methods </a:t>
            </a:r>
            <a:r>
              <a:rPr lang="en-US" sz="2000" dirty="0" smtClean="0"/>
              <a:t>of superclass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built in </a:t>
            </a:r>
            <a:r>
              <a:rPr lang="en-US" sz="2000" dirty="0" smtClean="0"/>
              <a:t>to the language (syntax, efficiency)</a:t>
            </a:r>
          </a:p>
          <a:p>
            <a:pPr marL="0" indent="0">
              <a:buNone/>
            </a:pPr>
            <a:r>
              <a:rPr lang="en-US" sz="2000" dirty="0" smtClean="0"/>
              <a:t>Delegation</a:t>
            </a:r>
          </a:p>
          <a:p>
            <a:pPr lvl="1"/>
            <a:r>
              <a:rPr lang="en-US" sz="2000" dirty="0" smtClean="0"/>
              <a:t>permits </a:t>
            </a:r>
            <a:r>
              <a:rPr lang="en-US" sz="2000" dirty="0" smtClean="0">
                <a:solidFill>
                  <a:srgbClr val="0000FF"/>
                </a:solidFill>
              </a:rPr>
              <a:t>removal</a:t>
            </a:r>
            <a:r>
              <a:rPr lang="en-US" sz="2000" dirty="0" smtClean="0"/>
              <a:t> of methods (compile-time checking)</a:t>
            </a:r>
          </a:p>
          <a:p>
            <a:pPr lvl="1"/>
            <a:r>
              <a:rPr lang="en-US" sz="2000" dirty="0" smtClean="0"/>
              <a:t>objects of </a:t>
            </a:r>
            <a:r>
              <a:rPr lang="en-US" sz="2000" dirty="0" smtClean="0">
                <a:solidFill>
                  <a:srgbClr val="0000FF"/>
                </a:solidFill>
              </a:rPr>
              <a:t>arbitrary concrete classes </a:t>
            </a:r>
            <a:r>
              <a:rPr lang="en-US" sz="2000" dirty="0" smtClean="0"/>
              <a:t>can be wrapped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multiple</a:t>
            </a:r>
            <a:r>
              <a:rPr lang="en-US" sz="2000" dirty="0" smtClean="0"/>
              <a:t> wrappers can be composed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Delegation vs. </a:t>
            </a:r>
            <a:r>
              <a:rPr lang="en-US" sz="2000" i="1" dirty="0" smtClean="0"/>
              <a:t>composition</a:t>
            </a:r>
          </a:p>
          <a:p>
            <a:pPr lvl="1"/>
            <a:r>
              <a:rPr lang="en-US" sz="2000" dirty="0" smtClean="0"/>
              <a:t>Differences are subtle</a:t>
            </a:r>
          </a:p>
          <a:p>
            <a:pPr lvl="1"/>
            <a:r>
              <a:rPr lang="en-US" sz="2000" dirty="0" smtClean="0"/>
              <a:t>For CSE 331, consider them equivalent (?)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54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20530</TotalTime>
  <Words>2759</Words>
  <Application>Microsoft Macintosh PowerPoint</Application>
  <PresentationFormat>On-screen Show (4:3)</PresentationFormat>
  <Paragraphs>564</Paragraphs>
  <Slides>35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simple</vt:lpstr>
      <vt:lpstr>VISIO</vt:lpstr>
      <vt:lpstr>Visio</vt:lpstr>
      <vt:lpstr>CSE 331 Software Design &amp; Implementation</vt:lpstr>
      <vt:lpstr>Administrivia</vt:lpstr>
      <vt:lpstr>Outline</vt:lpstr>
      <vt:lpstr>Structural patterns:  Wrappers</vt:lpstr>
      <vt:lpstr>Adapter</vt:lpstr>
      <vt:lpstr>Adapter example:  scaling rectangles</vt:lpstr>
      <vt:lpstr>Adapter: Use subclassing</vt:lpstr>
      <vt:lpstr>Adapter: use delegation</vt:lpstr>
      <vt:lpstr>Subclassing vs. delegation</vt:lpstr>
      <vt:lpstr>Types of adapter</vt:lpstr>
      <vt:lpstr>Decorator</vt:lpstr>
      <vt:lpstr>Decorator example:  Bordered windows</vt:lpstr>
      <vt:lpstr>Bordered window implementations</vt:lpstr>
      <vt:lpstr>A decorator can remove functionality</vt:lpstr>
      <vt:lpstr>Proxy</vt:lpstr>
      <vt:lpstr>Composite pattern</vt:lpstr>
      <vt:lpstr>Composite example:  Bicycle</vt:lpstr>
      <vt:lpstr>Methods on components</vt:lpstr>
      <vt:lpstr>Composite example:  Libraries</vt:lpstr>
      <vt:lpstr>Outline</vt:lpstr>
      <vt:lpstr>Strategy</vt:lpstr>
      <vt:lpstr>Strategy example</vt:lpstr>
      <vt:lpstr>Traversing composites</vt:lpstr>
      <vt:lpstr>New example: Representing Java code</vt:lpstr>
      <vt:lpstr>Abstract syntax tree (AST) for Java code</vt:lpstr>
      <vt:lpstr>Object model vs. type hierarchy</vt:lpstr>
      <vt:lpstr>Operations on abstract syntax trees</vt:lpstr>
      <vt:lpstr>Interpreter and procedural patterns</vt:lpstr>
      <vt:lpstr>Interpreter pattern</vt:lpstr>
      <vt:lpstr>Procedural pattern</vt:lpstr>
      <vt:lpstr>Definition of typeCheckExpr (using procedural pattern)</vt:lpstr>
      <vt:lpstr>Visitor pattern: A variant of the procedural pattern</vt:lpstr>
      <vt:lpstr>Example: accepting visitors</vt:lpstr>
      <vt:lpstr>Sequence of calls to accept and visit</vt:lpstr>
      <vt:lpstr>Example: Implementing visitors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356</cp:revision>
  <cp:lastPrinted>2015-03-09T16:56:00Z</cp:lastPrinted>
  <dcterms:created xsi:type="dcterms:W3CDTF">2012-02-17T18:07:42Z</dcterms:created>
  <dcterms:modified xsi:type="dcterms:W3CDTF">2015-03-09T17:26:59Z</dcterms:modified>
</cp:coreProperties>
</file>