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446" r:id="rId3"/>
    <p:sldId id="360" r:id="rId4"/>
    <p:sldId id="361" r:id="rId5"/>
    <p:sldId id="399" r:id="rId6"/>
    <p:sldId id="362" r:id="rId7"/>
    <p:sldId id="364" r:id="rId8"/>
    <p:sldId id="365" r:id="rId9"/>
    <p:sldId id="366" r:id="rId10"/>
    <p:sldId id="400" r:id="rId11"/>
    <p:sldId id="367" r:id="rId12"/>
    <p:sldId id="368" r:id="rId13"/>
    <p:sldId id="369" r:id="rId14"/>
    <p:sldId id="402" r:id="rId15"/>
    <p:sldId id="370" r:id="rId16"/>
    <p:sldId id="404" r:id="rId17"/>
    <p:sldId id="405" r:id="rId18"/>
    <p:sldId id="407" r:id="rId19"/>
    <p:sldId id="373" r:id="rId20"/>
    <p:sldId id="408" r:id="rId21"/>
    <p:sldId id="376" r:id="rId22"/>
    <p:sldId id="377" r:id="rId23"/>
    <p:sldId id="409" r:id="rId24"/>
    <p:sldId id="412" r:id="rId25"/>
    <p:sldId id="413" r:id="rId26"/>
    <p:sldId id="414" r:id="rId27"/>
    <p:sldId id="415" r:id="rId28"/>
    <p:sldId id="416" r:id="rId29"/>
    <p:sldId id="417" r:id="rId30"/>
    <p:sldId id="422" r:id="rId31"/>
    <p:sldId id="423" r:id="rId32"/>
    <p:sldId id="424" r:id="rId33"/>
    <p:sldId id="425" r:id="rId34"/>
    <p:sldId id="421" r:id="rId35"/>
    <p:sldId id="426" r:id="rId36"/>
    <p:sldId id="427" r:id="rId37"/>
    <p:sldId id="428" r:id="rId38"/>
    <p:sldId id="430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5" autoAdjust="0"/>
    <p:restoredTop sz="85691" autoAdjust="0"/>
  </p:normalViewPr>
  <p:slideViewPr>
    <p:cSldViewPr>
      <p:cViewPr varScale="1">
        <p:scale>
          <a:sx n="98" d="100"/>
          <a:sy n="98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Generics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implements </a:t>
            </a:r>
            <a:r>
              <a:rPr lang="en-US" sz="2000" b="1" dirty="0" err="1" smtClean="0">
                <a:latin typeface="Courier New" pitchFamily="49" charset="0"/>
              </a:rPr>
              <a:t>Iterable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 smtClean="0">
                <a:latin typeface="Courier New" pitchFamily="49" charset="0"/>
              </a:rPr>
              <a:t>, Set&lt;Tuple&lt;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public 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extends 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</a:t>
            </a:r>
            <a:r>
              <a:rPr lang="en-US" sz="2000" b="1" dirty="0" smtClean="0">
                <a:latin typeface="Courier New" pitchFamily="49" charset="0"/>
              </a:rPr>
              <a:t>Comparable&lt;Path&lt;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 smtClean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</a:rPr>
              <a:t>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 smtClean="0"/>
              <a:t>Do </a:t>
            </a:r>
            <a:r>
              <a:rPr lang="en-US" sz="2000" b="1" i="1" dirty="0" smtClean="0">
                <a:solidFill>
                  <a:srgbClr val="C00000"/>
                </a:solidFill>
              </a:rPr>
              <a:t>NOT</a:t>
            </a:r>
            <a:r>
              <a:rPr lang="en-US" sz="2000" dirty="0" smtClean="0">
                <a:solidFill>
                  <a:srgbClr val="FF8000"/>
                </a:solidFill>
              </a:rPr>
              <a:t> </a:t>
            </a:r>
            <a:r>
              <a:rPr lang="en-US" sz="2000" dirty="0" smtClean="0"/>
              <a:t>copy/paste this stuff into your project unless it is what you want </a:t>
            </a:r>
          </a:p>
          <a:p>
            <a:pPr lvl="1"/>
            <a:r>
              <a:rPr lang="en-US" sz="2000" i="1" dirty="0" smtClean="0"/>
              <a:t>And</a:t>
            </a:r>
            <a:r>
              <a:rPr lang="en-US" sz="2000" dirty="0" smtClean="0"/>
              <a:t> you understand it!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super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SubType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lower bound</a:t>
            </a:r>
            <a:r>
              <a:rPr lang="en-US" sz="2000" dirty="0" smtClean="0"/>
              <a:t>; accepts the given subtype or any of its </a:t>
            </a:r>
            <a:r>
              <a:rPr lang="en-US" sz="2000" dirty="0" err="1" smtClean="0"/>
              <a:t>supertypes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Generic </a:t>
            </a:r>
            <a:r>
              <a:rPr lang="en-US" sz="2000" i="1" dirty="0" smtClean="0">
                <a:solidFill>
                  <a:srgbClr val="0000FF"/>
                </a:solidFill>
              </a:rPr>
              <a:t>methods</a:t>
            </a:r>
            <a:r>
              <a:rPr lang="en-US" sz="2000" dirty="0" smtClean="0">
                <a:solidFill>
                  <a:srgbClr val="0000FF"/>
                </a:solidFill>
              </a:rPr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Would like to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 smtClean="0"/>
              <a:t> for any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 smtClean="0"/>
              <a:t>For example,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 smtClean="0"/>
              <a:t>But as we will see,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 smtClean="0"/>
              <a:t> is not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Would like to 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 smtClean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I.e., any subclass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Class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 smtClean="0">
                <a:sym typeface="Wingdings" panose="05000000000000000000" pitchFamily="2" charset="2"/>
              </a:rPr>
              <a:t> is not generic, but the </a:t>
            </a:r>
            <a:r>
              <a:rPr lang="en-US" sz="2000" i="1" dirty="0" smtClean="0">
                <a:sym typeface="Wingdings" panose="05000000000000000000" pitchFamily="2" charset="2"/>
              </a:rPr>
              <a:t>methods</a:t>
            </a:r>
            <a:r>
              <a:rPr lang="en-US" sz="2000" dirty="0" smtClean="0">
                <a:sym typeface="Wingdings" panose="05000000000000000000" pitchFamily="2" charset="2"/>
              </a:rPr>
              <a:t> should 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77000" y="1552222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– Friday the 13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quizzes due Sunday night, 11 pm</a:t>
            </a:r>
          </a:p>
          <a:p>
            <a:pPr lvl="1"/>
            <a:r>
              <a:rPr lang="en-US" dirty="0" smtClean="0"/>
              <a:t>Maybe it will be displaying scores today</a:t>
            </a:r>
          </a:p>
          <a:p>
            <a:endParaRPr lang="en-US" dirty="0" smtClean="0"/>
          </a:p>
          <a:p>
            <a:r>
              <a:rPr lang="en-US" dirty="0" smtClean="0"/>
              <a:t>HW6 due Monday, 11 pm; usual late days </a:t>
            </a:r>
            <a:br>
              <a:rPr lang="en-US" dirty="0" smtClean="0"/>
            </a:br>
            <a:r>
              <a:rPr lang="en-US" dirty="0" smtClean="0"/>
              <a:t>apply (if you have some left and don’t want </a:t>
            </a:r>
            <a:br>
              <a:rPr lang="en-US" dirty="0" smtClean="0"/>
            </a:br>
            <a:r>
              <a:rPr lang="en-US" dirty="0" smtClean="0"/>
              <a:t>to save them)</a:t>
            </a:r>
          </a:p>
          <a:p>
            <a:endParaRPr lang="en-US" dirty="0"/>
          </a:p>
          <a:p>
            <a:r>
              <a:rPr lang="en-US" dirty="0" smtClean="0"/>
              <a:t>Regular office hours Monday afternoon since HW6 due that night, other </a:t>
            </a:r>
            <a:r>
              <a:rPr lang="en-US" smtClean="0"/>
              <a:t>than that, …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University holiday Monday; no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552575"/>
            <a:ext cx="19050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26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Now we can do this, which is more useful to clients:</a:t>
            </a:r>
            <a:endParaRPr lang="en-US" sz="2000" dirty="0"/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Syntax:  For a type-parameter instantiation (inside the &lt;…&gt;), can write: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 smtClean="0"/>
              <a:t>, some unspecified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, is shorthand </a:t>
            </a:r>
            <a:r>
              <a:rPr lang="en-US" sz="2000" dirty="0"/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 smtClean="0"/>
              <a:t>, </a:t>
            </a:r>
            <a:r>
              <a:rPr lang="en-US" sz="2000" dirty="0"/>
              <a:t>some </a:t>
            </a:r>
            <a:r>
              <a:rPr lang="en-US" sz="2000" dirty="0" smtClean="0"/>
              <a:t>unspecified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</a:t>
            </a:r>
            <a:r>
              <a:rPr lang="en-US" sz="2000" dirty="0"/>
              <a:t>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More idiomatic (but equally powerful) compared to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009900"/>
                </a:solidFill>
              </a:rPr>
              <a:t>love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We know how to use arrays:</a:t>
            </a:r>
          </a:p>
          <a:p>
            <a:pPr lvl="1"/>
            <a:r>
              <a:rPr lang="en-US" sz="2000" dirty="0" smtClean="0"/>
              <a:t>Declare an array holding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 smtClean="0"/>
              <a:t> elements: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 smtClean="0"/>
              <a:t>Get an element: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 smtClean="0"/>
              <a:t>Set an element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{…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be related??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All generic types become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once compiled</a:t>
            </a:r>
          </a:p>
          <a:p>
            <a:pPr lvl="1"/>
            <a:r>
              <a:rPr lang="en-US" sz="2000" dirty="0" smtClean="0"/>
              <a:t>Big reason: backward compatibility with ancient byte code</a:t>
            </a:r>
          </a:p>
          <a:p>
            <a:pPr lvl="1"/>
            <a:r>
              <a:rPr lang="en-US" sz="2000" dirty="0" smtClean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Cannot use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 smtClean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0198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</a:t>
            </a:r>
            <a:r>
              <a:rPr lang="en-US" dirty="0" smtClean="0"/>
              <a:t>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990600" y="5178552"/>
            <a:ext cx="32766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  <a:cs typeface="Courier New"/>
              </a:rPr>
              <a:t>equals</a:t>
            </a:r>
            <a:r>
              <a:rPr lang="en-US" sz="2000" dirty="0" smtClean="0">
                <a:solidFill>
                  <a:schemeClr val="tx1"/>
                </a:solidFill>
              </a:rPr>
              <a:t>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You </a:t>
            </a:r>
            <a:r>
              <a:rPr lang="en-US" sz="2000" i="1" dirty="0" smtClean="0"/>
              <a:t>can</a:t>
            </a:r>
            <a:r>
              <a:rPr lang="en-US" sz="2000" dirty="0" smtClean="0"/>
              <a:t> declare variables of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/>
              <a:t>, accept them as parameters, return them, or create arrays by casting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 smtClean="0"/>
              <a:t>Casting to generic types is not type-safe, so it generates a warning</a:t>
            </a:r>
          </a:p>
          <a:p>
            <a:pPr lvl="1"/>
            <a:r>
              <a:rPr lang="en-US" sz="2000" dirty="0" smtClean="0"/>
              <a:t>Rare to need an array of a generic type (e.g., use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chemeClr val="accent6"/>
                </a:solidFill>
              </a:rPr>
              <a:t>variable</a:t>
            </a:r>
            <a:r>
              <a:rPr lang="en-US" sz="2000" dirty="0" smtClean="0">
                <a:solidFill>
                  <a:schemeClr val="tx1"/>
                </a:solidFill>
              </a:rPr>
              <a:t>, called a </a:t>
            </a:r>
            <a:r>
              <a:rPr lang="en-US" sz="2000" b="1" i="1" dirty="0" smtClean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any </a:t>
            </a:r>
            <a:r>
              <a:rPr lang="en-US" sz="2000" b="1" i="1" dirty="0" smtClean="0">
                <a:solidFill>
                  <a:schemeClr val="accent2"/>
                </a:solidFill>
              </a:rPr>
              <a:t>expression</a:t>
            </a:r>
            <a:r>
              <a:rPr lang="en-US" sz="2000" dirty="0" smtClean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48000" y="5332476"/>
            <a:ext cx="1066800" cy="306324"/>
            <a:chOff x="2971800" y="5256276"/>
            <a:chExt cx="1066800" cy="306324"/>
          </a:xfrm>
        </p:grpSpPr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lvl="1" indent="-342900"/>
            <a:r>
              <a:rPr lang="en-US" sz="2000" dirty="0" smtClean="0"/>
              <a:t>Convention: One-letter name such as: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/>
            </a:r>
            <a:br>
              <a:rPr lang="en-US" sz="2000" b="1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Upper 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18519</TotalTime>
  <Words>5258</Words>
  <Application>Microsoft Macintosh PowerPoint</Application>
  <PresentationFormat>On-screen Show (4:3)</PresentationFormat>
  <Paragraphs>952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simple</vt:lpstr>
      <vt:lpstr>CSE 331 Software Design &amp; Implementation</vt:lpstr>
      <vt:lpstr>Administrivia – Friday the 13th edition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250</cp:revision>
  <cp:lastPrinted>2013-10-30T05:15:40Z</cp:lastPrinted>
  <dcterms:created xsi:type="dcterms:W3CDTF">2012-02-17T18:07:42Z</dcterms:created>
  <dcterms:modified xsi:type="dcterms:W3CDTF">2015-02-23T19:07:29Z</dcterms:modified>
</cp:coreProperties>
</file>