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359" r:id="rId2"/>
    <p:sldId id="360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331" r:id="rId13"/>
    <p:sldId id="332" r:id="rId14"/>
    <p:sldId id="333" r:id="rId15"/>
    <p:sldId id="334" r:id="rId16"/>
    <p:sldId id="336" r:id="rId17"/>
    <p:sldId id="337" r:id="rId18"/>
    <p:sldId id="338" r:id="rId19"/>
    <p:sldId id="339" r:id="rId20"/>
    <p:sldId id="340" r:id="rId21"/>
    <p:sldId id="343" r:id="rId22"/>
    <p:sldId id="344" r:id="rId23"/>
    <p:sldId id="345" r:id="rId24"/>
    <p:sldId id="346" r:id="rId25"/>
    <p:sldId id="347" r:id="rId26"/>
    <p:sldId id="348" r:id="rId27"/>
    <p:sldId id="349" r:id="rId28"/>
    <p:sldId id="350" r:id="rId29"/>
    <p:sldId id="351" r:id="rId30"/>
    <p:sldId id="352" r:id="rId31"/>
    <p:sldId id="358" r:id="rId32"/>
    <p:sldId id="353" r:id="rId33"/>
    <p:sldId id="354" r:id="rId34"/>
  </p:sldIdLst>
  <p:sldSz cx="9144000" cy="6858000" type="screen4x3"/>
  <p:notesSz cx="6934200" cy="9220200"/>
  <p:custDataLst>
    <p:tags r:id="rId3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99"/>
    <a:srgbClr val="FFFF00"/>
    <a:srgbClr val="009900"/>
    <a:srgbClr val="FF0000"/>
    <a:srgbClr val="FF0066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8" autoAdjust="0"/>
    <p:restoredTop sz="92604" autoAdjust="0"/>
  </p:normalViewPr>
  <p:slideViewPr>
    <p:cSldViewPr>
      <p:cViewPr varScale="1">
        <p:scale>
          <a:sx n="106" d="100"/>
          <a:sy n="106" d="100"/>
        </p:scale>
        <p:origin x="-3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78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tags" Target="tags/tag1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</a:t>
            </a:r>
            <a:r>
              <a:rPr lang="en-US" dirty="0" smtClean="0"/>
              <a:t>15wi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12-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1454150" y="658813"/>
            <a:ext cx="13738225" cy="10302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Rectangle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HashMap</a:t>
            </a:r>
            <a:r>
              <a:rPr lang="en-US" baseline="0" dirty="0" smtClean="0"/>
              <a:t> would be even better than </a:t>
            </a:r>
            <a:r>
              <a:rPr lang="en-US" baseline="0" dirty="0" err="1" smtClean="0"/>
              <a:t>Hashtable</a:t>
            </a:r>
            <a:r>
              <a:rPr lang="en-US" baseline="0" dirty="0" smtClean="0"/>
              <a:t>:</a:t>
            </a:r>
            <a:r>
              <a:rPr lang="en-US" baseline="0" dirty="0"/>
              <a:t> </a:t>
            </a:r>
            <a:r>
              <a:rPr lang="en-US" baseline="0" dirty="0" smtClean="0"/>
              <a:t>not synchronized, permits null values, has a failsafe enumerator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1454150" y="658813"/>
            <a:ext cx="13738225" cy="10302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Rectangle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Rectangle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Rectangle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96"/>
            <a:ext cx="9122394" cy="8464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252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4023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71251" y="3906930"/>
            <a:ext cx="7807259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0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79248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</a:p>
          <a:p>
            <a:r>
              <a:rPr lang="en-US" dirty="0" smtClean="0"/>
              <a:t>Winter 2015</a:t>
            </a:r>
          </a:p>
          <a:p>
            <a:r>
              <a:rPr lang="en-US" dirty="0" smtClean="0"/>
              <a:t>Subtypes and Subclasses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/>
              <a:t>(Based on slides by Mike Ernst, </a:t>
            </a:r>
            <a:r>
              <a:rPr lang="en-US" sz="1800" dirty="0" smtClean="0"/>
              <a:t>Dan Grossman, David </a:t>
            </a:r>
            <a:r>
              <a:rPr lang="en-US" sz="1800" dirty="0" err="1"/>
              <a:t>Notkin</a:t>
            </a:r>
            <a:r>
              <a:rPr lang="en-US" sz="1800" dirty="0"/>
              <a:t>, Hal Perkins)</a:t>
            </a:r>
          </a:p>
        </p:txBody>
      </p:sp>
    </p:spTree>
    <p:extLst>
      <p:ext uri="{BB962C8B-B14F-4D97-AF65-F5344CB8AC3E}">
        <p14:creationId xmlns:p14="http://schemas.microsoft.com/office/powerpoint/2010/main" val="2506202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err="1"/>
              <a:t>Subclassing</a:t>
            </a:r>
            <a:r>
              <a:rPr lang="en-GB" dirty="0"/>
              <a:t> can be misused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29600" cy="4876800"/>
          </a:xfrm>
          <a:ln/>
        </p:spPr>
        <p:txBody>
          <a:bodyPr>
            <a:no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Poor planning </a:t>
            </a:r>
            <a:r>
              <a:rPr lang="en-GB" sz="2000" dirty="0" smtClean="0"/>
              <a:t>can lead </a:t>
            </a:r>
            <a:r>
              <a:rPr lang="en-GB" sz="2000" dirty="0"/>
              <a:t>to </a:t>
            </a:r>
            <a:r>
              <a:rPr lang="en-GB" sz="2000" dirty="0" smtClean="0"/>
              <a:t>a muddled </a:t>
            </a:r>
            <a:r>
              <a:rPr lang="en-GB" sz="2000" i="1" dirty="0" smtClean="0"/>
              <a:t>class </a:t>
            </a:r>
            <a:r>
              <a:rPr lang="en-GB" sz="2000" i="1" dirty="0"/>
              <a:t>hierarchy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Relationships may not match untutored intuition</a:t>
            </a: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Poor design can produce subclasses that depend on many implementation details of </a:t>
            </a:r>
            <a:r>
              <a:rPr lang="en-GB" sz="2000" dirty="0" err="1" smtClean="0"/>
              <a:t>superclasses</a:t>
            </a:r>
            <a:endParaRPr lang="en-GB" sz="20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Changes </a:t>
            </a:r>
            <a:r>
              <a:rPr lang="en-GB" sz="2000" dirty="0"/>
              <a:t>in </a:t>
            </a:r>
            <a:r>
              <a:rPr lang="en-GB" sz="2000" dirty="0" err="1" smtClean="0"/>
              <a:t>superclasses</a:t>
            </a:r>
            <a:r>
              <a:rPr lang="en-GB" sz="2000" dirty="0" smtClean="0"/>
              <a:t> </a:t>
            </a:r>
            <a:r>
              <a:rPr lang="en-GB" sz="2000" dirty="0"/>
              <a:t>can break </a:t>
            </a:r>
            <a:r>
              <a:rPr lang="en-GB" sz="2000" dirty="0" smtClean="0"/>
              <a:t>subclasses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“fragile </a:t>
            </a:r>
            <a:r>
              <a:rPr lang="en-GB" sz="2000" dirty="0"/>
              <a:t>base </a:t>
            </a:r>
            <a:r>
              <a:rPr lang="en-GB" sz="2000" dirty="0" smtClean="0"/>
              <a:t>class problem”</a:t>
            </a:r>
            <a:endParaRPr lang="en-GB" sz="2000" dirty="0"/>
          </a:p>
          <a:p>
            <a:pPr marL="914400" lvl="2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solidFill>
                  <a:schemeClr val="accent2"/>
                </a:solidFill>
              </a:rPr>
              <a:t>Subtyping and implementation inheritance are orthogonal!</a:t>
            </a:r>
            <a:endParaRPr lang="en-GB" sz="2000" dirty="0">
              <a:solidFill>
                <a:schemeClr val="accent2"/>
              </a:solidFill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err="1" smtClean="0"/>
              <a:t>Subclassing</a:t>
            </a:r>
            <a:r>
              <a:rPr lang="en-GB" sz="2000" dirty="0" smtClean="0"/>
              <a:t> gives you both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Sometimes you want just one </a:t>
            </a:r>
          </a:p>
          <a:p>
            <a:pPr marL="1200150" lvl="2" indent="-342900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 smtClean="0"/>
              <a:t>Interfaces</a:t>
            </a:r>
            <a:r>
              <a:rPr lang="en-GB" sz="2000" dirty="0" smtClean="0"/>
              <a:t>: subtyping without inheritance [see also section]</a:t>
            </a:r>
          </a:p>
          <a:p>
            <a:pPr marL="1200150" lvl="2" indent="-342900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 smtClean="0"/>
              <a:t>Composition</a:t>
            </a:r>
            <a:r>
              <a:rPr lang="en-GB" sz="2000" dirty="0" smtClean="0"/>
              <a:t>: use implementation without subtyping</a:t>
            </a:r>
          </a:p>
          <a:p>
            <a:pPr marL="1657350" lvl="3" indent="-342900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Can seem less convenient, but often better long-term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12691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every square a rectangle?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305800" cy="5105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GB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Rectangle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GB" b="1" dirty="0"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effects: fits shape to given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size: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//   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baseline="-25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post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.width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= w,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baseline="-25000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post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.height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h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GB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h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GB" b="1" dirty="0"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>
                <a:cs typeface="Courier New" pitchFamily="49" charset="0"/>
              </a:rPr>
              <a:t/>
            </a:r>
            <a:br>
              <a:rPr lang="en-US" dirty="0"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GB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Square</a:t>
            </a:r>
            <a:r>
              <a:rPr lang="en-GB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GB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Rectangle</a:t>
            </a:r>
            <a:r>
              <a:rPr lang="en-GB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{…}</a:t>
            </a:r>
            <a:br>
              <a:rPr lang="en-GB" b="1" dirty="0"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GB" b="1" dirty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cs typeface="Courier New" pitchFamily="49" charset="0"/>
              </a:rPr>
              <a:t>Which </a:t>
            </a:r>
            <a:r>
              <a:rPr lang="en-US" dirty="0">
                <a:cs typeface="Courier New" pitchFamily="49" charset="0"/>
              </a:rPr>
              <a:t>is the best option </a:t>
            </a:r>
            <a:r>
              <a:rPr lang="en-US" dirty="0" smtClean="0">
                <a:cs typeface="Courier New" pitchFamily="49" charset="0"/>
              </a:rPr>
              <a:t>for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Square</a:t>
            </a:r>
            <a:r>
              <a:rPr lang="en-US" dirty="0" smtClean="0">
                <a:cs typeface="Courier New" pitchFamily="49" charset="0"/>
              </a:rPr>
              <a:t>’s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specification?</a:t>
            </a:r>
            <a:endParaRPr lang="en-US" dirty="0">
              <a:cs typeface="Courier New" pitchFamily="49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// 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requires: w = h</a:t>
            </a:r>
            <a:b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9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effects: fits shape to given size</a:t>
            </a:r>
            <a:b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h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28600" indent="-228600">
              <a:buFont typeface="+mj-lt"/>
              <a:buAutoNum type="arabicPeriod"/>
            </a:pP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effects: sets all edges to given size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GB" b="1" dirty="0"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edgeLength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28600" indent="-228600">
              <a:buFont typeface="+mj-lt"/>
              <a:buAutoNum type="arabicPeriod"/>
            </a:pP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effects:  sets </a:t>
            </a:r>
            <a:r>
              <a:rPr lang="en-GB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this.width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and </a:t>
            </a:r>
            <a:r>
              <a:rPr lang="en-GB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this.height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to w</a:t>
            </a:r>
            <a:b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h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28600" indent="-228600">
              <a:buFont typeface="+mj-lt"/>
              <a:buAutoNum type="arabicPeriod"/>
            </a:pPr>
            <a:r>
              <a:rPr lang="en-GB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// 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effects: fits shape to given size</a:t>
            </a:r>
            <a:b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9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throws </a:t>
            </a:r>
            <a:r>
              <a:rPr lang="en-GB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BadSizeException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if w != h</a:t>
            </a:r>
            <a:b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h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) throws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BadSizeException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413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200" dirty="0" smtClean="0"/>
              <a:t>Square, Rectangle Unrelated (Subtypes)</a:t>
            </a:r>
            <a:endParaRPr lang="en-GB" sz="2400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772400" cy="4495800"/>
          </a:xfrm>
          <a:ln/>
        </p:spPr>
        <p:txBody>
          <a:bodyPr>
            <a:noAutofit/>
          </a:bodyPr>
          <a:lstStyle/>
          <a:p>
            <a:pPr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GB" sz="2000" dirty="0"/>
              <a:t> </a:t>
            </a:r>
            <a:r>
              <a:rPr lang="en-GB" sz="2000" dirty="0" smtClean="0"/>
              <a:t>is not </a:t>
            </a:r>
            <a:r>
              <a:rPr lang="en-GB" sz="2000" dirty="0"/>
              <a:t>a (true subtype of)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en-GB" sz="2000" dirty="0"/>
              <a:t>: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en-GB" sz="2000" dirty="0"/>
              <a:t>s are expected to have a width and </a:t>
            </a:r>
            <a:r>
              <a:rPr lang="en-GB" sz="2000" dirty="0" smtClean="0"/>
              <a:t>height</a:t>
            </a:r>
            <a:br>
              <a:rPr lang="en-GB" sz="2000" dirty="0" smtClean="0"/>
            </a:br>
            <a:r>
              <a:rPr lang="en-GB" sz="2000" dirty="0" smtClean="0"/>
              <a:t>that </a:t>
            </a:r>
            <a:r>
              <a:rPr lang="en-GB" sz="2000" dirty="0"/>
              <a:t>can be </a:t>
            </a:r>
            <a:r>
              <a:rPr lang="en-GB" sz="2000" dirty="0" smtClean="0"/>
              <a:t>mutated </a:t>
            </a:r>
            <a:r>
              <a:rPr lang="en-GB" sz="2000" dirty="0"/>
              <a:t>independently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GB" sz="2000" dirty="0" smtClean="0"/>
              <a:t>s </a:t>
            </a:r>
            <a:r>
              <a:rPr lang="en-GB" sz="2000" dirty="0"/>
              <a:t>violate that expectation, could surprise client</a:t>
            </a:r>
          </a:p>
          <a:p>
            <a:pPr lvl="1"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200" dirty="0"/>
          </a:p>
          <a:p>
            <a:pPr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en-GB" sz="2000" dirty="0" smtClean="0"/>
              <a:t> is not </a:t>
            </a:r>
            <a:r>
              <a:rPr lang="en-GB" sz="2000" dirty="0"/>
              <a:t>a (true subtype of)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GB" sz="2000" dirty="0" smtClean="0"/>
              <a:t>:</a:t>
            </a:r>
            <a:endParaRPr lang="en-GB" sz="2000" dirty="0"/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GB" sz="2000" dirty="0" smtClean="0"/>
              <a:t>s </a:t>
            </a:r>
            <a:r>
              <a:rPr lang="en-GB" sz="2000" dirty="0"/>
              <a:t>are expected to have equal widths and heights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en-GB" sz="2000" dirty="0" smtClean="0"/>
              <a:t>s </a:t>
            </a:r>
            <a:r>
              <a:rPr lang="en-GB" sz="2000" dirty="0"/>
              <a:t>violate that expectation, could surprise client</a:t>
            </a:r>
          </a:p>
          <a:p>
            <a:pPr lvl="1"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200" dirty="0"/>
          </a:p>
          <a:p>
            <a:pPr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sz="2000" dirty="0" smtClean="0"/>
              <a:t>Subtyping is not always intuitive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sz="2000" dirty="0" smtClean="0"/>
              <a:t>Benefit: it forces clear thinking and prevents errors</a:t>
            </a:r>
          </a:p>
          <a:p>
            <a:pPr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200" dirty="0" smtClean="0"/>
          </a:p>
          <a:p>
            <a:pPr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Solutions: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M</a:t>
            </a:r>
            <a:r>
              <a:rPr lang="en-GB" sz="2000" dirty="0" smtClean="0"/>
              <a:t>ake them unrelated (or siblings)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Make them immutable (!)</a:t>
            </a:r>
          </a:p>
          <a:p>
            <a:pPr lvl="2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Recovers elementary-school intuition</a:t>
            </a:r>
          </a:p>
          <a:p>
            <a:pPr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7683380" y="1425151"/>
            <a:ext cx="1037127" cy="1243768"/>
            <a:chOff x="7683380" y="1425151"/>
            <a:chExt cx="1037127" cy="1243768"/>
          </a:xfrm>
        </p:grpSpPr>
        <p:sp>
          <p:nvSpPr>
            <p:cNvPr id="11268" name="Rectangle 4"/>
            <p:cNvSpPr>
              <a:spLocks noChangeArrowheads="1"/>
            </p:cNvSpPr>
            <p:nvPr/>
          </p:nvSpPr>
          <p:spPr bwMode="auto">
            <a:xfrm>
              <a:off x="7683380" y="1425151"/>
              <a:ext cx="1037127" cy="345491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 Unicode MS" pitchFamily="34" charset="-128"/>
                </a:rPr>
                <a:t>Rectangle</a:t>
              </a:r>
              <a:endParaRPr lang="en-US" sz="2000" dirty="0">
                <a:latin typeface="Arial Unicode MS" pitchFamily="34" charset="-128"/>
              </a:endParaRPr>
            </a:p>
          </p:txBody>
        </p:sp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7683380" y="2323428"/>
              <a:ext cx="1037127" cy="345491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 Unicode MS" pitchFamily="34" charset="-128"/>
                </a:rPr>
                <a:t>Square</a:t>
              </a:r>
              <a:endParaRPr lang="en-US" sz="2000" dirty="0">
                <a:latin typeface="Arial Unicode MS" pitchFamily="34" charset="-128"/>
              </a:endParaRPr>
            </a:p>
          </p:txBody>
        </p:sp>
        <p:cxnSp>
          <p:nvCxnSpPr>
            <p:cNvPr id="11270" name="AutoShape 6"/>
            <p:cNvCxnSpPr>
              <a:cxnSpLocks noChangeShapeType="1"/>
              <a:stCxn id="11269" idx="0"/>
              <a:endCxn id="11268" idx="2"/>
            </p:cNvCxnSpPr>
            <p:nvPr/>
          </p:nvCxnSpPr>
          <p:spPr bwMode="auto">
            <a:xfrm flipV="1">
              <a:off x="8201944" y="1770642"/>
              <a:ext cx="0" cy="55278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1280" name="Line 16"/>
            <p:cNvSpPr>
              <a:spLocks noChangeShapeType="1"/>
            </p:cNvSpPr>
            <p:nvPr/>
          </p:nvSpPr>
          <p:spPr bwMode="auto">
            <a:xfrm>
              <a:off x="8098231" y="1977937"/>
              <a:ext cx="207425" cy="207295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Line 17"/>
            <p:cNvSpPr>
              <a:spLocks noChangeShapeType="1"/>
            </p:cNvSpPr>
            <p:nvPr/>
          </p:nvSpPr>
          <p:spPr bwMode="auto">
            <a:xfrm flipH="1">
              <a:off x="8098231" y="1977937"/>
              <a:ext cx="207425" cy="207295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7752522" y="3221705"/>
            <a:ext cx="1037127" cy="1243768"/>
            <a:chOff x="5382" y="2430"/>
            <a:chExt cx="720" cy="864"/>
          </a:xfrm>
        </p:grpSpPr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5382" y="2430"/>
              <a:ext cx="720" cy="240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 Unicode MS" pitchFamily="34" charset="-128"/>
                </a:rPr>
                <a:t>Square</a:t>
              </a:r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5382" y="3054"/>
              <a:ext cx="720" cy="240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 Unicode MS" pitchFamily="34" charset="-128"/>
                </a:rPr>
                <a:t>Rectangle</a:t>
              </a:r>
            </a:p>
          </p:txBody>
        </p:sp>
        <p:cxnSp>
          <p:nvCxnSpPr>
            <p:cNvPr id="11278" name="AutoShape 14"/>
            <p:cNvCxnSpPr>
              <a:cxnSpLocks noChangeShapeType="1"/>
              <a:stCxn id="11277" idx="0"/>
              <a:endCxn id="11276" idx="2"/>
            </p:cNvCxnSpPr>
            <p:nvPr/>
          </p:nvCxnSpPr>
          <p:spPr bwMode="auto">
            <a:xfrm flipV="1">
              <a:off x="5742" y="2670"/>
              <a:ext cx="0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1284" name="Line 20"/>
            <p:cNvSpPr>
              <a:spLocks noChangeShapeType="1"/>
            </p:cNvSpPr>
            <p:nvPr/>
          </p:nvSpPr>
          <p:spPr bwMode="auto">
            <a:xfrm>
              <a:off x="5670" y="2814"/>
              <a:ext cx="144" cy="144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285" name="Line 21"/>
            <p:cNvSpPr>
              <a:spLocks noChangeShapeType="1"/>
            </p:cNvSpPr>
            <p:nvPr/>
          </p:nvSpPr>
          <p:spPr bwMode="auto">
            <a:xfrm flipH="1">
              <a:off x="5670" y="2814"/>
              <a:ext cx="144" cy="144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781800" y="4876800"/>
            <a:ext cx="2237265" cy="1219200"/>
            <a:chOff x="6781800" y="4876800"/>
            <a:chExt cx="2237265" cy="1219200"/>
          </a:xfrm>
        </p:grpSpPr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344873" y="4876800"/>
              <a:ext cx="1037127" cy="345491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 smtClean="0">
                  <a:latin typeface="Arial Unicode MS" pitchFamily="34" charset="-128"/>
                </a:rPr>
                <a:t>Shape</a:t>
              </a:r>
              <a:endParaRPr lang="en-US" sz="1800" dirty="0">
                <a:latin typeface="Arial Unicode MS" pitchFamily="34" charset="-128"/>
              </a:endParaRP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6781800" y="5750509"/>
              <a:ext cx="1037127" cy="345491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 smtClean="0">
                  <a:latin typeface="Arial Unicode MS" pitchFamily="34" charset="-128"/>
                </a:rPr>
                <a:t>Square</a:t>
              </a:r>
              <a:endParaRPr lang="en-US" sz="1800" dirty="0">
                <a:latin typeface="Arial Unicode MS" pitchFamily="34" charset="-128"/>
              </a:endParaRPr>
            </a:p>
          </p:txBody>
        </p:sp>
        <p:cxnSp>
          <p:nvCxnSpPr>
            <p:cNvPr id="25" name="AutoShape 14"/>
            <p:cNvCxnSpPr>
              <a:cxnSpLocks noChangeShapeType="1"/>
              <a:stCxn id="24" idx="0"/>
            </p:cNvCxnSpPr>
            <p:nvPr/>
          </p:nvCxnSpPr>
          <p:spPr bwMode="auto">
            <a:xfrm flipV="1">
              <a:off x="7300364" y="5222291"/>
              <a:ext cx="383016" cy="5282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8" name="Rectangle 13"/>
            <p:cNvSpPr>
              <a:spLocks noChangeArrowheads="1"/>
            </p:cNvSpPr>
            <p:nvPr/>
          </p:nvSpPr>
          <p:spPr bwMode="auto">
            <a:xfrm>
              <a:off x="7981938" y="5750509"/>
              <a:ext cx="1037127" cy="345491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 Unicode MS" pitchFamily="34" charset="-128"/>
                </a:rPr>
                <a:t>Rectangle</a:t>
              </a:r>
            </a:p>
          </p:txBody>
        </p:sp>
        <p:cxnSp>
          <p:nvCxnSpPr>
            <p:cNvPr id="29" name="AutoShape 14"/>
            <p:cNvCxnSpPr>
              <a:cxnSpLocks noChangeShapeType="1"/>
              <a:stCxn id="28" idx="0"/>
            </p:cNvCxnSpPr>
            <p:nvPr/>
          </p:nvCxnSpPr>
          <p:spPr bwMode="auto">
            <a:xfrm flipH="1" flipV="1">
              <a:off x="8098231" y="5222291"/>
              <a:ext cx="402271" cy="5282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67885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Inappropriate </a:t>
            </a:r>
            <a:r>
              <a:rPr lang="en-GB" dirty="0" err="1" smtClean="0"/>
              <a:t>subtyping</a:t>
            </a:r>
            <a:r>
              <a:rPr lang="en-GB" dirty="0" smtClean="0"/>
              <a:t> in the JDK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534400" cy="5334000"/>
          </a:xfrm>
        </p:spPr>
        <p:txBody>
          <a:bodyPr>
            <a:noAutofit/>
          </a:bodyPr>
          <a:lstStyle/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n-GB" sz="2000" b="1" dirty="0">
                <a:solidFill>
                  <a:srgbClr val="9C20EE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Hashtable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K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GB" sz="2000" b="1" dirty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GB" sz="2000" b="1" dirty="0">
              <a:solidFill>
                <a:srgbClr val="AC2020"/>
              </a:solidFill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put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(K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, V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){…}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 marL="97922" indent="0">
              <a:spcBef>
                <a:spcPts val="0"/>
              </a:spcBef>
              <a:buClr>
                <a:srgbClr val="000000"/>
              </a:buClr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V </a:t>
            </a:r>
            <a:r>
              <a:rPr lang="en-GB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(K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){…}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1000" b="1" dirty="0">
              <a:solidFill>
                <a:srgbClr val="0000C0"/>
              </a:solidFill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Keys and values are strings.</a:t>
            </a: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Properties 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GB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Hashtable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Object,Object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GB" sz="2000" b="1" dirty="0">
              <a:solidFill>
                <a:srgbClr val="AC2020"/>
              </a:solidFill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setProperty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, String </a:t>
            </a:r>
            <a:r>
              <a:rPr lang="en-GB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) {   </a:t>
            </a: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put(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key,val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); </a:t>
            </a:r>
            <a:endParaRPr lang="en-GB" sz="2000" b="1" dirty="0" smtClean="0"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getProperty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 </a:t>
            </a:r>
            <a:endParaRPr lang="en-GB" sz="2000" b="1" dirty="0" smtClean="0"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(String)get(key); </a:t>
            </a:r>
            <a:endParaRPr lang="en-GB" sz="2000" b="1" dirty="0" smtClean="0"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0" y="5181600"/>
            <a:ext cx="5562600" cy="152041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wrap="square">
            <a:spAutoFit/>
          </a:bodyPr>
          <a:lstStyle/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Properties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new Properties();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Hashtable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tbl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= p;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err="1" smtClean="0">
                <a:latin typeface="Courier New" pitchFamily="49" charset="0"/>
              </a:rPr>
              <a:t>tbl.put</a:t>
            </a:r>
            <a:r>
              <a:rPr lang="en-GB" sz="2000" b="1" dirty="0" smtClean="0">
                <a:latin typeface="Courier New" pitchFamily="49" charset="0"/>
              </a:rPr>
              <a:t>("One", 1);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err="1" smtClean="0">
                <a:latin typeface="Courier New" pitchFamily="49" charset="0"/>
              </a:rPr>
              <a:t>p.getProperty</a:t>
            </a:r>
            <a:r>
              <a:rPr lang="en-GB" sz="2000" b="1" dirty="0" smtClean="0">
                <a:latin typeface="Courier New" pitchFamily="49" charset="0"/>
              </a:rPr>
              <a:t>("One"); </a:t>
            </a:r>
            <a:r>
              <a:rPr lang="en-GB" sz="2000" b="1" dirty="0" smtClean="0">
                <a:solidFill>
                  <a:srgbClr val="7030A0"/>
                </a:solidFill>
                <a:latin typeface="Courier New" pitchFamily="49" charset="0"/>
              </a:rPr>
              <a:t>// crash!</a:t>
            </a:r>
          </a:p>
        </p:txBody>
      </p:sp>
    </p:spTree>
    <p:extLst>
      <p:ext uri="{BB962C8B-B14F-4D97-AF65-F5344CB8AC3E}">
        <p14:creationId xmlns:p14="http://schemas.microsoft.com/office/powerpoint/2010/main" val="133897406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Violation of rep invariant</a:t>
            </a:r>
            <a:endParaRPr lang="en-GB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724400"/>
          </a:xfrm>
          <a:ln/>
        </p:spPr>
        <p:txBody>
          <a:bodyPr>
            <a:normAutofit/>
          </a:bodyPr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Properties</a:t>
            </a:r>
            <a:r>
              <a:rPr lang="en-GB" sz="2000" dirty="0"/>
              <a:t> class has a simple rep </a:t>
            </a:r>
            <a:r>
              <a:rPr lang="en-GB" sz="2000" dirty="0" smtClean="0"/>
              <a:t>invariant: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K</a:t>
            </a:r>
            <a:r>
              <a:rPr lang="en-GB" sz="2000" dirty="0" smtClean="0"/>
              <a:t>eys and </a:t>
            </a:r>
            <a:r>
              <a:rPr lang="en-GB" sz="2000" dirty="0"/>
              <a:t>values are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GB" sz="2000" dirty="0" smtClean="0"/>
              <a:t>s</a:t>
            </a: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But </a:t>
            </a:r>
            <a:r>
              <a:rPr lang="en-GB" sz="2000" dirty="0"/>
              <a:t>client can treat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Properties</a:t>
            </a:r>
            <a:r>
              <a:rPr lang="en-GB" sz="2000" dirty="0"/>
              <a:t> as a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Hashtable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Can put in arbitrary content, break rep invariant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From </a:t>
            </a:r>
            <a:r>
              <a:rPr lang="en-GB" sz="2000" dirty="0" err="1"/>
              <a:t>Javadoc</a:t>
            </a:r>
            <a:r>
              <a:rPr lang="en-GB" sz="2000" dirty="0"/>
              <a:t>: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Because Properties inherits from </a:t>
            </a:r>
            <a:r>
              <a:rPr lang="en-GB" sz="2000" i="1" dirty="0" err="1"/>
              <a:t>Hashtable</a:t>
            </a:r>
            <a:r>
              <a:rPr lang="en-GB" sz="2000" i="1" dirty="0"/>
              <a:t>, the put and </a:t>
            </a:r>
            <a:r>
              <a:rPr lang="en-GB" sz="2000" i="1" dirty="0" err="1"/>
              <a:t>putAll</a:t>
            </a:r>
            <a:r>
              <a:rPr lang="en-GB" sz="2000" i="1" dirty="0"/>
              <a:t> methods can be applied to a Properties object. ... If the store or save method is called on a "compromised" Properties object that contains a non-String key or value, </a:t>
            </a:r>
            <a:r>
              <a:rPr lang="en-GB" sz="2000" i="1" dirty="0">
                <a:solidFill>
                  <a:srgbClr val="C00000"/>
                </a:solidFill>
              </a:rPr>
              <a:t>the call will fail</a:t>
            </a:r>
            <a:r>
              <a:rPr lang="en-GB" sz="2000" i="1" dirty="0"/>
              <a:t>.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64400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 1:  Generics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pPr>
              <a:buNone/>
            </a:pPr>
            <a:r>
              <a:rPr lang="en-US" sz="2000" dirty="0"/>
              <a:t>Bad choice:</a:t>
            </a:r>
          </a:p>
          <a:p>
            <a:pPr>
              <a:buNone/>
            </a:pPr>
            <a:r>
              <a:rPr lang="en-GB" sz="2000" b="1" dirty="0">
                <a:latin typeface="Courier New"/>
                <a:cs typeface="Courier New"/>
              </a:rPr>
              <a:t>class</a:t>
            </a:r>
            <a:r>
              <a:rPr lang="en-GB" sz="2000" b="1" dirty="0">
                <a:solidFill>
                  <a:srgbClr val="9C20EE"/>
                </a:solidFill>
                <a:latin typeface="Courier New"/>
                <a:cs typeface="Courier New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/>
                <a:cs typeface="Courier New"/>
              </a:rPr>
              <a:t>Properties</a:t>
            </a:r>
            <a:r>
              <a:rPr lang="en-GB" sz="2000" b="1" dirty="0">
                <a:solidFill>
                  <a:srgbClr val="0000C0"/>
                </a:solidFill>
                <a:latin typeface="Courier New"/>
                <a:cs typeface="Courier New"/>
              </a:rPr>
              <a:t> </a:t>
            </a:r>
            <a:r>
              <a:rPr lang="en-GB" sz="2000" b="1" dirty="0" smtClean="0">
                <a:latin typeface="Courier New"/>
                <a:cs typeface="Courier New"/>
              </a:rPr>
              <a:t>extends </a:t>
            </a:r>
            <a:r>
              <a:rPr lang="en-GB" sz="2000" b="1" dirty="0" err="1">
                <a:latin typeface="Courier New"/>
                <a:cs typeface="Courier New"/>
              </a:rPr>
              <a:t>Hashtable</a:t>
            </a:r>
            <a:r>
              <a:rPr lang="en-GB" sz="2000" b="1" dirty="0">
                <a:latin typeface="Courier New"/>
                <a:cs typeface="Courier New"/>
              </a:rPr>
              <a:t>&lt;</a:t>
            </a:r>
            <a:r>
              <a:rPr lang="en-GB" sz="2000" b="1" dirty="0" err="1">
                <a:solidFill>
                  <a:srgbClr val="C00000"/>
                </a:solidFill>
                <a:latin typeface="Courier New"/>
                <a:cs typeface="Courier New"/>
              </a:rPr>
              <a:t>Object</a:t>
            </a:r>
            <a:r>
              <a:rPr lang="en-GB" sz="2000" b="1" dirty="0" err="1">
                <a:solidFill>
                  <a:srgbClr val="0000FF"/>
                </a:solidFill>
                <a:latin typeface="Courier New"/>
                <a:cs typeface="Courier New"/>
              </a:rPr>
              <a:t>,</a:t>
            </a:r>
            <a:r>
              <a:rPr lang="en-GB" sz="2000" b="1" dirty="0" err="1">
                <a:solidFill>
                  <a:srgbClr val="C00000"/>
                </a:solidFill>
                <a:latin typeface="Courier New"/>
                <a:cs typeface="Courier New"/>
              </a:rPr>
              <a:t>Object</a:t>
            </a:r>
            <a:r>
              <a:rPr lang="en-GB" sz="2000" b="1" dirty="0" smtClean="0">
                <a:latin typeface="Courier New"/>
                <a:cs typeface="Courier New"/>
              </a:rPr>
              <a:t>&gt; { … </a:t>
            </a:r>
          </a:p>
          <a:p>
            <a:pPr>
              <a:buNone/>
            </a:pPr>
            <a:r>
              <a:rPr lang="en-GB" sz="2000" b="1" dirty="0" smtClean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  <a:p>
            <a:pPr>
              <a:buNone/>
            </a:pPr>
            <a:r>
              <a:rPr lang="en-US" sz="2000" dirty="0"/>
              <a:t>Better choice:</a:t>
            </a:r>
          </a:p>
          <a:p>
            <a:pPr>
              <a:buNone/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n-GB" sz="2000" b="1" dirty="0">
                <a:solidFill>
                  <a:srgbClr val="9C20EE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Properties</a:t>
            </a:r>
            <a:r>
              <a:rPr lang="en-GB" sz="2000" b="1" dirty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Hashtable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&gt; { …</a:t>
            </a:r>
          </a:p>
          <a:p>
            <a:pPr>
              <a:buNone/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 smtClean="0"/>
              <a:t>JDK designers deliberately didn’t do this.  Why?</a:t>
            </a:r>
          </a:p>
          <a:p>
            <a:pPr lvl="1"/>
            <a:r>
              <a:rPr lang="en-US" sz="2000" dirty="0" smtClean="0"/>
              <a:t>Backward-compatibility (Java didn’t used to have generics)</a:t>
            </a:r>
          </a:p>
          <a:p>
            <a:pPr lvl="1"/>
            <a:r>
              <a:rPr lang="en-US" sz="2000" dirty="0" smtClean="0"/>
              <a:t>Postpone talking about generics: upcoming lecture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338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81639" tIns="42452" rIns="81639" bIns="4245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Solution 2:  Composition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610600" cy="4495800"/>
          </a:xfrm>
          <a:ln/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Properties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{  </a:t>
            </a:r>
            <a:endParaRPr lang="en-GB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Hashtable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&lt;Object, Object&gt;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hashtable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;   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setProperty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hashtable.put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key,value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GB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getProperty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return (String)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hashtable.get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(key);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…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72128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Substitution principle for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95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If B is a subtype of A, a B can </a:t>
            </a:r>
            <a:r>
              <a:rPr lang="en-US" sz="2000" i="1" dirty="0" smtClean="0"/>
              <a:t>always be substituted</a:t>
            </a:r>
            <a:r>
              <a:rPr lang="en-US" sz="2000" dirty="0" smtClean="0"/>
              <a:t> for an A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Any property guaranteed by A must be guaranteed by B</a:t>
            </a:r>
          </a:p>
          <a:p>
            <a:pPr lvl="1"/>
            <a:r>
              <a:rPr lang="en-US" sz="2000" dirty="0" smtClean="0"/>
              <a:t>Anything provable about an A is provable about a B</a:t>
            </a:r>
          </a:p>
          <a:p>
            <a:pPr lvl="1"/>
            <a:r>
              <a:rPr lang="en-GB" sz="2000" dirty="0" smtClean="0"/>
              <a:t>If an instance of subtype is treated purely as </a:t>
            </a:r>
            <a:r>
              <a:rPr lang="en-GB" sz="2000" dirty="0" err="1" smtClean="0"/>
              <a:t>supertype</a:t>
            </a:r>
            <a:r>
              <a:rPr lang="en-GB" sz="2000" dirty="0" smtClean="0"/>
              <a:t> (only </a:t>
            </a:r>
            <a:r>
              <a:rPr lang="en-GB" sz="2000" dirty="0" err="1" smtClean="0"/>
              <a:t>supertype</a:t>
            </a:r>
            <a:r>
              <a:rPr lang="en-GB" sz="2000" dirty="0" smtClean="0"/>
              <a:t> methods/fields used), then the result should be consistent with an object of the </a:t>
            </a:r>
            <a:r>
              <a:rPr lang="en-GB" sz="2000" dirty="0" err="1" smtClean="0"/>
              <a:t>supertype</a:t>
            </a:r>
            <a:r>
              <a:rPr lang="en-GB" sz="2000" dirty="0" smtClean="0"/>
              <a:t> being manipulated</a:t>
            </a:r>
          </a:p>
          <a:p>
            <a:pPr lvl="1"/>
            <a:endParaRPr lang="en-GB" sz="1000" dirty="0" smtClean="0"/>
          </a:p>
          <a:p>
            <a:pPr marL="0" lvl="1" indent="0">
              <a:buNone/>
            </a:pPr>
            <a:r>
              <a:rPr lang="en-GB" sz="2000" dirty="0" smtClean="0"/>
              <a:t>B </a:t>
            </a:r>
            <a:r>
              <a:rPr lang="en-GB" sz="2000" dirty="0"/>
              <a:t>is </a:t>
            </a:r>
            <a:r>
              <a:rPr lang="en-GB" sz="2000" i="1" dirty="0"/>
              <a:t>permitted to strengthen</a:t>
            </a:r>
            <a:r>
              <a:rPr lang="en-GB" sz="2000" dirty="0"/>
              <a:t> properties and add </a:t>
            </a:r>
            <a:r>
              <a:rPr lang="en-GB" sz="2000" dirty="0" smtClean="0"/>
              <a:t>properties</a:t>
            </a:r>
          </a:p>
          <a:p>
            <a:pPr lvl="1"/>
            <a:r>
              <a:rPr lang="en-US" sz="2000" dirty="0" smtClean="0"/>
              <a:t>Fine to add new methods (that preserve invariants)</a:t>
            </a:r>
          </a:p>
          <a:p>
            <a:pPr lvl="1"/>
            <a:r>
              <a:rPr lang="en-US" sz="2000" dirty="0" smtClean="0"/>
              <a:t>An </a:t>
            </a:r>
            <a:r>
              <a:rPr lang="en-US" sz="2000" dirty="0"/>
              <a:t>overriding method </a:t>
            </a:r>
            <a:r>
              <a:rPr lang="en-US" sz="2000" dirty="0" smtClean="0"/>
              <a:t>must have </a:t>
            </a:r>
            <a:r>
              <a:rPr lang="en-US" sz="2000" dirty="0"/>
              <a:t>a stronger (or equal) spec</a:t>
            </a:r>
          </a:p>
          <a:p>
            <a:pPr marL="400050" lvl="2" indent="0">
              <a:buNone/>
            </a:pPr>
            <a:endParaRPr lang="en-GB" sz="1000" dirty="0" smtClean="0"/>
          </a:p>
          <a:p>
            <a:pPr marL="0" indent="0">
              <a:buNone/>
            </a:pPr>
            <a:r>
              <a:rPr lang="en-US" sz="2000" dirty="0" smtClean="0"/>
              <a:t>B is </a:t>
            </a:r>
            <a:r>
              <a:rPr lang="en-US" sz="2000" i="1" dirty="0" smtClean="0"/>
              <a:t>not permitted to weaken</a:t>
            </a:r>
            <a:r>
              <a:rPr lang="en-US" sz="2000" dirty="0" smtClean="0"/>
              <a:t> a  spec</a:t>
            </a:r>
          </a:p>
          <a:p>
            <a:pPr lvl="1"/>
            <a:r>
              <a:rPr lang="en-US" sz="2000" dirty="0" smtClean="0"/>
              <a:t>No method removal</a:t>
            </a:r>
          </a:p>
          <a:p>
            <a:pPr lvl="1"/>
            <a:r>
              <a:rPr lang="en-US" sz="2000" dirty="0" smtClean="0"/>
              <a:t>No overriding method with a weaker spec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464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</a:t>
            </a:r>
            <a:r>
              <a:rPr lang="en-GB" dirty="0" smtClean="0"/>
              <a:t>ubstitution principle for methods</a:t>
            </a:r>
            <a:endParaRPr lang="en-GB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153400" cy="4876800"/>
          </a:xfrm>
          <a:ln/>
        </p:spPr>
        <p:txBody>
          <a:bodyPr>
            <a:norm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Constraints on methods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For each </a:t>
            </a:r>
            <a:r>
              <a:rPr lang="en-GB" sz="2000" dirty="0" err="1" smtClean="0"/>
              <a:t>supertype</a:t>
            </a:r>
            <a:r>
              <a:rPr lang="en-GB" sz="2000" dirty="0" smtClean="0"/>
              <a:t> method, </a:t>
            </a:r>
            <a:r>
              <a:rPr lang="en-GB" sz="2000" dirty="0"/>
              <a:t>subtype must have </a:t>
            </a:r>
            <a:r>
              <a:rPr lang="en-GB" sz="2000" dirty="0" smtClean="0"/>
              <a:t>such a method</a:t>
            </a:r>
          </a:p>
          <a:p>
            <a:pPr marL="1200150" lvl="2" indent="-342900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Could be inherited or overridden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Each overriding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dirty="0" smtClean="0"/>
              <a:t>method must </a:t>
            </a:r>
            <a:r>
              <a:rPr lang="en-GB" sz="2000" i="1" dirty="0" smtClean="0">
                <a:solidFill>
                  <a:schemeClr val="accent2"/>
                </a:solidFill>
              </a:rPr>
              <a:t>strengthen</a:t>
            </a:r>
            <a:r>
              <a:rPr lang="en-GB" sz="2000" dirty="0" smtClean="0"/>
              <a:t> (or match) the spec: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Ask nothing extra of client (“weaker precondition”)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Requires</a:t>
            </a:r>
            <a:r>
              <a:rPr lang="en-GB" sz="2000" dirty="0"/>
              <a:t> clause is at most as strict as in </a:t>
            </a:r>
            <a:r>
              <a:rPr lang="en-GB" sz="2000" dirty="0" err="1" smtClean="0"/>
              <a:t>supertype’s</a:t>
            </a:r>
            <a:r>
              <a:rPr lang="en-GB" sz="2000" dirty="0" smtClean="0"/>
              <a:t> </a:t>
            </a:r>
            <a:r>
              <a:rPr lang="en-GB" sz="2000" dirty="0"/>
              <a:t>method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Guarantee at least as much (“stronger </a:t>
            </a:r>
            <a:r>
              <a:rPr lang="en-GB" sz="2000" dirty="0" err="1"/>
              <a:t>postcondition</a:t>
            </a:r>
            <a:r>
              <a:rPr lang="en-GB" sz="2000" dirty="0"/>
              <a:t>”)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Effects</a:t>
            </a:r>
            <a:r>
              <a:rPr lang="en-GB" sz="2000" dirty="0"/>
              <a:t> clause is at least as strict as in the </a:t>
            </a:r>
            <a:r>
              <a:rPr lang="en-GB" sz="2000" dirty="0" err="1"/>
              <a:t>supertype</a:t>
            </a:r>
            <a:r>
              <a:rPr lang="en-GB" sz="2000" dirty="0"/>
              <a:t> method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No new entries in </a:t>
            </a:r>
            <a:r>
              <a:rPr lang="en-GB" sz="2000" i="1" dirty="0" smtClean="0"/>
              <a:t>modifies</a:t>
            </a:r>
            <a:r>
              <a:rPr lang="en-GB" sz="2000" dirty="0" smtClean="0"/>
              <a:t> clause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Promise more (or the same) in </a:t>
            </a:r>
            <a:r>
              <a:rPr lang="en-GB" sz="2000" i="1" dirty="0" smtClean="0"/>
              <a:t>returns</a:t>
            </a:r>
            <a:r>
              <a:rPr lang="en-GB" sz="2000" dirty="0" smtClean="0"/>
              <a:t> clause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 smtClean="0"/>
              <a:t>Throws</a:t>
            </a:r>
            <a:r>
              <a:rPr lang="en-GB" sz="2000" dirty="0" smtClean="0"/>
              <a:t> clause must indicate fewer (or same) possible exception types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12699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799" y="304800"/>
            <a:ext cx="8305801" cy="1143000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200" dirty="0" smtClean="0"/>
              <a:t>Spec strengthening: argument/result types</a:t>
            </a:r>
            <a:endParaRPr lang="en-GB" sz="3200" dirty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077200" cy="4953000"/>
          </a:xfrm>
          <a:ln/>
        </p:spPr>
        <p:txBody>
          <a:bodyPr/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Method </a:t>
            </a:r>
            <a:r>
              <a:rPr lang="en-GB" sz="2000" dirty="0" smtClean="0">
                <a:solidFill>
                  <a:schemeClr val="accent2"/>
                </a:solidFill>
              </a:rPr>
              <a:t>inputs</a:t>
            </a:r>
            <a:r>
              <a:rPr lang="en-GB" sz="2000" dirty="0" smtClean="0"/>
              <a:t>: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Argument </a:t>
            </a:r>
            <a:r>
              <a:rPr lang="en-GB" sz="2000" dirty="0" smtClean="0"/>
              <a:t>types in A’s foo </a:t>
            </a:r>
            <a:r>
              <a:rPr lang="en-GB" sz="2000" dirty="0"/>
              <a:t>may be 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replaced with </a:t>
            </a:r>
            <a:r>
              <a:rPr lang="en-GB" sz="2000" dirty="0" err="1" smtClean="0"/>
              <a:t>supertypes</a:t>
            </a:r>
            <a:r>
              <a:rPr lang="en-GB" sz="2000" dirty="0" smtClean="0"/>
              <a:t> in B’s foo</a:t>
            </a:r>
            <a:br>
              <a:rPr lang="en-GB" sz="2000" dirty="0" smtClean="0"/>
            </a:br>
            <a:r>
              <a:rPr lang="en-GB" sz="2000" dirty="0" smtClean="0"/>
              <a:t>(</a:t>
            </a:r>
            <a:r>
              <a:rPr lang="en-GB" sz="2000" dirty="0"/>
              <a:t>“</a:t>
            </a:r>
            <a:r>
              <a:rPr lang="en-GB" sz="2000" dirty="0" err="1"/>
              <a:t>contravariance</a:t>
            </a:r>
            <a:r>
              <a:rPr lang="en-GB" sz="2000" dirty="0" smtClean="0"/>
              <a:t>”)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Places no </a:t>
            </a:r>
            <a:r>
              <a:rPr lang="en-GB" sz="2000" dirty="0"/>
              <a:t>extra demand on the </a:t>
            </a:r>
            <a:r>
              <a:rPr lang="en-GB" sz="2000" dirty="0" smtClean="0"/>
              <a:t>clients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But Java does not have such overriding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(Why?)</a:t>
            </a: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Method </a:t>
            </a:r>
            <a:r>
              <a:rPr lang="en-GB" sz="2000" dirty="0" smtClean="0">
                <a:solidFill>
                  <a:schemeClr val="accent2"/>
                </a:solidFill>
              </a:rPr>
              <a:t>results</a:t>
            </a:r>
            <a:r>
              <a:rPr lang="en-GB" sz="2000" dirty="0" smtClean="0"/>
              <a:t>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Result type of A’s foo </a:t>
            </a:r>
            <a:r>
              <a:rPr lang="en-GB" sz="2000" dirty="0"/>
              <a:t>may be replaced </a:t>
            </a:r>
            <a:r>
              <a:rPr lang="en-GB" sz="2000" dirty="0" smtClean="0"/>
              <a:t>by</a:t>
            </a:r>
            <a:br>
              <a:rPr lang="en-GB" sz="2000" dirty="0" smtClean="0"/>
            </a:br>
            <a:r>
              <a:rPr lang="en-GB" sz="2000" dirty="0" smtClean="0"/>
              <a:t>a </a:t>
            </a:r>
            <a:r>
              <a:rPr lang="en-GB" sz="2000" dirty="0"/>
              <a:t>subtype </a:t>
            </a:r>
            <a:r>
              <a:rPr lang="en-GB" sz="2000" dirty="0" smtClean="0"/>
              <a:t>in B’s foo (</a:t>
            </a:r>
            <a:r>
              <a:rPr lang="en-GB" sz="2000" dirty="0"/>
              <a:t>“covariance</a:t>
            </a:r>
            <a:r>
              <a:rPr lang="en-GB" sz="2000" dirty="0" smtClean="0"/>
              <a:t>”)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No </a:t>
            </a:r>
            <a:r>
              <a:rPr lang="en-GB" sz="2000" dirty="0"/>
              <a:t>new </a:t>
            </a:r>
            <a:r>
              <a:rPr lang="en-GB" sz="2000" dirty="0" smtClean="0"/>
              <a:t>exceptions (for values in the domain)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Existing </a:t>
            </a:r>
            <a:r>
              <a:rPr lang="en-GB" sz="2000" dirty="0"/>
              <a:t>exceptions can be replaced with </a:t>
            </a:r>
            <a:r>
              <a:rPr lang="en-GB" sz="2000" dirty="0" smtClean="0"/>
              <a:t>subtypes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   	(None of this violates what client can rely on)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6831919" y="1524000"/>
            <a:ext cx="2007281" cy="1265787"/>
            <a:chOff x="6831919" y="1524000"/>
            <a:chExt cx="2007281" cy="1265787"/>
          </a:xfrm>
        </p:grpSpPr>
        <p:sp>
          <p:nvSpPr>
            <p:cNvPr id="6" name="TextBox 5"/>
            <p:cNvSpPr txBox="1"/>
            <p:nvPr/>
          </p:nvSpPr>
          <p:spPr>
            <a:xfrm>
              <a:off x="6831919" y="1524000"/>
              <a:ext cx="2007281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LibraryHolding</a:t>
              </a:r>
              <a:endParaRPr lang="en-US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957753" y="2298510"/>
              <a:ext cx="814647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Book</a:t>
              </a:r>
              <a:endParaRPr lang="en-US" sz="2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112952" y="2328122"/>
              <a:ext cx="537327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CD</a:t>
              </a:r>
              <a:endParaRPr lang="en-US" sz="2400" dirty="0"/>
            </a:p>
          </p:txBody>
        </p:sp>
        <p:cxnSp>
          <p:nvCxnSpPr>
            <p:cNvPr id="9" name="Straight Arrow Connector 8"/>
            <p:cNvCxnSpPr>
              <a:stCxn id="7" idx="0"/>
            </p:cNvCxnSpPr>
            <p:nvPr/>
          </p:nvCxnSpPr>
          <p:spPr>
            <a:xfrm flipV="1">
              <a:off x="7365077" y="1985665"/>
              <a:ext cx="0" cy="31284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8" idx="0"/>
            </p:cNvCxnSpPr>
            <p:nvPr/>
          </p:nvCxnSpPr>
          <p:spPr>
            <a:xfrm flipV="1">
              <a:off x="8381616" y="1985665"/>
              <a:ext cx="0" cy="34245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6190600" y="1507025"/>
            <a:ext cx="362600" cy="1236175"/>
            <a:chOff x="5885800" y="1507025"/>
            <a:chExt cx="362600" cy="1236175"/>
          </a:xfrm>
        </p:grpSpPr>
        <p:sp>
          <p:nvSpPr>
            <p:cNvPr id="12" name="TextBox 11"/>
            <p:cNvSpPr txBox="1"/>
            <p:nvPr/>
          </p:nvSpPr>
          <p:spPr>
            <a:xfrm>
              <a:off x="5885800" y="1507025"/>
              <a:ext cx="362600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</a:t>
              </a:r>
              <a:endParaRPr lang="en-US" sz="24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97022" y="2281535"/>
              <a:ext cx="351378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B</a:t>
              </a:r>
              <a:endParaRPr lang="en-US" sz="2400" dirty="0"/>
            </a:p>
          </p:txBody>
        </p:sp>
        <p:cxnSp>
          <p:nvCxnSpPr>
            <p:cNvPr id="14" name="Straight Arrow Connector 13"/>
            <p:cNvCxnSpPr>
              <a:stCxn id="13" idx="0"/>
              <a:endCxn id="12" idx="2"/>
            </p:cNvCxnSpPr>
            <p:nvPr/>
          </p:nvCxnSpPr>
          <p:spPr>
            <a:xfrm flipH="1" flipV="1">
              <a:off x="6067100" y="1968690"/>
              <a:ext cx="5611" cy="31284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6712724" y="3048000"/>
            <a:ext cx="2355076" cy="1236175"/>
            <a:chOff x="6705600" y="3048000"/>
            <a:chExt cx="2355076" cy="1236175"/>
          </a:xfrm>
        </p:grpSpPr>
        <p:sp>
          <p:nvSpPr>
            <p:cNvPr id="16" name="TextBox 15"/>
            <p:cNvSpPr txBox="1"/>
            <p:nvPr/>
          </p:nvSpPr>
          <p:spPr>
            <a:xfrm>
              <a:off x="6957753" y="3048000"/>
              <a:ext cx="1500447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Shape</a:t>
              </a:r>
              <a:endParaRPr lang="en-US" sz="24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705600" y="3822510"/>
              <a:ext cx="875881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Circle</a:t>
              </a:r>
              <a:endParaRPr lang="en-US" sz="2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696200" y="3805535"/>
              <a:ext cx="136447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Rhombus</a:t>
              </a:r>
              <a:endParaRPr lang="en-US" sz="2400" dirty="0"/>
            </a:p>
          </p:txBody>
        </p:sp>
        <p:cxnSp>
          <p:nvCxnSpPr>
            <p:cNvPr id="19" name="Straight Arrow Connector 18"/>
            <p:cNvCxnSpPr>
              <a:stCxn id="17" idx="0"/>
            </p:cNvCxnSpPr>
            <p:nvPr/>
          </p:nvCxnSpPr>
          <p:spPr>
            <a:xfrm flipV="1">
              <a:off x="7143541" y="3509665"/>
              <a:ext cx="9324" cy="31284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8" idx="0"/>
            </p:cNvCxnSpPr>
            <p:nvPr/>
          </p:nvCxnSpPr>
          <p:spPr>
            <a:xfrm flipV="1">
              <a:off x="8378438" y="3509665"/>
              <a:ext cx="0" cy="29587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35632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HW5 deadlines</a:t>
            </a:r>
          </a:p>
          <a:p>
            <a:pPr lvl="1"/>
            <a:r>
              <a:rPr lang="en-US" dirty="0" smtClean="0"/>
              <a:t>Remember to request late days if you need them</a:t>
            </a:r>
          </a:p>
          <a:p>
            <a:pPr lvl="1"/>
            <a:r>
              <a:rPr lang="en-US" dirty="0" smtClean="0"/>
              <a:t>We’re going to try to grade/critique HW5 before HW6 due; priority to HW5s that don’t use late days</a:t>
            </a:r>
          </a:p>
          <a:p>
            <a:r>
              <a:rPr lang="en-US" dirty="0" smtClean="0"/>
              <a:t>New set of reading quizzes due by Sun. 2/15, 11pm</a:t>
            </a:r>
          </a:p>
          <a:p>
            <a:r>
              <a:rPr lang="en-US" dirty="0" smtClean="0"/>
              <a:t>Midterm coming up Wed. 2/18</a:t>
            </a:r>
          </a:p>
          <a:p>
            <a:pPr lvl="1"/>
            <a:r>
              <a:rPr lang="en-US" dirty="0" smtClean="0"/>
              <a:t>Topics: lectures/sections/</a:t>
            </a:r>
            <a:r>
              <a:rPr lang="en-US" dirty="0" err="1" smtClean="0"/>
              <a:t>hw</a:t>
            </a:r>
            <a:r>
              <a:rPr lang="en-US" dirty="0" smtClean="0"/>
              <a:t>/projects through HW6 and subtyping/</a:t>
            </a:r>
            <a:r>
              <a:rPr lang="en-US" dirty="0" err="1" smtClean="0"/>
              <a:t>subclassing</a:t>
            </a:r>
            <a:r>
              <a:rPr lang="en-US" dirty="0" smtClean="0"/>
              <a:t> lectures (these slides)</a:t>
            </a:r>
          </a:p>
          <a:p>
            <a:pPr lvl="1"/>
            <a:r>
              <a:rPr lang="en-US" dirty="0" smtClean="0"/>
              <a:t>Review Tue. 2/17, 4:30, MUE 153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1468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Substitution exercise</a:t>
            </a:r>
            <a:endParaRPr lang="en-GB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Suppose we have a method </a:t>
            </a:r>
            <a:r>
              <a:rPr lang="en-GB" sz="2000" dirty="0" smtClean="0"/>
              <a:t>which, </a:t>
            </a:r>
            <a:r>
              <a:rPr lang="en-GB" sz="2000" dirty="0"/>
              <a:t>when given one product, recommends another: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>
                <a:latin typeface="Comic Sans MS" pitchFamily="64" charset="0"/>
              </a:rPr>
              <a:t>   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class Product {</a:t>
            </a:r>
            <a:br>
              <a:rPr lang="en-GB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Product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recommend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Product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ref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  <a:endParaRPr lang="en-GB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Which of these are possible forms of </a:t>
            </a:r>
            <a:r>
              <a:rPr lang="en-GB" sz="2000" dirty="0" smtClean="0"/>
              <a:t>this method </a:t>
            </a:r>
            <a:r>
              <a:rPr lang="en-GB" sz="2000" dirty="0"/>
              <a:t>in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SaleProduct</a:t>
            </a:r>
            <a:r>
              <a:rPr lang="en-GB" sz="2000" dirty="0" smtClean="0"/>
              <a:t> (a true subtype of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Product</a:t>
            </a:r>
            <a:r>
              <a:rPr lang="en-GB" sz="2000" dirty="0" smtClean="0"/>
              <a:t>)?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Product </a:t>
            </a:r>
            <a:r>
              <a:rPr lang="en-GB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recommend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SaleProduct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ref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2000" b="1" i="1" dirty="0" smtClean="0">
              <a:solidFill>
                <a:srgbClr val="AC202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SaleProduct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recommend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Product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ref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endParaRPr lang="en-GB" sz="2000" b="1" i="1" dirty="0" smtClean="0">
              <a:solidFill>
                <a:srgbClr val="AC202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Product </a:t>
            </a:r>
            <a:r>
              <a:rPr lang="en-GB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recommend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ref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600" b="1" i="1" dirty="0" smtClean="0">
              <a:solidFill>
                <a:srgbClr val="AC202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Product </a:t>
            </a:r>
            <a:r>
              <a:rPr lang="en-GB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recommend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Product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ref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    throws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NoSaleException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smtClean="0">
                <a:latin typeface="Comic Sans MS" pitchFamily="64" charset="0"/>
              </a:rPr>
              <a:t>   </a:t>
            </a:r>
            <a:endParaRPr lang="en-GB" sz="2000" dirty="0">
              <a:latin typeface="Comic Sans MS" pitchFamily="6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62600" y="3276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788796" y="4344179"/>
            <a:ext cx="8018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i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43600" y="4754920"/>
            <a:ext cx="25298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i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OK, </a:t>
            </a:r>
            <a:r>
              <a:rPr lang="en-GB" sz="1600" b="1" i="1" u="sng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but</a:t>
            </a:r>
            <a:r>
              <a:rPr lang="en-GB" sz="1600" b="1" i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is Java </a:t>
            </a:r>
          </a:p>
          <a:p>
            <a:r>
              <a:rPr lang="en-GB" sz="1600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600" b="1" i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overloading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58538" y="5421397"/>
            <a:ext cx="9548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i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bad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88796" y="3998387"/>
            <a:ext cx="9548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i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bad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75796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mtClean="0"/>
              <a:t>Java subtyping</a:t>
            </a:r>
            <a:endParaRPr lang="en-GB" dirty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Java types: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Defined by classes, interfaces, primitives</a:t>
            </a:r>
          </a:p>
          <a:p>
            <a:endParaRPr lang="en-US" sz="2000" dirty="0" smtClean="0"/>
          </a:p>
          <a:p>
            <a:r>
              <a:rPr lang="en-US" sz="2000" dirty="0" smtClean="0"/>
              <a:t>Java subtyping stems from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B extends A</a:t>
            </a:r>
            <a:r>
              <a:rPr lang="en-US" sz="2000" b="1" dirty="0" smtClean="0"/>
              <a:t>  </a:t>
            </a:r>
            <a:r>
              <a:rPr lang="en-US" sz="2000" dirty="0" smtClean="0"/>
              <a:t>and  </a:t>
            </a:r>
            <a:br>
              <a:rPr lang="en-US" sz="2000" dirty="0" smtClean="0"/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B implements A</a:t>
            </a:r>
            <a:r>
              <a:rPr lang="en-US" sz="2000" dirty="0" smtClean="0"/>
              <a:t>  declarations</a:t>
            </a:r>
          </a:p>
          <a:p>
            <a:endParaRPr lang="en-US" sz="2000" dirty="0" smtClean="0"/>
          </a:p>
          <a:p>
            <a:r>
              <a:rPr lang="en-US" sz="2000" dirty="0" smtClean="0"/>
              <a:t>In a Java subtype, each corresponding method has:</a:t>
            </a:r>
          </a:p>
          <a:p>
            <a:pPr lvl="1"/>
            <a:r>
              <a:rPr lang="en-US" sz="2000" dirty="0" smtClean="0"/>
              <a:t>Same argument types</a:t>
            </a:r>
          </a:p>
          <a:p>
            <a:pPr lvl="2"/>
            <a:r>
              <a:rPr lang="en-US" sz="2000" dirty="0" smtClean="0"/>
              <a:t>If different, </a:t>
            </a:r>
            <a:r>
              <a:rPr lang="en-US" sz="2000" i="1" dirty="0" smtClean="0"/>
              <a:t>overloading</a:t>
            </a:r>
            <a:r>
              <a:rPr lang="en-US" sz="2000" dirty="0" smtClean="0"/>
              <a:t>:  unrelated methods</a:t>
            </a:r>
          </a:p>
          <a:p>
            <a:pPr lvl="1"/>
            <a:r>
              <a:rPr lang="en-US" sz="2000" dirty="0" smtClean="0"/>
              <a:t>Compatible (covariant) return types</a:t>
            </a:r>
          </a:p>
          <a:p>
            <a:pPr lvl="2"/>
            <a:r>
              <a:rPr lang="en-GB" sz="2000" dirty="0" smtClean="0"/>
              <a:t>A (somewhat) recent language feature, not reflected in (e.g.)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clone</a:t>
            </a:r>
            <a:endParaRPr lang="en-US" sz="2000" dirty="0" smtClean="0"/>
          </a:p>
          <a:p>
            <a:pPr lvl="1"/>
            <a:r>
              <a:rPr lang="en-US" sz="2000" dirty="0" smtClean="0"/>
              <a:t>No additional declared exceptions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41217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Java subtyping guarantees</a:t>
            </a:r>
            <a:endParaRPr lang="en-GB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848600" cy="4953000"/>
          </a:xfrm>
          <a:ln/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A variable’s run-time </a:t>
            </a:r>
            <a:r>
              <a:rPr lang="en-US" sz="2000" dirty="0" smtClean="0"/>
              <a:t>type (i.e., the class of its run-time value) </a:t>
            </a:r>
            <a:r>
              <a:rPr lang="en-US" sz="2000" dirty="0"/>
              <a:t>is a Java subtype of its declared type</a:t>
            </a:r>
          </a:p>
          <a:p>
            <a:pPr marL="40005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new Date();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OK</a:t>
            </a:r>
          </a:p>
          <a:p>
            <a:pPr marL="40005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new Object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compile-time error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If </a:t>
            </a:r>
            <a:r>
              <a:rPr lang="en-GB" sz="2000" dirty="0"/>
              <a:t>a variable of </a:t>
            </a:r>
            <a:r>
              <a:rPr lang="en-GB" sz="2000" i="1" dirty="0"/>
              <a:t>declared (compile-time) </a:t>
            </a:r>
            <a:r>
              <a:rPr lang="en-GB" sz="2000" dirty="0"/>
              <a:t>type </a:t>
            </a:r>
            <a:r>
              <a:rPr lang="en-GB" sz="2000" dirty="0" smtClean="0"/>
              <a:t>T1 </a:t>
            </a:r>
            <a:r>
              <a:rPr lang="en-GB" sz="2000" dirty="0"/>
              <a:t>holds a reference to an object of </a:t>
            </a:r>
            <a:r>
              <a:rPr lang="en-GB" sz="2000" i="1" dirty="0"/>
              <a:t>actual</a:t>
            </a:r>
            <a:r>
              <a:rPr lang="en-GB" sz="2000" dirty="0"/>
              <a:t> (</a:t>
            </a:r>
            <a:r>
              <a:rPr lang="en-GB" sz="2000" i="1" dirty="0"/>
              <a:t>runtime) </a:t>
            </a:r>
            <a:r>
              <a:rPr lang="en-GB" sz="2000" dirty="0"/>
              <a:t>type </a:t>
            </a:r>
            <a:r>
              <a:rPr lang="en-GB" sz="2000" dirty="0" smtClean="0"/>
              <a:t>T2, </a:t>
            </a:r>
            <a:r>
              <a:rPr lang="en-GB" sz="2000" dirty="0"/>
              <a:t>then </a:t>
            </a:r>
            <a:r>
              <a:rPr lang="en-GB" sz="2000" dirty="0" smtClean="0"/>
              <a:t>T2 must be a Java subtype </a:t>
            </a:r>
            <a:r>
              <a:rPr lang="en-GB" sz="2000" dirty="0"/>
              <a:t>of </a:t>
            </a:r>
            <a:r>
              <a:rPr lang="en-GB" sz="2000" dirty="0" smtClean="0"/>
              <a:t>T1</a:t>
            </a: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Corollaries</a:t>
            </a:r>
            <a:r>
              <a:rPr lang="en-GB" sz="2000" dirty="0"/>
              <a:t>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Objects always have implementations of the methods specified by their declared type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If</a:t>
            </a:r>
            <a:r>
              <a:rPr lang="en-GB" sz="2000" dirty="0"/>
              <a:t> all subtypes are true subtypes, then all objects meet the specification of their declared </a:t>
            </a:r>
            <a:r>
              <a:rPr lang="en-GB" sz="2000" dirty="0" smtClean="0"/>
              <a:t>type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Rules out a huge class of bugs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40777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Inheritance can break encapsulation</a:t>
            </a:r>
            <a:endParaRPr lang="en-GB" dirty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763000" cy="4495800"/>
          </a:xfrm>
          <a:ln/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public class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 </a:t>
            </a:r>
            <a:endParaRPr lang="en-GB" sz="2000" b="1" dirty="0" smtClean="0">
              <a:solidFill>
                <a:srgbClr val="0066FF"/>
              </a:solidFill>
              <a:latin typeface="Courier New" pitchFamily="49" charset="0"/>
            </a:endParaRP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66FF"/>
                </a:solidFill>
                <a:latin typeface="Courier New" pitchFamily="49" charset="0"/>
              </a:rPr>
              <a:t>                         </a:t>
            </a:r>
            <a:r>
              <a:rPr lang="en-GB" sz="2000" b="1" dirty="0" smtClean="0">
                <a:latin typeface="Courier New" pitchFamily="49" charset="0"/>
              </a:rPr>
              <a:t>extends </a:t>
            </a:r>
            <a:r>
              <a:rPr lang="en-GB" sz="2000" b="1" dirty="0" err="1">
                <a:latin typeface="Courier New" pitchFamily="49" charset="0"/>
              </a:rPr>
              <a:t>HashSet</a:t>
            </a:r>
            <a:r>
              <a:rPr lang="en-GB" sz="2000" b="1" dirty="0">
                <a:latin typeface="Courier New" pitchFamily="49" charset="0"/>
              </a:rPr>
              <a:t>&lt;E&gt; {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  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private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int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addCount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 = 0;  </a:t>
            </a: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// count </a:t>
            </a:r>
            <a:r>
              <a:rPr lang="en-GB" sz="2000" b="1" dirty="0" smtClean="0">
                <a:solidFill>
                  <a:srgbClr val="7030A0"/>
                </a:solidFill>
                <a:latin typeface="Courier New" pitchFamily="49" charset="0"/>
              </a:rPr>
              <a:t># </a:t>
            </a: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insertions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  </a:t>
            </a:r>
            <a:r>
              <a:rPr lang="en-GB" sz="2000" b="1" dirty="0">
                <a:latin typeface="Courier New" pitchFamily="49" charset="0"/>
              </a:rPr>
              <a:t>public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(Collection&lt;? extends E&gt;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){</a:t>
            </a:r>
            <a:endParaRPr lang="en-GB" sz="2000" b="1" dirty="0">
              <a:latin typeface="Courier New" pitchFamily="49" charset="0"/>
            </a:endParaRP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   </a:t>
            </a:r>
            <a:r>
              <a:rPr lang="en-GB" sz="2000" b="1" dirty="0" smtClean="0">
                <a:latin typeface="Courier New" pitchFamily="49" charset="0"/>
              </a:rPr>
              <a:t>super(c</a:t>
            </a:r>
            <a:r>
              <a:rPr lang="en-GB" sz="2000" b="1" dirty="0">
                <a:latin typeface="Courier New" pitchFamily="49" charset="0"/>
              </a:rPr>
              <a:t>);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}</a:t>
            </a:r>
            <a:endParaRPr lang="en-GB" sz="2000" b="1" dirty="0">
              <a:latin typeface="Courier New" pitchFamily="49" charset="0"/>
            </a:endParaRP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add</a:t>
            </a:r>
            <a:r>
              <a:rPr lang="en-GB" sz="2000" b="1" dirty="0">
                <a:latin typeface="Courier New" pitchFamily="49" charset="0"/>
              </a:rPr>
              <a:t>(E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</a:rPr>
              <a:t>) {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  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addCount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++;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GB" sz="2000" b="1" dirty="0">
                <a:latin typeface="Courier New" pitchFamily="49" charset="0"/>
              </a:rPr>
              <a:t>return </a:t>
            </a:r>
            <a:r>
              <a:rPr lang="en-GB" sz="2000" b="1" dirty="0" err="1">
                <a:latin typeface="Courier New" pitchFamily="49" charset="0"/>
              </a:rPr>
              <a:t>super.add</a:t>
            </a:r>
            <a:r>
              <a:rPr lang="en-GB" sz="2000" b="1" dirty="0">
                <a:latin typeface="Courier New" pitchFamily="49" charset="0"/>
              </a:rPr>
              <a:t>(o);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}</a:t>
            </a:r>
            <a:endParaRPr lang="en-GB" sz="2000" b="1" dirty="0">
              <a:latin typeface="Courier New" pitchFamily="49" charset="0"/>
            </a:endParaRP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(Collection&lt;? extends E&gt;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 {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  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addCount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 +=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c.size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();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   </a:t>
            </a:r>
            <a:r>
              <a:rPr lang="en-GB" sz="2000" b="1" dirty="0">
                <a:latin typeface="Courier New" pitchFamily="49" charset="0"/>
              </a:rPr>
              <a:t>return </a:t>
            </a:r>
            <a:r>
              <a:rPr lang="en-GB" sz="2000" b="1" dirty="0" err="1">
                <a:latin typeface="Courier New" pitchFamily="49" charset="0"/>
              </a:rPr>
              <a:t>super.addAll</a:t>
            </a:r>
            <a:r>
              <a:rPr lang="en-GB" sz="2000" b="1" dirty="0">
                <a:latin typeface="Courier New" pitchFamily="49" charset="0"/>
              </a:rPr>
              <a:t>(c);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}</a:t>
            </a:r>
            <a:endParaRPr lang="en-GB" sz="2000" b="1" dirty="0">
              <a:latin typeface="Courier New" pitchFamily="49" charset="0"/>
            </a:endParaRP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  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</a:rPr>
              <a:t>public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int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getAddCount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() { return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addCount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; }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01490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Dependence on implementation</a:t>
            </a:r>
            <a:endParaRPr lang="en-GB" dirty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648200"/>
          </a:xfrm>
          <a:ln/>
        </p:spPr>
        <p:txBody>
          <a:bodyPr>
            <a:noAutofit/>
          </a:bodyPr>
          <a:lstStyle/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What does this code print?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latin typeface="Comic Sans MS" pitchFamily="66" charset="0"/>
              </a:rPr>
              <a:t>    </a:t>
            </a:r>
            <a:r>
              <a:rPr lang="en-GB" sz="2000" b="1" dirty="0" err="1"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&lt;String&gt;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s</a:t>
            </a:r>
            <a:r>
              <a:rPr lang="en-GB" sz="2000" b="1" dirty="0">
                <a:latin typeface="Courier New" pitchFamily="49" charset="0"/>
              </a:rPr>
              <a:t> =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</a:rPr>
              <a:t>        </a:t>
            </a:r>
            <a:r>
              <a:rPr lang="en-GB" sz="2000" b="1" dirty="0">
                <a:latin typeface="Courier New" pitchFamily="49" charset="0"/>
              </a:rPr>
              <a:t>new </a:t>
            </a:r>
            <a:r>
              <a:rPr lang="en-GB" sz="2000" b="1" dirty="0" err="1"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&lt;String</a:t>
            </a:r>
            <a:r>
              <a:rPr lang="en-GB" sz="2000" b="1" dirty="0" smtClean="0">
                <a:latin typeface="Courier New" pitchFamily="49" charset="0"/>
              </a:rPr>
              <a:t>&gt;();</a:t>
            </a:r>
            <a:endParaRPr lang="en-GB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</a:rPr>
              <a:t> </a:t>
            </a:r>
            <a:r>
              <a:rPr lang="en-GB" sz="2000" b="1" dirty="0" err="1" smtClean="0">
                <a:latin typeface="Courier New" pitchFamily="49" charset="0"/>
              </a:rPr>
              <a:t>System.out.println</a:t>
            </a:r>
            <a:r>
              <a:rPr lang="en-GB" sz="2000" b="1" dirty="0" smtClean="0">
                <a:latin typeface="Courier New" pitchFamily="49" charset="0"/>
              </a:rPr>
              <a:t>(</a:t>
            </a:r>
            <a:r>
              <a:rPr lang="en-GB" sz="2000" b="1" dirty="0" err="1" smtClean="0">
                <a:latin typeface="Courier New" pitchFamily="49" charset="0"/>
              </a:rPr>
              <a:t>s.getAddCount</a:t>
            </a:r>
            <a:r>
              <a:rPr lang="en-GB" sz="2000" b="1" dirty="0">
                <a:latin typeface="Courier New" pitchFamily="49" charset="0"/>
              </a:rPr>
              <a:t>()); 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err="1" smtClean="0">
                <a:latin typeface="Courier New" pitchFamily="49" charset="0"/>
              </a:rPr>
              <a:t>s.addAll</a:t>
            </a:r>
            <a:r>
              <a:rPr lang="en-GB" sz="2000" b="1" dirty="0" smtClean="0">
                <a:latin typeface="Courier New" pitchFamily="49" charset="0"/>
              </a:rPr>
              <a:t>(</a:t>
            </a:r>
            <a:r>
              <a:rPr lang="en-GB" sz="2000" b="1" dirty="0" err="1" smtClean="0">
                <a:latin typeface="Courier New" pitchFamily="49" charset="0"/>
              </a:rPr>
              <a:t>Arrays.asList</a:t>
            </a:r>
            <a:r>
              <a:rPr lang="en-GB" sz="2000" b="1" dirty="0" smtClean="0">
                <a:latin typeface="Courier New" pitchFamily="49" charset="0"/>
              </a:rPr>
              <a:t>("CSE", "331"));</a:t>
            </a:r>
            <a:endParaRPr lang="en-GB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err="1" smtClean="0">
                <a:latin typeface="Courier New" pitchFamily="49" charset="0"/>
              </a:rPr>
              <a:t>System.out.println</a:t>
            </a:r>
            <a:r>
              <a:rPr lang="en-GB" sz="2000" b="1" dirty="0" smtClean="0">
                <a:latin typeface="Courier New" pitchFamily="49" charset="0"/>
              </a:rPr>
              <a:t>(</a:t>
            </a:r>
            <a:r>
              <a:rPr lang="en-GB" sz="2000" b="1" dirty="0" err="1" smtClean="0">
                <a:latin typeface="Courier New" pitchFamily="49" charset="0"/>
              </a:rPr>
              <a:t>s.getAddCount</a:t>
            </a:r>
            <a:r>
              <a:rPr lang="en-GB" sz="2000" b="1" dirty="0">
                <a:latin typeface="Courier New" pitchFamily="49" charset="0"/>
              </a:rPr>
              <a:t>()); 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b="1" i="1" dirty="0">
              <a:solidFill>
                <a:srgbClr val="AC2020"/>
              </a:solidFill>
              <a:latin typeface="Courier New" pitchFamily="49" charset="0"/>
            </a:endParaRPr>
          </a:p>
          <a:p>
            <a:pPr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Answer </a:t>
            </a:r>
            <a:r>
              <a:rPr lang="en-GB" sz="2000" i="1" dirty="0">
                <a:solidFill>
                  <a:srgbClr val="C00000"/>
                </a:solidFill>
              </a:rPr>
              <a:t>depends on</a:t>
            </a:r>
            <a:r>
              <a:rPr lang="en-GB" sz="2000" dirty="0">
                <a:solidFill>
                  <a:srgbClr val="C00000"/>
                </a:solidFill>
              </a:rPr>
              <a:t> </a:t>
            </a:r>
            <a:r>
              <a:rPr lang="en-GB" sz="2000" i="1" dirty="0">
                <a:solidFill>
                  <a:srgbClr val="C00000"/>
                </a:solidFill>
              </a:rPr>
              <a:t>implementation</a:t>
            </a:r>
            <a:r>
              <a:rPr lang="en-GB" sz="2000" dirty="0"/>
              <a:t> of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 smtClean="0"/>
              <a:t> </a:t>
            </a:r>
            <a:r>
              <a:rPr lang="en-GB" sz="2000" dirty="0"/>
              <a:t>in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endParaRPr lang="en-GB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Different implementations may behave differently!</a:t>
            </a:r>
            <a:endParaRPr lang="en-GB" sz="2000" dirty="0"/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If 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GB" sz="2000" dirty="0" err="1" smtClean="0"/>
              <a:t>’s</a:t>
            </a:r>
            <a:r>
              <a:rPr lang="en-GB" sz="2000" dirty="0" smtClean="0"/>
              <a:t>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 smtClean="0"/>
              <a:t> calls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GB" sz="2000" dirty="0" smtClean="0">
                <a:cs typeface="Courier New" panose="02070309020205020404" pitchFamily="49" charset="0"/>
              </a:rPr>
              <a:t>, then</a:t>
            </a:r>
            <a:r>
              <a:rPr lang="en-GB" sz="2000" dirty="0" smtClean="0">
                <a:sym typeface="Symbol"/>
              </a:rPr>
              <a:t> </a:t>
            </a:r>
            <a:r>
              <a:rPr lang="en-GB" sz="2000" dirty="0" smtClean="0"/>
              <a:t>double-counting</a:t>
            </a:r>
          </a:p>
          <a:p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AbstractCollection</a:t>
            </a:r>
            <a:r>
              <a:rPr lang="en-US" sz="2000" dirty="0" err="1" smtClean="0"/>
              <a:t>’s</a:t>
            </a:r>
            <a:r>
              <a:rPr lang="en-US" sz="2000" dirty="0" smtClean="0"/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US" sz="2000" dirty="0" smtClean="0"/>
              <a:t> specification:</a:t>
            </a:r>
          </a:p>
          <a:p>
            <a:pPr lvl="1"/>
            <a:r>
              <a:rPr lang="en-US" sz="2000" dirty="0" smtClean="0"/>
              <a:t>“Adds all of the elements in the specified collection to this collection.”</a:t>
            </a:r>
          </a:p>
          <a:p>
            <a:pPr lvl="1"/>
            <a:r>
              <a:rPr lang="en-US" sz="2000" dirty="0" smtClean="0"/>
              <a:t>Does not specify whether it calls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</a:p>
          <a:p>
            <a:r>
              <a:rPr lang="en-US" sz="2000" dirty="0" smtClean="0"/>
              <a:t>Lesson:  </a:t>
            </a:r>
            <a:r>
              <a:rPr lang="en-US" sz="2000" dirty="0" err="1" smtClean="0"/>
              <a:t>Subclassing</a:t>
            </a:r>
            <a:r>
              <a:rPr lang="en-US" sz="2000" dirty="0" smtClean="0"/>
              <a:t> often requires </a:t>
            </a:r>
            <a:r>
              <a:rPr lang="en-US" sz="2000" dirty="0" smtClean="0">
                <a:solidFill>
                  <a:srgbClr val="C00000"/>
                </a:solidFill>
              </a:rPr>
              <a:t>designing for extension</a:t>
            </a:r>
          </a:p>
          <a:p>
            <a:pPr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i="1" dirty="0"/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34200" y="2438400"/>
            <a:ext cx="8166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i="1" dirty="0" smtClean="0">
                <a:solidFill>
                  <a:srgbClr val="AC2020"/>
                </a:solidFill>
                <a:latin typeface="Courier New" pitchFamily="49" charset="0"/>
              </a:rPr>
              <a:t>// 0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6781800" y="3135868"/>
            <a:ext cx="1011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b="1" i="1" dirty="0" smtClean="0">
                <a:solidFill>
                  <a:srgbClr val="AC2020"/>
                </a:solidFill>
                <a:latin typeface="Courier New" pitchFamily="49" charset="0"/>
              </a:rPr>
              <a:t>// 4?!</a:t>
            </a:r>
            <a:endParaRPr lang="en-US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15515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Solutions</a:t>
            </a:r>
            <a:endParaRPr lang="en-US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Change spec of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1" indent="-514350"/>
            <a:r>
              <a:rPr lang="en-US" sz="2000" dirty="0" smtClean="0"/>
              <a:t>Indicate all self-calls</a:t>
            </a:r>
          </a:p>
          <a:p>
            <a:pPr marL="914400" lvl="1" indent="-514350"/>
            <a:r>
              <a:rPr lang="en-US" sz="2000" dirty="0" smtClean="0"/>
              <a:t>Less flexibility for implementers of specification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Avoid spec ambiguity by avoiding self-calls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sz="2000" dirty="0" smtClean="0"/>
              <a:t>“Re-implement” methods such as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14450" lvl="2" indent="-514350"/>
            <a:r>
              <a:rPr lang="en-US" sz="2000" dirty="0" smtClean="0"/>
              <a:t>Requires re-implementing methods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sz="2000" dirty="0" smtClean="0"/>
              <a:t>Use a wrapper</a:t>
            </a:r>
          </a:p>
          <a:p>
            <a:pPr marL="1314450" lvl="2" indent="-514350"/>
            <a:r>
              <a:rPr lang="en-US" sz="2000" dirty="0" smtClean="0"/>
              <a:t>No longer a subtype (unless an interface is handy)</a:t>
            </a:r>
          </a:p>
          <a:p>
            <a:pPr marL="1314450" lvl="2" indent="-514350"/>
            <a:r>
              <a:rPr lang="en-US" sz="2000" dirty="0" smtClean="0"/>
              <a:t>Bad for callbacks, equality tests, etc.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223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Solution </a:t>
            </a:r>
            <a:r>
              <a:rPr lang="en-GB" dirty="0" smtClean="0"/>
              <a:t>2b:  </a:t>
            </a:r>
            <a:r>
              <a:rPr lang="en-GB" dirty="0"/>
              <a:t>composition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763000" cy="5029200"/>
          </a:xfrm>
          <a:ln/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public class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private </a:t>
            </a:r>
            <a:r>
              <a:rPr lang="en-GB" sz="2000" b="1" dirty="0">
                <a:latin typeface="Courier New" pitchFamily="49" charset="0"/>
              </a:rPr>
              <a:t>final </a:t>
            </a:r>
            <a:r>
              <a:rPr lang="en-GB" sz="2000" b="1" dirty="0" err="1">
                <a:latin typeface="Courier New" pitchFamily="49" charset="0"/>
              </a:rPr>
              <a:t>HashSet</a:t>
            </a:r>
            <a:r>
              <a:rPr lang="en-GB" sz="2000" b="1" dirty="0">
                <a:latin typeface="Courier New" pitchFamily="49" charset="0"/>
              </a:rPr>
              <a:t>&lt;E&gt;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</a:t>
            </a:r>
            <a:r>
              <a:rPr lang="en-GB" sz="2000" b="1" dirty="0">
                <a:latin typeface="Courier New" pitchFamily="49" charset="0"/>
              </a:rPr>
              <a:t> = new </a:t>
            </a:r>
            <a:r>
              <a:rPr lang="en-GB" sz="2000" b="1" dirty="0" err="1">
                <a:latin typeface="Courier New" pitchFamily="49" charset="0"/>
              </a:rPr>
              <a:t>HashSet</a:t>
            </a:r>
            <a:r>
              <a:rPr lang="en-GB" sz="2000" b="1" dirty="0">
                <a:latin typeface="Courier New" pitchFamily="49" charset="0"/>
              </a:rPr>
              <a:t>&lt;E&gt;();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private </a:t>
            </a:r>
            <a:r>
              <a:rPr lang="en-GB" sz="2000" b="1" dirty="0">
                <a:latin typeface="Courier New" pitchFamily="49" charset="0"/>
              </a:rPr>
              <a:t>int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addCount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</a:rPr>
              <a:t>= 0;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public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(Collection&lt;? extends E&gt;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){</a:t>
            </a:r>
            <a:endParaRPr lang="en-GB" sz="2000" b="1" dirty="0">
              <a:latin typeface="Courier New" pitchFamily="49" charset="0"/>
            </a:endParaRPr>
          </a:p>
          <a:p>
            <a:pPr lvl="2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err="1" smtClean="0">
                <a:latin typeface="Courier New" pitchFamily="49" charset="0"/>
              </a:rPr>
              <a:t>this.addAll</a:t>
            </a:r>
            <a:r>
              <a:rPr lang="en-GB" sz="2000" b="1" dirty="0" smtClean="0">
                <a:latin typeface="Courier New" pitchFamily="49" charset="0"/>
              </a:rPr>
              <a:t>(c</a:t>
            </a:r>
            <a:r>
              <a:rPr lang="en-GB" sz="2000" b="1" dirty="0">
                <a:latin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  </a:t>
            </a:r>
            <a:r>
              <a:rPr lang="en-GB" sz="2000" b="1" dirty="0">
                <a:latin typeface="Courier New" pitchFamily="49" charset="0"/>
              </a:rPr>
              <a:t>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  </a:t>
            </a:r>
            <a:r>
              <a:rPr lang="en-GB" sz="2000" b="1" dirty="0">
                <a:latin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add</a:t>
            </a:r>
            <a:r>
              <a:rPr lang="en-GB" sz="2000" b="1" dirty="0">
                <a:latin typeface="Courier New" pitchFamily="49" charset="0"/>
              </a:rPr>
              <a:t>(E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     </a:t>
            </a:r>
            <a:r>
              <a:rPr lang="en-GB" sz="2000" b="1" dirty="0" err="1">
                <a:latin typeface="Courier New" pitchFamily="49" charset="0"/>
              </a:rPr>
              <a:t>addCount</a:t>
            </a:r>
            <a:r>
              <a:rPr lang="en-GB" sz="2000" b="1" dirty="0">
                <a:latin typeface="Courier New" pitchFamily="49" charset="0"/>
              </a:rPr>
              <a:t>++;   return </a:t>
            </a:r>
            <a:r>
              <a:rPr lang="en-GB" sz="2000" b="1" dirty="0" err="1">
                <a:latin typeface="Courier New" pitchFamily="49" charset="0"/>
              </a:rPr>
              <a:t>s.add</a:t>
            </a:r>
            <a:r>
              <a:rPr lang="en-GB" sz="2000" b="1" dirty="0">
                <a:latin typeface="Courier New" pitchFamily="49" charset="0"/>
              </a:rPr>
              <a:t>(o);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  </a:t>
            </a:r>
            <a:r>
              <a:rPr lang="en-GB" sz="2000" b="1" dirty="0">
                <a:latin typeface="Courier New" pitchFamily="49" charset="0"/>
              </a:rPr>
              <a:t>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  </a:t>
            </a:r>
            <a:r>
              <a:rPr lang="en-GB" sz="2000" b="1" dirty="0">
                <a:latin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(Collection&lt;? extends E&gt;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     </a:t>
            </a:r>
            <a:r>
              <a:rPr lang="en-GB" sz="2000" b="1" dirty="0" err="1">
                <a:latin typeface="Courier New" pitchFamily="49" charset="0"/>
              </a:rPr>
              <a:t>addCount</a:t>
            </a:r>
            <a:r>
              <a:rPr lang="en-GB" sz="2000" b="1" dirty="0">
                <a:latin typeface="Courier New" pitchFamily="49" charset="0"/>
              </a:rPr>
              <a:t> += </a:t>
            </a:r>
            <a:r>
              <a:rPr lang="en-GB" sz="2000" b="1" dirty="0" err="1">
                <a:latin typeface="Courier New" pitchFamily="49" charset="0"/>
              </a:rPr>
              <a:t>c.size</a:t>
            </a:r>
            <a:r>
              <a:rPr lang="en-GB" sz="2000" b="1" dirty="0">
                <a:latin typeface="Courier New" pitchFamily="49" charset="0"/>
              </a:rPr>
              <a:t>();   </a:t>
            </a:r>
            <a:endParaRPr lang="en-GB" sz="2000" b="1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</a:rPr>
              <a:t>    return </a:t>
            </a:r>
            <a:r>
              <a:rPr lang="en-GB" sz="2000" b="1" dirty="0" err="1">
                <a:latin typeface="Courier New" pitchFamily="49" charset="0"/>
              </a:rPr>
              <a:t>s.addAll</a:t>
            </a:r>
            <a:r>
              <a:rPr lang="en-GB" sz="2000" b="1" dirty="0">
                <a:latin typeface="Courier New" pitchFamily="49" charset="0"/>
              </a:rPr>
              <a:t>(c);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  </a:t>
            </a:r>
            <a:r>
              <a:rPr lang="en-GB" sz="2000" b="1" dirty="0">
                <a:latin typeface="Courier New" pitchFamily="49" charset="0"/>
              </a:rPr>
              <a:t>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  </a:t>
            </a:r>
            <a:r>
              <a:rPr lang="en-GB" sz="2000" b="1" dirty="0">
                <a:latin typeface="Courier New" pitchFamily="49" charset="0"/>
              </a:rPr>
              <a:t>public int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getAddCount</a:t>
            </a:r>
            <a:r>
              <a:rPr lang="en-GB" sz="2000" b="1" dirty="0">
                <a:latin typeface="Courier New" pitchFamily="49" charset="0"/>
              </a:rPr>
              <a:t>() {  return </a:t>
            </a:r>
            <a:r>
              <a:rPr lang="en-GB" sz="2000" b="1" dirty="0" err="1">
                <a:latin typeface="Courier New" pitchFamily="49" charset="0"/>
              </a:rPr>
              <a:t>addCount</a:t>
            </a:r>
            <a:r>
              <a:rPr lang="en-GB" sz="2000" b="1" dirty="0">
                <a:latin typeface="Courier New" pitchFamily="49" charset="0"/>
              </a:rPr>
              <a:t>;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solidFill>
                  <a:srgbClr val="AC2020"/>
                </a:solidFill>
                <a:latin typeface="Courier New" pitchFamily="49" charset="0"/>
              </a:rPr>
              <a:t>  // ... and every other method specified by </a:t>
            </a:r>
            <a:r>
              <a:rPr lang="en-GB" sz="2000" b="1" dirty="0" err="1" smtClean="0">
                <a:solidFill>
                  <a:srgbClr val="AC2020"/>
                </a:solidFill>
                <a:latin typeface="Courier New" pitchFamily="49" charset="0"/>
              </a:rPr>
              <a:t>HashSet</a:t>
            </a:r>
            <a:r>
              <a:rPr lang="en-GB" sz="2000" b="1" dirty="0" smtClean="0">
                <a:solidFill>
                  <a:srgbClr val="AC2020"/>
                </a:solidFill>
                <a:latin typeface="Courier New" pitchFamily="49" charset="0"/>
              </a:rPr>
              <a:t>&lt;E&gt;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}</a:t>
            </a:r>
            <a:endParaRPr lang="en-GB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b="1" dirty="0">
              <a:latin typeface="Courier New" pitchFamily="49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4" name="Rectangular Callout 3"/>
          <p:cNvSpPr/>
          <p:nvPr/>
        </p:nvSpPr>
        <p:spPr>
          <a:xfrm>
            <a:off x="5943600" y="3657600"/>
            <a:ext cx="2514600" cy="609600"/>
          </a:xfrm>
          <a:prstGeom prst="wedgeRectCallout">
            <a:avLst>
              <a:gd name="adj1" fmla="val -158686"/>
              <a:gd name="adj2" fmla="val 19044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The implementation no longer matters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6096000" y="1371600"/>
            <a:ext cx="1447800" cy="304800"/>
          </a:xfrm>
          <a:prstGeom prst="wedgeRectCallout">
            <a:avLst>
              <a:gd name="adj1" fmla="val -171702"/>
              <a:gd name="adj2" fmla="val 16717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Delegate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09331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Composition (wrappers, delegation)</a:t>
            </a:r>
            <a:endParaRPr lang="en-GB" dirty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29600" cy="4495800"/>
          </a:xfrm>
          <a:ln/>
        </p:spPr>
        <p:txBody>
          <a:bodyPr>
            <a:normAutofit/>
          </a:bodyPr>
          <a:lstStyle/>
          <a:p>
            <a:pPr marL="0" lvl="1" indent="0">
              <a:buClr>
                <a:schemeClr val="tx1"/>
              </a:buCl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Implementation </a:t>
            </a:r>
            <a:r>
              <a:rPr lang="en-GB" sz="2000" i="1" dirty="0" smtClean="0"/>
              <a:t>reuse</a:t>
            </a:r>
            <a:r>
              <a:rPr lang="en-GB" sz="2000" dirty="0" smtClean="0"/>
              <a:t> without </a:t>
            </a:r>
            <a:r>
              <a:rPr lang="en-GB" sz="2000" i="1" dirty="0" smtClean="0"/>
              <a:t>inheritance</a:t>
            </a:r>
          </a:p>
          <a:p>
            <a:pPr marL="0" lvl="1" indent="0">
              <a:buClr>
                <a:schemeClr val="tx1"/>
              </a:buCl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i="1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Easy </a:t>
            </a:r>
            <a:r>
              <a:rPr lang="en-GB" sz="2000" dirty="0"/>
              <a:t>to reason </a:t>
            </a:r>
            <a:r>
              <a:rPr lang="en-GB" sz="2000" dirty="0" smtClean="0"/>
              <a:t>about; self-calls are irrelevant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Example </a:t>
            </a:r>
            <a:r>
              <a:rPr lang="en-GB" sz="2000" dirty="0"/>
              <a:t>of a “wrapper” </a:t>
            </a:r>
            <a:r>
              <a:rPr lang="en-GB" sz="2000" dirty="0" smtClean="0"/>
              <a:t>class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Works around badly-designed / badly-specified classes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Disadvantages (may be worthwhile price to pay):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Does not preserve subtyping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Tedious </a:t>
            </a:r>
            <a:r>
              <a:rPr lang="en-GB" sz="2000" dirty="0"/>
              <a:t>to write </a:t>
            </a:r>
            <a:r>
              <a:rPr lang="en-GB" sz="2000" dirty="0" smtClean="0"/>
              <a:t>(your IDE should help you)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May be hard to apply to </a:t>
            </a:r>
            <a:r>
              <a:rPr lang="en-GB" sz="2000" dirty="0" err="1"/>
              <a:t>callbacks</a:t>
            </a:r>
            <a:r>
              <a:rPr lang="en-GB" sz="2000" dirty="0"/>
              <a:t>, equality </a:t>
            </a:r>
            <a:r>
              <a:rPr lang="en-GB" sz="2000" dirty="0" smtClean="0"/>
              <a:t>tests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7170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200" dirty="0"/>
              <a:t>Composition does not preserve </a:t>
            </a:r>
            <a:r>
              <a:rPr lang="en-GB" sz="3200" dirty="0" err="1"/>
              <a:t>subtyping</a:t>
            </a:r>
            <a:endParaRPr lang="en-GB" sz="3200" dirty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err="1">
                <a:latin typeface="Courier New"/>
                <a:cs typeface="Courier New"/>
              </a:rPr>
              <a:t>InstrumentedHashSet</a:t>
            </a:r>
            <a:r>
              <a:rPr lang="en-GB" sz="2000" dirty="0"/>
              <a:t> is not a </a:t>
            </a:r>
            <a:r>
              <a:rPr lang="en-GB" sz="2000" b="1" dirty="0" err="1">
                <a:latin typeface="Courier New"/>
                <a:cs typeface="Courier New"/>
              </a:rPr>
              <a:t>HashSet</a:t>
            </a:r>
            <a:r>
              <a:rPr lang="en-GB" sz="2000" dirty="0"/>
              <a:t> anymore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So can't easily substitute it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It </a:t>
            </a:r>
            <a:r>
              <a:rPr lang="en-GB" sz="2000" dirty="0"/>
              <a:t>may be a true subtype of </a:t>
            </a:r>
            <a:r>
              <a:rPr lang="en-GB" sz="2000" b="1" dirty="0" err="1">
                <a:latin typeface="Courier New"/>
                <a:cs typeface="Courier New"/>
              </a:rPr>
              <a:t>HashSet</a:t>
            </a:r>
            <a:endParaRPr lang="en-GB" sz="2000" b="1" dirty="0">
              <a:latin typeface="Courier New"/>
              <a:cs typeface="Courier New"/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But Java doesn't know that!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Java requires declared relationships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Not enough </a:t>
            </a:r>
            <a:r>
              <a:rPr lang="en-GB" sz="2000" dirty="0" smtClean="0"/>
              <a:t>just to meet </a:t>
            </a:r>
            <a:r>
              <a:rPr lang="en-GB" sz="2000" dirty="0"/>
              <a:t>specification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Interfaces </a:t>
            </a:r>
            <a:r>
              <a:rPr lang="en-GB" sz="2000" dirty="0"/>
              <a:t>to the rescue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Can declare that we implement interface </a:t>
            </a:r>
            <a:r>
              <a:rPr lang="en-GB" sz="2000" b="1" dirty="0" smtClean="0">
                <a:latin typeface="Courier New"/>
                <a:cs typeface="Courier New"/>
              </a:rPr>
              <a:t>Set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If such an interface exists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34545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200" dirty="0" smtClean="0"/>
              <a:t>Interfaces reintroduce Java </a:t>
            </a:r>
            <a:r>
              <a:rPr lang="en-GB" sz="3200" dirty="0" err="1" smtClean="0"/>
              <a:t>subtyping</a:t>
            </a:r>
            <a:endParaRPr lang="en-GB" sz="3200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763000" cy="5486400"/>
          </a:xfrm>
          <a:ln/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public class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implements Set&lt;E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</a:rPr>
              <a:t>&gt;</a:t>
            </a:r>
            <a:r>
              <a:rPr lang="en-GB" sz="2000" b="1" dirty="0" smtClean="0">
                <a:latin typeface="Courier New" pitchFamily="49" charset="0"/>
              </a:rPr>
              <a:t>{</a:t>
            </a:r>
            <a:endParaRPr lang="en-GB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private </a:t>
            </a:r>
            <a:r>
              <a:rPr lang="en-GB" sz="2000" b="1" dirty="0">
                <a:latin typeface="Courier New" pitchFamily="49" charset="0"/>
              </a:rPr>
              <a:t>final </a:t>
            </a:r>
            <a:r>
              <a:rPr lang="en-GB" sz="2000" b="1" dirty="0" smtClean="0">
                <a:latin typeface="Courier New" pitchFamily="49" charset="0"/>
              </a:rPr>
              <a:t>Set&lt;E</a:t>
            </a:r>
            <a:r>
              <a:rPr lang="en-GB" sz="2000" b="1" dirty="0">
                <a:latin typeface="Courier New" pitchFamily="49" charset="0"/>
              </a:rPr>
              <a:t>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</a:t>
            </a:r>
            <a:r>
              <a:rPr lang="en-GB" sz="2000" b="1" dirty="0">
                <a:latin typeface="Courier New" pitchFamily="49" charset="0"/>
              </a:rPr>
              <a:t> = new </a:t>
            </a:r>
            <a:r>
              <a:rPr lang="en-GB" sz="2000" b="1" dirty="0" err="1">
                <a:latin typeface="Courier New" pitchFamily="49" charset="0"/>
              </a:rPr>
              <a:t>HashSet</a:t>
            </a:r>
            <a:r>
              <a:rPr lang="en-GB" sz="2000" b="1" dirty="0">
                <a:latin typeface="Courier New" pitchFamily="49" charset="0"/>
              </a:rPr>
              <a:t>&lt;E&gt;();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private </a:t>
            </a:r>
            <a:r>
              <a:rPr lang="en-GB" sz="2000" b="1" dirty="0">
                <a:latin typeface="Courier New" pitchFamily="49" charset="0"/>
              </a:rPr>
              <a:t>int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addCount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</a:rPr>
              <a:t>= 0;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public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(Collection&lt;? extends </a:t>
            </a:r>
            <a:r>
              <a:rPr lang="en-GB" sz="2000" b="1" dirty="0" smtClean="0">
                <a:latin typeface="Courier New" pitchFamily="49" charset="0"/>
              </a:rPr>
              <a:t>E&gt; </a:t>
            </a:r>
            <a:r>
              <a:rPr lang="en-GB" sz="2000" b="1" dirty="0" smtClean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){</a:t>
            </a:r>
          </a:p>
          <a:p>
            <a:pPr lvl="2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err="1" smtClean="0">
                <a:latin typeface="Courier New" pitchFamily="49" charset="0"/>
              </a:rPr>
              <a:t>this.addAll</a:t>
            </a:r>
            <a:r>
              <a:rPr lang="en-GB" sz="2000" b="1" dirty="0" smtClean="0">
                <a:latin typeface="Courier New" pitchFamily="49" charset="0"/>
              </a:rPr>
              <a:t>(c);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</a:rPr>
              <a:t>  }</a:t>
            </a:r>
            <a:endParaRPr lang="en-GB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add</a:t>
            </a:r>
            <a:r>
              <a:rPr lang="en-GB" sz="2000" b="1" dirty="0">
                <a:latin typeface="Courier New" pitchFamily="49" charset="0"/>
              </a:rPr>
              <a:t>(E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    </a:t>
            </a:r>
            <a:r>
              <a:rPr lang="en-GB" sz="2000" b="1" dirty="0" err="1">
                <a:latin typeface="Courier New" pitchFamily="49" charset="0"/>
              </a:rPr>
              <a:t>addCount</a:t>
            </a:r>
            <a:r>
              <a:rPr lang="en-GB" sz="2000" b="1" dirty="0">
                <a:latin typeface="Courier New" pitchFamily="49" charset="0"/>
              </a:rPr>
              <a:t>++;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    </a:t>
            </a:r>
            <a:r>
              <a:rPr lang="en-GB" sz="2000" b="1" dirty="0">
                <a:latin typeface="Courier New" pitchFamily="49" charset="0"/>
              </a:rPr>
              <a:t>return </a:t>
            </a:r>
            <a:r>
              <a:rPr lang="en-GB" sz="2000" b="1" dirty="0" err="1">
                <a:latin typeface="Courier New" pitchFamily="49" charset="0"/>
              </a:rPr>
              <a:t>s.add</a:t>
            </a:r>
            <a:r>
              <a:rPr lang="en-GB" sz="2000" b="1" dirty="0">
                <a:latin typeface="Courier New" pitchFamily="49" charset="0"/>
              </a:rPr>
              <a:t>(o);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}</a:t>
            </a:r>
            <a:endParaRPr lang="en-GB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(Collection&lt;? extends E&gt;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    </a:t>
            </a:r>
            <a:r>
              <a:rPr lang="en-GB" sz="2000" b="1" dirty="0" err="1">
                <a:latin typeface="Courier New" pitchFamily="49" charset="0"/>
              </a:rPr>
              <a:t>addCount</a:t>
            </a:r>
            <a:r>
              <a:rPr lang="en-GB" sz="2000" b="1" dirty="0">
                <a:latin typeface="Courier New" pitchFamily="49" charset="0"/>
              </a:rPr>
              <a:t> += </a:t>
            </a:r>
            <a:r>
              <a:rPr lang="en-GB" sz="2000" b="1" dirty="0" err="1">
                <a:latin typeface="Courier New" pitchFamily="49" charset="0"/>
              </a:rPr>
              <a:t>c.size</a:t>
            </a:r>
            <a:r>
              <a:rPr lang="en-GB" sz="2000" b="1" dirty="0">
                <a:latin typeface="Courier New" pitchFamily="49" charset="0"/>
              </a:rPr>
              <a:t>();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    </a:t>
            </a:r>
            <a:r>
              <a:rPr lang="en-GB" sz="2000" b="1" dirty="0">
                <a:latin typeface="Courier New" pitchFamily="49" charset="0"/>
              </a:rPr>
              <a:t>return </a:t>
            </a:r>
            <a:r>
              <a:rPr lang="en-GB" sz="2000" b="1" dirty="0" err="1">
                <a:latin typeface="Courier New" pitchFamily="49" charset="0"/>
              </a:rPr>
              <a:t>s.addAll</a:t>
            </a:r>
            <a:r>
              <a:rPr lang="en-GB" sz="2000" b="1" dirty="0">
                <a:latin typeface="Courier New" pitchFamily="49" charset="0"/>
              </a:rPr>
              <a:t>(c);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}</a:t>
            </a:r>
            <a:endParaRPr lang="en-GB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getAddCount</a:t>
            </a:r>
            <a:r>
              <a:rPr lang="en-GB" sz="2000" b="1" dirty="0">
                <a:latin typeface="Courier New" pitchFamily="49" charset="0"/>
              </a:rPr>
              <a:t>() {  return </a:t>
            </a:r>
            <a:r>
              <a:rPr lang="en-GB" sz="2000" b="1" dirty="0" err="1">
                <a:latin typeface="Courier New" pitchFamily="49" charset="0"/>
              </a:rPr>
              <a:t>addCount</a:t>
            </a:r>
            <a:r>
              <a:rPr lang="en-GB" sz="2000" b="1" dirty="0">
                <a:latin typeface="Courier New" pitchFamily="49" charset="0"/>
              </a:rPr>
              <a:t>;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solidFill>
                  <a:srgbClr val="AC2020"/>
                </a:solidFill>
                <a:latin typeface="Courier New" pitchFamily="49" charset="0"/>
              </a:rPr>
              <a:t>  </a:t>
            </a:r>
            <a:r>
              <a:rPr lang="en-GB" sz="2000" b="1" dirty="0" smtClean="0">
                <a:solidFill>
                  <a:srgbClr val="AC2020"/>
                </a:solidFill>
                <a:latin typeface="Courier New" pitchFamily="49" charset="0"/>
              </a:rPr>
              <a:t>// </a:t>
            </a:r>
            <a:r>
              <a:rPr lang="en-GB" sz="2000" b="1" dirty="0">
                <a:solidFill>
                  <a:srgbClr val="AC2020"/>
                </a:solidFill>
                <a:latin typeface="Courier New" pitchFamily="49" charset="0"/>
              </a:rPr>
              <a:t>... and every other method specified by Set&lt;E&gt;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5410200" y="228600"/>
            <a:ext cx="2971800" cy="685800"/>
          </a:xfrm>
          <a:prstGeom prst="wedgeRectCallout">
            <a:avLst>
              <a:gd name="adj1" fmla="val -107261"/>
              <a:gd name="adj2" fmla="val 18161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Avoid encoding implementation details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90800" y="3505200"/>
            <a:ext cx="4955203" cy="1785104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+mj-lt"/>
              </a:rPr>
              <a:t>What’s bad  about this constructor?</a:t>
            </a:r>
          </a:p>
          <a:p>
            <a:endParaRPr lang="en-US" sz="1000" dirty="0" smtClean="0">
              <a:latin typeface="+mj-lt"/>
            </a:endParaRPr>
          </a:p>
          <a:p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InstrumentedHashSet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(Set&lt;E&gt;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this.s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s;</a:t>
            </a:r>
          </a:p>
          <a:p>
            <a:r>
              <a:rPr lang="en-GB" sz="2000" b="1" dirty="0" smtClean="0">
                <a:latin typeface="Courier New" pitchFamily="49" charset="0"/>
              </a:rPr>
              <a:t>  </a:t>
            </a:r>
            <a:r>
              <a:rPr lang="en-GB" sz="2000" b="1" dirty="0" err="1" smtClean="0">
                <a:latin typeface="Courier New" pitchFamily="49" charset="0"/>
              </a:rPr>
              <a:t>addCount</a:t>
            </a:r>
            <a:r>
              <a:rPr lang="en-GB" sz="2000" b="1" dirty="0" smtClean="0">
                <a:latin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</a:rPr>
              <a:t>= </a:t>
            </a:r>
            <a:r>
              <a:rPr lang="en-GB" sz="2000" b="1" dirty="0" err="1">
                <a:latin typeface="Courier New" pitchFamily="49" charset="0"/>
              </a:rPr>
              <a:t>s.size</a:t>
            </a:r>
            <a:r>
              <a:rPr lang="en-GB" sz="2000" b="1" dirty="0">
                <a:latin typeface="Courier New" pitchFamily="49" charset="0"/>
              </a:rPr>
              <a:t>();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978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err="1"/>
              <a:t>subtyping</a:t>
            </a:r>
            <a:r>
              <a:rPr lang="en-US" dirty="0"/>
              <a:t>?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3000"/>
              </a:lnSpc>
              <a:buNone/>
            </a:pPr>
            <a:r>
              <a:rPr lang="en-US" sz="2000" dirty="0" smtClean="0"/>
              <a:t>Sometimes “</a:t>
            </a:r>
            <a:r>
              <a:rPr lang="en-US" sz="2000" i="1" dirty="0" smtClean="0">
                <a:solidFill>
                  <a:schemeClr val="accent6"/>
                </a:solidFill>
              </a:rPr>
              <a:t>every B </a:t>
            </a:r>
            <a:r>
              <a:rPr lang="en-US" sz="2000" i="1" dirty="0">
                <a:solidFill>
                  <a:schemeClr val="accent6"/>
                </a:solidFill>
              </a:rPr>
              <a:t>is </a:t>
            </a:r>
            <a:r>
              <a:rPr lang="en-US" sz="2000" i="1" dirty="0" smtClean="0">
                <a:solidFill>
                  <a:schemeClr val="accent6"/>
                </a:solidFill>
              </a:rPr>
              <a:t>an A</a:t>
            </a:r>
            <a:r>
              <a:rPr lang="en-US" sz="2000" i="1" dirty="0" smtClean="0"/>
              <a:t>”</a:t>
            </a:r>
            <a:endParaRPr lang="en-US" sz="2000" i="1" dirty="0"/>
          </a:p>
          <a:p>
            <a:pPr lvl="1">
              <a:lnSpc>
                <a:spcPct val="83000"/>
              </a:lnSpc>
            </a:pPr>
            <a:r>
              <a:rPr lang="en-US" sz="2000" dirty="0" smtClean="0"/>
              <a:t>Example: In </a:t>
            </a:r>
            <a:r>
              <a:rPr lang="en-US" sz="2000" dirty="0"/>
              <a:t>a library </a:t>
            </a:r>
            <a:r>
              <a:rPr lang="en-US" sz="2000" dirty="0" smtClean="0"/>
              <a:t>database:</a:t>
            </a:r>
          </a:p>
          <a:p>
            <a:pPr lvl="2">
              <a:lnSpc>
                <a:spcPct val="83000"/>
              </a:lnSpc>
            </a:pPr>
            <a:r>
              <a:rPr lang="en-US" sz="2000" dirty="0"/>
              <a:t>E</a:t>
            </a:r>
            <a:r>
              <a:rPr lang="en-US" sz="2000" dirty="0" smtClean="0"/>
              <a:t>very </a:t>
            </a:r>
            <a:r>
              <a:rPr lang="en-US" sz="2000" dirty="0"/>
              <a:t>book is a library holding</a:t>
            </a:r>
          </a:p>
          <a:p>
            <a:pPr lvl="2">
              <a:lnSpc>
                <a:spcPct val="83000"/>
              </a:lnSpc>
            </a:pPr>
            <a:r>
              <a:rPr lang="en-US" sz="2000" dirty="0"/>
              <a:t>E</a:t>
            </a:r>
            <a:r>
              <a:rPr lang="en-US" sz="2000" dirty="0" smtClean="0"/>
              <a:t>very </a:t>
            </a:r>
            <a:r>
              <a:rPr lang="en-US" sz="2000" dirty="0"/>
              <a:t>CD is a library holding</a:t>
            </a:r>
          </a:p>
          <a:p>
            <a:pPr marL="0" indent="0">
              <a:lnSpc>
                <a:spcPct val="83000"/>
              </a:lnSpc>
              <a:buNone/>
            </a:pPr>
            <a:endParaRPr lang="en-US" sz="2000" dirty="0" smtClean="0"/>
          </a:p>
          <a:p>
            <a:pPr marL="0" indent="0">
              <a:lnSpc>
                <a:spcPct val="83000"/>
              </a:lnSpc>
              <a:buNone/>
            </a:pPr>
            <a:r>
              <a:rPr lang="en-US" sz="2000" dirty="0" smtClean="0"/>
              <a:t>Subtyping </a:t>
            </a:r>
            <a:r>
              <a:rPr lang="en-US" sz="2000" dirty="0"/>
              <a:t>expresses </a:t>
            </a:r>
            <a:r>
              <a:rPr lang="en-US" sz="2000" dirty="0" smtClean="0"/>
              <a:t>this</a:t>
            </a:r>
          </a:p>
          <a:p>
            <a:pPr lvl="1">
              <a:lnSpc>
                <a:spcPct val="83000"/>
              </a:lnSpc>
            </a:pPr>
            <a:r>
              <a:rPr lang="en-US" sz="2000" dirty="0" smtClean="0"/>
              <a:t>“</a:t>
            </a:r>
            <a:r>
              <a:rPr lang="en-US" sz="2000" i="1" dirty="0" smtClean="0">
                <a:solidFill>
                  <a:schemeClr val="accent2"/>
                </a:solidFill>
              </a:rPr>
              <a:t>B </a:t>
            </a:r>
            <a:r>
              <a:rPr lang="en-US" sz="2000" i="1" dirty="0">
                <a:solidFill>
                  <a:schemeClr val="accent2"/>
                </a:solidFill>
              </a:rPr>
              <a:t>is a subtype of </a:t>
            </a:r>
            <a:r>
              <a:rPr lang="en-US" sz="2000" i="1" dirty="0" smtClean="0">
                <a:solidFill>
                  <a:schemeClr val="accent2"/>
                </a:solidFill>
              </a:rPr>
              <a:t>A</a:t>
            </a:r>
            <a:r>
              <a:rPr lang="en-US" sz="2000" dirty="0" smtClean="0"/>
              <a:t>”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means:</a:t>
            </a:r>
          </a:p>
          <a:p>
            <a:pPr marL="457200" lvl="1" indent="0">
              <a:lnSpc>
                <a:spcPct val="83000"/>
              </a:lnSpc>
              <a:buNone/>
            </a:pPr>
            <a:r>
              <a:rPr lang="en-US" sz="2000" dirty="0" smtClean="0"/>
              <a:t>   “every </a:t>
            </a:r>
            <a:r>
              <a:rPr lang="en-US" sz="2000" dirty="0"/>
              <a:t>object that satisfies </a:t>
            </a:r>
            <a:r>
              <a:rPr lang="en-US" sz="2000" dirty="0" smtClean="0"/>
              <a:t>the rules for a B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    also </a:t>
            </a:r>
            <a:r>
              <a:rPr lang="en-US" sz="2000" dirty="0"/>
              <a:t>satisfies </a:t>
            </a:r>
            <a:r>
              <a:rPr lang="en-US" sz="2000" dirty="0" smtClean="0"/>
              <a:t>the rules for </a:t>
            </a:r>
            <a:r>
              <a:rPr lang="en-US" sz="2000" dirty="0"/>
              <a:t>an </a:t>
            </a:r>
            <a:r>
              <a:rPr lang="en-US" sz="2000" dirty="0" smtClean="0"/>
              <a:t>A”</a:t>
            </a:r>
            <a:endParaRPr lang="en-US" sz="2000" dirty="0"/>
          </a:p>
          <a:p>
            <a:pPr marL="457200" lvl="1" indent="0">
              <a:lnSpc>
                <a:spcPct val="83000"/>
              </a:lnSpc>
              <a:buNone/>
            </a:pPr>
            <a:endParaRPr lang="en-US" sz="2000" dirty="0"/>
          </a:p>
          <a:p>
            <a:pPr marL="0" indent="0">
              <a:lnSpc>
                <a:spcPct val="83000"/>
              </a:lnSpc>
              <a:buNone/>
            </a:pPr>
            <a:r>
              <a:rPr lang="en-US" sz="2000" dirty="0"/>
              <a:t>Goal: code written using </a:t>
            </a:r>
            <a:r>
              <a:rPr lang="en-US" sz="2000" dirty="0" smtClean="0"/>
              <a:t>A's </a:t>
            </a:r>
            <a:r>
              <a:rPr lang="en-US" sz="2000" dirty="0"/>
              <a:t>specification operates correctly even if given </a:t>
            </a:r>
            <a:r>
              <a:rPr lang="en-US" sz="2000" dirty="0" smtClean="0"/>
              <a:t>a B</a:t>
            </a:r>
          </a:p>
          <a:p>
            <a:pPr lvl="1">
              <a:lnSpc>
                <a:spcPct val="83000"/>
              </a:lnSpc>
            </a:pPr>
            <a:r>
              <a:rPr lang="en-US" sz="2000" dirty="0" smtClean="0"/>
              <a:t>Plus:  clarify design, share tests, (sometimes) share code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6816573" y="1459868"/>
            <a:ext cx="1823169" cy="1204232"/>
            <a:chOff x="6831919" y="1524000"/>
            <a:chExt cx="1823169" cy="1204232"/>
          </a:xfrm>
        </p:grpSpPr>
        <p:sp>
          <p:nvSpPr>
            <p:cNvPr id="4" name="TextBox 3"/>
            <p:cNvSpPr txBox="1"/>
            <p:nvPr/>
          </p:nvSpPr>
          <p:spPr>
            <a:xfrm>
              <a:off x="6831919" y="1524000"/>
              <a:ext cx="179247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/>
                <a:t>LibraryHolding</a:t>
              </a:r>
              <a:endParaRPr lang="en-US" sz="20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957753" y="2298510"/>
              <a:ext cx="74090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Book</a:t>
              </a:r>
              <a:endParaRPr lang="en-US" sz="20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112952" y="2328122"/>
              <a:ext cx="542136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CD</a:t>
              </a:r>
              <a:endParaRPr lang="en-US" sz="2000" dirty="0"/>
            </a:p>
          </p:txBody>
        </p:sp>
        <p:cxnSp>
          <p:nvCxnSpPr>
            <p:cNvPr id="7" name="Straight Arrow Connector 6"/>
            <p:cNvCxnSpPr>
              <a:stCxn id="5" idx="0"/>
            </p:cNvCxnSpPr>
            <p:nvPr/>
          </p:nvCxnSpPr>
          <p:spPr>
            <a:xfrm flipV="1">
              <a:off x="7328207" y="1924110"/>
              <a:ext cx="0" cy="374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6" idx="0"/>
            </p:cNvCxnSpPr>
            <p:nvPr/>
          </p:nvCxnSpPr>
          <p:spPr>
            <a:xfrm flipH="1" flipV="1">
              <a:off x="8382818" y="1924110"/>
              <a:ext cx="1202" cy="40401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5885800" y="1507025"/>
            <a:ext cx="370614" cy="1174620"/>
            <a:chOff x="5885800" y="1507025"/>
            <a:chExt cx="370614" cy="1174620"/>
          </a:xfrm>
        </p:grpSpPr>
        <p:sp>
          <p:nvSpPr>
            <p:cNvPr id="19" name="TextBox 18"/>
            <p:cNvSpPr txBox="1"/>
            <p:nvPr/>
          </p:nvSpPr>
          <p:spPr>
            <a:xfrm>
              <a:off x="5885800" y="1507025"/>
              <a:ext cx="370614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97022" y="2281535"/>
              <a:ext cx="35618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</a:t>
              </a:r>
              <a:endParaRPr lang="en-US" sz="2000" dirty="0"/>
            </a:p>
          </p:txBody>
        </p:sp>
        <p:cxnSp>
          <p:nvCxnSpPr>
            <p:cNvPr id="22" name="Straight Arrow Connector 21"/>
            <p:cNvCxnSpPr>
              <a:stCxn id="20" idx="0"/>
              <a:endCxn id="19" idx="2"/>
            </p:cNvCxnSpPr>
            <p:nvPr/>
          </p:nvCxnSpPr>
          <p:spPr>
            <a:xfrm flipH="1" flipV="1">
              <a:off x="6071107" y="1907135"/>
              <a:ext cx="4009" cy="374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681293" y="2895600"/>
            <a:ext cx="2157907" cy="1174620"/>
            <a:chOff x="6705600" y="3048000"/>
            <a:chExt cx="2157907" cy="1174620"/>
          </a:xfrm>
        </p:grpSpPr>
        <p:sp>
          <p:nvSpPr>
            <p:cNvPr id="12" name="TextBox 11"/>
            <p:cNvSpPr txBox="1"/>
            <p:nvPr/>
          </p:nvSpPr>
          <p:spPr>
            <a:xfrm>
              <a:off x="6957753" y="3048000"/>
              <a:ext cx="1500447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Shape</a:t>
              </a:r>
              <a:endParaRPr lang="en-US" sz="2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705600" y="3822510"/>
              <a:ext cx="809837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Circle</a:t>
              </a:r>
              <a:endParaRPr lang="en-US" sz="2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696200" y="3805535"/>
              <a:ext cx="1167307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Rhombus</a:t>
              </a:r>
              <a:endParaRPr lang="en-US" sz="2000" dirty="0"/>
            </a:p>
          </p:txBody>
        </p:sp>
        <p:cxnSp>
          <p:nvCxnSpPr>
            <p:cNvPr id="15" name="Straight Arrow Connector 14"/>
            <p:cNvCxnSpPr>
              <a:stCxn id="13" idx="0"/>
            </p:cNvCxnSpPr>
            <p:nvPr/>
          </p:nvCxnSpPr>
          <p:spPr>
            <a:xfrm flipV="1">
              <a:off x="7110519" y="3448110"/>
              <a:ext cx="0" cy="374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14" idx="0"/>
            </p:cNvCxnSpPr>
            <p:nvPr/>
          </p:nvCxnSpPr>
          <p:spPr>
            <a:xfrm flipV="1">
              <a:off x="8279854" y="3448110"/>
              <a:ext cx="0" cy="35742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326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I</a:t>
            </a:r>
            <a:r>
              <a:rPr lang="en-GB" dirty="0" smtClean="0"/>
              <a:t>nterfaces </a:t>
            </a:r>
            <a:r>
              <a:rPr lang="en-GB" dirty="0"/>
              <a:t>and abstract classes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76800"/>
          </a:xfrm>
          <a:ln/>
        </p:spPr>
        <p:txBody>
          <a:bodyPr>
            <a:norm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Provide </a:t>
            </a:r>
            <a:r>
              <a:rPr lang="en-GB" sz="2000" i="1" dirty="0">
                <a:solidFill>
                  <a:schemeClr val="accent2"/>
                </a:solidFill>
              </a:rPr>
              <a:t>interfaces</a:t>
            </a:r>
            <a:r>
              <a:rPr lang="en-GB" sz="2000" dirty="0"/>
              <a:t> for your functionality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Client code </a:t>
            </a:r>
            <a:r>
              <a:rPr lang="en-GB" sz="2000" dirty="0"/>
              <a:t>to interfaces rather than concrete classes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Allows different implementations later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Facilitates composition, wrapper classes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Basis of lots of useful, clever </a:t>
            </a:r>
            <a:r>
              <a:rPr lang="en-GB" sz="2000" dirty="0" smtClean="0"/>
              <a:t>techniques</a:t>
            </a:r>
            <a:endParaRPr lang="en-GB" sz="2000" dirty="0"/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We'll see more of these </a:t>
            </a:r>
            <a:r>
              <a:rPr lang="en-GB" sz="2000" dirty="0" smtClean="0"/>
              <a:t>later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Consider </a:t>
            </a:r>
            <a:r>
              <a:rPr lang="en-GB" sz="2000" dirty="0" smtClean="0"/>
              <a:t>also providing </a:t>
            </a:r>
            <a:r>
              <a:rPr lang="en-GB" sz="2000" dirty="0"/>
              <a:t>helper/template </a:t>
            </a:r>
            <a:r>
              <a:rPr lang="en-GB" sz="2000" i="1" dirty="0">
                <a:solidFill>
                  <a:schemeClr val="accent2"/>
                </a:solidFill>
              </a:rPr>
              <a:t>abstract classes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Can minimize number of methods that new implementation must provide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Makes writing new implementations much easier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Not necessary to use them to implement an interface, so retain freedom </a:t>
            </a:r>
            <a:r>
              <a:rPr lang="en-GB" sz="2000" dirty="0"/>
              <a:t>to create radically different </a:t>
            </a:r>
            <a:r>
              <a:rPr lang="en-GB" sz="2000" dirty="0" smtClean="0"/>
              <a:t>implementations that meet an interface</a:t>
            </a:r>
            <a:endParaRPr lang="en-GB" sz="2000" dirty="0"/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61200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library interface/class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724400"/>
          </a:xfrm>
        </p:spPr>
        <p:txBody>
          <a:bodyPr>
            <a:normAutofit lnSpcReduction="10000"/>
          </a:bodyPr>
          <a:lstStyle/>
          <a:p>
            <a:pPr marL="0" lvl="1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/>
                <a:cs typeface="Courier New"/>
              </a:rPr>
              <a:t>// root interface of collection </a:t>
            </a:r>
            <a:r>
              <a:rPr lang="en-US" sz="2000" b="1" dirty="0" smtClean="0">
                <a:solidFill>
                  <a:srgbClr val="7030A0"/>
                </a:solidFill>
                <a:latin typeface="Courier New"/>
                <a:cs typeface="Courier New"/>
              </a:rPr>
              <a:t>hierarchy</a:t>
            </a:r>
          </a:p>
          <a:p>
            <a:pPr marL="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interface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Collection</a:t>
            </a:r>
            <a:r>
              <a:rPr lang="en-US" sz="2000" b="1" dirty="0" smtClean="0">
                <a:latin typeface="Courier New"/>
                <a:cs typeface="Courier New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/>
                <a:cs typeface="Courier New"/>
              </a:rPr>
              <a:t>E</a:t>
            </a:r>
            <a:r>
              <a:rPr lang="en-US" sz="2000" b="1" dirty="0" smtClean="0">
                <a:latin typeface="Courier New"/>
                <a:cs typeface="Courier New"/>
              </a:rPr>
              <a:t>&gt;</a:t>
            </a:r>
          </a:p>
          <a:p>
            <a:pPr marL="0" lvl="1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/>
                <a:cs typeface="Courier New"/>
              </a:rPr>
              <a:t>// skeletal implementation of Collection&lt;E</a:t>
            </a:r>
            <a:r>
              <a:rPr lang="en-US" sz="2000" b="1" dirty="0" smtClean="0">
                <a:solidFill>
                  <a:srgbClr val="7030A0"/>
                </a:solidFill>
                <a:latin typeface="Courier New"/>
                <a:cs typeface="Courier New"/>
              </a:rPr>
              <a:t>&gt; </a:t>
            </a:r>
          </a:p>
          <a:p>
            <a:pPr marL="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abstract </a:t>
            </a:r>
            <a:r>
              <a:rPr lang="en-US" sz="2000" b="1" dirty="0">
                <a:latin typeface="Courier New"/>
                <a:cs typeface="Courier New"/>
              </a:rPr>
              <a:t>class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AbstractCollection</a:t>
            </a:r>
            <a:r>
              <a:rPr lang="en-US" sz="2000" b="1" dirty="0" smtClean="0">
                <a:latin typeface="Courier New"/>
                <a:cs typeface="Courier New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E</a:t>
            </a:r>
            <a:r>
              <a:rPr lang="en-US" sz="2000" b="1" dirty="0" smtClean="0">
                <a:latin typeface="Courier New"/>
                <a:cs typeface="Courier New"/>
              </a:rPr>
              <a:t>&gt; </a:t>
            </a:r>
            <a:endParaRPr lang="en-US" sz="2000" b="1" dirty="0">
              <a:latin typeface="Courier New"/>
              <a:cs typeface="Courier New"/>
            </a:endParaRPr>
          </a:p>
          <a:p>
            <a:pPr marL="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 			implements </a:t>
            </a:r>
            <a:r>
              <a:rPr lang="en-US" sz="2000" b="1" dirty="0">
                <a:latin typeface="Courier New"/>
                <a:cs typeface="Courier New"/>
              </a:rPr>
              <a:t>Collection&lt;E</a:t>
            </a:r>
            <a:r>
              <a:rPr lang="en-US" sz="2000" b="1" dirty="0" smtClean="0">
                <a:latin typeface="Courier New"/>
                <a:cs typeface="Courier New"/>
              </a:rPr>
              <a:t>&gt;</a:t>
            </a:r>
          </a:p>
          <a:p>
            <a:pPr marL="0" lvl="1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/>
                <a:cs typeface="Courier New"/>
              </a:rPr>
              <a:t>// type of all ordered </a:t>
            </a:r>
            <a:r>
              <a:rPr lang="en-US" sz="2000" b="1" dirty="0" smtClean="0">
                <a:solidFill>
                  <a:srgbClr val="7030A0"/>
                </a:solidFill>
                <a:latin typeface="Courier New"/>
                <a:cs typeface="Courier New"/>
              </a:rPr>
              <a:t>collections</a:t>
            </a:r>
            <a:endParaRPr lang="en-US" sz="2000" b="1" dirty="0">
              <a:solidFill>
                <a:srgbClr val="7030A0"/>
              </a:solidFill>
              <a:latin typeface="Courier New"/>
              <a:cs typeface="Courier New"/>
            </a:endParaRPr>
          </a:p>
          <a:p>
            <a:pPr marL="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interface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List</a:t>
            </a:r>
            <a:r>
              <a:rPr lang="en-US" sz="2000" b="1" dirty="0" smtClean="0">
                <a:latin typeface="Courier New"/>
                <a:cs typeface="Courier New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E</a:t>
            </a:r>
            <a:r>
              <a:rPr lang="en-US" sz="2000" b="1" dirty="0" smtClean="0">
                <a:latin typeface="Courier New"/>
                <a:cs typeface="Courier New"/>
              </a:rPr>
              <a:t>&gt; extends Collection&lt;E&gt; </a:t>
            </a:r>
          </a:p>
          <a:p>
            <a:pPr marL="0" lvl="1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/>
                <a:cs typeface="Courier New"/>
              </a:rPr>
              <a:t>// skeletal implementation of </a:t>
            </a:r>
            <a:r>
              <a:rPr lang="en-US" sz="2000" b="1" dirty="0" smtClean="0">
                <a:solidFill>
                  <a:srgbClr val="7030A0"/>
                </a:solidFill>
                <a:latin typeface="Courier New"/>
                <a:cs typeface="Courier New"/>
              </a:rPr>
              <a:t>List&lt;E&gt;</a:t>
            </a:r>
          </a:p>
          <a:p>
            <a:pPr marL="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abstract class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AbstractList</a:t>
            </a:r>
            <a:r>
              <a:rPr lang="en-US" sz="2000" b="1" dirty="0" smtClean="0">
                <a:latin typeface="Courier New"/>
                <a:cs typeface="Courier New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E</a:t>
            </a:r>
            <a:r>
              <a:rPr lang="en-US" sz="2000" b="1" dirty="0" smtClean="0">
                <a:latin typeface="Courier New"/>
                <a:cs typeface="Courier New"/>
              </a:rPr>
              <a:t>&gt; </a:t>
            </a:r>
          </a:p>
          <a:p>
            <a:pPr marL="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			extends </a:t>
            </a:r>
            <a:r>
              <a:rPr lang="en-US" sz="2000" b="1" dirty="0" err="1" smtClean="0">
                <a:latin typeface="Courier New"/>
                <a:cs typeface="Courier New"/>
              </a:rPr>
              <a:t>AbstractCollection</a:t>
            </a:r>
            <a:r>
              <a:rPr lang="en-US" sz="2000" b="1" dirty="0" smtClean="0">
                <a:latin typeface="Courier New"/>
                <a:cs typeface="Courier New"/>
              </a:rPr>
              <a:t>&lt;E&gt; </a:t>
            </a:r>
          </a:p>
          <a:p>
            <a:pPr marL="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			implements List&lt;E&gt;</a:t>
            </a:r>
          </a:p>
          <a:p>
            <a:pPr marL="5715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/>
                <a:cs typeface="Courier New"/>
              </a:rPr>
              <a:t>// an old friend...</a:t>
            </a:r>
          </a:p>
          <a:p>
            <a:pPr marL="57150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class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ArrayList</a:t>
            </a:r>
            <a:r>
              <a:rPr lang="en-US" sz="2000" b="1" dirty="0" smtClean="0">
                <a:latin typeface="Courier New"/>
                <a:cs typeface="Courier New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E</a:t>
            </a:r>
            <a:r>
              <a:rPr lang="en-US" sz="2000" b="1" dirty="0" smtClean="0">
                <a:latin typeface="Courier New"/>
                <a:cs typeface="Courier New"/>
              </a:rPr>
              <a:t>&gt; extends </a:t>
            </a:r>
            <a:r>
              <a:rPr lang="en-US" sz="2000" b="1" dirty="0" err="1" smtClean="0">
                <a:latin typeface="Courier New"/>
                <a:cs typeface="Courier New"/>
              </a:rPr>
              <a:t>AbstractList</a:t>
            </a:r>
            <a:r>
              <a:rPr lang="en-US" sz="2000" b="1" dirty="0" smtClean="0">
                <a:latin typeface="Courier New"/>
                <a:cs typeface="Courier New"/>
              </a:rPr>
              <a:t>&lt;E&gt;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284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interfaces instead of </a:t>
            </a:r>
            <a:r>
              <a:rPr lang="en-US" dirty="0" smtClean="0"/>
              <a:t>classes?</a:t>
            </a:r>
            <a:endParaRPr lang="en-US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Java design decisions:</a:t>
            </a:r>
          </a:p>
          <a:p>
            <a:pPr lvl="1"/>
            <a:r>
              <a:rPr lang="en-US" sz="2000" dirty="0"/>
              <a:t>A class has exactly one </a:t>
            </a:r>
            <a:r>
              <a:rPr lang="en-US" sz="2000" dirty="0" err="1"/>
              <a:t>superclass</a:t>
            </a:r>
            <a:endParaRPr lang="en-US" sz="2000" dirty="0"/>
          </a:p>
          <a:p>
            <a:pPr lvl="1"/>
            <a:r>
              <a:rPr lang="en-US" sz="2000" dirty="0"/>
              <a:t>A class may implement multiple interfaces</a:t>
            </a:r>
          </a:p>
          <a:p>
            <a:pPr lvl="1"/>
            <a:r>
              <a:rPr lang="en-US" sz="2000" dirty="0"/>
              <a:t>An interface may extend multiple interfaces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Observation</a:t>
            </a:r>
            <a:r>
              <a:rPr lang="en-US" sz="2000" dirty="0"/>
              <a:t>:</a:t>
            </a:r>
          </a:p>
          <a:p>
            <a:pPr lvl="1"/>
            <a:r>
              <a:rPr lang="en-US" sz="2000" dirty="0" smtClean="0"/>
              <a:t>Multiple </a:t>
            </a:r>
            <a:r>
              <a:rPr lang="en-US" sz="2000" dirty="0" err="1"/>
              <a:t>superclasses</a:t>
            </a:r>
            <a:r>
              <a:rPr lang="en-US" sz="2000" dirty="0"/>
              <a:t> are difficult to use and to implement</a:t>
            </a:r>
          </a:p>
          <a:p>
            <a:pPr lvl="1"/>
            <a:r>
              <a:rPr lang="en-US" sz="2000" dirty="0" smtClean="0"/>
              <a:t>Multiple </a:t>
            </a:r>
            <a:r>
              <a:rPr lang="en-US" sz="2000" dirty="0"/>
              <a:t>interfaces, single superclass gets most of the benefit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908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Pluses and minuses of inheritance</a:t>
            </a:r>
            <a:endParaRPr lang="en-GB" dirty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Inheritance is a powerful way to achieve code reuse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12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Inheritance </a:t>
            </a:r>
            <a:r>
              <a:rPr lang="en-GB" sz="2000" dirty="0"/>
              <a:t>can break encapsulation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A subclass may need to depend on unspecified details of the implementation of its </a:t>
            </a:r>
            <a:r>
              <a:rPr lang="en-GB" sz="2000" dirty="0" err="1"/>
              <a:t>superclass</a:t>
            </a:r>
            <a:endParaRPr lang="en-GB" sz="2000" dirty="0"/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E.g., </a:t>
            </a:r>
            <a:r>
              <a:rPr lang="en-GB" sz="2000" dirty="0"/>
              <a:t>pattern of self-calls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Subclass may need to evolve in tandem with </a:t>
            </a:r>
            <a:r>
              <a:rPr lang="en-GB" sz="2000" dirty="0" err="1"/>
              <a:t>superclass</a:t>
            </a:r>
            <a:endParaRPr lang="en-GB" sz="2000" dirty="0"/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Okay </a:t>
            </a:r>
            <a:r>
              <a:rPr lang="en-GB" sz="2000" dirty="0"/>
              <a:t>within a package where implementation of both is under control of same programmer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12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Authors </a:t>
            </a:r>
            <a:r>
              <a:rPr lang="en-GB" sz="2000" dirty="0"/>
              <a:t>of superclass should design and document </a:t>
            </a:r>
            <a:r>
              <a:rPr lang="en-GB" sz="2000" dirty="0" smtClean="0"/>
              <a:t>self-use, to simplify extension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Otherwise, avoid implementation inheritance and use composition instead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04626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Subtypes are substitutable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Subtypes are </a:t>
            </a:r>
            <a:r>
              <a:rPr lang="en-GB" sz="2000" b="1" i="1" dirty="0">
                <a:solidFill>
                  <a:srgbClr val="0000FF"/>
                </a:solidFill>
              </a:rPr>
              <a:t>substitutable</a:t>
            </a:r>
            <a:r>
              <a:rPr lang="en-GB" sz="2000" b="1" i="1" dirty="0"/>
              <a:t> </a:t>
            </a:r>
            <a:r>
              <a:rPr lang="en-GB" sz="2000" dirty="0"/>
              <a:t>for </a:t>
            </a:r>
            <a:r>
              <a:rPr lang="en-GB" sz="2000" dirty="0" err="1"/>
              <a:t>supertypes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Instances of subtype won't surprise </a:t>
            </a:r>
            <a:r>
              <a:rPr lang="en-GB" sz="2000" dirty="0" smtClean="0"/>
              <a:t>client</a:t>
            </a:r>
            <a:r>
              <a:rPr lang="en-GB" sz="2000" dirty="0"/>
              <a:t> </a:t>
            </a:r>
            <a:r>
              <a:rPr lang="en-GB" sz="2000" dirty="0" smtClean="0"/>
              <a:t>by </a:t>
            </a:r>
            <a:r>
              <a:rPr lang="en-GB" sz="2000" dirty="0"/>
              <a:t>failing to </a:t>
            </a:r>
            <a:r>
              <a:rPr lang="en-GB" sz="2000" dirty="0" smtClean="0"/>
              <a:t>satisfy the </a:t>
            </a:r>
            <a:r>
              <a:rPr lang="en-GB" sz="2000" dirty="0" err="1"/>
              <a:t>supertype's</a:t>
            </a:r>
            <a:r>
              <a:rPr lang="en-GB" sz="2000" dirty="0"/>
              <a:t> specification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Instances of subtype won't surprise </a:t>
            </a:r>
            <a:r>
              <a:rPr lang="en-GB" sz="2000" dirty="0" smtClean="0"/>
              <a:t>client by having more </a:t>
            </a:r>
            <a:r>
              <a:rPr lang="en-GB" sz="2000" dirty="0"/>
              <a:t>expectations </a:t>
            </a:r>
            <a:r>
              <a:rPr lang="en-GB" sz="2000" dirty="0" smtClean="0"/>
              <a:t>than the </a:t>
            </a:r>
            <a:r>
              <a:rPr lang="en-GB" sz="2000" dirty="0" err="1" smtClean="0"/>
              <a:t>supertype's</a:t>
            </a:r>
            <a:r>
              <a:rPr lang="en-GB" sz="2000" dirty="0" smtClean="0"/>
              <a:t> </a:t>
            </a:r>
            <a:r>
              <a:rPr lang="en-GB" sz="2000" dirty="0"/>
              <a:t>specification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We </a:t>
            </a:r>
            <a:r>
              <a:rPr lang="en-GB" sz="2000" dirty="0"/>
              <a:t>say that </a:t>
            </a:r>
            <a:r>
              <a:rPr lang="en-GB" sz="2000" dirty="0" smtClean="0"/>
              <a:t>B </a:t>
            </a:r>
            <a:r>
              <a:rPr lang="en-GB" sz="2000" dirty="0"/>
              <a:t>is a </a:t>
            </a:r>
            <a:r>
              <a:rPr lang="en-GB" sz="2000" b="1" i="1" dirty="0">
                <a:solidFill>
                  <a:srgbClr val="008000"/>
                </a:solidFill>
              </a:rPr>
              <a:t>true subtype</a:t>
            </a:r>
            <a:r>
              <a:rPr lang="en-GB" sz="2000" b="1" dirty="0">
                <a:solidFill>
                  <a:srgbClr val="008000"/>
                </a:solidFill>
              </a:rPr>
              <a:t> </a:t>
            </a:r>
            <a:r>
              <a:rPr lang="en-GB" sz="2000" dirty="0"/>
              <a:t>of </a:t>
            </a:r>
            <a:r>
              <a:rPr lang="en-GB" sz="2000" dirty="0" smtClean="0"/>
              <a:t>A </a:t>
            </a:r>
            <a:r>
              <a:rPr lang="en-GB" sz="2000" dirty="0"/>
              <a:t>if </a:t>
            </a:r>
            <a:r>
              <a:rPr lang="en-GB" sz="2000" dirty="0" smtClean="0"/>
              <a:t>B </a:t>
            </a:r>
            <a:r>
              <a:rPr lang="en-GB" sz="2000" dirty="0"/>
              <a:t>has a stronger specification than </a:t>
            </a:r>
            <a:r>
              <a:rPr lang="en-GB" sz="2000" dirty="0" smtClean="0"/>
              <a:t>A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This is </a:t>
            </a:r>
            <a:r>
              <a:rPr lang="en-GB" sz="2000" b="1" i="1" dirty="0">
                <a:solidFill>
                  <a:srgbClr val="C00000"/>
                </a:solidFill>
              </a:rPr>
              <a:t>not</a:t>
            </a:r>
            <a:r>
              <a:rPr lang="en-GB" sz="2000" dirty="0"/>
              <a:t> the same as a </a:t>
            </a:r>
            <a:r>
              <a:rPr lang="en-GB" sz="2000" b="1" i="1" dirty="0">
                <a:solidFill>
                  <a:srgbClr val="009900"/>
                </a:solidFill>
              </a:rPr>
              <a:t>Java </a:t>
            </a:r>
            <a:r>
              <a:rPr lang="en-GB" sz="2000" b="1" dirty="0" smtClean="0">
                <a:solidFill>
                  <a:srgbClr val="009900"/>
                </a:solidFill>
              </a:rPr>
              <a:t>subtype</a:t>
            </a:r>
            <a:endParaRPr lang="en-GB" sz="2000" b="1" dirty="0">
              <a:solidFill>
                <a:srgbClr val="009900"/>
              </a:solidFill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Java subtypes that are not true subtypes are </a:t>
            </a:r>
            <a:r>
              <a:rPr lang="en-GB" sz="2000" i="1" dirty="0" smtClean="0">
                <a:solidFill>
                  <a:srgbClr val="C00000"/>
                </a:solidFill>
              </a:rPr>
              <a:t>confusing</a:t>
            </a:r>
            <a:r>
              <a:rPr lang="en-GB" sz="2000" dirty="0" smtClean="0"/>
              <a:t> and </a:t>
            </a:r>
            <a:r>
              <a:rPr lang="en-GB" sz="2000" i="1" dirty="0" smtClean="0">
                <a:solidFill>
                  <a:srgbClr val="C00000"/>
                </a:solidFill>
              </a:rPr>
              <a:t>dangerous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But unfortunately common poor-design </a:t>
            </a:r>
            <a:r>
              <a:rPr lang="en-GB" sz="2000" dirty="0" smtClean="0">
                <a:sym typeface="Wingdings" panose="05000000000000000000" pitchFamily="2" charset="2"/>
              </a:rPr>
              <a:t>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19784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Subtyping vs. </a:t>
            </a:r>
            <a:r>
              <a:rPr lang="en-US" dirty="0" err="1" smtClean="0"/>
              <a:t>subclassing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>
            <a:noAutofit/>
          </a:bodyPr>
          <a:lstStyle/>
          <a:p>
            <a:pPr marL="0" lvl="1" indent="0">
              <a:buNone/>
            </a:pPr>
            <a:r>
              <a:rPr lang="en-US" sz="2000" dirty="0"/>
              <a:t>Substitution </a:t>
            </a:r>
            <a:r>
              <a:rPr lang="en-US" sz="2000" dirty="0" smtClean="0"/>
              <a:t>(</a:t>
            </a:r>
            <a:r>
              <a:rPr lang="en-US" sz="2000" dirty="0" smtClean="0">
                <a:solidFill>
                  <a:schemeClr val="accent2"/>
                </a:solidFill>
              </a:rPr>
              <a:t>subtype</a:t>
            </a:r>
            <a:r>
              <a:rPr lang="en-US" sz="2000" dirty="0" smtClean="0"/>
              <a:t>) — a </a:t>
            </a:r>
            <a:r>
              <a:rPr lang="en-US" sz="2000" dirty="0" smtClean="0">
                <a:solidFill>
                  <a:schemeClr val="accent2"/>
                </a:solidFill>
              </a:rPr>
              <a:t>specification </a:t>
            </a:r>
            <a:r>
              <a:rPr lang="en-US" sz="2000" dirty="0" smtClean="0"/>
              <a:t>notion</a:t>
            </a:r>
            <a:endParaRPr lang="en-US" sz="2000" dirty="0"/>
          </a:p>
          <a:p>
            <a:pPr lvl="1"/>
            <a:r>
              <a:rPr lang="en-US" sz="2000" dirty="0"/>
              <a:t>B</a:t>
            </a:r>
            <a:r>
              <a:rPr lang="en-US" sz="2000" dirty="0" smtClean="0"/>
              <a:t> </a:t>
            </a:r>
            <a:r>
              <a:rPr lang="en-US" sz="2000" dirty="0"/>
              <a:t>is a subtype of </a:t>
            </a:r>
            <a:r>
              <a:rPr lang="en-US" sz="2000" dirty="0" smtClean="0"/>
              <a:t>A </a:t>
            </a:r>
            <a:r>
              <a:rPr lang="en-US" sz="2000" dirty="0" err="1"/>
              <a:t>iff</a:t>
            </a:r>
            <a:r>
              <a:rPr lang="en-US" sz="2000" dirty="0"/>
              <a:t> an object of </a:t>
            </a:r>
            <a:r>
              <a:rPr lang="en-US" sz="2000" dirty="0" smtClean="0"/>
              <a:t>B </a:t>
            </a:r>
            <a:r>
              <a:rPr lang="en-US" sz="2000" dirty="0"/>
              <a:t>can masquerade as an object of A</a:t>
            </a:r>
            <a:r>
              <a:rPr lang="en-US" sz="2000" dirty="0" smtClean="0"/>
              <a:t> </a:t>
            </a:r>
            <a:r>
              <a:rPr lang="en-US" sz="2000" dirty="0"/>
              <a:t>in any </a:t>
            </a:r>
            <a:r>
              <a:rPr lang="en-US" sz="2000" dirty="0" smtClean="0"/>
              <a:t>context</a:t>
            </a:r>
          </a:p>
          <a:p>
            <a:pPr lvl="1"/>
            <a:r>
              <a:rPr lang="en-US" sz="2000" dirty="0" smtClean="0"/>
              <a:t>About </a:t>
            </a:r>
            <a:r>
              <a:rPr lang="en-US" sz="2000" dirty="0" err="1" smtClean="0"/>
              <a:t>satisfiability</a:t>
            </a:r>
            <a:r>
              <a:rPr lang="en-US" sz="2000" dirty="0" smtClean="0"/>
              <a:t> (behavior of a B is a subset of A’s spec)</a:t>
            </a:r>
            <a:endParaRPr lang="en-US" sz="2000" dirty="0"/>
          </a:p>
          <a:p>
            <a:pPr marL="0" lvl="1" indent="0">
              <a:buNone/>
            </a:pPr>
            <a:endParaRPr lang="en-US" sz="1000" dirty="0" smtClean="0"/>
          </a:p>
          <a:p>
            <a:pPr marL="0" lvl="1" indent="0">
              <a:buNone/>
            </a:pPr>
            <a:r>
              <a:rPr lang="en-US" sz="2000" dirty="0" smtClean="0"/>
              <a:t>Inheritance (</a:t>
            </a:r>
            <a:r>
              <a:rPr lang="en-US" sz="2000" dirty="0" smtClean="0">
                <a:solidFill>
                  <a:schemeClr val="accent2"/>
                </a:solidFill>
              </a:rPr>
              <a:t>subclass</a:t>
            </a:r>
            <a:r>
              <a:rPr lang="en-US" sz="2000" dirty="0" smtClean="0"/>
              <a:t>) — an </a:t>
            </a:r>
            <a:r>
              <a:rPr lang="en-US" sz="2000" dirty="0" smtClean="0">
                <a:solidFill>
                  <a:schemeClr val="accent2"/>
                </a:solidFill>
              </a:rPr>
              <a:t>implementation</a:t>
            </a:r>
            <a:r>
              <a:rPr lang="en-US" sz="2000" dirty="0" smtClean="0"/>
              <a:t> notion</a:t>
            </a:r>
            <a:endParaRPr lang="en-US" sz="2000" dirty="0"/>
          </a:p>
          <a:p>
            <a:pPr lvl="1"/>
            <a:r>
              <a:rPr lang="en-US" sz="2000" dirty="0" smtClean="0"/>
              <a:t>Factor </a:t>
            </a:r>
            <a:r>
              <a:rPr lang="en-US" sz="2000" dirty="0"/>
              <a:t>out repeated code </a:t>
            </a:r>
          </a:p>
          <a:p>
            <a:pPr lvl="1"/>
            <a:r>
              <a:rPr lang="en-US" sz="2000" dirty="0" smtClean="0"/>
              <a:t>To create a new class, write only the differences</a:t>
            </a:r>
          </a:p>
          <a:p>
            <a:pPr lvl="1"/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Java purposely merges these notions for classes:</a:t>
            </a:r>
            <a:endParaRPr lang="en-US" sz="2000" dirty="0"/>
          </a:p>
          <a:p>
            <a:pPr lvl="1"/>
            <a:r>
              <a:rPr lang="en-US" sz="2000" dirty="0" smtClean="0"/>
              <a:t>Every </a:t>
            </a:r>
            <a:r>
              <a:rPr lang="en-US" sz="2000" dirty="0"/>
              <a:t>subclass is a Java </a:t>
            </a:r>
            <a:r>
              <a:rPr lang="en-US" sz="2000" dirty="0" smtClean="0"/>
              <a:t>subtype</a:t>
            </a:r>
          </a:p>
          <a:p>
            <a:pPr lvl="2"/>
            <a:r>
              <a:rPr lang="en-US" sz="2000" dirty="0" smtClean="0"/>
              <a:t>But </a:t>
            </a:r>
            <a:r>
              <a:rPr lang="en-US" sz="2000" dirty="0"/>
              <a:t>not necessarily a true </a:t>
            </a:r>
            <a:r>
              <a:rPr lang="en-US" sz="2000" dirty="0" smtClean="0"/>
              <a:t>subtype</a:t>
            </a:r>
          </a:p>
          <a:p>
            <a:pPr marL="0" indent="0">
              <a:buNone/>
            </a:pPr>
            <a:endParaRPr lang="en-US" sz="1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640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ln/>
        </p:spPr>
        <p:txBody>
          <a:bodyPr>
            <a:no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000" dirty="0" smtClean="0"/>
              <a:t>Inheritance makes adding functionality easy</a:t>
            </a:r>
            <a:endParaRPr lang="en-GB" sz="30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495800"/>
          </a:xfrm>
          <a:ln>
            <a:noFill/>
          </a:ln>
        </p:spPr>
        <p:txBody>
          <a:bodyPr>
            <a:noAutofit/>
          </a:bodyPr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Suppose we run a web store with a class </a:t>
            </a:r>
            <a:r>
              <a:rPr lang="en-GB" sz="2000" dirty="0" smtClean="0"/>
              <a:t>for </a:t>
            </a:r>
            <a:r>
              <a:rPr lang="en-GB" sz="2000" i="1" dirty="0" smtClean="0"/>
              <a:t>products…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i="1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600" dirty="0"/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class </a:t>
            </a:r>
            <a:r>
              <a:rPr lang="en-GB" sz="2000" b="1" dirty="0">
                <a:solidFill>
                  <a:srgbClr val="0066FF"/>
                </a:solidFill>
                <a:latin typeface="Courier New"/>
                <a:cs typeface="Courier New"/>
              </a:rPr>
              <a:t>Product</a:t>
            </a:r>
            <a:r>
              <a:rPr lang="en-GB" sz="2000" b="1" dirty="0">
                <a:latin typeface="Courier New"/>
                <a:cs typeface="Courier New"/>
              </a:rPr>
              <a:t>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/>
                <a:cs typeface="Courier New"/>
              </a:rPr>
              <a:t>    private String </a:t>
            </a:r>
            <a:r>
              <a:rPr lang="en-GB" sz="2000" b="1" dirty="0" smtClean="0">
                <a:solidFill>
                  <a:srgbClr val="0066FF"/>
                </a:solidFill>
                <a:latin typeface="Courier New"/>
                <a:cs typeface="Courier New"/>
              </a:rPr>
              <a:t>title</a:t>
            </a:r>
            <a:r>
              <a:rPr lang="en-GB" sz="2000" b="1" dirty="0" smtClean="0">
                <a:latin typeface="Courier New"/>
                <a:cs typeface="Courier New"/>
              </a:rPr>
              <a:t>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/>
                <a:cs typeface="Courier New"/>
              </a:rPr>
              <a:t>    </a:t>
            </a:r>
            <a:r>
              <a:rPr lang="en-GB" sz="2000" b="1" dirty="0">
                <a:latin typeface="Courier New"/>
                <a:cs typeface="Courier New"/>
              </a:rPr>
              <a:t>private </a:t>
            </a:r>
            <a:r>
              <a:rPr lang="en-GB" sz="2000" b="1" dirty="0" smtClean="0">
                <a:latin typeface="Courier New"/>
                <a:cs typeface="Courier New"/>
              </a:rPr>
              <a:t>String </a:t>
            </a:r>
            <a:r>
              <a:rPr lang="en-GB" sz="2000" b="1" dirty="0" smtClean="0">
                <a:solidFill>
                  <a:srgbClr val="0066FF"/>
                </a:solidFill>
                <a:latin typeface="Courier New"/>
                <a:cs typeface="Courier New"/>
              </a:rPr>
              <a:t>description</a:t>
            </a:r>
            <a:r>
              <a:rPr lang="en-GB" sz="2000" b="1" dirty="0">
                <a:latin typeface="Courier New"/>
                <a:cs typeface="Courier New"/>
              </a:rPr>
              <a:t>;</a:t>
            </a:r>
            <a:endParaRPr lang="en-GB" sz="2000" b="1" dirty="0" smtClean="0">
              <a:latin typeface="Courier New"/>
              <a:cs typeface="Courier New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/>
                <a:cs typeface="Courier New"/>
              </a:rPr>
              <a:t>    private </a:t>
            </a:r>
            <a:r>
              <a:rPr lang="en-GB" sz="2000" b="1" dirty="0" err="1" smtClean="0">
                <a:latin typeface="Courier New"/>
                <a:cs typeface="Courier New"/>
              </a:rPr>
              <a:t>int</a:t>
            </a:r>
            <a:r>
              <a:rPr lang="en-GB" sz="2000" b="1" dirty="0" smtClean="0">
                <a:latin typeface="Courier New"/>
                <a:cs typeface="Courier New"/>
              </a:rPr>
              <a:t> </a:t>
            </a:r>
            <a:r>
              <a:rPr lang="en-GB" sz="2000" b="1" dirty="0" smtClean="0">
                <a:solidFill>
                  <a:srgbClr val="0066FF"/>
                </a:solidFill>
                <a:latin typeface="Courier New"/>
                <a:cs typeface="Courier New"/>
              </a:rPr>
              <a:t>price</a:t>
            </a:r>
            <a:r>
              <a:rPr lang="en-GB" sz="2000" b="1" dirty="0" smtClean="0">
                <a:latin typeface="Courier New"/>
                <a:cs typeface="Courier New"/>
              </a:rPr>
              <a:t>; </a:t>
            </a:r>
            <a:r>
              <a:rPr lang="en-GB" sz="2000" b="1" dirty="0" smtClean="0">
                <a:solidFill>
                  <a:srgbClr val="7030A0"/>
                </a:solidFill>
                <a:latin typeface="Courier New"/>
                <a:cs typeface="Courier New"/>
              </a:rPr>
              <a:t>// in cents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/>
                <a:cs typeface="Courier New"/>
              </a:rPr>
              <a:t>    </a:t>
            </a:r>
            <a:r>
              <a:rPr lang="en-GB" sz="2000" b="1" dirty="0">
                <a:latin typeface="Courier New"/>
                <a:cs typeface="Courier New"/>
              </a:rPr>
              <a:t>public </a:t>
            </a:r>
            <a:r>
              <a:rPr lang="en-GB" sz="2000" b="1" dirty="0" err="1" smtClean="0">
                <a:latin typeface="Courier New"/>
                <a:cs typeface="Courier New"/>
              </a:rPr>
              <a:t>int</a:t>
            </a:r>
            <a:r>
              <a:rPr lang="en-GB" sz="2000" b="1" dirty="0" smtClean="0">
                <a:latin typeface="Courier New"/>
                <a:cs typeface="Courier New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/>
                <a:cs typeface="Courier New"/>
              </a:rPr>
              <a:t>getPrice</a:t>
            </a:r>
            <a:r>
              <a:rPr lang="en-GB" sz="2000" b="1" dirty="0">
                <a:latin typeface="Courier New"/>
                <a:cs typeface="Courier New"/>
              </a:rPr>
              <a:t>() { </a:t>
            </a:r>
            <a:endParaRPr lang="en-GB" sz="2000" b="1" dirty="0" smtClean="0">
              <a:latin typeface="Courier New"/>
              <a:cs typeface="Courier New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</a:t>
            </a:r>
            <a:r>
              <a:rPr lang="en-GB" sz="2000" b="1" dirty="0" smtClean="0">
                <a:latin typeface="Courier New"/>
                <a:cs typeface="Courier New"/>
              </a:rPr>
              <a:t>       return </a:t>
            </a:r>
            <a:r>
              <a:rPr lang="en-GB" sz="2000" b="1" dirty="0">
                <a:latin typeface="Courier New"/>
                <a:cs typeface="Courier New"/>
              </a:rPr>
              <a:t>price; </a:t>
            </a:r>
            <a:endParaRPr lang="en-GB" sz="2000" b="1" dirty="0" smtClean="0">
              <a:latin typeface="Courier New"/>
              <a:cs typeface="Courier New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</a:t>
            </a:r>
            <a:r>
              <a:rPr lang="en-GB" sz="2000" b="1" dirty="0" smtClean="0">
                <a:latin typeface="Courier New"/>
                <a:cs typeface="Courier New"/>
              </a:rPr>
              <a:t>    }</a:t>
            </a:r>
            <a:endParaRPr lang="en-GB" sz="2000" b="1" dirty="0">
              <a:latin typeface="Courier New"/>
              <a:cs typeface="Courier New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public </a:t>
            </a:r>
            <a:r>
              <a:rPr lang="en-GB" sz="2000" b="1" dirty="0" err="1" smtClean="0">
                <a:latin typeface="Courier New"/>
                <a:cs typeface="Courier New"/>
              </a:rPr>
              <a:t>int</a:t>
            </a:r>
            <a:r>
              <a:rPr lang="en-GB" sz="2000" b="1" dirty="0" smtClean="0">
                <a:latin typeface="Courier New"/>
                <a:cs typeface="Courier New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/>
                <a:cs typeface="Courier New"/>
              </a:rPr>
              <a:t>getTax</a:t>
            </a:r>
            <a:r>
              <a:rPr lang="en-GB" sz="2000" b="1" dirty="0" smtClean="0">
                <a:latin typeface="Courier New"/>
                <a:cs typeface="Courier New"/>
              </a:rPr>
              <a:t>() {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</a:t>
            </a:r>
            <a:r>
              <a:rPr lang="en-GB" sz="2000" b="1" dirty="0" smtClean="0">
                <a:latin typeface="Courier New"/>
                <a:cs typeface="Courier New"/>
              </a:rPr>
              <a:t>       return (</a:t>
            </a:r>
            <a:r>
              <a:rPr lang="en-GB" sz="2000" b="1" dirty="0" err="1" smtClean="0">
                <a:latin typeface="Courier New"/>
                <a:cs typeface="Courier New"/>
              </a:rPr>
              <a:t>int</a:t>
            </a:r>
            <a:r>
              <a:rPr lang="en-GB" sz="2000" b="1" dirty="0" smtClean="0">
                <a:latin typeface="Courier New"/>
                <a:cs typeface="Courier New"/>
              </a:rPr>
              <a:t>)(</a:t>
            </a:r>
            <a:r>
              <a:rPr lang="en-GB" sz="2000" b="1" dirty="0" err="1" smtClean="0">
                <a:latin typeface="Courier New"/>
                <a:cs typeface="Courier New"/>
              </a:rPr>
              <a:t>getPrice</a:t>
            </a:r>
            <a:r>
              <a:rPr lang="en-GB" sz="2000" b="1" dirty="0">
                <a:latin typeface="Courier New"/>
                <a:cs typeface="Courier New"/>
              </a:rPr>
              <a:t>() * </a:t>
            </a:r>
            <a:r>
              <a:rPr lang="en-GB" sz="2000" b="1" dirty="0" smtClean="0">
                <a:latin typeface="Courier New"/>
                <a:cs typeface="Courier New"/>
              </a:rPr>
              <a:t>0.095f);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</a:t>
            </a:r>
            <a:r>
              <a:rPr lang="en-GB" sz="2000" b="1" dirty="0" smtClean="0">
                <a:latin typeface="Courier New"/>
                <a:cs typeface="Courier New"/>
              </a:rPr>
              <a:t>   }</a:t>
            </a:r>
            <a:endParaRPr lang="en-GB" sz="2000" b="1" dirty="0">
              <a:latin typeface="Courier New"/>
              <a:cs typeface="Courier New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</a:t>
            </a:r>
            <a:r>
              <a:rPr lang="en-GB" sz="2000" b="1" i="1" dirty="0" smtClean="0">
                <a:latin typeface="Courier New"/>
                <a:cs typeface="Courier New"/>
              </a:rPr>
              <a:t>...</a:t>
            </a:r>
            <a:endParaRPr lang="en-GB" sz="2000" b="1" i="1" dirty="0">
              <a:latin typeface="Courier New"/>
              <a:cs typeface="Courier New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/>
                <a:cs typeface="Courier New"/>
              </a:rPr>
              <a:t>}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600" dirty="0" smtClean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... and </a:t>
            </a:r>
            <a:r>
              <a:rPr lang="en-GB" sz="2000" dirty="0"/>
              <a:t>we </a:t>
            </a:r>
            <a:r>
              <a:rPr lang="en-GB" sz="2000" dirty="0" smtClean="0"/>
              <a:t>need a class </a:t>
            </a:r>
            <a:r>
              <a:rPr lang="en-GB" sz="2000" dirty="0"/>
              <a:t>for </a:t>
            </a:r>
            <a:r>
              <a:rPr lang="en-GB" sz="2000" i="1" dirty="0" smtClean="0"/>
              <a:t>products </a:t>
            </a:r>
            <a:r>
              <a:rPr lang="en-GB" sz="2000" i="1" dirty="0"/>
              <a:t>that are on sale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56599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We know: don’t copy code!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Autofit/>
          </a:bodyPr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We would never dream of cutting and pasting like </a:t>
            </a:r>
            <a:r>
              <a:rPr lang="en-GB" sz="2000" dirty="0" smtClean="0"/>
              <a:t>this:</a:t>
            </a: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Sale</a:t>
            </a:r>
            <a:r>
              <a:rPr lang="en-GB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Product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GB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title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GB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description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price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GB" sz="2000" b="1" dirty="0">
                <a:solidFill>
                  <a:srgbClr val="7030A0"/>
                </a:solidFill>
                <a:latin typeface="Courier New"/>
                <a:cs typeface="Courier New"/>
              </a:rPr>
              <a:t>// in cents</a:t>
            </a:r>
            <a:endParaRPr lang="en-GB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private float factor;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getPrice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() {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)(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price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*factor)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public float </a:t>
            </a:r>
            <a:r>
              <a:rPr lang="en-GB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getTax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() {</a:t>
            </a:r>
            <a:br>
              <a:rPr lang="en-GB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 return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getPrice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() * .095;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i="1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6849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Inheritance makes small extensions small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Much better:</a:t>
            </a: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SaleProduct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 Product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private float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factor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getPrice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 {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)(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super.getPrice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()*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factor); 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GB" sz="2000" b="1" i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>
              <a:latin typeface="Comic Sans MS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99665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Benefits of subclassing &amp; inheritance</a:t>
            </a:r>
            <a:endParaRPr lang="en-GB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80060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Don’t repeat unchanged fields and methods</a:t>
            </a:r>
          </a:p>
          <a:p>
            <a:pPr lvl="1"/>
            <a:r>
              <a:rPr lang="en-GB" sz="2000" dirty="0" smtClean="0"/>
              <a:t>In implementation</a:t>
            </a:r>
          </a:p>
          <a:p>
            <a:pPr lvl="2"/>
            <a:r>
              <a:rPr lang="en-GB" sz="2000" dirty="0" smtClean="0"/>
              <a:t>Simpler maintenance:  fix bugs once</a:t>
            </a:r>
          </a:p>
          <a:p>
            <a:pPr lvl="1"/>
            <a:r>
              <a:rPr lang="en-US" sz="2000" dirty="0" smtClean="0"/>
              <a:t>In specification</a:t>
            </a:r>
            <a:endParaRPr lang="en-GB" sz="2000" dirty="0" smtClean="0"/>
          </a:p>
          <a:p>
            <a:pPr lvl="2"/>
            <a:r>
              <a:rPr lang="en-GB" sz="2000" dirty="0" smtClean="0"/>
              <a:t>Clients who understand the superclass specification need only study novel parts of the subclass</a:t>
            </a:r>
          </a:p>
          <a:p>
            <a:pPr lvl="1"/>
            <a:r>
              <a:rPr lang="en-US" sz="2000" dirty="0" smtClean="0"/>
              <a:t>Modularity:  can ignore private fields and methods of superclass (if properly defined)</a:t>
            </a:r>
          </a:p>
          <a:p>
            <a:pPr lvl="1"/>
            <a:r>
              <a:rPr lang="en-GB" sz="2000" dirty="0" smtClean="0"/>
              <a:t>Differences not buried under mass of similarities</a:t>
            </a:r>
          </a:p>
          <a:p>
            <a:endParaRPr lang="en-GB" sz="2000" dirty="0" smtClean="0"/>
          </a:p>
          <a:p>
            <a:r>
              <a:rPr lang="en-GB" sz="2000" dirty="0" smtClean="0"/>
              <a:t>Ability to substitute new implementations</a:t>
            </a:r>
          </a:p>
          <a:p>
            <a:pPr lvl="1"/>
            <a:r>
              <a:rPr lang="en-GB" sz="2000" dirty="0"/>
              <a:t>No </a:t>
            </a:r>
            <a:r>
              <a:rPr lang="en-GB" sz="2000" dirty="0" smtClean="0"/>
              <a:t>client code changes required to use new subclasses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7293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10162</TotalTime>
  <Words>2688</Words>
  <Application>Microsoft Macintosh PowerPoint</Application>
  <PresentationFormat>On-screen Show (4:3)</PresentationFormat>
  <Paragraphs>512</Paragraphs>
  <Slides>33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simple</vt:lpstr>
      <vt:lpstr>CSE 331 Software Design &amp; Implementation</vt:lpstr>
      <vt:lpstr>Administrivia</vt:lpstr>
      <vt:lpstr>What is subtyping?</vt:lpstr>
      <vt:lpstr>Subtypes are substitutable</vt:lpstr>
      <vt:lpstr>Subtyping vs. subclassing</vt:lpstr>
      <vt:lpstr>Inheritance makes adding functionality easy</vt:lpstr>
      <vt:lpstr>We know: don’t copy code!</vt:lpstr>
      <vt:lpstr>Inheritance makes small extensions small</vt:lpstr>
      <vt:lpstr>Benefits of subclassing &amp; inheritance</vt:lpstr>
      <vt:lpstr>Subclassing can be misused</vt:lpstr>
      <vt:lpstr>Is every square a rectangle?</vt:lpstr>
      <vt:lpstr>Square, Rectangle Unrelated (Subtypes)</vt:lpstr>
      <vt:lpstr>Inappropriate subtyping in the JDK</vt:lpstr>
      <vt:lpstr>Violation of rep invariant</vt:lpstr>
      <vt:lpstr>Solution 1:  Generics</vt:lpstr>
      <vt:lpstr>Solution 2:  Composition</vt:lpstr>
      <vt:lpstr>Substitution principle for classes</vt:lpstr>
      <vt:lpstr>Substitution principle for methods</vt:lpstr>
      <vt:lpstr>Spec strengthening: argument/result types</vt:lpstr>
      <vt:lpstr>Substitution exercise</vt:lpstr>
      <vt:lpstr>Java subtyping</vt:lpstr>
      <vt:lpstr>Java subtyping guarantees</vt:lpstr>
      <vt:lpstr>Inheritance can break encapsulation</vt:lpstr>
      <vt:lpstr>Dependence on implementation</vt:lpstr>
      <vt:lpstr>Solutions</vt:lpstr>
      <vt:lpstr>Solution 2b:  composition</vt:lpstr>
      <vt:lpstr>Composition (wrappers, delegation)</vt:lpstr>
      <vt:lpstr>Composition does not preserve subtyping</vt:lpstr>
      <vt:lpstr>Interfaces reintroduce Java subtyping</vt:lpstr>
      <vt:lpstr>Interfaces and abstract classes</vt:lpstr>
      <vt:lpstr>Java library interface/class example</vt:lpstr>
      <vt:lpstr>Why interfaces instead of classes?</vt:lpstr>
      <vt:lpstr>Pluses and minuses of inheritance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160</cp:revision>
  <cp:lastPrinted>2015-02-09T04:18:16Z</cp:lastPrinted>
  <dcterms:created xsi:type="dcterms:W3CDTF">2012-02-17T18:07:42Z</dcterms:created>
  <dcterms:modified xsi:type="dcterms:W3CDTF">2015-02-09T04:18:26Z</dcterms:modified>
</cp:coreProperties>
</file>